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37" r:id="rId1"/>
  </p:sldMasterIdLst>
  <p:notesMasterIdLst>
    <p:notesMasterId r:id="rId41"/>
  </p:notesMasterIdLst>
  <p:sldIdLst>
    <p:sldId id="256" r:id="rId2"/>
    <p:sldId id="375" r:id="rId3"/>
    <p:sldId id="404" r:id="rId4"/>
    <p:sldId id="360" r:id="rId5"/>
    <p:sldId id="361" r:id="rId6"/>
    <p:sldId id="377" r:id="rId7"/>
    <p:sldId id="348" r:id="rId8"/>
    <p:sldId id="351" r:id="rId9"/>
    <p:sldId id="379" r:id="rId10"/>
    <p:sldId id="380" r:id="rId11"/>
    <p:sldId id="332" r:id="rId12"/>
    <p:sldId id="333" r:id="rId13"/>
    <p:sldId id="405" r:id="rId14"/>
    <p:sldId id="369" r:id="rId15"/>
    <p:sldId id="397" r:id="rId16"/>
    <p:sldId id="353" r:id="rId17"/>
    <p:sldId id="390" r:id="rId18"/>
    <p:sldId id="393" r:id="rId19"/>
    <p:sldId id="394" r:id="rId20"/>
    <p:sldId id="391" r:id="rId21"/>
    <p:sldId id="402" r:id="rId22"/>
    <p:sldId id="392" r:id="rId23"/>
    <p:sldId id="340" r:id="rId24"/>
    <p:sldId id="400" r:id="rId25"/>
    <p:sldId id="395" r:id="rId26"/>
    <p:sldId id="373" r:id="rId27"/>
    <p:sldId id="396" r:id="rId28"/>
    <p:sldId id="406" r:id="rId29"/>
    <p:sldId id="370" r:id="rId30"/>
    <p:sldId id="368" r:id="rId31"/>
    <p:sldId id="407" r:id="rId32"/>
    <p:sldId id="401" r:id="rId33"/>
    <p:sldId id="359" r:id="rId34"/>
    <p:sldId id="408" r:id="rId35"/>
    <p:sldId id="346" r:id="rId36"/>
    <p:sldId id="403" r:id="rId37"/>
    <p:sldId id="385" r:id="rId38"/>
    <p:sldId id="315" r:id="rId39"/>
    <p:sldId id="258" r:id="rId4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989EA3"/>
    <a:srgbClr val="AC1F2D"/>
    <a:srgbClr val="AD122A"/>
    <a:srgbClr val="C3CD7B"/>
  </p:clrMru>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5" autoAdjust="0"/>
    <p:restoredTop sz="90119" autoAdjust="0"/>
  </p:normalViewPr>
  <p:slideViewPr>
    <p:cSldViewPr snapToGrid="0" snapToObjects="1">
      <p:cViewPr varScale="1">
        <p:scale>
          <a:sx n="71" d="100"/>
          <a:sy n="71" d="100"/>
        </p:scale>
        <p:origin x="1350" y="6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576864B-0CD7-46A8-BEAC-C9CE73F2638E}" type="datetimeFigureOut">
              <a:rPr lang="en-US" smtClean="0"/>
              <a:t>9/27/2017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C3413FD-4EF2-422F-B025-6EC82A74617A}" type="slidenum">
              <a:rPr lang="en-US" smtClean="0"/>
              <a:t>‹#›</a:t>
            </a:fld>
            <a:endParaRPr lang="en-US"/>
          </a:p>
        </p:txBody>
      </p:sp>
    </p:spTree>
    <p:extLst>
      <p:ext uri="{BB962C8B-B14F-4D97-AF65-F5344CB8AC3E}">
        <p14:creationId xmlns:p14="http://schemas.microsoft.com/office/powerpoint/2010/main" val="2679532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3413FD-4EF2-422F-B025-6EC82A74617A}" type="slidenum">
              <a:rPr lang="en-US" smtClean="0"/>
              <a:t>2</a:t>
            </a:fld>
            <a:endParaRPr lang="en-US"/>
          </a:p>
        </p:txBody>
      </p:sp>
    </p:spTree>
    <p:extLst>
      <p:ext uri="{BB962C8B-B14F-4D97-AF65-F5344CB8AC3E}">
        <p14:creationId xmlns:p14="http://schemas.microsoft.com/office/powerpoint/2010/main" val="250585025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At Nebraska Medicine a grant is supporting the reporting of precise coded genomics data real-time from the pathology lab.  That data is deployed in Epic for clinical care, enhances the decision support provided by the pathologist to the oncologist, and is re-used for research planning and execution.   This presentation will examine the clinical terminology of genomics and how it is used in precision medicine.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4000 character supporting details</a:t>
            </a:r>
          </a:p>
          <a:p>
            <a:r>
              <a:rPr lang="en-US" sz="1200" kern="1200" dirty="0" smtClean="0">
                <a:solidFill>
                  <a:schemeClr val="tx1"/>
                </a:solidFill>
                <a:effectLst/>
                <a:latin typeface="+mn-lt"/>
                <a:ea typeface="+mn-ea"/>
                <a:cs typeface="+mn-cs"/>
              </a:rPr>
              <a:t>Beginning in 2015, Nebraska Medicine undertook a collaborative project with the College of American Pathologists, the IHTSDO and </a:t>
            </a:r>
            <a:r>
              <a:rPr lang="en-US" sz="1200" kern="1200" dirty="0" err="1" smtClean="0">
                <a:solidFill>
                  <a:schemeClr val="tx1"/>
                </a:solidFill>
                <a:effectLst/>
                <a:latin typeface="+mn-lt"/>
                <a:ea typeface="+mn-ea"/>
                <a:cs typeface="+mn-cs"/>
              </a:rPr>
              <a:t>Regenstrief</a:t>
            </a:r>
            <a:r>
              <a:rPr lang="en-US" sz="1200" kern="1200" dirty="0" smtClean="0">
                <a:solidFill>
                  <a:schemeClr val="tx1"/>
                </a:solidFill>
                <a:effectLst/>
                <a:latin typeface="+mn-lt"/>
                <a:ea typeface="+mn-ea"/>
                <a:cs typeface="+mn-cs"/>
              </a:rPr>
              <a:t> Institute to systematically encode the content of pathology protocols for diagnosis of cancer, addressing both anatomic and molecular pathology.   Systematically analyzing the semantics within the scope of the 82 Cancer Protocol Templates of the College of American Pathologists, we revised the workflow of the clinical pathologist in order to capture structured synoptic cancer data at the time they report out their findings.  The coded results are transmitted by an HL7 interface developed by Epic to store results in the EHR which may be flowcharted, graphed and used in decision support rules.  Genetic sequencing of tumors and molecular observations of cancer metabolism are included in these datasets and are critical to the planning of therapy for precision medicine.  Concurrent interfaces transmit the structured data to our data warehouse and to the metadata of our biobank repository.  Terminology extensions to SNOMED CT and LOINC developed in this  work have been published with agreement of the National Library of Medicine for testing, comment and trial use.  </a:t>
            </a:r>
            <a:r>
              <a:rPr lang="en-US" sz="1200" kern="1200" smtClean="0">
                <a:solidFill>
                  <a:schemeClr val="tx1"/>
                </a:solidFill>
                <a:effectLst/>
                <a:latin typeface="+mn-lt"/>
                <a:ea typeface="+mn-ea"/>
                <a:cs typeface="+mn-cs"/>
              </a:rPr>
              <a:t>Collaborations with other clinical sites of the Epic community have begun around support for research and clinical co-development.</a:t>
            </a:r>
          </a:p>
          <a:p>
            <a:endParaRPr lang="en-US"/>
          </a:p>
        </p:txBody>
      </p:sp>
      <p:sp>
        <p:nvSpPr>
          <p:cNvPr id="4" name="Slide Number Placeholder 3"/>
          <p:cNvSpPr>
            <a:spLocks noGrp="1"/>
          </p:cNvSpPr>
          <p:nvPr>
            <p:ph type="sldNum" sz="quarter" idx="10"/>
          </p:nvPr>
        </p:nvSpPr>
        <p:spPr/>
        <p:txBody>
          <a:bodyPr/>
          <a:lstStyle/>
          <a:p>
            <a:fld id="{1C3413FD-4EF2-422F-B025-6EC82A74617A}" type="slidenum">
              <a:rPr lang="en-US" smtClean="0"/>
              <a:t>10</a:t>
            </a:fld>
            <a:endParaRPr lang="en-US"/>
          </a:p>
        </p:txBody>
      </p:sp>
    </p:spTree>
    <p:extLst>
      <p:ext uri="{BB962C8B-B14F-4D97-AF65-F5344CB8AC3E}">
        <p14:creationId xmlns:p14="http://schemas.microsoft.com/office/powerpoint/2010/main" val="376910771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At Nebraska Medicine a grant is supporting the reporting of precise coded genomics data real-time from the pathology lab.  That data is deployed in Epic for clinical care, enhances the decision support provided by the pathologist to the oncologist, and is re-used for research planning and execution.   This presentation will examine the clinical terminology of genomics and how it is used in precision medicine.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4000 character supporting details</a:t>
            </a:r>
          </a:p>
          <a:p>
            <a:r>
              <a:rPr lang="en-US" sz="1200" kern="1200" dirty="0" smtClean="0">
                <a:solidFill>
                  <a:schemeClr val="tx1"/>
                </a:solidFill>
                <a:effectLst/>
                <a:latin typeface="+mn-lt"/>
                <a:ea typeface="+mn-ea"/>
                <a:cs typeface="+mn-cs"/>
              </a:rPr>
              <a:t>Beginning in 2015, Nebraska Medicine undertook a collaborative project with the College of American Pathologists, the IHTSDO and </a:t>
            </a:r>
            <a:r>
              <a:rPr lang="en-US" sz="1200" kern="1200" dirty="0" err="1" smtClean="0">
                <a:solidFill>
                  <a:schemeClr val="tx1"/>
                </a:solidFill>
                <a:effectLst/>
                <a:latin typeface="+mn-lt"/>
                <a:ea typeface="+mn-ea"/>
                <a:cs typeface="+mn-cs"/>
              </a:rPr>
              <a:t>Regenstrief</a:t>
            </a:r>
            <a:r>
              <a:rPr lang="en-US" sz="1200" kern="1200" dirty="0" smtClean="0">
                <a:solidFill>
                  <a:schemeClr val="tx1"/>
                </a:solidFill>
                <a:effectLst/>
                <a:latin typeface="+mn-lt"/>
                <a:ea typeface="+mn-ea"/>
                <a:cs typeface="+mn-cs"/>
              </a:rPr>
              <a:t> Institute to systematically encode the content of pathology protocols for diagnosis of cancer, addressing both anatomic and molecular pathology.   Systematically analyzing the semantics within the scope of the 82 Cancer Protocol Templates of the College of American Pathologists, we revised the workflow of the clinical pathologist in order to capture structured synoptic cancer data at the time they report out their findings.  The coded results are transmitted by an HL7 interface developed by Epic to store results in the EHR which may be flowcharted, graphed and used in decision support rules.  Genetic sequencing of tumors and molecular observations of cancer metabolism are included in these datasets and are critical to the planning of therapy for precision medicine.  Concurrent interfaces transmit the structured data to our data warehouse and to the metadata of our biobank repository.  Terminology extensions to SNOMED CT and LOINC developed in this  work have been published with agreement of the National Library of Medicine for testing, comment and trial use.  Collaborations with other clinical sites of the Epic community have begun around support for research and clinical co-development.</a:t>
            </a:r>
          </a:p>
          <a:p>
            <a:endParaRPr lang="en-US" dirty="0"/>
          </a:p>
        </p:txBody>
      </p:sp>
      <p:sp>
        <p:nvSpPr>
          <p:cNvPr id="4" name="Slide Number Placeholder 3"/>
          <p:cNvSpPr>
            <a:spLocks noGrp="1"/>
          </p:cNvSpPr>
          <p:nvPr>
            <p:ph type="sldNum" sz="quarter" idx="10"/>
          </p:nvPr>
        </p:nvSpPr>
        <p:spPr/>
        <p:txBody>
          <a:bodyPr/>
          <a:lstStyle/>
          <a:p>
            <a:fld id="{1C3413FD-4EF2-422F-B025-6EC82A74617A}" type="slidenum">
              <a:rPr lang="en-US" smtClean="0"/>
              <a:t>15</a:t>
            </a:fld>
            <a:endParaRPr lang="en-US"/>
          </a:p>
        </p:txBody>
      </p:sp>
    </p:spTree>
    <p:extLst>
      <p:ext uri="{BB962C8B-B14F-4D97-AF65-F5344CB8AC3E}">
        <p14:creationId xmlns:p14="http://schemas.microsoft.com/office/powerpoint/2010/main" val="384327284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At Nebraska Medicine a grant is supporting the reporting of precise coded genomics data real-time from the pathology lab.  That data is deployed in Epic for clinical care, enhances the decision support provided by the pathologist to the oncologist, and is re-used for research planning and execution.   This presentation will examine the clinical terminology of genomics and how it is used in precision medicine.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4000 character supporting details</a:t>
            </a:r>
          </a:p>
          <a:p>
            <a:r>
              <a:rPr lang="en-US" sz="1200" kern="1200" dirty="0" smtClean="0">
                <a:solidFill>
                  <a:schemeClr val="tx1"/>
                </a:solidFill>
                <a:effectLst/>
                <a:latin typeface="+mn-lt"/>
                <a:ea typeface="+mn-ea"/>
                <a:cs typeface="+mn-cs"/>
              </a:rPr>
              <a:t>Beginning in 2015, Nebraska Medicine undertook a collaborative project with the College of American Pathologists, the IHTSDO and </a:t>
            </a:r>
            <a:r>
              <a:rPr lang="en-US" sz="1200" kern="1200" dirty="0" err="1" smtClean="0">
                <a:solidFill>
                  <a:schemeClr val="tx1"/>
                </a:solidFill>
                <a:effectLst/>
                <a:latin typeface="+mn-lt"/>
                <a:ea typeface="+mn-ea"/>
                <a:cs typeface="+mn-cs"/>
              </a:rPr>
              <a:t>Regenstrief</a:t>
            </a:r>
            <a:r>
              <a:rPr lang="en-US" sz="1200" kern="1200" dirty="0" smtClean="0">
                <a:solidFill>
                  <a:schemeClr val="tx1"/>
                </a:solidFill>
                <a:effectLst/>
                <a:latin typeface="+mn-lt"/>
                <a:ea typeface="+mn-ea"/>
                <a:cs typeface="+mn-cs"/>
              </a:rPr>
              <a:t> Institute to systematically encode the content of pathology protocols for diagnosis of cancer, addressing both anatomic and molecular pathology.   Systematically analyzing the semantics within the scope of the 82 Cancer Protocol Templates of the College of American Pathologists, we revised the workflow of the clinical pathologist in order to capture structured synoptic cancer data at the time they report out their findings.  The coded results are transmitted by an HL7 interface developed by Epic to store results in the EHR which may be flowcharted, graphed and used in decision support rules.  Genetic sequencing of tumors and molecular observations of cancer metabolism are included in these datasets and are critical to the planning of therapy for precision medicine.  Concurrent interfaces transmit the structured data to our data warehouse and to the metadata of our biobank repository.  Terminology extensions to SNOMED CT and LOINC developed in this  work have been published with agreement of the National Library of Medicine for testing, comment and trial use.  </a:t>
            </a:r>
            <a:r>
              <a:rPr lang="en-US" sz="1200" kern="1200" smtClean="0">
                <a:solidFill>
                  <a:schemeClr val="tx1"/>
                </a:solidFill>
                <a:effectLst/>
                <a:latin typeface="+mn-lt"/>
                <a:ea typeface="+mn-ea"/>
                <a:cs typeface="+mn-cs"/>
              </a:rPr>
              <a:t>Collaborations with other clinical sites of the Epic community have begun around support for research and clinical co-development.</a:t>
            </a:r>
          </a:p>
          <a:p>
            <a:endParaRPr lang="en-US"/>
          </a:p>
        </p:txBody>
      </p:sp>
      <p:sp>
        <p:nvSpPr>
          <p:cNvPr id="4" name="Slide Number Placeholder 3"/>
          <p:cNvSpPr>
            <a:spLocks noGrp="1"/>
          </p:cNvSpPr>
          <p:nvPr>
            <p:ph type="sldNum" sz="quarter" idx="10"/>
          </p:nvPr>
        </p:nvSpPr>
        <p:spPr/>
        <p:txBody>
          <a:bodyPr/>
          <a:lstStyle/>
          <a:p>
            <a:fld id="{1C3413FD-4EF2-422F-B025-6EC82A74617A}" type="slidenum">
              <a:rPr lang="en-US" smtClean="0"/>
              <a:t>24</a:t>
            </a:fld>
            <a:endParaRPr lang="en-US"/>
          </a:p>
        </p:txBody>
      </p:sp>
    </p:spTree>
    <p:extLst>
      <p:ext uri="{BB962C8B-B14F-4D97-AF65-F5344CB8AC3E}">
        <p14:creationId xmlns:p14="http://schemas.microsoft.com/office/powerpoint/2010/main" val="4094125815"/>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1C3413FD-4EF2-422F-B025-6EC82A74617A}" type="slidenum">
              <a:rPr lang="en-US" smtClean="0"/>
              <a:t>25</a:t>
            </a:fld>
            <a:endParaRPr lang="en-US"/>
          </a:p>
        </p:txBody>
      </p:sp>
    </p:spTree>
    <p:extLst>
      <p:ext uri="{BB962C8B-B14F-4D97-AF65-F5344CB8AC3E}">
        <p14:creationId xmlns:p14="http://schemas.microsoft.com/office/powerpoint/2010/main" val="140232365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At Nebraska Medicine a grant is supporting the reporting of precise coded genomics data real-time from the pathology lab.  That data is deployed in Epic for clinical care, enhances the decision support provided by the pathologist to the oncologist, and is re-used for research planning and execution.   This presentation will examine the clinical terminology of genomics and how it is used in precision medicine.</a:t>
            </a:r>
          </a:p>
          <a:p>
            <a:r>
              <a:rPr lang="en-US" sz="1200" kern="1200" dirty="0" smtClean="0">
                <a:solidFill>
                  <a:schemeClr val="tx1"/>
                </a:solidFill>
                <a:effectLst/>
                <a:latin typeface="+mn-lt"/>
                <a:ea typeface="+mn-ea"/>
                <a:cs typeface="+mn-cs"/>
              </a:rPr>
              <a:t> </a:t>
            </a:r>
          </a:p>
          <a:p>
            <a:r>
              <a:rPr lang="en-US" sz="1200" kern="1200" dirty="0" smtClean="0">
                <a:solidFill>
                  <a:schemeClr val="tx1"/>
                </a:solidFill>
                <a:effectLst/>
                <a:latin typeface="+mn-lt"/>
                <a:ea typeface="+mn-ea"/>
                <a:cs typeface="+mn-cs"/>
              </a:rPr>
              <a:t>4000 character supporting details</a:t>
            </a:r>
          </a:p>
          <a:p>
            <a:r>
              <a:rPr lang="en-US" sz="1200" kern="1200" dirty="0" smtClean="0">
                <a:solidFill>
                  <a:schemeClr val="tx1"/>
                </a:solidFill>
                <a:effectLst/>
                <a:latin typeface="+mn-lt"/>
                <a:ea typeface="+mn-ea"/>
                <a:cs typeface="+mn-cs"/>
              </a:rPr>
              <a:t>Beginning in 2015, Nebraska Medicine undertook a collaborative project with the College of American Pathologists, the IHTSDO and </a:t>
            </a:r>
            <a:r>
              <a:rPr lang="en-US" sz="1200" kern="1200" dirty="0" err="1" smtClean="0">
                <a:solidFill>
                  <a:schemeClr val="tx1"/>
                </a:solidFill>
                <a:effectLst/>
                <a:latin typeface="+mn-lt"/>
                <a:ea typeface="+mn-ea"/>
                <a:cs typeface="+mn-cs"/>
              </a:rPr>
              <a:t>Regenstrief</a:t>
            </a:r>
            <a:r>
              <a:rPr lang="en-US" sz="1200" kern="1200" dirty="0" smtClean="0">
                <a:solidFill>
                  <a:schemeClr val="tx1"/>
                </a:solidFill>
                <a:effectLst/>
                <a:latin typeface="+mn-lt"/>
                <a:ea typeface="+mn-ea"/>
                <a:cs typeface="+mn-cs"/>
              </a:rPr>
              <a:t> Institute to systematically encode the content of pathology protocols for diagnosis of cancer, addressing both anatomic and molecular pathology.   Systematically analyzing the semantics within the scope of the 82 Cancer Protocol Templates of the College of American Pathologists, we revised the workflow of the clinical pathologist in order to capture structured synoptic cancer data at the time they report out their findings.  The coded results are transmitted by an HL7 interface developed by Epic to store results in the EHR which may be flowcharted, graphed and used in decision support rules.  Genetic sequencing of tumors and molecular observations of cancer metabolism are included in these datasets and are critical to the planning of therapy for precision medicine.  Concurrent interfaces transmit the structured data to our data warehouse and to the metadata of our biobank repository.  Terminology extensions to SNOMED CT and LOINC developed in this  work have been published with agreement of the National Library of Medicine for testing, comment and trial use.  </a:t>
            </a:r>
            <a:r>
              <a:rPr lang="en-US" sz="1200" kern="1200" smtClean="0">
                <a:solidFill>
                  <a:schemeClr val="tx1"/>
                </a:solidFill>
                <a:effectLst/>
                <a:latin typeface="+mn-lt"/>
                <a:ea typeface="+mn-ea"/>
                <a:cs typeface="+mn-cs"/>
              </a:rPr>
              <a:t>Collaborations with other clinical sites of the Epic community have begun around support for research and clinical co-development.</a:t>
            </a:r>
          </a:p>
          <a:p>
            <a:endParaRPr lang="en-US"/>
          </a:p>
        </p:txBody>
      </p:sp>
      <p:sp>
        <p:nvSpPr>
          <p:cNvPr id="4" name="Slide Number Placeholder 3"/>
          <p:cNvSpPr>
            <a:spLocks noGrp="1"/>
          </p:cNvSpPr>
          <p:nvPr>
            <p:ph type="sldNum" sz="quarter" idx="10"/>
          </p:nvPr>
        </p:nvSpPr>
        <p:spPr/>
        <p:txBody>
          <a:bodyPr/>
          <a:lstStyle/>
          <a:p>
            <a:fld id="{1C3413FD-4EF2-422F-B025-6EC82A74617A}" type="slidenum">
              <a:rPr lang="en-US" smtClean="0"/>
              <a:t>32</a:t>
            </a:fld>
            <a:endParaRPr lang="en-US"/>
          </a:p>
        </p:txBody>
      </p:sp>
    </p:spTree>
    <p:extLst>
      <p:ext uri="{BB962C8B-B14F-4D97-AF65-F5344CB8AC3E}">
        <p14:creationId xmlns:p14="http://schemas.microsoft.com/office/powerpoint/2010/main" val="45877028"/>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8" name="Picture 7" descr="Cover_bkg_3.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1"/>
          <p:cNvSpPr>
            <a:spLocks noGrp="1"/>
          </p:cNvSpPr>
          <p:nvPr>
            <p:ph type="ctrTitle" hasCustomPrompt="1"/>
          </p:nvPr>
        </p:nvSpPr>
        <p:spPr>
          <a:xfrm>
            <a:off x="916720" y="657321"/>
            <a:ext cx="6480951" cy="3167843"/>
          </a:xfrm>
        </p:spPr>
        <p:txBody>
          <a:bodyPr anchor="b">
            <a:normAutofit/>
          </a:bodyPr>
          <a:lstStyle>
            <a:lvl1pPr algn="l">
              <a:lnSpc>
                <a:spcPct val="80000"/>
              </a:lnSpc>
              <a:defRPr sz="4500" b="1" i="0" baseline="0">
                <a:solidFill>
                  <a:schemeClr val="bg1"/>
                </a:solidFill>
                <a:latin typeface="Arial-BoldMT"/>
                <a:cs typeface="Arial-BoldMT"/>
              </a:defRPr>
            </a:lvl1pPr>
          </a:lstStyle>
          <a:p>
            <a:r>
              <a:rPr lang="en-US" dirty="0" smtClean="0"/>
              <a:t>Headline</a:t>
            </a:r>
            <a:endParaRPr lang="en-US" dirty="0"/>
          </a:p>
        </p:txBody>
      </p:sp>
      <p:sp>
        <p:nvSpPr>
          <p:cNvPr id="3" name="Subtitle 2"/>
          <p:cNvSpPr>
            <a:spLocks noGrp="1"/>
          </p:cNvSpPr>
          <p:nvPr>
            <p:ph type="subTitle" idx="1" hasCustomPrompt="1"/>
          </p:nvPr>
        </p:nvSpPr>
        <p:spPr>
          <a:xfrm>
            <a:off x="916720" y="3825164"/>
            <a:ext cx="6400800" cy="688511"/>
          </a:xfrm>
        </p:spPr>
        <p:txBody>
          <a:bodyPr>
            <a:normAutofit/>
          </a:bodyPr>
          <a:lstStyle>
            <a:lvl1pPr marL="0" indent="0" algn="l">
              <a:buNone/>
              <a:defRPr sz="1600" b="1" i="0" baseline="0">
                <a:solidFill>
                  <a:srgbClr val="C3CD7B"/>
                </a:solidFill>
                <a:latin typeface="Arial-BoldMT"/>
                <a:cs typeface="Arial-BoldM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smtClean="0"/>
              <a:t>Subhead</a:t>
            </a:r>
            <a:endParaRPr lang="en-US" dirty="0"/>
          </a:p>
        </p:txBody>
      </p:sp>
    </p:spTree>
    <p:extLst>
      <p:ext uri="{BB962C8B-B14F-4D97-AF65-F5344CB8AC3E}">
        <p14:creationId xmlns:p14="http://schemas.microsoft.com/office/powerpoint/2010/main" val="100855298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Section Header">
    <p:spTree>
      <p:nvGrpSpPr>
        <p:cNvPr id="1" name=""/>
        <p:cNvGrpSpPr/>
        <p:nvPr/>
      </p:nvGrpSpPr>
      <p:grpSpPr>
        <a:xfrm>
          <a:off x="0" y="0"/>
          <a:ext cx="0" cy="0"/>
          <a:chOff x="0" y="0"/>
          <a:chExt cx="0" cy="0"/>
        </a:xfrm>
      </p:grpSpPr>
      <p:sp>
        <p:nvSpPr>
          <p:cNvPr id="9" name="Title 1"/>
          <p:cNvSpPr>
            <a:spLocks noGrp="1"/>
          </p:cNvSpPr>
          <p:nvPr>
            <p:ph type="title"/>
          </p:nvPr>
        </p:nvSpPr>
        <p:spPr>
          <a:xfrm>
            <a:off x="956666" y="395831"/>
            <a:ext cx="7606427" cy="1359153"/>
          </a:xfrm>
        </p:spPr>
        <p:txBody>
          <a:bodyPr tIns="0" bIns="0"/>
          <a:lstStyle/>
          <a:p>
            <a:r>
              <a:rPr lang="en-US" smtClean="0"/>
              <a:t>Click to edit Master title style</a:t>
            </a:r>
            <a:endParaRPr lang="en-US" dirty="0"/>
          </a:p>
        </p:txBody>
      </p:sp>
      <p:sp>
        <p:nvSpPr>
          <p:cNvPr id="10" name="Content Placeholder 2"/>
          <p:cNvSpPr>
            <a:spLocks noGrp="1"/>
          </p:cNvSpPr>
          <p:nvPr>
            <p:ph idx="1"/>
          </p:nvPr>
        </p:nvSpPr>
        <p:spPr>
          <a:xfrm>
            <a:off x="956667" y="1882620"/>
            <a:ext cx="7282212" cy="3950310"/>
          </a:xfrm>
        </p:spPr>
        <p:txBody>
          <a:bodyPr>
            <a:normAutofit/>
          </a:bodyPr>
          <a:lstStyle>
            <a:lvl1pPr marL="457200" indent="-457200">
              <a:lnSpc>
                <a:spcPct val="90000"/>
              </a:lnSpc>
              <a:buFont typeface="Wingdings" panose="05000000000000000000" pitchFamily="2" charset="2"/>
              <a:buChar char="Ø"/>
              <a:defRPr sz="2800"/>
            </a:lvl1pPr>
            <a:lvl2pPr>
              <a:lnSpc>
                <a:spcPct val="90000"/>
              </a:lnSpc>
              <a:defRPr sz="2800">
                <a:latin typeface="Arial"/>
                <a:cs typeface="Arial"/>
              </a:defRPr>
            </a:lvl2pPr>
            <a:lvl3pPr>
              <a:lnSpc>
                <a:spcPct val="90000"/>
              </a:lnSpc>
              <a:defRPr sz="2800"/>
            </a:lvl3pPr>
            <a:lvl4pPr>
              <a:lnSpc>
                <a:spcPct val="90000"/>
              </a:lnSpc>
              <a:defRPr sz="2800"/>
            </a:lvl4pPr>
            <a:lvl5pPr>
              <a:lnSpc>
                <a:spcPct val="90000"/>
              </a:lnSpc>
              <a:defRPr sz="2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12" name="Date Placeholder 3"/>
          <p:cNvSpPr>
            <a:spLocks noGrp="1"/>
          </p:cNvSpPr>
          <p:nvPr>
            <p:ph type="dt" sz="half" idx="10"/>
          </p:nvPr>
        </p:nvSpPr>
        <p:spPr>
          <a:xfrm>
            <a:off x="956439" y="5936345"/>
            <a:ext cx="1293548" cy="365125"/>
          </a:xfrm>
          <a:prstGeom prst="rect">
            <a:avLst/>
          </a:prstGeom>
        </p:spPr>
        <p:txBody>
          <a:bodyPr/>
          <a:lstStyle>
            <a:lvl1pPr>
              <a:defRPr>
                <a:solidFill>
                  <a:srgbClr val="989EA3"/>
                </a:solidFill>
              </a:defRPr>
            </a:lvl1pPr>
          </a:lstStyle>
          <a:p>
            <a:fld id="{A3F11EEC-60B6-DF4B-A821-B910872C5F64}" type="datetimeFigureOut">
              <a:rPr lang="en-US" smtClean="0"/>
              <a:pPr/>
              <a:t>9/27/2017</a:t>
            </a:fld>
            <a:endParaRPr lang="en-US" dirty="0"/>
          </a:p>
        </p:txBody>
      </p:sp>
      <p:sp>
        <p:nvSpPr>
          <p:cNvPr id="13" name="Footer Placeholder 4"/>
          <p:cNvSpPr>
            <a:spLocks noGrp="1"/>
          </p:cNvSpPr>
          <p:nvPr>
            <p:ph type="ftr" sz="quarter" idx="11"/>
          </p:nvPr>
        </p:nvSpPr>
        <p:spPr>
          <a:xfrm>
            <a:off x="2265667" y="5936345"/>
            <a:ext cx="3355380" cy="365125"/>
          </a:xfrm>
          <a:prstGeom prst="rect">
            <a:avLst/>
          </a:prstGeom>
        </p:spPr>
        <p:txBody>
          <a:bodyPr/>
          <a:lstStyle>
            <a:lvl1pPr algn="ctr">
              <a:defRPr>
                <a:solidFill>
                  <a:srgbClr val="989EA3"/>
                </a:solidFill>
              </a:defRPr>
            </a:lvl1pPr>
          </a:lstStyle>
          <a:p>
            <a:endParaRPr lang="en-US" dirty="0"/>
          </a:p>
        </p:txBody>
      </p:sp>
      <p:sp>
        <p:nvSpPr>
          <p:cNvPr id="14" name="Slide Number Placeholder 5"/>
          <p:cNvSpPr>
            <a:spLocks noGrp="1"/>
          </p:cNvSpPr>
          <p:nvPr>
            <p:ph type="sldNum" sz="quarter" idx="12"/>
          </p:nvPr>
        </p:nvSpPr>
        <p:spPr>
          <a:xfrm>
            <a:off x="5621047" y="5936345"/>
            <a:ext cx="1262187" cy="365125"/>
          </a:xfrm>
          <a:prstGeom prst="rect">
            <a:avLst/>
          </a:prstGeom>
        </p:spPr>
        <p:txBody>
          <a:bodyPr/>
          <a:lstStyle>
            <a:lvl1pPr algn="r">
              <a:defRPr>
                <a:solidFill>
                  <a:srgbClr val="989EA3"/>
                </a:solidFill>
              </a:defRPr>
            </a:lvl1pPr>
          </a:lstStyle>
          <a:p>
            <a:fld id="{C2F1CAA2-7C6D-8F48-BAEE-2DAFD071A580}" type="slidenum">
              <a:rPr lang="en-US" smtClean="0"/>
              <a:pPr/>
              <a:t>‹#›</a:t>
            </a:fld>
            <a:endParaRPr lang="en-US" dirty="0"/>
          </a:p>
        </p:txBody>
      </p:sp>
    </p:spTree>
    <p:extLst>
      <p:ext uri="{BB962C8B-B14F-4D97-AF65-F5344CB8AC3E}">
        <p14:creationId xmlns:p14="http://schemas.microsoft.com/office/powerpoint/2010/main" val="86738635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1_Custom Layou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5" name="Text Placeholder 2"/>
          <p:cNvSpPr>
            <a:spLocks noGrp="1"/>
          </p:cNvSpPr>
          <p:nvPr>
            <p:ph type="body" idx="14"/>
          </p:nvPr>
        </p:nvSpPr>
        <p:spPr>
          <a:xfrm>
            <a:off x="4679846" y="1882621"/>
            <a:ext cx="3465576" cy="3895426"/>
          </a:xfrm>
        </p:spPr>
        <p:txBody>
          <a:bodyPr anchor="t">
            <a:normAutofit/>
          </a:bodyPr>
          <a:lstStyle>
            <a:lvl1pPr marL="342900" indent="-342900">
              <a:buFont typeface="Wingdings" panose="05000000000000000000" pitchFamily="2" charset="2"/>
              <a:buChar char="Ø"/>
              <a:defRPr sz="2400" b="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9" name="Text Placeholder 2"/>
          <p:cNvSpPr>
            <a:spLocks noGrp="1"/>
          </p:cNvSpPr>
          <p:nvPr>
            <p:ph type="body" idx="1"/>
          </p:nvPr>
        </p:nvSpPr>
        <p:spPr>
          <a:xfrm>
            <a:off x="956439" y="1882620"/>
            <a:ext cx="3465137" cy="3895427"/>
          </a:xfrm>
        </p:spPr>
        <p:txBody>
          <a:bodyPr anchor="t">
            <a:normAutofit/>
          </a:bodyPr>
          <a:lstStyle>
            <a:lvl1pPr marL="342900" indent="-342900">
              <a:buFont typeface="Wingdings" panose="05000000000000000000" pitchFamily="2" charset="2"/>
              <a:buChar char="Ø"/>
              <a:defRPr sz="2400" b="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sp>
        <p:nvSpPr>
          <p:cNvPr id="10" name="Date Placeholder 3"/>
          <p:cNvSpPr>
            <a:spLocks noGrp="1"/>
          </p:cNvSpPr>
          <p:nvPr>
            <p:ph type="dt" sz="half" idx="10"/>
          </p:nvPr>
        </p:nvSpPr>
        <p:spPr>
          <a:xfrm>
            <a:off x="956439" y="5936345"/>
            <a:ext cx="1293548" cy="365125"/>
          </a:xfrm>
          <a:prstGeom prst="rect">
            <a:avLst/>
          </a:prstGeom>
        </p:spPr>
        <p:txBody>
          <a:bodyPr/>
          <a:lstStyle>
            <a:lvl1pPr>
              <a:defRPr>
                <a:solidFill>
                  <a:srgbClr val="989EA3"/>
                </a:solidFill>
              </a:defRPr>
            </a:lvl1pPr>
          </a:lstStyle>
          <a:p>
            <a:fld id="{A3F11EEC-60B6-DF4B-A821-B910872C5F64}" type="datetimeFigureOut">
              <a:rPr lang="en-US" smtClean="0"/>
              <a:pPr/>
              <a:t>9/27/2017</a:t>
            </a:fld>
            <a:endParaRPr lang="en-US" dirty="0"/>
          </a:p>
        </p:txBody>
      </p:sp>
      <p:sp>
        <p:nvSpPr>
          <p:cNvPr id="11" name="Footer Placeholder 4"/>
          <p:cNvSpPr>
            <a:spLocks noGrp="1"/>
          </p:cNvSpPr>
          <p:nvPr>
            <p:ph type="ftr" sz="quarter" idx="11"/>
          </p:nvPr>
        </p:nvSpPr>
        <p:spPr>
          <a:xfrm>
            <a:off x="2265667" y="5936345"/>
            <a:ext cx="3355380" cy="365125"/>
          </a:xfrm>
          <a:prstGeom prst="rect">
            <a:avLst/>
          </a:prstGeom>
        </p:spPr>
        <p:txBody>
          <a:bodyPr/>
          <a:lstStyle>
            <a:lvl1pPr algn="ctr">
              <a:defRPr>
                <a:solidFill>
                  <a:srgbClr val="989EA3"/>
                </a:solidFill>
              </a:defRPr>
            </a:lvl1pPr>
          </a:lstStyle>
          <a:p>
            <a:endParaRPr lang="en-US" dirty="0"/>
          </a:p>
        </p:txBody>
      </p:sp>
      <p:sp>
        <p:nvSpPr>
          <p:cNvPr id="12" name="Slide Number Placeholder 5"/>
          <p:cNvSpPr>
            <a:spLocks noGrp="1"/>
          </p:cNvSpPr>
          <p:nvPr>
            <p:ph type="sldNum" sz="quarter" idx="12"/>
          </p:nvPr>
        </p:nvSpPr>
        <p:spPr>
          <a:xfrm>
            <a:off x="5621047" y="5936345"/>
            <a:ext cx="1262187" cy="365125"/>
          </a:xfrm>
          <a:prstGeom prst="rect">
            <a:avLst/>
          </a:prstGeom>
        </p:spPr>
        <p:txBody>
          <a:bodyPr/>
          <a:lstStyle>
            <a:lvl1pPr algn="r">
              <a:defRPr>
                <a:solidFill>
                  <a:srgbClr val="989EA3"/>
                </a:solidFill>
              </a:defRPr>
            </a:lvl1pPr>
          </a:lstStyle>
          <a:p>
            <a:fld id="{C2F1CAA2-7C6D-8F48-BAEE-2DAFD071A580}" type="slidenum">
              <a:rPr lang="en-US" smtClean="0"/>
              <a:pPr/>
              <a:t>‹#›</a:t>
            </a:fld>
            <a:endParaRPr lang="en-US" dirty="0"/>
          </a:p>
        </p:txBody>
      </p:sp>
    </p:spTree>
    <p:extLst>
      <p:ext uri="{BB962C8B-B14F-4D97-AF65-F5344CB8AC3E}">
        <p14:creationId xmlns:p14="http://schemas.microsoft.com/office/powerpoint/2010/main" val="339057078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6" name="Picture 5" descr="Closing_bkg_1.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pic>
        <p:nvPicPr>
          <p:cNvPr id="3" name="Picture 2" descr="Closing_bkg_1.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Tree>
    <p:extLst>
      <p:ext uri="{BB962C8B-B14F-4D97-AF65-F5344CB8AC3E}">
        <p14:creationId xmlns:p14="http://schemas.microsoft.com/office/powerpoint/2010/main" val="417619110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normAutofit/>
          </a:bodyPr>
          <a:lstStyle>
            <a:lvl1pPr marL="457200" indent="-457200">
              <a:buFont typeface="Wingdings" panose="05000000000000000000" pitchFamily="2" charset="2"/>
              <a:buChar char="Ø"/>
              <a:defRPr sz="2800"/>
            </a:lvl1pPr>
            <a:lvl2pPr>
              <a:defRPr sz="2800">
                <a:solidFill>
                  <a:schemeClr val="tx1"/>
                </a:solidFill>
                <a:latin typeface="Arial" panose="020B0604020202020204" pitchFamily="34" charset="0"/>
                <a:cs typeface="Arial" panose="020B0604020202020204" pitchFamily="34" charset="0"/>
              </a:defRPr>
            </a:lvl2pPr>
            <a:lvl3pPr>
              <a:defRPr sz="2800"/>
            </a:lvl3pPr>
            <a:lvl4pPr>
              <a:defRPr sz="2800"/>
            </a:lvl4pPr>
            <a:lvl5pPr>
              <a:defRPr sz="2800"/>
            </a:lvl5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4" name="Rectangle 36"/>
          <p:cNvSpPr>
            <a:spLocks noGrp="1" noChangeArrowheads="1"/>
          </p:cNvSpPr>
          <p:nvPr>
            <p:ph type="dt" sz="half" idx="10"/>
          </p:nvPr>
        </p:nvSpPr>
        <p:spPr>
          <a:xfrm>
            <a:off x="1828800" y="6248400"/>
            <a:ext cx="1905000" cy="457200"/>
          </a:xfrm>
          <a:prstGeom prst="rect">
            <a:avLst/>
          </a:prstGeom>
          <a:ln/>
        </p:spPr>
        <p:txBody>
          <a:bodyPr/>
          <a:lstStyle>
            <a:lvl1pPr>
              <a:defRPr/>
            </a:lvl1pPr>
          </a:lstStyle>
          <a:p>
            <a:pPr>
              <a:defRPr/>
            </a:pPr>
            <a:endParaRPr lang="en-US"/>
          </a:p>
        </p:txBody>
      </p:sp>
      <p:sp>
        <p:nvSpPr>
          <p:cNvPr id="5" name="Rectangle 37"/>
          <p:cNvSpPr>
            <a:spLocks noGrp="1" noChangeArrowheads="1"/>
          </p:cNvSpPr>
          <p:nvPr>
            <p:ph type="ftr" sz="quarter" idx="11"/>
          </p:nvPr>
        </p:nvSpPr>
        <p:spPr>
          <a:xfrm>
            <a:off x="3962400" y="6248400"/>
            <a:ext cx="2895600" cy="457200"/>
          </a:xfrm>
          <a:prstGeom prst="rect">
            <a:avLst/>
          </a:prstGeom>
          <a:ln/>
        </p:spPr>
        <p:txBody>
          <a:bodyPr/>
          <a:lstStyle>
            <a:lvl1pPr>
              <a:defRPr/>
            </a:lvl1pPr>
          </a:lstStyle>
          <a:p>
            <a:pPr>
              <a:defRPr/>
            </a:pPr>
            <a:endParaRPr lang="en-US"/>
          </a:p>
        </p:txBody>
      </p:sp>
      <p:sp>
        <p:nvSpPr>
          <p:cNvPr id="6" name="Rectangle 38"/>
          <p:cNvSpPr>
            <a:spLocks noGrp="1" noChangeArrowheads="1"/>
          </p:cNvSpPr>
          <p:nvPr>
            <p:ph type="sldNum" sz="quarter" idx="12"/>
          </p:nvPr>
        </p:nvSpPr>
        <p:spPr>
          <a:xfrm>
            <a:off x="7010400" y="6248400"/>
            <a:ext cx="1905000" cy="457200"/>
          </a:xfrm>
          <a:prstGeom prst="rect">
            <a:avLst/>
          </a:prstGeom>
          <a:ln/>
        </p:spPr>
        <p:txBody>
          <a:bodyPr/>
          <a:lstStyle>
            <a:lvl1pPr>
              <a:defRPr/>
            </a:lvl1pPr>
          </a:lstStyle>
          <a:p>
            <a:pPr>
              <a:defRPr/>
            </a:pPr>
            <a:fld id="{C136555A-C15B-4DEC-B72A-7931E7C9C387}" type="slidenum">
              <a:rPr lang="en-US"/>
              <a:pPr>
                <a:defRPr/>
              </a:pPr>
              <a:t>‹#›</a:t>
            </a:fld>
            <a:endParaRPr lang="en-US"/>
          </a:p>
        </p:txBody>
      </p:sp>
    </p:spTree>
    <p:extLst>
      <p:ext uri="{BB962C8B-B14F-4D97-AF65-F5344CB8AC3E}">
        <p14:creationId xmlns:p14="http://schemas.microsoft.com/office/powerpoint/2010/main" val="34468403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36"/>
          <p:cNvSpPr>
            <a:spLocks noGrp="1" noChangeArrowheads="1"/>
          </p:cNvSpPr>
          <p:nvPr>
            <p:ph type="dt" sz="half" idx="10"/>
          </p:nvPr>
        </p:nvSpPr>
        <p:spPr>
          <a:xfrm>
            <a:off x="1828800" y="6248400"/>
            <a:ext cx="1905000" cy="457200"/>
          </a:xfrm>
          <a:prstGeom prst="rect">
            <a:avLst/>
          </a:prstGeom>
          <a:ln/>
        </p:spPr>
        <p:txBody>
          <a:bodyPr/>
          <a:lstStyle>
            <a:lvl1pPr>
              <a:defRPr/>
            </a:lvl1pPr>
          </a:lstStyle>
          <a:p>
            <a:pPr>
              <a:defRPr/>
            </a:pPr>
            <a:endParaRPr lang="en-US"/>
          </a:p>
        </p:txBody>
      </p:sp>
      <p:sp>
        <p:nvSpPr>
          <p:cNvPr id="4" name="Rectangle 37"/>
          <p:cNvSpPr>
            <a:spLocks noGrp="1" noChangeArrowheads="1"/>
          </p:cNvSpPr>
          <p:nvPr>
            <p:ph type="ftr" sz="quarter" idx="11"/>
          </p:nvPr>
        </p:nvSpPr>
        <p:spPr>
          <a:xfrm>
            <a:off x="3962400" y="6248400"/>
            <a:ext cx="2895600" cy="457200"/>
          </a:xfrm>
          <a:prstGeom prst="rect">
            <a:avLst/>
          </a:prstGeom>
          <a:ln/>
        </p:spPr>
        <p:txBody>
          <a:bodyPr/>
          <a:lstStyle>
            <a:lvl1pPr>
              <a:defRPr/>
            </a:lvl1pPr>
          </a:lstStyle>
          <a:p>
            <a:pPr>
              <a:defRPr/>
            </a:pPr>
            <a:endParaRPr lang="en-US"/>
          </a:p>
        </p:txBody>
      </p:sp>
      <p:sp>
        <p:nvSpPr>
          <p:cNvPr id="5" name="Rectangle 38"/>
          <p:cNvSpPr>
            <a:spLocks noGrp="1" noChangeArrowheads="1"/>
          </p:cNvSpPr>
          <p:nvPr>
            <p:ph type="sldNum" sz="quarter" idx="12"/>
          </p:nvPr>
        </p:nvSpPr>
        <p:spPr>
          <a:xfrm>
            <a:off x="7010400" y="6248400"/>
            <a:ext cx="1905000" cy="457200"/>
          </a:xfrm>
          <a:prstGeom prst="rect">
            <a:avLst/>
          </a:prstGeom>
          <a:ln/>
        </p:spPr>
        <p:txBody>
          <a:bodyPr/>
          <a:lstStyle>
            <a:lvl1pPr>
              <a:defRPr/>
            </a:lvl1pPr>
          </a:lstStyle>
          <a:p>
            <a:pPr>
              <a:defRPr/>
            </a:pPr>
            <a:fld id="{E7E3B411-FB73-4739-B5DA-BCCDF776A886}" type="slidenum">
              <a:rPr lang="en-US"/>
              <a:pPr>
                <a:defRPr/>
              </a:pPr>
              <a:t>‹#›</a:t>
            </a:fld>
            <a:endParaRPr lang="en-US"/>
          </a:p>
        </p:txBody>
      </p:sp>
    </p:spTree>
    <p:extLst>
      <p:ext uri="{BB962C8B-B14F-4D97-AF65-F5344CB8AC3E}">
        <p14:creationId xmlns:p14="http://schemas.microsoft.com/office/powerpoint/2010/main" val="2338404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2"/>
        </a:solidFill>
        <a:effectLst/>
      </p:bgPr>
    </p:bg>
    <p:spTree>
      <p:nvGrpSpPr>
        <p:cNvPr id="1" name=""/>
        <p:cNvGrpSpPr/>
        <p:nvPr/>
      </p:nvGrpSpPr>
      <p:grpSpPr>
        <a:xfrm>
          <a:off x="0" y="0"/>
          <a:ext cx="0" cy="0"/>
          <a:chOff x="0" y="0"/>
          <a:chExt cx="0" cy="0"/>
        </a:xfrm>
      </p:grpSpPr>
      <p:pic>
        <p:nvPicPr>
          <p:cNvPr id="8" name="Picture 7" descr="Content_bkg_2.jpg"/>
          <p:cNvPicPr>
            <a:picLocks noChangeAspect="1"/>
          </p:cNvPicPr>
          <p:nvPr/>
        </p:nvPicPr>
        <p:blipFill>
          <a:blip r:embed="rId8">
            <a:extLst>
              <a:ext uri="{28A0092B-C50C-407E-A947-70E740481C1C}">
                <a14:useLocalDpi xmlns:a14="http://schemas.microsoft.com/office/drawing/2010/main" val="0"/>
              </a:ext>
            </a:extLst>
          </a:blip>
          <a:stretch>
            <a:fillRect/>
          </a:stretch>
        </p:blipFill>
        <p:spPr>
          <a:xfrm>
            <a:off x="0" y="0"/>
            <a:ext cx="9144000" cy="6858000"/>
          </a:xfrm>
          <a:prstGeom prst="rect">
            <a:avLst/>
          </a:prstGeom>
        </p:spPr>
      </p:pic>
      <p:sp>
        <p:nvSpPr>
          <p:cNvPr id="2" name="Title Placeholder 1"/>
          <p:cNvSpPr>
            <a:spLocks noGrp="1"/>
          </p:cNvSpPr>
          <p:nvPr>
            <p:ph type="title"/>
          </p:nvPr>
        </p:nvSpPr>
        <p:spPr>
          <a:xfrm>
            <a:off x="956666" y="395831"/>
            <a:ext cx="7606427" cy="1359153"/>
          </a:xfrm>
          <a:prstGeom prst="rect">
            <a:avLst/>
          </a:prstGeom>
        </p:spPr>
        <p:txBody>
          <a:bodyPr vert="horz" lIns="91440" tIns="0" rIns="91440" bIns="0" rtlCol="0" anchor="b">
            <a:normAutofit/>
          </a:bodyPr>
          <a:lstStyle/>
          <a:p>
            <a:r>
              <a:rPr lang="en-US" dirty="0" smtClean="0"/>
              <a:t>Headline</a:t>
            </a:r>
            <a:endParaRPr lang="en-US" dirty="0"/>
          </a:p>
        </p:txBody>
      </p:sp>
      <p:sp>
        <p:nvSpPr>
          <p:cNvPr id="3" name="Text Placeholder 2"/>
          <p:cNvSpPr>
            <a:spLocks noGrp="1"/>
          </p:cNvSpPr>
          <p:nvPr>
            <p:ph type="body" idx="1"/>
          </p:nvPr>
        </p:nvSpPr>
        <p:spPr>
          <a:xfrm>
            <a:off x="956667" y="1882620"/>
            <a:ext cx="7282212" cy="468931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extLst>
      <p:ext uri="{BB962C8B-B14F-4D97-AF65-F5344CB8AC3E}">
        <p14:creationId xmlns:p14="http://schemas.microsoft.com/office/powerpoint/2010/main" val="1391905964"/>
      </p:ext>
    </p:extLst>
  </p:cSld>
  <p:clrMap bg1="lt1" tx1="dk1" bg2="lt2" tx2="dk2" accent1="accent1" accent2="accent2" accent3="accent3" accent4="accent4" accent5="accent5" accent6="accent6" hlink="hlink" folHlink="folHlink"/>
  <p:sldLayoutIdLst>
    <p:sldLayoutId id="2147483738" r:id="rId1"/>
    <p:sldLayoutId id="2147483740" r:id="rId2"/>
    <p:sldLayoutId id="2147483742" r:id="rId3"/>
    <p:sldLayoutId id="2147483743" r:id="rId4"/>
    <p:sldLayoutId id="2147483744" r:id="rId5"/>
    <p:sldLayoutId id="2147483745" r:id="rId6"/>
  </p:sldLayoutIdLst>
  <p:txStyles>
    <p:titleStyle>
      <a:lvl1pPr algn="l" defTabSz="457200" rtl="0" eaLnBrk="1" latinLnBrk="0" hangingPunct="1">
        <a:lnSpc>
          <a:spcPct val="90000"/>
        </a:lnSpc>
        <a:spcBef>
          <a:spcPct val="0"/>
        </a:spcBef>
        <a:buNone/>
        <a:defRPr sz="4500" b="1" i="0" kern="1200" baseline="0">
          <a:solidFill>
            <a:srgbClr val="AD122A"/>
          </a:solidFill>
          <a:latin typeface="Arial"/>
          <a:ea typeface="+mj-ea"/>
          <a:cs typeface="Arial"/>
        </a:defRPr>
      </a:lvl1pPr>
    </p:titleStyle>
    <p:bodyStyle>
      <a:lvl1pPr marL="0" indent="0" algn="l" defTabSz="457200" rtl="0" eaLnBrk="1" latinLnBrk="0" hangingPunct="1">
        <a:lnSpc>
          <a:spcPct val="90000"/>
        </a:lnSpc>
        <a:spcBef>
          <a:spcPct val="20000"/>
        </a:spcBef>
        <a:buFontTx/>
        <a:buNone/>
        <a:defRPr sz="1600" kern="1200">
          <a:solidFill>
            <a:schemeClr val="tx1"/>
          </a:solidFill>
          <a:latin typeface="Arial"/>
          <a:ea typeface="+mn-ea"/>
          <a:cs typeface="Arial"/>
        </a:defRPr>
      </a:lvl1pPr>
      <a:lvl2pPr marL="742950" indent="-285750" algn="l" defTabSz="457200" rtl="0" eaLnBrk="1" latinLnBrk="0" hangingPunct="1">
        <a:spcBef>
          <a:spcPct val="20000"/>
        </a:spcBef>
        <a:buFont typeface="Arial"/>
        <a:buChar char="–"/>
        <a:defRPr sz="1600" kern="1200">
          <a:solidFill>
            <a:schemeClr val="tx1"/>
          </a:solidFill>
          <a:latin typeface="+mn-lt"/>
          <a:ea typeface="+mn-ea"/>
          <a:cs typeface="+mn-cs"/>
        </a:defRPr>
      </a:lvl2pPr>
      <a:lvl3pPr marL="1143000" indent="-228600" algn="l" defTabSz="457200" rtl="0" eaLnBrk="1" latinLnBrk="0" hangingPunct="1">
        <a:lnSpc>
          <a:spcPct val="90000"/>
        </a:lnSpc>
        <a:spcBef>
          <a:spcPct val="20000"/>
        </a:spcBef>
        <a:buFont typeface="Arial"/>
        <a:buChar char="•"/>
        <a:defRPr sz="1600" kern="1200">
          <a:solidFill>
            <a:schemeClr val="tx1"/>
          </a:solidFill>
          <a:latin typeface="Arial"/>
          <a:ea typeface="+mn-ea"/>
          <a:cs typeface="Arial"/>
        </a:defRPr>
      </a:lvl3pPr>
      <a:lvl4pPr marL="1600200" indent="-228600" algn="l" defTabSz="457200" rtl="0" eaLnBrk="1" latinLnBrk="0" hangingPunct="1">
        <a:lnSpc>
          <a:spcPct val="90000"/>
        </a:lnSpc>
        <a:spcBef>
          <a:spcPct val="20000"/>
        </a:spcBef>
        <a:buFont typeface="Arial"/>
        <a:buChar char="–"/>
        <a:defRPr sz="1600" kern="1200">
          <a:solidFill>
            <a:schemeClr val="tx1"/>
          </a:solidFill>
          <a:latin typeface="Arial"/>
          <a:ea typeface="+mn-ea"/>
          <a:cs typeface="Arial"/>
        </a:defRPr>
      </a:lvl4pPr>
      <a:lvl5pPr marL="2057400" indent="-228600" algn="l" defTabSz="457200" rtl="0" eaLnBrk="1" latinLnBrk="0" hangingPunct="1">
        <a:lnSpc>
          <a:spcPct val="90000"/>
        </a:lnSpc>
        <a:spcBef>
          <a:spcPct val="20000"/>
        </a:spcBef>
        <a:buFont typeface="Arial"/>
        <a:buChar char="»"/>
        <a:defRPr sz="1600" kern="1200">
          <a:solidFill>
            <a:schemeClr val="tx1"/>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emf"/><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5.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image" Target="../media/image17.png"/><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hyperlink" Target="https://academic.oup.com/jamia/article/doi/10.1093/jamia/ocx097/4157681/A-computable-pathology-report-for-precision?guestAccessKey=ee8ed0e2-8e9f-44bd-a467-bfbcb3e3a2c0" TargetMode="Externa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hyperlink" Target="mailto:wcampbel@unmc.edu" TargetMode="External"/><Relationship Id="rId1" Type="http://schemas.openxmlformats.org/officeDocument/2006/relationships/slideLayout" Target="../slideLayouts/slideLayout6.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hl7.org/FHIR/genomics.html"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hyperlink" Target="http://www.hl7.org/FHIR/genomics.html"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731525" y="394369"/>
            <a:ext cx="7266581" cy="2476153"/>
          </a:xfrm>
        </p:spPr>
        <p:txBody>
          <a:bodyPr>
            <a:normAutofit/>
          </a:bodyPr>
          <a:lstStyle/>
          <a:p>
            <a:r>
              <a:rPr lang="en-US" dirty="0" smtClean="0"/>
              <a:t>Way of the Wizard:</a:t>
            </a:r>
            <a:br>
              <a:rPr lang="en-US" dirty="0" smtClean="0"/>
            </a:br>
            <a:r>
              <a:rPr lang="en-US" dirty="0" smtClean="0"/>
              <a:t>Deploying </a:t>
            </a:r>
            <a:r>
              <a:rPr lang="en-US" dirty="0"/>
              <a:t>Genomics in Pathology for Precision Medicine in Cancer</a:t>
            </a:r>
          </a:p>
        </p:txBody>
      </p:sp>
      <p:sp>
        <p:nvSpPr>
          <p:cNvPr id="3" name="Subtitle 2"/>
          <p:cNvSpPr>
            <a:spLocks noGrp="1"/>
          </p:cNvSpPr>
          <p:nvPr>
            <p:ph type="subTitle" idx="1"/>
          </p:nvPr>
        </p:nvSpPr>
        <p:spPr>
          <a:xfrm>
            <a:off x="745420" y="2870521"/>
            <a:ext cx="6400800" cy="2684117"/>
          </a:xfrm>
        </p:spPr>
        <p:txBody>
          <a:bodyPr>
            <a:normAutofit/>
          </a:bodyPr>
          <a:lstStyle/>
          <a:p>
            <a:r>
              <a:rPr lang="en-US" sz="2400" dirty="0" smtClean="0"/>
              <a:t>W. Scott Campbell PhD MBA</a:t>
            </a:r>
          </a:p>
          <a:p>
            <a:r>
              <a:rPr lang="en-US" sz="2400" dirty="0" smtClean="0"/>
              <a:t>James </a:t>
            </a:r>
            <a:r>
              <a:rPr lang="en-US" sz="2400" dirty="0"/>
              <a:t>R. Campbell MD</a:t>
            </a:r>
          </a:p>
          <a:p>
            <a:endParaRPr lang="en-US" sz="2400" dirty="0"/>
          </a:p>
          <a:p>
            <a:r>
              <a:rPr lang="en-US" sz="2400" dirty="0" smtClean="0"/>
              <a:t>Nebraska Medicine</a:t>
            </a:r>
          </a:p>
          <a:p>
            <a:r>
              <a:rPr lang="en-US" sz="2400" dirty="0" smtClean="0"/>
              <a:t>University of Nebraska Medical Center</a:t>
            </a:r>
            <a:endParaRPr lang="en-US" sz="2400" dirty="0"/>
          </a:p>
        </p:txBody>
      </p:sp>
    </p:spTree>
    <p:extLst>
      <p:ext uri="{BB962C8B-B14F-4D97-AF65-F5344CB8AC3E}">
        <p14:creationId xmlns:p14="http://schemas.microsoft.com/office/powerpoint/2010/main" val="1502736065"/>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a:xfrm>
            <a:off x="956667" y="1868983"/>
            <a:ext cx="7282212" cy="3876724"/>
          </a:xfrm>
        </p:spPr>
        <p:txBody>
          <a:bodyPr>
            <a:normAutofit fontScale="92500" lnSpcReduction="20000"/>
          </a:bodyPr>
          <a:lstStyle/>
          <a:p>
            <a:r>
              <a:rPr lang="en-US" sz="3200" dirty="0" smtClean="0"/>
              <a:t>Precision medicine and Epic…Use cases for structured genomic data</a:t>
            </a:r>
          </a:p>
          <a:p>
            <a:r>
              <a:rPr lang="en-US" sz="3200" dirty="0" smtClean="0"/>
              <a:t>BD2K Structured pathology reporting; project plan</a:t>
            </a:r>
          </a:p>
          <a:p>
            <a:r>
              <a:rPr lang="en-US" sz="3200" dirty="0" smtClean="0">
                <a:solidFill>
                  <a:srgbClr val="989EA3"/>
                </a:solidFill>
              </a:rPr>
              <a:t>Genomic extensions for SNOMED CT and LOINC</a:t>
            </a:r>
          </a:p>
          <a:p>
            <a:r>
              <a:rPr lang="en-US" sz="3200" dirty="0" smtClean="0">
                <a:solidFill>
                  <a:srgbClr val="989EA3"/>
                </a:solidFill>
              </a:rPr>
              <a:t>Architecture for transmitting pathology data to Epic</a:t>
            </a:r>
          </a:p>
          <a:p>
            <a:r>
              <a:rPr lang="en-US" sz="3200" dirty="0" smtClean="0">
                <a:solidFill>
                  <a:srgbClr val="989EA3"/>
                </a:solidFill>
              </a:rPr>
              <a:t>Project status: structured anatomic and genomic results in Epic and i2b2</a:t>
            </a:r>
          </a:p>
          <a:p>
            <a:endParaRPr lang="en-US" dirty="0"/>
          </a:p>
        </p:txBody>
      </p:sp>
    </p:spTree>
    <p:extLst>
      <p:ext uri="{BB962C8B-B14F-4D97-AF65-F5344CB8AC3E}">
        <p14:creationId xmlns:p14="http://schemas.microsoft.com/office/powerpoint/2010/main" val="10836467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2"/>
            <a:ext cx="7606427" cy="787510"/>
          </a:xfrm>
        </p:spPr>
        <p:txBody>
          <a:bodyPr/>
          <a:lstStyle/>
          <a:p>
            <a:r>
              <a:rPr lang="en-US" dirty="0"/>
              <a:t>Cancer Diagnostic Reports</a:t>
            </a:r>
          </a:p>
        </p:txBody>
      </p:sp>
      <p:sp>
        <p:nvSpPr>
          <p:cNvPr id="3" name="Content Placeholder 2"/>
          <p:cNvSpPr>
            <a:spLocks noGrp="1"/>
          </p:cNvSpPr>
          <p:nvPr>
            <p:ph idx="1"/>
          </p:nvPr>
        </p:nvSpPr>
        <p:spPr>
          <a:xfrm>
            <a:off x="956667" y="1320502"/>
            <a:ext cx="7282212" cy="4649588"/>
          </a:xfrm>
        </p:spPr>
        <p:txBody>
          <a:bodyPr>
            <a:noAutofit/>
          </a:bodyPr>
          <a:lstStyle/>
          <a:p>
            <a:r>
              <a:rPr lang="en-US" sz="2200" dirty="0" smtClean="0"/>
              <a:t>Synoptic </a:t>
            </a:r>
            <a:r>
              <a:rPr lang="en-US" sz="2200" dirty="0"/>
              <a:t>pathology </a:t>
            </a:r>
            <a:r>
              <a:rPr lang="en-US" sz="2200" dirty="0" smtClean="0"/>
              <a:t>reports </a:t>
            </a:r>
            <a:r>
              <a:rPr lang="en-US" sz="2200" dirty="0"/>
              <a:t>form the definitive source for cancer </a:t>
            </a:r>
            <a:r>
              <a:rPr lang="en-US" sz="2200" dirty="0" smtClean="0"/>
              <a:t>diagnoses</a:t>
            </a:r>
          </a:p>
          <a:p>
            <a:r>
              <a:rPr lang="en-US" sz="2200" dirty="0"/>
              <a:t>Synoptic report format </a:t>
            </a:r>
          </a:p>
          <a:p>
            <a:pPr marL="1028700" lvl="1">
              <a:buFont typeface="Arial" panose="020B0604020202020204" pitchFamily="34" charset="0"/>
              <a:buChar char="•"/>
            </a:pPr>
            <a:r>
              <a:rPr lang="en-US" sz="2200" dirty="0"/>
              <a:t>Data elements presented in Question/Answer style</a:t>
            </a:r>
          </a:p>
          <a:p>
            <a:pPr marL="1028700" lvl="1">
              <a:buFont typeface="Arial" panose="020B0604020202020204" pitchFamily="34" charset="0"/>
              <a:buChar char="•"/>
            </a:pPr>
            <a:r>
              <a:rPr lang="en-US" sz="2200" dirty="0"/>
              <a:t>Structured format</a:t>
            </a:r>
          </a:p>
          <a:p>
            <a:pPr marL="1028700" lvl="1">
              <a:buFont typeface="Arial" panose="020B0604020202020204" pitchFamily="34" charset="0"/>
              <a:buChar char="•"/>
            </a:pPr>
            <a:r>
              <a:rPr lang="en-US" sz="2200" dirty="0"/>
              <a:t>Solicits completeness and uniformity of reports</a:t>
            </a:r>
            <a:endParaRPr lang="en-US" sz="2200" dirty="0" smtClean="0"/>
          </a:p>
          <a:p>
            <a:r>
              <a:rPr lang="en-US" sz="2200" dirty="0" smtClean="0"/>
              <a:t>Formats today are reported in narrative</a:t>
            </a:r>
          </a:p>
          <a:p>
            <a:r>
              <a:rPr lang="en-US" sz="2200" dirty="0" smtClean="0"/>
              <a:t>Reporting of pathologic </a:t>
            </a:r>
            <a:r>
              <a:rPr lang="en-US" sz="2200" dirty="0"/>
              <a:t>a</a:t>
            </a:r>
            <a:r>
              <a:rPr lang="en-US" sz="2200" dirty="0" smtClean="0"/>
              <a:t>ssessment of cancer in structured synoptic form is our goal</a:t>
            </a:r>
          </a:p>
          <a:p>
            <a:pPr marL="1085850" lvl="1" indent="-342900">
              <a:buFont typeface="Arial" panose="020B0604020202020204" pitchFamily="34" charset="0"/>
              <a:buChar char="•"/>
            </a:pPr>
            <a:r>
              <a:rPr lang="en-US" sz="2200" dirty="0" smtClean="0"/>
              <a:t>Canada (Cancer Care Ontario); US (College of American Pathologists); UK, Australia (Royal Colleges); Internationally (ICCR)</a:t>
            </a:r>
          </a:p>
          <a:p>
            <a:r>
              <a:rPr lang="en-US" sz="2000" b="1" dirty="0" smtClean="0"/>
              <a:t/>
            </a:r>
            <a:br>
              <a:rPr lang="en-US" sz="2000" b="1" dirty="0" smtClean="0"/>
            </a:br>
            <a:endParaRPr lang="en-US" sz="2000" b="1" dirty="0"/>
          </a:p>
        </p:txBody>
      </p:sp>
    </p:spTree>
    <p:extLst>
      <p:ext uri="{BB962C8B-B14F-4D97-AF65-F5344CB8AC3E}">
        <p14:creationId xmlns:p14="http://schemas.microsoft.com/office/powerpoint/2010/main" val="100713540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6626" y="304391"/>
            <a:ext cx="8717686" cy="646585"/>
          </a:xfrm>
        </p:spPr>
        <p:txBody>
          <a:bodyPr>
            <a:noAutofit/>
          </a:bodyPr>
          <a:lstStyle/>
          <a:p>
            <a:r>
              <a:rPr lang="en-US" sz="3600" dirty="0" smtClean="0"/>
              <a:t>College of American Pathologists </a:t>
            </a:r>
            <a:br>
              <a:rPr lang="en-US" sz="3600" dirty="0" smtClean="0"/>
            </a:br>
            <a:r>
              <a:rPr lang="en-US" sz="3600" dirty="0" smtClean="0"/>
              <a:t>Example</a:t>
            </a:r>
            <a:endParaRPr lang="en-US" sz="3600" dirty="0"/>
          </a:p>
        </p:txBody>
      </p:sp>
      <p:pic>
        <p:nvPicPr>
          <p:cNvPr id="4" name="Content Placeholder 3"/>
          <p:cNvPicPr>
            <a:picLocks noGrp="1" noChangeAspect="1"/>
          </p:cNvPicPr>
          <p:nvPr>
            <p:ph idx="1"/>
          </p:nvPr>
        </p:nvPicPr>
        <p:blipFill>
          <a:blip r:embed="rId2"/>
          <a:stretch>
            <a:fillRect/>
          </a:stretch>
        </p:blipFill>
        <p:spPr>
          <a:xfrm>
            <a:off x="956666" y="1143000"/>
            <a:ext cx="7242708" cy="4572000"/>
          </a:xfrm>
          <a:prstGeom prst="rect">
            <a:avLst/>
          </a:prstGeom>
          <a:ln w="38100">
            <a:solidFill>
              <a:srgbClr val="C00000"/>
            </a:solidFill>
          </a:ln>
        </p:spPr>
      </p:pic>
      <p:sp>
        <p:nvSpPr>
          <p:cNvPr id="5" name="TextBox 4"/>
          <p:cNvSpPr txBox="1"/>
          <p:nvPr/>
        </p:nvSpPr>
        <p:spPr>
          <a:xfrm>
            <a:off x="1399032" y="5924768"/>
            <a:ext cx="6016752" cy="646331"/>
          </a:xfrm>
          <a:prstGeom prst="rect">
            <a:avLst/>
          </a:prstGeom>
          <a:noFill/>
        </p:spPr>
        <p:txBody>
          <a:bodyPr wrap="square" rtlCol="0">
            <a:spAutoFit/>
          </a:bodyPr>
          <a:lstStyle/>
          <a:p>
            <a:r>
              <a:rPr lang="en-US" dirty="0" smtClean="0"/>
              <a:t>Sample from CAP Colorectal and Lung Cancer Checklists College of American Pathologists, Northfield, IL  USA</a:t>
            </a:r>
            <a:endParaRPr lang="en-US" dirty="0"/>
          </a:p>
        </p:txBody>
      </p:sp>
    </p:spTree>
    <p:extLst>
      <p:ext uri="{BB962C8B-B14F-4D97-AF65-F5344CB8AC3E}">
        <p14:creationId xmlns:p14="http://schemas.microsoft.com/office/powerpoint/2010/main" val="185907773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36626" y="304391"/>
            <a:ext cx="8717686" cy="646585"/>
          </a:xfrm>
        </p:spPr>
        <p:txBody>
          <a:bodyPr>
            <a:noAutofit/>
          </a:bodyPr>
          <a:lstStyle/>
          <a:p>
            <a:r>
              <a:rPr lang="en-US" sz="3600" dirty="0" smtClean="0"/>
              <a:t>College of American Pathologists </a:t>
            </a:r>
            <a:br>
              <a:rPr lang="en-US" sz="3600" dirty="0" smtClean="0"/>
            </a:br>
            <a:r>
              <a:rPr lang="en-US" sz="3600" dirty="0" smtClean="0"/>
              <a:t>Example</a:t>
            </a:r>
            <a:endParaRPr lang="en-US" sz="3600" dirty="0"/>
          </a:p>
        </p:txBody>
      </p:sp>
      <p:pic>
        <p:nvPicPr>
          <p:cNvPr id="4" name="Content Placeholder 3"/>
          <p:cNvPicPr>
            <a:picLocks noGrp="1" noChangeAspect="1"/>
          </p:cNvPicPr>
          <p:nvPr>
            <p:ph idx="1"/>
          </p:nvPr>
        </p:nvPicPr>
        <p:blipFill>
          <a:blip r:embed="rId2"/>
          <a:stretch>
            <a:fillRect/>
          </a:stretch>
        </p:blipFill>
        <p:spPr>
          <a:xfrm>
            <a:off x="956666" y="1143000"/>
            <a:ext cx="7242708" cy="4572000"/>
          </a:xfrm>
          <a:prstGeom prst="rect">
            <a:avLst/>
          </a:prstGeom>
          <a:ln w="38100">
            <a:solidFill>
              <a:srgbClr val="C00000"/>
            </a:solidFill>
          </a:ln>
        </p:spPr>
      </p:pic>
      <p:sp>
        <p:nvSpPr>
          <p:cNvPr id="5" name="TextBox 4"/>
          <p:cNvSpPr txBox="1"/>
          <p:nvPr/>
        </p:nvSpPr>
        <p:spPr>
          <a:xfrm>
            <a:off x="1399032" y="5924768"/>
            <a:ext cx="6016752" cy="646331"/>
          </a:xfrm>
          <a:prstGeom prst="rect">
            <a:avLst/>
          </a:prstGeom>
          <a:noFill/>
        </p:spPr>
        <p:txBody>
          <a:bodyPr wrap="square" rtlCol="0">
            <a:spAutoFit/>
          </a:bodyPr>
          <a:lstStyle/>
          <a:p>
            <a:r>
              <a:rPr lang="en-US" dirty="0" smtClean="0"/>
              <a:t>Sample from CAP Colorectal and Lung Cancer Checklists College of American Pathologists, Northfield, IL  USA</a:t>
            </a:r>
            <a:endParaRPr lang="en-US" dirty="0"/>
          </a:p>
        </p:txBody>
      </p:sp>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170177" y="2477117"/>
            <a:ext cx="7540625" cy="32924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329783871"/>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10805"/>
            <a:ext cx="7606427" cy="1359153"/>
          </a:xfrm>
        </p:spPr>
        <p:txBody>
          <a:bodyPr>
            <a:normAutofit/>
          </a:bodyPr>
          <a:lstStyle/>
          <a:p>
            <a:r>
              <a:rPr lang="en-US" sz="4800" dirty="0" smtClean="0"/>
              <a:t>Project </a:t>
            </a:r>
            <a:r>
              <a:rPr lang="en-US" sz="4800" dirty="0" err="1" smtClean="0"/>
              <a:t>Workplan</a:t>
            </a:r>
            <a:endParaRPr lang="en-US" sz="4800" dirty="0"/>
          </a:p>
        </p:txBody>
      </p:sp>
      <p:sp>
        <p:nvSpPr>
          <p:cNvPr id="3" name="Content Placeholder 2"/>
          <p:cNvSpPr>
            <a:spLocks noGrp="1"/>
          </p:cNvSpPr>
          <p:nvPr>
            <p:ph idx="1"/>
          </p:nvPr>
        </p:nvSpPr>
        <p:spPr>
          <a:xfrm>
            <a:off x="956667" y="1312393"/>
            <a:ext cx="7606426" cy="4804012"/>
          </a:xfrm>
        </p:spPr>
        <p:txBody>
          <a:bodyPr>
            <a:noAutofit/>
          </a:bodyPr>
          <a:lstStyle/>
          <a:p>
            <a:r>
              <a:rPr lang="en-US" sz="2400" dirty="0" smtClean="0"/>
              <a:t>Analyze terminology in Cancer worksheet</a:t>
            </a:r>
          </a:p>
          <a:p>
            <a:r>
              <a:rPr lang="en-US" sz="2400" dirty="0" smtClean="0"/>
              <a:t>Encode in SNOMED CT and map Observable (questions) to LOINC</a:t>
            </a:r>
          </a:p>
          <a:p>
            <a:r>
              <a:rPr lang="en-US" sz="2400" dirty="0" smtClean="0"/>
              <a:t>Install terminology in </a:t>
            </a:r>
            <a:r>
              <a:rPr lang="en-US" sz="2400" dirty="0" err="1" smtClean="0"/>
              <a:t>CoPath</a:t>
            </a:r>
            <a:r>
              <a:rPr lang="en-US" sz="2400" dirty="0" smtClean="0"/>
              <a:t>® user interface for pathologist</a:t>
            </a:r>
          </a:p>
          <a:p>
            <a:r>
              <a:rPr lang="en-US" sz="2400" dirty="0" smtClean="0"/>
              <a:t>Interface and integrate case data from molecular labs</a:t>
            </a:r>
          </a:p>
          <a:p>
            <a:r>
              <a:rPr lang="en-US" sz="2400" dirty="0" smtClean="0"/>
              <a:t>HL7 Interface results to biobank for research use cases</a:t>
            </a:r>
          </a:p>
          <a:p>
            <a:r>
              <a:rPr lang="en-US" sz="2400" dirty="0" smtClean="0"/>
              <a:t>HL7 Interface to Epic; deploy as pathology flowsheets for clinical care and structured coded findings for decision support</a:t>
            </a:r>
          </a:p>
          <a:p>
            <a:r>
              <a:rPr lang="en-US" sz="2400" dirty="0" smtClean="0"/>
              <a:t>Develop CDA automated structured synoptic report document</a:t>
            </a:r>
            <a:endParaRPr lang="en-US" sz="2400" dirty="0"/>
          </a:p>
        </p:txBody>
      </p:sp>
    </p:spTree>
    <p:extLst>
      <p:ext uri="{BB962C8B-B14F-4D97-AF65-F5344CB8AC3E}">
        <p14:creationId xmlns:p14="http://schemas.microsoft.com/office/powerpoint/2010/main" val="3585981184"/>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a:xfrm>
            <a:off x="956667" y="1868983"/>
            <a:ext cx="7282212" cy="3876724"/>
          </a:xfrm>
        </p:spPr>
        <p:txBody>
          <a:bodyPr>
            <a:normAutofit fontScale="92500" lnSpcReduction="20000"/>
          </a:bodyPr>
          <a:lstStyle/>
          <a:p>
            <a:r>
              <a:rPr lang="en-US" sz="3200" dirty="0" smtClean="0"/>
              <a:t>Precision medicine and Epic…Use cases for structured genomic data</a:t>
            </a:r>
          </a:p>
          <a:p>
            <a:r>
              <a:rPr lang="en-US" sz="3200" dirty="0" smtClean="0"/>
              <a:t>BD2K Structured pathology reporting; project plan</a:t>
            </a:r>
          </a:p>
          <a:p>
            <a:r>
              <a:rPr lang="en-US" sz="3200" dirty="0" smtClean="0"/>
              <a:t>Genomic extensions for SNOMED CT and LOINC</a:t>
            </a:r>
          </a:p>
          <a:p>
            <a:r>
              <a:rPr lang="en-US" sz="3200" dirty="0" smtClean="0">
                <a:solidFill>
                  <a:srgbClr val="989EA3"/>
                </a:solidFill>
              </a:rPr>
              <a:t>Architecture for transmitting synoptic data to Epic, biobank and i2b2</a:t>
            </a:r>
          </a:p>
          <a:p>
            <a:r>
              <a:rPr lang="en-US" sz="3200" dirty="0" smtClean="0">
                <a:solidFill>
                  <a:srgbClr val="989EA3"/>
                </a:solidFill>
              </a:rPr>
              <a:t>Project status: structured genomic results in Epic and i2b2</a:t>
            </a:r>
          </a:p>
          <a:p>
            <a:endParaRPr lang="en-US" dirty="0"/>
          </a:p>
        </p:txBody>
      </p:sp>
    </p:spTree>
    <p:extLst>
      <p:ext uri="{BB962C8B-B14F-4D97-AF65-F5344CB8AC3E}">
        <p14:creationId xmlns:p14="http://schemas.microsoft.com/office/powerpoint/2010/main" val="187970596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465814"/>
            <a:ext cx="8523510" cy="1359153"/>
          </a:xfrm>
        </p:spPr>
        <p:txBody>
          <a:bodyPr>
            <a:normAutofit/>
          </a:bodyPr>
          <a:lstStyle/>
          <a:p>
            <a:r>
              <a:rPr lang="en-US" sz="3600" dirty="0" smtClean="0"/>
              <a:t>MP properties and scale types</a:t>
            </a:r>
            <a:endParaRPr lang="en-US" sz="3600" dirty="0"/>
          </a:p>
        </p:txBody>
      </p:sp>
      <p:sp>
        <p:nvSpPr>
          <p:cNvPr id="3" name="Content Placeholder 2"/>
          <p:cNvSpPr>
            <a:spLocks noGrp="1"/>
          </p:cNvSpPr>
          <p:nvPr>
            <p:ph idx="1"/>
          </p:nvPr>
        </p:nvSpPr>
        <p:spPr>
          <a:xfrm>
            <a:off x="956667" y="1069145"/>
            <a:ext cx="7282212" cy="5788855"/>
          </a:xfrm>
        </p:spPr>
        <p:txBody>
          <a:bodyPr>
            <a:normAutofit fontScale="70000" lnSpcReduction="20000"/>
          </a:bodyPr>
          <a:lstStyle/>
          <a:p>
            <a:r>
              <a:rPr lang="en-US" sz="3100" dirty="0" smtClean="0"/>
              <a:t>Raw somatic gene sequence data </a:t>
            </a:r>
          </a:p>
          <a:p>
            <a:pPr marL="457200" lvl="1" indent="0">
              <a:buNone/>
            </a:pPr>
            <a:r>
              <a:rPr lang="en-US" sz="3100" i="1" dirty="0" smtClean="0"/>
              <a:t>Variant call format</a:t>
            </a:r>
          </a:p>
          <a:p>
            <a:pPr marL="457200" lvl="1" indent="0">
              <a:buNone/>
            </a:pPr>
            <a:r>
              <a:rPr lang="en-US" sz="2200" dirty="0"/>
              <a:t>911750381000004107 |EGFR nucleotide sequence detected in excised malignant neoplasm of lung (observable entity</a:t>
            </a:r>
            <a:r>
              <a:rPr lang="en-US" sz="2200" dirty="0" smtClean="0"/>
              <a:t>)|</a:t>
            </a:r>
          </a:p>
          <a:p>
            <a:r>
              <a:rPr lang="en-US" sz="3100" dirty="0" smtClean="0"/>
              <a:t>Single somatic gene sequence variants</a:t>
            </a:r>
          </a:p>
          <a:p>
            <a:pPr marL="457200" lvl="1" indent="0">
              <a:buNone/>
            </a:pPr>
            <a:r>
              <a:rPr lang="en-US" sz="3100" i="1" dirty="0" smtClean="0"/>
              <a:t>HGVS annotation results</a:t>
            </a:r>
          </a:p>
          <a:p>
            <a:pPr marL="457200" lvl="1" indent="0">
              <a:buNone/>
            </a:pPr>
            <a:r>
              <a:rPr lang="en-US" sz="2200" dirty="0"/>
              <a:t>911750391000004105|EGFR sequence variant identified in excised malignant neoplasm of lung (observable entity</a:t>
            </a:r>
            <a:r>
              <a:rPr lang="en-US" sz="2200" dirty="0" smtClean="0"/>
              <a:t>)|</a:t>
            </a:r>
          </a:p>
          <a:p>
            <a:r>
              <a:rPr lang="en-US" sz="3100" dirty="0" smtClean="0"/>
              <a:t>Single somatic sequence variant identification</a:t>
            </a:r>
          </a:p>
          <a:p>
            <a:pPr marL="457200" lvl="1" indent="0">
              <a:buNone/>
            </a:pPr>
            <a:r>
              <a:rPr lang="en-US" sz="3100" i="1" dirty="0" smtClean="0"/>
              <a:t>Ordinal scale results</a:t>
            </a:r>
          </a:p>
          <a:p>
            <a:pPr marL="457200" lvl="1" indent="0">
              <a:buNone/>
            </a:pPr>
            <a:r>
              <a:rPr lang="en-US" sz="2200" dirty="0"/>
              <a:t>911750421000004101|Status of EGFR c.2573T&gt;G (L858R) sequence variant detected in excised malignant neoplasm of lung by immunohistochemistry (observable entity</a:t>
            </a:r>
            <a:r>
              <a:rPr lang="en-US" sz="2200" dirty="0" smtClean="0"/>
              <a:t>)|</a:t>
            </a:r>
            <a:endParaRPr lang="en-US" sz="2200" dirty="0"/>
          </a:p>
          <a:p>
            <a:r>
              <a:rPr lang="en-US" sz="3100" dirty="0"/>
              <a:t>G</a:t>
            </a:r>
            <a:r>
              <a:rPr lang="en-US" sz="3100" dirty="0" smtClean="0"/>
              <a:t>ermline variant  identification</a:t>
            </a:r>
          </a:p>
          <a:p>
            <a:pPr marL="0" indent="0">
              <a:buNone/>
            </a:pPr>
            <a:r>
              <a:rPr lang="en-US" sz="3100" dirty="0" smtClean="0"/>
              <a:t>	</a:t>
            </a:r>
            <a:r>
              <a:rPr lang="en-US" sz="3100" i="1" dirty="0" smtClean="0"/>
              <a:t>Ordinal scale results</a:t>
            </a:r>
          </a:p>
          <a:p>
            <a:pPr marL="0" indent="0">
              <a:buNone/>
            </a:pPr>
            <a:r>
              <a:rPr lang="en-US" sz="2200" dirty="0"/>
              <a:t>	911754001000004109|Presence of BRCA1 germline sequence variant </a:t>
            </a:r>
            <a:r>
              <a:rPr lang="en-US" sz="2200" dirty="0" smtClean="0"/>
              <a:t>	</a:t>
            </a:r>
            <a:endParaRPr lang="en-US" sz="2200" dirty="0"/>
          </a:p>
          <a:p>
            <a:pPr marL="0" indent="0">
              <a:buNone/>
            </a:pPr>
            <a:r>
              <a:rPr lang="en-US" sz="2200" dirty="0" smtClean="0"/>
              <a:t>	detected </a:t>
            </a:r>
            <a:r>
              <a:rPr lang="en-US" sz="2200" dirty="0"/>
              <a:t>(observable entity</a:t>
            </a:r>
            <a:r>
              <a:rPr lang="en-US" sz="2200" dirty="0" smtClean="0"/>
              <a:t>)|</a:t>
            </a:r>
          </a:p>
          <a:p>
            <a:r>
              <a:rPr lang="en-US" sz="3100" dirty="0" smtClean="0"/>
              <a:t>Protein analysis by immunohistochemistry</a:t>
            </a:r>
          </a:p>
          <a:p>
            <a:pPr marL="0" indent="0">
              <a:buNone/>
            </a:pPr>
            <a:r>
              <a:rPr lang="en-US" sz="3100" dirty="0"/>
              <a:t>	</a:t>
            </a:r>
            <a:r>
              <a:rPr lang="en-US" sz="3100" i="1" dirty="0" smtClean="0"/>
              <a:t>Nominal scale results</a:t>
            </a:r>
          </a:p>
          <a:p>
            <a:pPr marL="0" indent="0">
              <a:buNone/>
            </a:pPr>
            <a:r>
              <a:rPr lang="en-US" sz="2200" i="1" dirty="0"/>
              <a:t>	</a:t>
            </a:r>
            <a:r>
              <a:rPr lang="en-US" sz="2200" dirty="0"/>
              <a:t>1600001000004101|BRAF protein expression by </a:t>
            </a:r>
            <a:r>
              <a:rPr lang="en-US" sz="2200" dirty="0" err="1"/>
              <a:t>immunoperoxidase</a:t>
            </a:r>
            <a:r>
              <a:rPr lang="en-US" sz="2200" dirty="0"/>
              <a:t> staining </a:t>
            </a:r>
            <a:r>
              <a:rPr lang="en-US" sz="2200" dirty="0" smtClean="0"/>
              <a:t>	of excised malignant </a:t>
            </a:r>
            <a:r>
              <a:rPr lang="en-US" sz="2200" dirty="0"/>
              <a:t>neoplasm (observable entity)|</a:t>
            </a:r>
            <a:endParaRPr lang="en-US" sz="2200" i="1" dirty="0" smtClean="0"/>
          </a:p>
          <a:p>
            <a:pPr marL="0" indent="0">
              <a:buNone/>
            </a:pPr>
            <a:r>
              <a:rPr lang="en-US" sz="1900" dirty="0" smtClean="0"/>
              <a:t>	</a:t>
            </a:r>
          </a:p>
          <a:p>
            <a:pPr marL="0" indent="0">
              <a:buNone/>
            </a:pPr>
            <a:r>
              <a:rPr lang="en-US" sz="1900" dirty="0"/>
              <a:t>	</a:t>
            </a:r>
          </a:p>
        </p:txBody>
      </p:sp>
    </p:spTree>
    <p:extLst>
      <p:ext uri="{BB962C8B-B14F-4D97-AF65-F5344CB8AC3E}">
        <p14:creationId xmlns:p14="http://schemas.microsoft.com/office/powerpoint/2010/main" val="7671815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330001000004104|KRAS </a:t>
            </a:r>
            <a:r>
              <a:rPr lang="en-US" sz="3600" dirty="0"/>
              <a:t>gene </a:t>
            </a:r>
            <a:r>
              <a:rPr lang="en-US" sz="3600" dirty="0" smtClean="0"/>
              <a:t>locus (cell structure)|</a:t>
            </a:r>
            <a:endParaRPr lang="en-US" sz="3600"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rotWithShape="1">
          <a:blip r:embed="rId2"/>
          <a:srcRect l="50885" t="12564" r="31230" b="53795"/>
          <a:stretch/>
        </p:blipFill>
        <p:spPr>
          <a:xfrm>
            <a:off x="1327034" y="2127448"/>
            <a:ext cx="6541477" cy="3460653"/>
          </a:xfrm>
          <a:prstGeom prst="rect">
            <a:avLst/>
          </a:prstGeom>
        </p:spPr>
      </p:pic>
    </p:spTree>
    <p:extLst>
      <p:ext uri="{BB962C8B-B14F-4D97-AF65-F5344CB8AC3E}">
        <p14:creationId xmlns:p14="http://schemas.microsoft.com/office/powerpoint/2010/main" val="666152082"/>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EGFR mutations in Non-Small Cell lung cancer</a:t>
            </a:r>
            <a:endParaRPr lang="en-US" dirty="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2902" t="37127" r="29721" b="18843"/>
          <a:stretch/>
        </p:blipFill>
        <p:spPr bwMode="auto">
          <a:xfrm>
            <a:off x="956666" y="2606717"/>
            <a:ext cx="7465326" cy="3220873"/>
          </a:xfrm>
          <a:prstGeom prst="rect">
            <a:avLst/>
          </a:prstGeom>
          <a:noFill/>
          <a:ln w="38100">
            <a:solidFill>
              <a:srgbClr val="C00000"/>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497509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EGFR mutations in Non-Small Cell lung cancer</a:t>
            </a:r>
            <a:endParaRPr lang="en-US" dirty="0"/>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2902" t="37127" r="29721" b="18843"/>
          <a:stretch/>
        </p:blipFill>
        <p:spPr bwMode="auto">
          <a:xfrm>
            <a:off x="956666" y="2606717"/>
            <a:ext cx="7465326" cy="3220873"/>
          </a:xfrm>
          <a:prstGeom prst="rect">
            <a:avLst/>
          </a:prstGeom>
          <a:noFill/>
          <a:ln w="38100">
            <a:solidFill>
              <a:srgbClr val="C00000"/>
            </a:solidFill>
            <a:miter lim="800000"/>
            <a:headEnd/>
            <a:tailEnd/>
          </a:ln>
          <a:extLst>
            <a:ext uri="{909E8E84-426E-40DD-AFC4-6F175D3DCCD1}">
              <a14:hiddenFill xmlns:a14="http://schemas.microsoft.com/office/drawing/2010/main">
                <a:solidFill>
                  <a:schemeClr val="accent1"/>
                </a:solidFill>
              </a14:hiddenFill>
            </a:ext>
          </a:extLst>
        </p:spPr>
      </p:pic>
      <p:pic>
        <p:nvPicPr>
          <p:cNvPr id="3" name="Picture 2"/>
          <p:cNvPicPr>
            <a:picLocks noChangeAspect="1"/>
          </p:cNvPicPr>
          <p:nvPr/>
        </p:nvPicPr>
        <p:blipFill rotWithShape="1">
          <a:blip r:embed="rId3">
            <a:extLst>
              <a:ext uri="{28A0092B-C50C-407E-A947-70E740481C1C}">
                <a14:useLocalDpi xmlns:a14="http://schemas.microsoft.com/office/drawing/2010/main" val="0"/>
              </a:ext>
            </a:extLst>
          </a:blip>
          <a:srcRect l="-1483" t="-2636" r="16498" b="-2518"/>
          <a:stretch/>
        </p:blipFill>
        <p:spPr>
          <a:xfrm>
            <a:off x="4397646" y="1975188"/>
            <a:ext cx="4623522" cy="4572000"/>
          </a:xfrm>
          <a:prstGeom prst="rect">
            <a:avLst/>
          </a:prstGeom>
          <a:solidFill>
            <a:schemeClr val="bg1"/>
          </a:solidFill>
          <a:ln w="38100" cmpd="sng">
            <a:solidFill>
              <a:srgbClr val="AC1F2D"/>
            </a:solidFill>
          </a:ln>
        </p:spPr>
      </p:pic>
    </p:spTree>
    <p:extLst>
      <p:ext uri="{BB962C8B-B14F-4D97-AF65-F5344CB8AC3E}">
        <p14:creationId xmlns:p14="http://schemas.microsoft.com/office/powerpoint/2010/main" val="374229054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Disclosures</a:t>
            </a:r>
            <a:endParaRPr lang="en-US" dirty="0"/>
          </a:p>
        </p:txBody>
      </p:sp>
      <p:sp>
        <p:nvSpPr>
          <p:cNvPr id="3" name="Content Placeholder 2"/>
          <p:cNvSpPr>
            <a:spLocks noGrp="1"/>
          </p:cNvSpPr>
          <p:nvPr>
            <p:ph idx="1"/>
          </p:nvPr>
        </p:nvSpPr>
        <p:spPr/>
        <p:txBody>
          <a:bodyPr>
            <a:normAutofit fontScale="92500" lnSpcReduction="20000"/>
          </a:bodyPr>
          <a:lstStyle/>
          <a:p>
            <a:pPr marL="0" indent="0">
              <a:buNone/>
            </a:pPr>
            <a:r>
              <a:rPr lang="en-US" dirty="0"/>
              <a:t>We receive no financial support from any interests vending electronic health records or vocabulary services</a:t>
            </a:r>
          </a:p>
          <a:p>
            <a:pPr marL="0" indent="0">
              <a:buNone/>
            </a:pPr>
            <a:endParaRPr lang="en-US" dirty="0" smtClean="0"/>
          </a:p>
          <a:p>
            <a:pPr marL="0" indent="0">
              <a:buNone/>
            </a:pPr>
            <a:r>
              <a:rPr lang="en-US" dirty="0" smtClean="0"/>
              <a:t>Portions of this work have been funded by:</a:t>
            </a:r>
          </a:p>
          <a:p>
            <a:pPr marL="0" indent="0">
              <a:buNone/>
            </a:pPr>
            <a:r>
              <a:rPr lang="en-US" sz="2400" dirty="0">
                <a:solidFill>
                  <a:srgbClr val="FF0000"/>
                </a:solidFill>
              </a:rPr>
              <a:t>NIH  5U01HG009455-02 Deploying ONC national Standards in Support of Metadata for Big Data</a:t>
            </a:r>
          </a:p>
          <a:p>
            <a:pPr marL="0" indent="0">
              <a:buNone/>
            </a:pPr>
            <a:r>
              <a:rPr lang="en-US" sz="2400" dirty="0">
                <a:solidFill>
                  <a:srgbClr val="FF0000"/>
                </a:solidFill>
              </a:rPr>
              <a:t>Research Warehouse Management</a:t>
            </a:r>
          </a:p>
          <a:p>
            <a:pPr marL="0" indent="0">
              <a:buNone/>
            </a:pPr>
            <a:r>
              <a:rPr lang="en-US" sz="2400" dirty="0" smtClean="0"/>
              <a:t>PCORI </a:t>
            </a:r>
            <a:r>
              <a:rPr lang="en-US" sz="2400" dirty="0"/>
              <a:t>CDRN-1501-26643 </a:t>
            </a:r>
            <a:r>
              <a:rPr lang="en-US" sz="2400" dirty="0" smtClean="0"/>
              <a:t>CDRN 04:The </a:t>
            </a:r>
            <a:r>
              <a:rPr lang="en-US" sz="2400" dirty="0"/>
              <a:t>Greater Plains </a:t>
            </a:r>
            <a:r>
              <a:rPr lang="en-US" sz="2400" dirty="0" smtClean="0"/>
              <a:t>Collaborative</a:t>
            </a:r>
            <a:endParaRPr lang="en-US" sz="2400" dirty="0"/>
          </a:p>
          <a:p>
            <a:pPr marL="0" indent="0">
              <a:buNone/>
            </a:pPr>
            <a:r>
              <a:rPr lang="en-US" sz="2400" dirty="0" smtClean="0"/>
              <a:t>NIH </a:t>
            </a:r>
            <a:r>
              <a:rPr lang="en-US" sz="2400" dirty="0"/>
              <a:t>1U54GM115458-0, Subproject ID 5422 </a:t>
            </a:r>
            <a:r>
              <a:rPr lang="en-US" sz="2400" dirty="0" smtClean="0"/>
              <a:t>Great </a:t>
            </a:r>
            <a:r>
              <a:rPr lang="en-US" sz="2400" dirty="0"/>
              <a:t>Plains Idea-</a:t>
            </a:r>
            <a:r>
              <a:rPr lang="en-US" sz="2400" dirty="0" err="1"/>
              <a:t>Ctr</a:t>
            </a:r>
            <a:r>
              <a:rPr lang="en-US" sz="2400" dirty="0"/>
              <a:t>-Biomedical Informatics and Cyberinfrastructure Enhancement </a:t>
            </a:r>
            <a:r>
              <a:rPr lang="en-US" sz="2400" dirty="0" smtClean="0"/>
              <a:t>Core</a:t>
            </a:r>
          </a:p>
        </p:txBody>
      </p:sp>
    </p:spTree>
    <p:extLst>
      <p:ext uri="{BB962C8B-B14F-4D97-AF65-F5344CB8AC3E}">
        <p14:creationId xmlns:p14="http://schemas.microsoft.com/office/powerpoint/2010/main" val="2584406060"/>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27257"/>
            <a:ext cx="7606427" cy="1359153"/>
          </a:xfrm>
        </p:spPr>
        <p:txBody>
          <a:bodyPr>
            <a:normAutofit/>
          </a:bodyPr>
          <a:lstStyle/>
          <a:p>
            <a:r>
              <a:rPr lang="en-US" sz="2400" dirty="0"/>
              <a:t>1600001000004101|BRAF protein expression by </a:t>
            </a:r>
            <a:r>
              <a:rPr lang="en-US" sz="2400" dirty="0" err="1"/>
              <a:t>immunoperoxidase</a:t>
            </a:r>
            <a:r>
              <a:rPr lang="en-US" sz="2400" dirty="0"/>
              <a:t> staining of excised malignant neoplasm (observable entity)|</a:t>
            </a:r>
          </a:p>
        </p:txBody>
      </p:sp>
      <p:sp>
        <p:nvSpPr>
          <p:cNvPr id="3" name="Content Placeholder 2"/>
          <p:cNvSpPr>
            <a:spLocks noGrp="1"/>
          </p:cNvSpPr>
          <p:nvPr>
            <p:ph idx="1"/>
          </p:nvPr>
        </p:nvSpPr>
        <p:spPr/>
        <p:txBody>
          <a:bodyPr/>
          <a:lstStyle/>
          <a:p>
            <a:endParaRPr lang="en-US"/>
          </a:p>
        </p:txBody>
      </p:sp>
      <p:pic>
        <p:nvPicPr>
          <p:cNvPr id="5" name="Picture 4"/>
          <p:cNvPicPr>
            <a:picLocks noChangeAspect="1"/>
          </p:cNvPicPr>
          <p:nvPr/>
        </p:nvPicPr>
        <p:blipFill rotWithShape="1">
          <a:blip r:embed="rId2"/>
          <a:srcRect l="13239" t="57169" r="53676" b="13990"/>
          <a:stretch/>
        </p:blipFill>
        <p:spPr>
          <a:xfrm>
            <a:off x="956667" y="1882652"/>
            <a:ext cx="5486400" cy="2688886"/>
          </a:xfrm>
          <a:prstGeom prst="rect">
            <a:avLst/>
          </a:prstGeom>
          <a:ln w="38100">
            <a:solidFill>
              <a:schemeClr val="accent1"/>
            </a:solidFill>
          </a:ln>
        </p:spPr>
      </p:pic>
    </p:spTree>
    <p:extLst>
      <p:ext uri="{BB962C8B-B14F-4D97-AF65-F5344CB8AC3E}">
        <p14:creationId xmlns:p14="http://schemas.microsoft.com/office/powerpoint/2010/main" val="144985782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175174"/>
            <a:ext cx="7606427" cy="1359153"/>
          </a:xfrm>
        </p:spPr>
        <p:txBody>
          <a:bodyPr>
            <a:normAutofit/>
          </a:bodyPr>
          <a:lstStyle/>
          <a:p>
            <a:r>
              <a:rPr lang="en-US" sz="2400" dirty="0"/>
              <a:t>1600001000004101|BRAF protein expression by </a:t>
            </a:r>
            <a:r>
              <a:rPr lang="en-US" sz="2400" dirty="0" err="1"/>
              <a:t>immunoperoxidase</a:t>
            </a:r>
            <a:r>
              <a:rPr lang="en-US" sz="2400" dirty="0"/>
              <a:t> staining of excised malignant neoplasm (observable entity)|</a:t>
            </a:r>
          </a:p>
        </p:txBody>
      </p:sp>
      <p:sp>
        <p:nvSpPr>
          <p:cNvPr id="3" name="Content Placeholder 2"/>
          <p:cNvSpPr>
            <a:spLocks noGrp="1"/>
          </p:cNvSpPr>
          <p:nvPr>
            <p:ph idx="1"/>
          </p:nvPr>
        </p:nvSpPr>
        <p:spPr/>
        <p:txBody>
          <a:bodyPr/>
          <a:lstStyle/>
          <a:p>
            <a:endParaRPr lang="en-US"/>
          </a:p>
        </p:txBody>
      </p:sp>
      <p:pic>
        <p:nvPicPr>
          <p:cNvPr id="5" name="Picture 4"/>
          <p:cNvPicPr>
            <a:picLocks noChangeAspect="1"/>
          </p:cNvPicPr>
          <p:nvPr/>
        </p:nvPicPr>
        <p:blipFill rotWithShape="1">
          <a:blip r:embed="rId2"/>
          <a:srcRect l="13239" t="57169" r="53676" b="13990"/>
          <a:stretch/>
        </p:blipFill>
        <p:spPr>
          <a:xfrm>
            <a:off x="956667" y="1882652"/>
            <a:ext cx="5486400" cy="2688886"/>
          </a:xfrm>
          <a:prstGeom prst="rect">
            <a:avLst/>
          </a:prstGeom>
          <a:ln w="38100">
            <a:solidFill>
              <a:schemeClr val="accent1"/>
            </a:solidFill>
          </a:ln>
        </p:spPr>
      </p:pic>
      <p:pic>
        <p:nvPicPr>
          <p:cNvPr id="6" name="Picture 5"/>
          <p:cNvPicPr>
            <a:picLocks noChangeAspect="1"/>
          </p:cNvPicPr>
          <p:nvPr/>
        </p:nvPicPr>
        <p:blipFill rotWithShape="1">
          <a:blip r:embed="rId3"/>
          <a:srcRect l="50885" t="12700" r="32730" b="15505"/>
          <a:stretch/>
        </p:blipFill>
        <p:spPr>
          <a:xfrm>
            <a:off x="4597773" y="1371600"/>
            <a:ext cx="4451821" cy="5486400"/>
          </a:xfrm>
          <a:prstGeom prst="rect">
            <a:avLst/>
          </a:prstGeom>
          <a:ln w="38100">
            <a:solidFill>
              <a:schemeClr val="accent1"/>
            </a:solidFill>
          </a:ln>
        </p:spPr>
      </p:pic>
    </p:spTree>
    <p:extLst>
      <p:ext uri="{BB962C8B-B14F-4D97-AF65-F5344CB8AC3E}">
        <p14:creationId xmlns:p14="http://schemas.microsoft.com/office/powerpoint/2010/main" val="7545081"/>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8079758" cy="1359153"/>
          </a:xfrm>
        </p:spPr>
        <p:txBody>
          <a:bodyPr>
            <a:normAutofit fontScale="90000"/>
          </a:bodyPr>
          <a:lstStyle/>
          <a:p>
            <a:r>
              <a:rPr lang="en-US" sz="3600" smtClean="0"/>
              <a:t>Problem list:</a:t>
            </a:r>
            <a:r>
              <a:rPr lang="en-US" sz="3600" dirty="0" smtClean="0"/>
              <a:t/>
            </a:r>
            <a:br>
              <a:rPr lang="en-US" sz="3600" dirty="0" smtClean="0"/>
            </a:br>
            <a:r>
              <a:rPr lang="en-US" sz="3600" dirty="0" smtClean="0"/>
              <a:t>412734009|BRCA1 gene </a:t>
            </a:r>
            <a:r>
              <a:rPr lang="en-US" sz="3600" smtClean="0"/>
              <a:t>mutation positive(Finding</a:t>
            </a:r>
            <a:r>
              <a:rPr lang="en-US" sz="3600" dirty="0" smtClean="0"/>
              <a:t>)|</a:t>
            </a:r>
            <a:endParaRPr lang="en-US" sz="3600" dirty="0"/>
          </a:p>
        </p:txBody>
      </p:sp>
      <p:sp>
        <p:nvSpPr>
          <p:cNvPr id="3" name="Content Placeholder 2"/>
          <p:cNvSpPr>
            <a:spLocks noGrp="1"/>
          </p:cNvSpPr>
          <p:nvPr>
            <p:ph idx="1"/>
          </p:nvPr>
        </p:nvSpPr>
        <p:spPr/>
        <p:txBody>
          <a:bodyPr/>
          <a:lstStyle/>
          <a:p>
            <a:endParaRPr lang="en-US"/>
          </a:p>
        </p:txBody>
      </p:sp>
      <p:pic>
        <p:nvPicPr>
          <p:cNvPr id="6" name="Picture 5"/>
          <p:cNvPicPr>
            <a:picLocks noChangeAspect="1"/>
          </p:cNvPicPr>
          <p:nvPr/>
        </p:nvPicPr>
        <p:blipFill rotWithShape="1">
          <a:blip r:embed="rId2"/>
          <a:srcRect l="2769" t="18302" r="44006" b="26183"/>
          <a:stretch/>
        </p:blipFill>
        <p:spPr>
          <a:xfrm>
            <a:off x="1135155" y="2245659"/>
            <a:ext cx="6925236" cy="4061011"/>
          </a:xfrm>
          <a:prstGeom prst="rect">
            <a:avLst/>
          </a:prstGeom>
          <a:ln w="38100">
            <a:solidFill>
              <a:schemeClr val="accent1"/>
            </a:solidFill>
          </a:ln>
        </p:spPr>
      </p:pic>
    </p:spTree>
    <p:extLst>
      <p:ext uri="{BB962C8B-B14F-4D97-AF65-F5344CB8AC3E}">
        <p14:creationId xmlns:p14="http://schemas.microsoft.com/office/powerpoint/2010/main" val="3248324709"/>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2"/>
            <a:ext cx="7606427" cy="1496976"/>
          </a:xfrm>
        </p:spPr>
        <p:txBody>
          <a:bodyPr>
            <a:normAutofit/>
          </a:bodyPr>
          <a:lstStyle/>
          <a:p>
            <a:r>
              <a:rPr lang="en-US" sz="4200" dirty="0"/>
              <a:t>N</a:t>
            </a:r>
            <a:r>
              <a:rPr lang="en-US" sz="4200" dirty="0" smtClean="0"/>
              <a:t>ew SNOMED CT Concepts</a:t>
            </a:r>
            <a:r>
              <a:rPr lang="en-US" sz="4000" dirty="0" smtClean="0"/>
              <a:t/>
            </a:r>
            <a:br>
              <a:rPr lang="en-US" sz="4000" dirty="0" smtClean="0"/>
            </a:br>
            <a:r>
              <a:rPr lang="en-US" sz="4000" dirty="0" smtClean="0"/>
              <a:t> </a:t>
            </a:r>
            <a:r>
              <a:rPr lang="en-US" sz="4000" dirty="0">
                <a:solidFill>
                  <a:srgbClr val="0070C0"/>
                </a:solidFill>
              </a:rPr>
              <a:t> </a:t>
            </a:r>
            <a:r>
              <a:rPr lang="en-US" sz="4000" dirty="0" smtClean="0">
                <a:solidFill>
                  <a:srgbClr val="0070C0"/>
                </a:solidFill>
              </a:rPr>
              <a:t>          </a:t>
            </a:r>
            <a:r>
              <a:rPr lang="en-US" sz="3100" dirty="0" smtClean="0">
                <a:solidFill>
                  <a:srgbClr val="0070C0"/>
                </a:solidFill>
              </a:rPr>
              <a:t>Molecular Pathology</a:t>
            </a:r>
            <a:endParaRPr lang="en-US" sz="3100" dirty="0">
              <a:solidFill>
                <a:srgbClr val="0070C0"/>
              </a:solidFill>
            </a:endParaRPr>
          </a:p>
        </p:txBody>
      </p:sp>
      <p:graphicFrame>
        <p:nvGraphicFramePr>
          <p:cNvPr id="5" name="Content Placeholder 4"/>
          <p:cNvGraphicFramePr>
            <a:graphicFrameLocks noGrp="1"/>
          </p:cNvGraphicFramePr>
          <p:nvPr>
            <p:ph idx="1"/>
            <p:extLst>
              <p:ext uri="{D42A27DB-BD31-4B8C-83A1-F6EECF244321}">
                <p14:modId xmlns:p14="http://schemas.microsoft.com/office/powerpoint/2010/main" val="4131001450"/>
              </p:ext>
            </p:extLst>
          </p:nvPr>
        </p:nvGraphicFramePr>
        <p:xfrm>
          <a:off x="2314817" y="2515134"/>
          <a:ext cx="5148300" cy="2212086"/>
        </p:xfrm>
        <a:graphic>
          <a:graphicData uri="http://schemas.openxmlformats.org/drawingml/2006/table">
            <a:tbl>
              <a:tblPr firstRow="1" firstCol="1" bandRow="1">
                <a:tableStyleId>{5C22544A-7EE6-4342-B048-85BDC9FD1C3A}</a:tableStyleId>
              </a:tblPr>
              <a:tblGrid>
                <a:gridCol w="2574150">
                  <a:extLst>
                    <a:ext uri="{9D8B030D-6E8A-4147-A177-3AD203B41FA5}">
                      <a16:colId xmlns:a16="http://schemas.microsoft.com/office/drawing/2014/main" val="1980878474"/>
                    </a:ext>
                  </a:extLst>
                </a:gridCol>
                <a:gridCol w="2574150">
                  <a:extLst>
                    <a:ext uri="{9D8B030D-6E8A-4147-A177-3AD203B41FA5}">
                      <a16:colId xmlns:a16="http://schemas.microsoft.com/office/drawing/2014/main" val="4040555068"/>
                    </a:ext>
                  </a:extLst>
                </a:gridCol>
              </a:tblGrid>
              <a:tr h="316103">
                <a:tc>
                  <a:txBody>
                    <a:bodyPr/>
                    <a:lstStyle/>
                    <a:p>
                      <a:pPr marL="0" marR="0">
                        <a:lnSpc>
                          <a:spcPct val="115000"/>
                        </a:lnSpc>
                        <a:spcBef>
                          <a:spcPts val="0"/>
                        </a:spcBef>
                        <a:spcAft>
                          <a:spcPts val="1000"/>
                        </a:spcAft>
                      </a:pPr>
                      <a:r>
                        <a:rPr lang="en-US" sz="1800" dirty="0">
                          <a:effectLst/>
                        </a:rPr>
                        <a:t>SNOMED CT Hierarchy</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1000"/>
                        </a:spcAft>
                      </a:pPr>
                      <a:r>
                        <a:rPr lang="en-US" sz="1800" dirty="0">
                          <a:effectLst/>
                        </a:rPr>
                        <a:t># of new MP concepts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060774629"/>
                  </a:ext>
                </a:extLst>
              </a:tr>
              <a:tr h="316103">
                <a:tc>
                  <a:txBody>
                    <a:bodyPr/>
                    <a:lstStyle/>
                    <a:p>
                      <a:pPr marL="0" marR="0">
                        <a:lnSpc>
                          <a:spcPct val="115000"/>
                        </a:lnSpc>
                        <a:spcBef>
                          <a:spcPts val="0"/>
                        </a:spcBef>
                        <a:spcAft>
                          <a:spcPts val="0"/>
                        </a:spcAft>
                      </a:pPr>
                      <a:r>
                        <a:rPr lang="en-US" sz="1800" dirty="0">
                          <a:effectLst/>
                        </a:rPr>
                        <a:t>Observable entity</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dirty="0" smtClean="0">
                          <a:effectLst/>
                          <a:latin typeface="+mn-lt"/>
                          <a:ea typeface="+mn-ea"/>
                          <a:cs typeface="+mn-cs"/>
                        </a:rPr>
                        <a:t>197</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2838237508"/>
                  </a:ext>
                </a:extLst>
              </a:tr>
              <a:tr h="316103">
                <a:tc>
                  <a:txBody>
                    <a:bodyPr/>
                    <a:lstStyle/>
                    <a:p>
                      <a:pPr marL="0" marR="0">
                        <a:lnSpc>
                          <a:spcPct val="115000"/>
                        </a:lnSpc>
                        <a:spcBef>
                          <a:spcPts val="0"/>
                        </a:spcBef>
                        <a:spcAft>
                          <a:spcPts val="0"/>
                        </a:spcAft>
                      </a:pPr>
                      <a:r>
                        <a:rPr lang="en-US" sz="1800" dirty="0">
                          <a:effectLst/>
                        </a:rPr>
                        <a:t>Clinical findings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a:effectLst/>
                        </a:rPr>
                        <a:t>7</a:t>
                      </a:r>
                      <a:endParaRPr lang="en-US" sz="18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747229620"/>
                  </a:ext>
                </a:extLst>
              </a:tr>
              <a:tr h="314962">
                <a:tc>
                  <a:txBody>
                    <a:bodyPr/>
                    <a:lstStyle/>
                    <a:p>
                      <a:pPr marL="0" marR="0">
                        <a:lnSpc>
                          <a:spcPct val="115000"/>
                        </a:lnSpc>
                        <a:spcBef>
                          <a:spcPts val="0"/>
                        </a:spcBef>
                        <a:spcAft>
                          <a:spcPts val="0"/>
                        </a:spcAft>
                      </a:pPr>
                      <a:r>
                        <a:rPr lang="en-US" sz="1800" dirty="0">
                          <a:effectLst/>
                        </a:rPr>
                        <a:t>Body </a:t>
                      </a:r>
                      <a:r>
                        <a:rPr lang="en-US" sz="1800" dirty="0" smtClean="0">
                          <a:effectLst/>
                        </a:rPr>
                        <a:t>structure(genes)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dirty="0" smtClean="0">
                          <a:effectLst/>
                          <a:latin typeface="+mn-lt"/>
                          <a:ea typeface="+mn-ea"/>
                          <a:cs typeface="+mn-cs"/>
                        </a:rPr>
                        <a:t>114</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280324909"/>
                  </a:ext>
                </a:extLst>
              </a:tr>
              <a:tr h="316103">
                <a:tc>
                  <a:txBody>
                    <a:bodyPr/>
                    <a:lstStyle/>
                    <a:p>
                      <a:pPr marL="0" marR="0">
                        <a:lnSpc>
                          <a:spcPct val="115000"/>
                        </a:lnSpc>
                        <a:spcBef>
                          <a:spcPts val="0"/>
                        </a:spcBef>
                        <a:spcAft>
                          <a:spcPts val="0"/>
                        </a:spcAft>
                      </a:pPr>
                      <a:r>
                        <a:rPr lang="en-US" sz="1800" dirty="0" smtClean="0">
                          <a:effectLst/>
                        </a:rPr>
                        <a:t>Substance(proteins)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dirty="0" smtClean="0">
                          <a:effectLst/>
                          <a:latin typeface="+mn-lt"/>
                          <a:ea typeface="+mn-ea"/>
                          <a:cs typeface="+mn-cs"/>
                        </a:rPr>
                        <a:t>11</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441692379"/>
                  </a:ext>
                </a:extLst>
              </a:tr>
              <a:tr h="316103">
                <a:tc>
                  <a:txBody>
                    <a:bodyPr/>
                    <a:lstStyle/>
                    <a:p>
                      <a:pPr marL="0" marR="0">
                        <a:lnSpc>
                          <a:spcPct val="115000"/>
                        </a:lnSpc>
                        <a:spcBef>
                          <a:spcPts val="0"/>
                        </a:spcBef>
                        <a:spcAft>
                          <a:spcPts val="0"/>
                        </a:spcAft>
                      </a:pPr>
                      <a:r>
                        <a:rPr lang="en-US" sz="1800" dirty="0" smtClean="0">
                          <a:effectLst/>
                          <a:latin typeface="Calibri" panose="020F0502020204030204" pitchFamily="34" charset="0"/>
                          <a:ea typeface="Calibri" panose="020F0502020204030204" pitchFamily="34" charset="0"/>
                          <a:cs typeface="Times New Roman" panose="02020603050405020304" pitchFamily="18" charset="0"/>
                        </a:rPr>
                        <a:t>Techniques/Properties</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dirty="0" smtClean="0">
                          <a:effectLst/>
                          <a:latin typeface="Calibri" panose="020F0502020204030204" pitchFamily="34" charset="0"/>
                          <a:ea typeface="Calibri" panose="020F0502020204030204" pitchFamily="34" charset="0"/>
                          <a:cs typeface="Times New Roman" panose="02020603050405020304" pitchFamily="18" charset="0"/>
                        </a:rPr>
                        <a:t>9</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0006"/>
                  </a:ext>
                </a:extLst>
              </a:tr>
              <a:tr h="316103">
                <a:tc>
                  <a:txBody>
                    <a:bodyPr/>
                    <a:lstStyle/>
                    <a:p>
                      <a:pPr marL="0" marR="0">
                        <a:lnSpc>
                          <a:spcPct val="115000"/>
                        </a:lnSpc>
                        <a:spcBef>
                          <a:spcPts val="0"/>
                        </a:spcBef>
                        <a:spcAft>
                          <a:spcPts val="0"/>
                        </a:spcAft>
                      </a:pPr>
                      <a:r>
                        <a:rPr lang="en-US" sz="1800" dirty="0">
                          <a:effectLst/>
                        </a:rPr>
                        <a:t>Total</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tc>
                  <a:txBody>
                    <a:bodyPr/>
                    <a:lstStyle/>
                    <a:p>
                      <a:pPr marL="0" marR="0" algn="ctr">
                        <a:lnSpc>
                          <a:spcPct val="115000"/>
                        </a:lnSpc>
                        <a:spcBef>
                          <a:spcPts val="0"/>
                        </a:spcBef>
                        <a:spcAft>
                          <a:spcPts val="0"/>
                        </a:spcAft>
                      </a:pPr>
                      <a:r>
                        <a:rPr lang="en-US" sz="1800" dirty="0" smtClean="0">
                          <a:effectLst/>
                          <a:latin typeface="+mn-lt"/>
                          <a:ea typeface="+mn-ea"/>
                          <a:cs typeface="+mn-cs"/>
                        </a:rPr>
                        <a:t>338</a:t>
                      </a:r>
                      <a:endParaRPr lang="en-US" sz="18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tc>
                <a:extLst>
                  <a:ext uri="{0D108BD9-81ED-4DB2-BD59-A6C34878D82A}">
                    <a16:rowId xmlns:a16="http://schemas.microsoft.com/office/drawing/2014/main" val="1855627138"/>
                  </a:ext>
                </a:extLst>
              </a:tr>
            </a:tbl>
          </a:graphicData>
        </a:graphic>
      </p:graphicFrame>
    </p:spTree>
    <p:extLst>
      <p:ext uri="{BB962C8B-B14F-4D97-AF65-F5344CB8AC3E}">
        <p14:creationId xmlns:p14="http://schemas.microsoft.com/office/powerpoint/2010/main" val="3128775947"/>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a:xfrm>
            <a:off x="956667" y="1868983"/>
            <a:ext cx="7282212" cy="3876724"/>
          </a:xfrm>
        </p:spPr>
        <p:txBody>
          <a:bodyPr>
            <a:normAutofit fontScale="92500" lnSpcReduction="20000"/>
          </a:bodyPr>
          <a:lstStyle/>
          <a:p>
            <a:r>
              <a:rPr lang="en-US" sz="3200" dirty="0" smtClean="0"/>
              <a:t>Precision medicine and Epic…Use cases for structured genomic data</a:t>
            </a:r>
          </a:p>
          <a:p>
            <a:r>
              <a:rPr lang="en-US" sz="3200" dirty="0" smtClean="0"/>
              <a:t>BD2K Structured pathology reporting; project plan</a:t>
            </a:r>
          </a:p>
          <a:p>
            <a:r>
              <a:rPr lang="en-US" sz="3200" dirty="0" smtClean="0"/>
              <a:t>Genomic extensions for SNOMED CT and LOINC</a:t>
            </a:r>
          </a:p>
          <a:p>
            <a:r>
              <a:rPr lang="en-US" sz="3200" dirty="0" smtClean="0"/>
              <a:t>Architecture for transmitting synoptic data to Epic, biobank and i2b2</a:t>
            </a:r>
          </a:p>
          <a:p>
            <a:r>
              <a:rPr lang="en-US" sz="3200" dirty="0" smtClean="0">
                <a:solidFill>
                  <a:srgbClr val="989EA3"/>
                </a:solidFill>
              </a:rPr>
              <a:t>Project status: structured genomic results in Epic and i2b2</a:t>
            </a:r>
          </a:p>
          <a:p>
            <a:endParaRPr lang="en-US" dirty="0"/>
          </a:p>
        </p:txBody>
      </p:sp>
    </p:spTree>
    <p:extLst>
      <p:ext uri="{BB962C8B-B14F-4D97-AF65-F5344CB8AC3E}">
        <p14:creationId xmlns:p14="http://schemas.microsoft.com/office/powerpoint/2010/main" val="2620257903"/>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36980" y="395831"/>
            <a:ext cx="8134066" cy="856897"/>
          </a:xfrm>
        </p:spPr>
        <p:txBody>
          <a:bodyPr>
            <a:normAutofit fontScale="90000"/>
          </a:bodyPr>
          <a:lstStyle/>
          <a:p>
            <a:pPr algn="r"/>
            <a:r>
              <a:rPr lang="en-US" dirty="0" smtClean="0"/>
              <a:t>Structured pathology reporting:      </a:t>
            </a:r>
            <a:r>
              <a:rPr lang="en-US" smtClean="0"/>
              <a:t>Nebraska architecture</a:t>
            </a:r>
            <a:endParaRPr lang="en-US" dirty="0"/>
          </a:p>
        </p:txBody>
      </p:sp>
      <p:sp>
        <p:nvSpPr>
          <p:cNvPr id="8" name="Flowchart: Connector 7"/>
          <p:cNvSpPr/>
          <p:nvPr/>
        </p:nvSpPr>
        <p:spPr>
          <a:xfrm>
            <a:off x="3895344" y="3090672"/>
            <a:ext cx="1005840" cy="1005840"/>
          </a:xfrm>
          <a:prstGeom prst="flowChartConnector">
            <a:avLst/>
          </a:prstGeom>
          <a:solidFill>
            <a:schemeClr val="accent6">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nvGrpSpPr>
          <p:cNvPr id="25" name="Group 24"/>
          <p:cNvGrpSpPr/>
          <p:nvPr/>
        </p:nvGrpSpPr>
        <p:grpSpPr>
          <a:xfrm>
            <a:off x="656298" y="2893745"/>
            <a:ext cx="1663901" cy="1517904"/>
            <a:chOff x="1391502" y="2834169"/>
            <a:chExt cx="1663901" cy="1517904"/>
          </a:xfrm>
        </p:grpSpPr>
        <p:sp>
          <p:nvSpPr>
            <p:cNvPr id="5" name="Can 4"/>
            <p:cNvSpPr/>
            <p:nvPr/>
          </p:nvSpPr>
          <p:spPr>
            <a:xfrm>
              <a:off x="1472184" y="2834169"/>
              <a:ext cx="1380744" cy="1517904"/>
            </a:xfrm>
            <a:prstGeom prst="can">
              <a:avLst/>
            </a:prstGeom>
            <a:solidFill>
              <a:schemeClr val="accent1">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solidFill>
                  <a:schemeClr val="tx1"/>
                </a:solidFill>
              </a:endParaRPr>
            </a:p>
          </p:txBody>
        </p:sp>
        <p:sp>
          <p:nvSpPr>
            <p:cNvPr id="9" name="TextBox 8"/>
            <p:cNvSpPr txBox="1"/>
            <p:nvPr/>
          </p:nvSpPr>
          <p:spPr>
            <a:xfrm>
              <a:off x="1391502" y="3141866"/>
              <a:ext cx="1663901" cy="1200329"/>
            </a:xfrm>
            <a:prstGeom prst="rect">
              <a:avLst/>
            </a:prstGeom>
            <a:noFill/>
          </p:spPr>
          <p:txBody>
            <a:bodyPr wrap="square" rtlCol="0">
              <a:spAutoFit/>
            </a:bodyPr>
            <a:lstStyle/>
            <a:p>
              <a:pPr algn="ctr"/>
              <a:r>
                <a:rPr lang="en-US" b="1" dirty="0" smtClean="0"/>
                <a:t>COPATH  Anatomic Pathology</a:t>
              </a:r>
            </a:p>
            <a:p>
              <a:pPr algn="ctr"/>
              <a:r>
                <a:rPr lang="en-US" b="1" dirty="0" smtClean="0"/>
                <a:t>Immune </a:t>
              </a:r>
              <a:r>
                <a:rPr lang="en-US" b="1" dirty="0" err="1" smtClean="0"/>
                <a:t>stn</a:t>
              </a:r>
              <a:endParaRPr lang="en-US" b="1" dirty="0"/>
            </a:p>
          </p:txBody>
        </p:sp>
      </p:grpSp>
      <p:grpSp>
        <p:nvGrpSpPr>
          <p:cNvPr id="27" name="Group 26"/>
          <p:cNvGrpSpPr/>
          <p:nvPr/>
        </p:nvGrpSpPr>
        <p:grpSpPr>
          <a:xfrm>
            <a:off x="4982724" y="5109561"/>
            <a:ext cx="1380744" cy="1517904"/>
            <a:chOff x="5684520" y="4001553"/>
            <a:chExt cx="1380744" cy="1517904"/>
          </a:xfrm>
          <a:solidFill>
            <a:schemeClr val="accent6">
              <a:lumMod val="75000"/>
            </a:schemeClr>
          </a:solidFill>
        </p:grpSpPr>
        <p:sp>
          <p:nvSpPr>
            <p:cNvPr id="7" name="Can 6"/>
            <p:cNvSpPr/>
            <p:nvPr/>
          </p:nvSpPr>
          <p:spPr>
            <a:xfrm>
              <a:off x="5684520" y="4001553"/>
              <a:ext cx="1380744" cy="1517904"/>
            </a:xfrm>
            <a:prstGeom prst="can">
              <a:avLst/>
            </a:prstGeom>
            <a:grp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1" name="TextBox 10"/>
            <p:cNvSpPr txBox="1"/>
            <p:nvPr/>
          </p:nvSpPr>
          <p:spPr>
            <a:xfrm>
              <a:off x="5918100" y="4599840"/>
              <a:ext cx="1021080" cy="646331"/>
            </a:xfrm>
            <a:prstGeom prst="rect">
              <a:avLst/>
            </a:prstGeom>
            <a:grpFill/>
          </p:spPr>
          <p:txBody>
            <a:bodyPr wrap="square" rtlCol="0">
              <a:spAutoFit/>
            </a:bodyPr>
            <a:lstStyle/>
            <a:p>
              <a:r>
                <a:rPr lang="en-US" b="1" dirty="0" err="1" smtClean="0"/>
                <a:t>NECares</a:t>
              </a:r>
              <a:endParaRPr lang="en-US" b="1" dirty="0" smtClean="0"/>
            </a:p>
            <a:p>
              <a:r>
                <a:rPr lang="en-US" b="1" dirty="0" smtClean="0"/>
                <a:t>Biobank</a:t>
              </a:r>
              <a:endParaRPr lang="en-US" b="1" dirty="0"/>
            </a:p>
          </p:txBody>
        </p:sp>
      </p:grpSp>
      <p:sp>
        <p:nvSpPr>
          <p:cNvPr id="12" name="TextBox 11"/>
          <p:cNvSpPr txBox="1"/>
          <p:nvPr/>
        </p:nvSpPr>
        <p:spPr>
          <a:xfrm>
            <a:off x="3864864" y="3309055"/>
            <a:ext cx="1036320" cy="646331"/>
          </a:xfrm>
          <a:prstGeom prst="rect">
            <a:avLst/>
          </a:prstGeom>
          <a:noFill/>
        </p:spPr>
        <p:txBody>
          <a:bodyPr wrap="square" rtlCol="0">
            <a:spAutoFit/>
          </a:bodyPr>
          <a:lstStyle/>
          <a:p>
            <a:pPr algn="ctr"/>
            <a:r>
              <a:rPr lang="en-US" dirty="0" smtClean="0"/>
              <a:t>Interface Engine</a:t>
            </a:r>
            <a:endParaRPr lang="en-US" dirty="0"/>
          </a:p>
        </p:txBody>
      </p:sp>
      <p:sp>
        <p:nvSpPr>
          <p:cNvPr id="13" name="Right Arrow 12"/>
          <p:cNvSpPr/>
          <p:nvPr/>
        </p:nvSpPr>
        <p:spPr>
          <a:xfrm>
            <a:off x="2261763" y="3326864"/>
            <a:ext cx="1542196" cy="566295"/>
          </a:xfrm>
          <a:prstGeom prst="rightArrow">
            <a:avLst/>
          </a:prstGeom>
          <a:solidFill>
            <a:srgbClr val="00B050"/>
          </a:solidFill>
          <a:ln>
            <a:solidFill>
              <a:srgbClr val="00B050"/>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a:solidFill>
                  <a:schemeClr val="tx1"/>
                </a:solidFill>
              </a:rPr>
              <a:t>HL7 </a:t>
            </a:r>
            <a:r>
              <a:rPr lang="en-US" dirty="0" smtClean="0">
                <a:solidFill>
                  <a:schemeClr val="tx1"/>
                </a:solidFill>
              </a:rPr>
              <a:t>V2.3</a:t>
            </a:r>
            <a:endParaRPr lang="en-US" dirty="0">
              <a:solidFill>
                <a:schemeClr val="tx1"/>
              </a:solidFill>
            </a:endParaRPr>
          </a:p>
        </p:txBody>
      </p:sp>
      <p:sp>
        <p:nvSpPr>
          <p:cNvPr id="16" name="TextBox 15"/>
          <p:cNvSpPr txBox="1"/>
          <p:nvPr/>
        </p:nvSpPr>
        <p:spPr>
          <a:xfrm>
            <a:off x="2805505" y="6040517"/>
            <a:ext cx="1783568" cy="369332"/>
          </a:xfrm>
          <a:prstGeom prst="rect">
            <a:avLst/>
          </a:prstGeom>
          <a:solidFill>
            <a:srgbClr val="00B050"/>
          </a:solidFill>
          <a:ln w="28575">
            <a:solidFill>
              <a:schemeClr val="accent1"/>
            </a:solidFill>
          </a:ln>
        </p:spPr>
        <p:txBody>
          <a:bodyPr wrap="square" rtlCol="0">
            <a:spAutoFit/>
          </a:bodyPr>
          <a:lstStyle/>
          <a:p>
            <a:r>
              <a:rPr lang="en-US" dirty="0" smtClean="0"/>
              <a:t>In production</a:t>
            </a:r>
            <a:endParaRPr lang="en-US" dirty="0"/>
          </a:p>
        </p:txBody>
      </p:sp>
      <p:sp>
        <p:nvSpPr>
          <p:cNvPr id="18" name="TextBox 17"/>
          <p:cNvSpPr txBox="1"/>
          <p:nvPr/>
        </p:nvSpPr>
        <p:spPr>
          <a:xfrm>
            <a:off x="2805197" y="5671185"/>
            <a:ext cx="1783876" cy="369332"/>
          </a:xfrm>
          <a:prstGeom prst="rect">
            <a:avLst/>
          </a:prstGeom>
          <a:solidFill>
            <a:srgbClr val="FFC000"/>
          </a:solidFill>
          <a:ln w="28575">
            <a:solidFill>
              <a:schemeClr val="accent1"/>
            </a:solidFill>
          </a:ln>
        </p:spPr>
        <p:txBody>
          <a:bodyPr wrap="square" rtlCol="0">
            <a:spAutoFit/>
          </a:bodyPr>
          <a:lstStyle/>
          <a:p>
            <a:r>
              <a:rPr lang="en-US" dirty="0" smtClean="0"/>
              <a:t>In development</a:t>
            </a:r>
            <a:endParaRPr lang="en-US" dirty="0"/>
          </a:p>
        </p:txBody>
      </p:sp>
      <p:grpSp>
        <p:nvGrpSpPr>
          <p:cNvPr id="23" name="Group 22"/>
          <p:cNvGrpSpPr/>
          <p:nvPr/>
        </p:nvGrpSpPr>
        <p:grpSpPr>
          <a:xfrm>
            <a:off x="1063264" y="5791959"/>
            <a:ext cx="1380744" cy="887805"/>
            <a:chOff x="1472184" y="3230097"/>
            <a:chExt cx="1380744" cy="1121976"/>
          </a:xfrm>
        </p:grpSpPr>
        <p:sp>
          <p:nvSpPr>
            <p:cNvPr id="29" name="Can 28"/>
            <p:cNvSpPr/>
            <p:nvPr/>
          </p:nvSpPr>
          <p:spPr>
            <a:xfrm>
              <a:off x="1472184" y="3230097"/>
              <a:ext cx="1380744" cy="1121976"/>
            </a:xfrm>
            <a:prstGeom prst="can">
              <a:avLst/>
            </a:prstGeom>
            <a:solidFill>
              <a:schemeClr val="accent1">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tx1"/>
                  </a:solidFill>
                </a:rPr>
                <a:t>Ion-Torrent</a:t>
              </a:r>
            </a:p>
            <a:p>
              <a:pPr algn="ctr"/>
              <a:r>
                <a:rPr lang="en-US" b="1" dirty="0" smtClean="0">
                  <a:solidFill>
                    <a:schemeClr val="tx1"/>
                  </a:solidFill>
                </a:rPr>
                <a:t>Sequencer</a:t>
              </a:r>
              <a:endParaRPr lang="en-US" b="1" dirty="0">
                <a:solidFill>
                  <a:schemeClr val="tx1"/>
                </a:solidFill>
              </a:endParaRPr>
            </a:p>
          </p:txBody>
        </p:sp>
        <p:sp>
          <p:nvSpPr>
            <p:cNvPr id="30" name="TextBox 29"/>
            <p:cNvSpPr txBox="1"/>
            <p:nvPr/>
          </p:nvSpPr>
          <p:spPr>
            <a:xfrm>
              <a:off x="1603451" y="3262889"/>
              <a:ext cx="1094097" cy="307777"/>
            </a:xfrm>
            <a:prstGeom prst="rect">
              <a:avLst/>
            </a:prstGeom>
            <a:noFill/>
          </p:spPr>
          <p:txBody>
            <a:bodyPr wrap="square" rtlCol="0">
              <a:spAutoFit/>
            </a:bodyPr>
            <a:lstStyle/>
            <a:p>
              <a:pPr algn="ctr"/>
              <a:endParaRPr lang="en-US" sz="1400" b="1" dirty="0"/>
            </a:p>
          </p:txBody>
        </p:sp>
      </p:grpSp>
      <p:sp>
        <p:nvSpPr>
          <p:cNvPr id="3" name="Flowchart: Multidocument 2"/>
          <p:cNvSpPr/>
          <p:nvPr/>
        </p:nvSpPr>
        <p:spPr>
          <a:xfrm>
            <a:off x="1063264" y="1014046"/>
            <a:ext cx="2131945" cy="1229090"/>
          </a:xfrm>
          <a:prstGeom prst="flowChartMultidocument">
            <a:avLst/>
          </a:prstGeom>
          <a:solidFill>
            <a:schemeClr val="accent5">
              <a:lumMod val="40000"/>
              <a:lumOff val="60000"/>
            </a:schemeClr>
          </a:solidFill>
          <a:ln>
            <a:solidFill>
              <a:schemeClr val="accent2">
                <a:lumMod val="50000"/>
                <a:lumOff val="50000"/>
              </a:schemeClr>
            </a:solidFill>
          </a:ln>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tx1"/>
                </a:solidFill>
              </a:rPr>
              <a:t>Molecular Labs</a:t>
            </a:r>
          </a:p>
          <a:p>
            <a:pPr algn="ctr"/>
            <a:r>
              <a:rPr lang="en-US" b="1" dirty="0" smtClean="0">
                <a:solidFill>
                  <a:schemeClr val="tx1"/>
                </a:solidFill>
              </a:rPr>
              <a:t>FISH</a:t>
            </a:r>
            <a:endParaRPr lang="en-US" b="1" dirty="0">
              <a:solidFill>
                <a:schemeClr val="tx1"/>
              </a:solidFill>
            </a:endParaRPr>
          </a:p>
        </p:txBody>
      </p:sp>
      <p:sp>
        <p:nvSpPr>
          <p:cNvPr id="32" name="Right Arrow 31"/>
          <p:cNvSpPr/>
          <p:nvPr/>
        </p:nvSpPr>
        <p:spPr>
          <a:xfrm rot="19586216">
            <a:off x="2357270" y="4243440"/>
            <a:ext cx="1753129" cy="538837"/>
          </a:xfrm>
          <a:prstGeom prst="rightArrow">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Right Arrow 32"/>
          <p:cNvSpPr/>
          <p:nvPr/>
        </p:nvSpPr>
        <p:spPr>
          <a:xfrm rot="20026373">
            <a:off x="4898880" y="2549834"/>
            <a:ext cx="1628266" cy="566295"/>
          </a:xfrm>
          <a:prstGeom prst="rightArrow">
            <a:avLst/>
          </a:prstGeom>
          <a:solidFill>
            <a:srgbClr val="FFC00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HL7 V2.51</a:t>
            </a:r>
            <a:endParaRPr lang="en-US" dirty="0">
              <a:solidFill>
                <a:schemeClr val="tx1"/>
              </a:solidFill>
            </a:endParaRPr>
          </a:p>
        </p:txBody>
      </p:sp>
      <p:sp>
        <p:nvSpPr>
          <p:cNvPr id="34" name="Right Arrow 33"/>
          <p:cNvSpPr/>
          <p:nvPr/>
        </p:nvSpPr>
        <p:spPr>
          <a:xfrm rot="2880818">
            <a:off x="4568016" y="4326413"/>
            <a:ext cx="1417964" cy="566295"/>
          </a:xfrm>
          <a:prstGeom prst="rightArrow">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dirty="0" smtClean="0">
                <a:solidFill>
                  <a:schemeClr val="tx1"/>
                </a:solidFill>
              </a:rPr>
              <a:t>HL7 V2.51</a:t>
            </a:r>
            <a:endParaRPr lang="en-US" dirty="0">
              <a:solidFill>
                <a:schemeClr val="tx1"/>
              </a:solidFill>
            </a:endParaRPr>
          </a:p>
        </p:txBody>
      </p:sp>
      <p:grpSp>
        <p:nvGrpSpPr>
          <p:cNvPr id="35" name="Group 34"/>
          <p:cNvGrpSpPr/>
          <p:nvPr/>
        </p:nvGrpSpPr>
        <p:grpSpPr>
          <a:xfrm>
            <a:off x="7544196" y="3046408"/>
            <a:ext cx="1878216" cy="1517904"/>
            <a:chOff x="5820156" y="1683256"/>
            <a:chExt cx="1878216" cy="1517904"/>
          </a:xfrm>
        </p:grpSpPr>
        <p:sp>
          <p:nvSpPr>
            <p:cNvPr id="36" name="Can 35"/>
            <p:cNvSpPr/>
            <p:nvPr/>
          </p:nvSpPr>
          <p:spPr>
            <a:xfrm>
              <a:off x="5820156" y="1683256"/>
              <a:ext cx="1380744" cy="1517904"/>
            </a:xfrm>
            <a:prstGeom prst="can">
              <a:avLst/>
            </a:prstGeom>
            <a:solidFill>
              <a:schemeClr val="accent6">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7" name="TextBox 36"/>
            <p:cNvSpPr txBox="1"/>
            <p:nvPr/>
          </p:nvSpPr>
          <p:spPr>
            <a:xfrm>
              <a:off x="6218638" y="2259103"/>
              <a:ext cx="1479734" cy="707886"/>
            </a:xfrm>
            <a:prstGeom prst="rect">
              <a:avLst/>
            </a:prstGeom>
            <a:noFill/>
          </p:spPr>
          <p:txBody>
            <a:bodyPr wrap="square" rtlCol="0">
              <a:spAutoFit/>
            </a:bodyPr>
            <a:lstStyle/>
            <a:p>
              <a:r>
                <a:rPr lang="en-US" sz="2000" b="1" dirty="0" smtClean="0"/>
                <a:t>i2b2</a:t>
              </a:r>
            </a:p>
            <a:p>
              <a:r>
                <a:rPr lang="en-US" sz="2000" b="1" dirty="0" smtClean="0"/>
                <a:t> SQL</a:t>
              </a:r>
              <a:endParaRPr lang="en-US" sz="2000" b="1" dirty="0"/>
            </a:p>
          </p:txBody>
        </p:sp>
      </p:grpSp>
      <p:sp>
        <p:nvSpPr>
          <p:cNvPr id="4" name="Flowchart: Sequential Access Storage 3"/>
          <p:cNvSpPr/>
          <p:nvPr/>
        </p:nvSpPr>
        <p:spPr>
          <a:xfrm>
            <a:off x="7261412" y="5310204"/>
            <a:ext cx="1533876" cy="1429865"/>
          </a:xfrm>
          <a:prstGeom prst="flowChartMagneticTape">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tx1"/>
                </a:solidFill>
              </a:rPr>
              <a:t>SEER</a:t>
            </a:r>
          </a:p>
          <a:p>
            <a:pPr algn="ctr"/>
            <a:r>
              <a:rPr lang="en-US" b="1" dirty="0" smtClean="0">
                <a:solidFill>
                  <a:schemeClr val="tx1"/>
                </a:solidFill>
              </a:rPr>
              <a:t>Registry</a:t>
            </a:r>
          </a:p>
          <a:p>
            <a:pPr algn="ctr"/>
            <a:r>
              <a:rPr lang="en-US" b="1" dirty="0" smtClean="0">
                <a:solidFill>
                  <a:schemeClr val="tx1"/>
                </a:solidFill>
              </a:rPr>
              <a:t>NAACCR</a:t>
            </a:r>
            <a:endParaRPr lang="en-US" b="1" dirty="0">
              <a:solidFill>
                <a:schemeClr val="tx1"/>
              </a:solidFill>
            </a:endParaRPr>
          </a:p>
        </p:txBody>
      </p:sp>
      <p:sp>
        <p:nvSpPr>
          <p:cNvPr id="39" name="Can 38"/>
          <p:cNvSpPr/>
          <p:nvPr/>
        </p:nvSpPr>
        <p:spPr>
          <a:xfrm>
            <a:off x="1072789" y="5119065"/>
            <a:ext cx="1380744" cy="874900"/>
          </a:xfrm>
          <a:prstGeom prst="can">
            <a:avLst/>
          </a:prstGeom>
          <a:solidFill>
            <a:schemeClr val="accent1">
              <a:lumMod val="40000"/>
              <a:lumOff val="6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err="1" smtClean="0">
                <a:solidFill>
                  <a:schemeClr val="tx1"/>
                </a:solidFill>
              </a:rPr>
              <a:t>Genom</a:t>
            </a:r>
            <a:r>
              <a:rPr lang="en-US" b="1" dirty="0" smtClean="0">
                <a:solidFill>
                  <a:schemeClr val="tx1"/>
                </a:solidFill>
              </a:rPr>
              <a:t>- Oncology</a:t>
            </a:r>
          </a:p>
        </p:txBody>
      </p:sp>
      <p:grpSp>
        <p:nvGrpSpPr>
          <p:cNvPr id="40" name="Group 39"/>
          <p:cNvGrpSpPr/>
          <p:nvPr/>
        </p:nvGrpSpPr>
        <p:grpSpPr>
          <a:xfrm>
            <a:off x="6506875" y="1155165"/>
            <a:ext cx="1620458" cy="1517904"/>
            <a:chOff x="5591557" y="1777385"/>
            <a:chExt cx="1620458" cy="1517904"/>
          </a:xfrm>
        </p:grpSpPr>
        <p:sp>
          <p:nvSpPr>
            <p:cNvPr id="41" name="Can 40"/>
            <p:cNvSpPr/>
            <p:nvPr/>
          </p:nvSpPr>
          <p:spPr>
            <a:xfrm>
              <a:off x="5591557" y="1777385"/>
              <a:ext cx="1380744" cy="1517904"/>
            </a:xfrm>
            <a:prstGeom prst="can">
              <a:avLst/>
            </a:prstGeom>
            <a:solidFill>
              <a:schemeClr val="accent5">
                <a:lumMod val="60000"/>
                <a:lumOff val="40000"/>
              </a:schemeClr>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42" name="TextBox 41"/>
            <p:cNvSpPr txBox="1"/>
            <p:nvPr/>
          </p:nvSpPr>
          <p:spPr>
            <a:xfrm>
              <a:off x="5732281" y="2228297"/>
              <a:ext cx="1479734" cy="707886"/>
            </a:xfrm>
            <a:prstGeom prst="rect">
              <a:avLst/>
            </a:prstGeom>
            <a:noFill/>
          </p:spPr>
          <p:txBody>
            <a:bodyPr wrap="square" rtlCol="0">
              <a:spAutoFit/>
            </a:bodyPr>
            <a:lstStyle/>
            <a:p>
              <a:r>
                <a:rPr lang="en-US" sz="2000" b="1" dirty="0" smtClean="0"/>
                <a:t>      Epic</a:t>
              </a:r>
            </a:p>
            <a:p>
              <a:r>
                <a:rPr lang="en-US" sz="2000" b="1" dirty="0" smtClean="0"/>
                <a:t>One Chart</a:t>
              </a:r>
              <a:endParaRPr lang="en-US" sz="2000" b="1" dirty="0"/>
            </a:p>
          </p:txBody>
        </p:sp>
      </p:grpSp>
      <p:sp>
        <p:nvSpPr>
          <p:cNvPr id="43" name="Right Arrow 42"/>
          <p:cNvSpPr/>
          <p:nvPr/>
        </p:nvSpPr>
        <p:spPr>
          <a:xfrm rot="17137216">
            <a:off x="7619600" y="4584133"/>
            <a:ext cx="974312" cy="660767"/>
          </a:xfrm>
          <a:prstGeom prst="rightArrow">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tx1"/>
                </a:solidFill>
              </a:rPr>
              <a:t>ETL</a:t>
            </a:r>
            <a:endParaRPr lang="en-US" b="1" dirty="0">
              <a:solidFill>
                <a:schemeClr val="tx1"/>
              </a:solidFill>
            </a:endParaRPr>
          </a:p>
        </p:txBody>
      </p:sp>
      <p:sp>
        <p:nvSpPr>
          <p:cNvPr id="44" name="Right Arrow 43"/>
          <p:cNvSpPr/>
          <p:nvPr/>
        </p:nvSpPr>
        <p:spPr>
          <a:xfrm rot="2531020">
            <a:off x="7491602" y="2539001"/>
            <a:ext cx="990518" cy="660767"/>
          </a:xfrm>
          <a:prstGeom prst="rightArrow">
            <a:avLst/>
          </a:prstGeom>
          <a:solidFill>
            <a:srgbClr val="00B050"/>
          </a:solidFill>
        </p:spPr>
        <p:style>
          <a:lnRef idx="1">
            <a:schemeClr val="accent1"/>
          </a:lnRef>
          <a:fillRef idx="3">
            <a:schemeClr val="accent1"/>
          </a:fillRef>
          <a:effectRef idx="2">
            <a:schemeClr val="accent1"/>
          </a:effectRef>
          <a:fontRef idx="minor">
            <a:schemeClr val="lt1"/>
          </a:fontRef>
        </p:style>
        <p:txBody>
          <a:bodyPr rtlCol="0" anchor="ctr"/>
          <a:lstStyle/>
          <a:p>
            <a:pPr algn="ctr"/>
            <a:r>
              <a:rPr lang="en-US" b="1" dirty="0" smtClean="0">
                <a:solidFill>
                  <a:schemeClr val="tx1"/>
                </a:solidFill>
              </a:rPr>
              <a:t>ETL</a:t>
            </a:r>
            <a:endParaRPr lang="en-US" b="1" dirty="0">
              <a:solidFill>
                <a:schemeClr val="tx1"/>
              </a:solidFill>
            </a:endParaRPr>
          </a:p>
        </p:txBody>
      </p:sp>
      <p:sp>
        <p:nvSpPr>
          <p:cNvPr id="6" name="Rectangle 5"/>
          <p:cNvSpPr/>
          <p:nvPr/>
        </p:nvSpPr>
        <p:spPr>
          <a:xfrm rot="19500941">
            <a:off x="2662083" y="4334560"/>
            <a:ext cx="1136851" cy="369332"/>
          </a:xfrm>
          <a:prstGeom prst="rect">
            <a:avLst/>
          </a:prstGeom>
        </p:spPr>
        <p:txBody>
          <a:bodyPr wrap="none">
            <a:spAutoFit/>
          </a:bodyPr>
          <a:lstStyle/>
          <a:p>
            <a:pPr algn="ctr"/>
            <a:r>
              <a:rPr lang="en-US" dirty="0"/>
              <a:t>HL7 </a:t>
            </a:r>
            <a:r>
              <a:rPr lang="en-US" dirty="0" smtClean="0"/>
              <a:t>V2.51</a:t>
            </a:r>
            <a:endParaRPr lang="en-US" dirty="0"/>
          </a:p>
        </p:txBody>
      </p:sp>
      <p:sp>
        <p:nvSpPr>
          <p:cNvPr id="38" name="Right Arrow 37"/>
          <p:cNvSpPr/>
          <p:nvPr/>
        </p:nvSpPr>
        <p:spPr>
          <a:xfrm rot="2234176">
            <a:off x="2669158" y="2347179"/>
            <a:ext cx="1539118" cy="614685"/>
          </a:xfrm>
          <a:prstGeom prst="rightArrow">
            <a:avLst/>
          </a:prstGeom>
          <a:solidFill>
            <a:srgbClr val="FF0000"/>
          </a:solidFill>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10" name="Rectangle 9"/>
          <p:cNvSpPr/>
          <p:nvPr/>
        </p:nvSpPr>
        <p:spPr>
          <a:xfrm rot="2262528">
            <a:off x="2713479" y="2316978"/>
            <a:ext cx="1023037" cy="369332"/>
          </a:xfrm>
          <a:prstGeom prst="rect">
            <a:avLst/>
          </a:prstGeom>
        </p:spPr>
        <p:txBody>
          <a:bodyPr wrap="none">
            <a:spAutoFit/>
          </a:bodyPr>
          <a:lstStyle/>
          <a:p>
            <a:pPr algn="ctr"/>
            <a:r>
              <a:rPr lang="en-US" dirty="0"/>
              <a:t>HL7 V2.X</a:t>
            </a:r>
          </a:p>
        </p:txBody>
      </p:sp>
    </p:spTree>
    <p:extLst>
      <p:ext uri="{BB962C8B-B14F-4D97-AF65-F5344CB8AC3E}">
        <p14:creationId xmlns:p14="http://schemas.microsoft.com/office/powerpoint/2010/main" val="1963030870"/>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sz="3600" dirty="0"/>
              <a:t>N</a:t>
            </a:r>
            <a:r>
              <a:rPr lang="en-US" sz="3600" dirty="0" smtClean="0"/>
              <a:t>on-small </a:t>
            </a:r>
            <a:r>
              <a:rPr lang="en-US" sz="3600" dirty="0"/>
              <a:t>cell lung cancer </a:t>
            </a:r>
            <a:r>
              <a:rPr lang="en-US" sz="3600" dirty="0" smtClean="0"/>
              <a:t>with EGFR </a:t>
            </a:r>
            <a:r>
              <a:rPr lang="en-US" sz="3600" dirty="0"/>
              <a:t>mutations likely to respond to tyrosine kinase </a:t>
            </a:r>
            <a:r>
              <a:rPr lang="en-US" sz="3600" dirty="0" smtClean="0"/>
              <a:t>inhibitors</a:t>
            </a:r>
            <a:endParaRPr lang="en-US" dirty="0"/>
          </a:p>
        </p:txBody>
      </p:sp>
      <p:sp>
        <p:nvSpPr>
          <p:cNvPr id="3" name="Content Placeholder 2"/>
          <p:cNvSpPr>
            <a:spLocks noGrp="1"/>
          </p:cNvSpPr>
          <p:nvPr>
            <p:ph idx="1"/>
          </p:nvPr>
        </p:nvSpPr>
        <p:spPr/>
        <p:txBody>
          <a:bodyPr/>
          <a:lstStyle/>
          <a:p>
            <a:endParaRPr lang="en-US"/>
          </a:p>
        </p:txBody>
      </p:sp>
      <p:pic>
        <p:nvPicPr>
          <p:cNvPr id="1026"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7411" t="19402" r="15772" b="4665"/>
          <a:stretch/>
        </p:blipFill>
        <p:spPr bwMode="auto">
          <a:xfrm>
            <a:off x="805227" y="1862928"/>
            <a:ext cx="7315200" cy="4673920"/>
          </a:xfrm>
          <a:prstGeom prst="rect">
            <a:avLst/>
          </a:prstGeom>
          <a:noFill/>
          <a:ln w="41275">
            <a:solidFill>
              <a:srgbClr val="C00000"/>
            </a:solid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1047087303"/>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Lung cancer gene sequence results</a:t>
            </a:r>
            <a:endParaRPr lang="en-US" dirty="0"/>
          </a:p>
        </p:txBody>
      </p:sp>
      <p:sp>
        <p:nvSpPr>
          <p:cNvPr id="3" name="Content Placeholder 2"/>
          <p:cNvSpPr>
            <a:spLocks noGrp="1"/>
          </p:cNvSpPr>
          <p:nvPr>
            <p:ph idx="1"/>
          </p:nvPr>
        </p:nvSpPr>
        <p:spPr/>
        <p:txBody>
          <a:bodyPr/>
          <a:lstStyle/>
          <a:p>
            <a:endParaRPr lang="en-US"/>
          </a:p>
        </p:txBody>
      </p:sp>
      <p:sp>
        <p:nvSpPr>
          <p:cNvPr id="4" name="TextBox 3"/>
          <p:cNvSpPr txBox="1"/>
          <p:nvPr/>
        </p:nvSpPr>
        <p:spPr>
          <a:xfrm>
            <a:off x="956666" y="1754984"/>
            <a:ext cx="8786508" cy="4801314"/>
          </a:xfrm>
          <a:prstGeom prst="rect">
            <a:avLst/>
          </a:prstGeom>
          <a:noFill/>
        </p:spPr>
        <p:txBody>
          <a:bodyPr wrap="none" rtlCol="0">
            <a:spAutoFit/>
          </a:bodyPr>
          <a:lstStyle/>
          <a:p>
            <a:r>
              <a:rPr lang="en-US" dirty="0"/>
              <a:t>MSH|^~\&amp;|</a:t>
            </a:r>
            <a:r>
              <a:rPr lang="en-US" dirty="0" err="1"/>
              <a:t>GenomOncology</a:t>
            </a:r>
            <a:r>
              <a:rPr lang="en-US" dirty="0"/>
              <a:t> </a:t>
            </a:r>
            <a:r>
              <a:rPr lang="en-US" dirty="0" smtClean="0"/>
              <a:t>Workbench|UNMC|20170913223645</a:t>
            </a:r>
            <a:r>
              <a:rPr lang="en-US" dirty="0"/>
              <a:t>||ORU</a:t>
            </a:r>
            <a:r>
              <a:rPr lang="en-US" dirty="0" smtClean="0"/>
              <a:t>^…</a:t>
            </a:r>
          </a:p>
          <a:p>
            <a:r>
              <a:rPr lang="en-US" dirty="0"/>
              <a:t> </a:t>
            </a:r>
            <a:r>
              <a:rPr lang="en-US" dirty="0" smtClean="0"/>
              <a:t>  R01^ORU_R01|701|P|2.5.1|1505342205103</a:t>
            </a:r>
            <a:endParaRPr lang="en-US" dirty="0"/>
          </a:p>
          <a:p>
            <a:r>
              <a:rPr lang="en-US" dirty="0"/>
              <a:t>PID|1||126456||</a:t>
            </a:r>
            <a:r>
              <a:rPr lang="en-US" dirty="0" err="1"/>
              <a:t>Doe^John^J</a:t>
            </a:r>
            <a:r>
              <a:rPr lang="en-US" dirty="0"/>
              <a:t>||</a:t>
            </a:r>
            <a:r>
              <a:rPr lang="en-US" dirty="0" smtClean="0"/>
              <a:t>19500101|M</a:t>
            </a:r>
            <a:endParaRPr lang="en-US" dirty="0"/>
          </a:p>
          <a:p>
            <a:r>
              <a:rPr lang="en-US" dirty="0"/>
              <a:t>OBR|1||</a:t>
            </a:r>
            <a:r>
              <a:rPr lang="en-US" dirty="0" smtClean="0"/>
              <a:t>Integration3-Lung|55232-3^Genetic </a:t>
            </a:r>
            <a:r>
              <a:rPr lang="en-US" dirty="0"/>
              <a:t>analysis summary </a:t>
            </a:r>
            <a:r>
              <a:rPr lang="en-US" dirty="0" err="1"/>
              <a:t>panel^LN</a:t>
            </a:r>
            <a:r>
              <a:rPr lang="en-US" dirty="0"/>
              <a:t>|||201709132236</a:t>
            </a:r>
          </a:p>
          <a:p>
            <a:r>
              <a:rPr lang="en-US" dirty="0"/>
              <a:t>OBX|1|FT|51969-4^Genetic analysis summary </a:t>
            </a:r>
            <a:r>
              <a:rPr lang="en-US" dirty="0" err="1"/>
              <a:t>report^LN</a:t>
            </a:r>
            <a:r>
              <a:rPr lang="en-US" dirty="0"/>
              <a:t>||</a:t>
            </a:r>
          </a:p>
          <a:p>
            <a:r>
              <a:rPr lang="en-US" dirty="0"/>
              <a:t>OBR|2||Integration3-Lung|55207-5^Genetic analysis discrete result panel</a:t>
            </a:r>
            <a:r>
              <a:rPr lang="en-US" dirty="0" smtClean="0"/>
              <a:t>^…</a:t>
            </a:r>
          </a:p>
          <a:p>
            <a:r>
              <a:rPr lang="en-US" dirty="0"/>
              <a:t> </a:t>
            </a:r>
            <a:r>
              <a:rPr lang="en-US" dirty="0" smtClean="0"/>
              <a:t>  LN</a:t>
            </a:r>
            <a:r>
              <a:rPr lang="en-US" dirty="0"/>
              <a:t>|||201709132236|||||||||^Dr. </a:t>
            </a:r>
            <a:r>
              <a:rPr lang="en-US" dirty="0" err="1"/>
              <a:t>Onco</a:t>
            </a:r>
            <a:r>
              <a:rPr lang="en-US" dirty="0"/>
              <a:t> M.D., Ph.D.</a:t>
            </a:r>
          </a:p>
          <a:p>
            <a:r>
              <a:rPr lang="en-US" dirty="0"/>
              <a:t>OBX|1|CWE|911752361000004100^KRAS sequence variant identified in </a:t>
            </a:r>
            <a:r>
              <a:rPr lang="en-US" dirty="0" smtClean="0"/>
              <a:t>excised… </a:t>
            </a:r>
          </a:p>
          <a:p>
            <a:r>
              <a:rPr lang="en-US" dirty="0"/>
              <a:t> </a:t>
            </a:r>
            <a:r>
              <a:rPr lang="en-US" dirty="0" smtClean="0"/>
              <a:t>  malignant </a:t>
            </a:r>
            <a:r>
              <a:rPr lang="en-US" dirty="0"/>
              <a:t>neoplasm (observable entity</a:t>
            </a:r>
            <a:r>
              <a:rPr lang="en-US" dirty="0" smtClean="0"/>
              <a:t>)^…</a:t>
            </a:r>
          </a:p>
          <a:p>
            <a:r>
              <a:rPr lang="en-US" dirty="0"/>
              <a:t> </a:t>
            </a:r>
            <a:r>
              <a:rPr lang="en-US" dirty="0" smtClean="0"/>
              <a:t>  SNM|1| </a:t>
            </a:r>
            <a:r>
              <a:rPr lang="en-US" dirty="0" smtClean="0">
                <a:solidFill>
                  <a:srgbClr val="FF0000"/>
                </a:solidFill>
              </a:rPr>
              <a:t>KRAS </a:t>
            </a:r>
            <a:r>
              <a:rPr lang="en-US" dirty="0">
                <a:solidFill>
                  <a:srgbClr val="FF0000"/>
                </a:solidFill>
              </a:rPr>
              <a:t>NP_004976.2:Q61H NM_004985.3:c.183A&gt;C|||</a:t>
            </a:r>
            <a:r>
              <a:rPr lang="en-US" dirty="0" smtClean="0">
                <a:solidFill>
                  <a:srgbClr val="FF0000"/>
                </a:solidFill>
              </a:rPr>
              <a:t>Pathogenic </a:t>
            </a:r>
            <a:r>
              <a:rPr lang="en-US" dirty="0" smtClean="0"/>
              <a:t>|||</a:t>
            </a:r>
            <a:r>
              <a:rPr lang="en-US" dirty="0"/>
              <a:t>F</a:t>
            </a:r>
          </a:p>
          <a:p>
            <a:r>
              <a:rPr lang="en-US" dirty="0"/>
              <a:t>OBX|2|CWE|911752361000004100^KRAS sequence variant identified in </a:t>
            </a:r>
            <a:r>
              <a:rPr lang="en-US" dirty="0" smtClean="0"/>
              <a:t>excised…</a:t>
            </a:r>
          </a:p>
          <a:p>
            <a:r>
              <a:rPr lang="en-US" dirty="0"/>
              <a:t> </a:t>
            </a:r>
            <a:r>
              <a:rPr lang="en-US" dirty="0" smtClean="0"/>
              <a:t>  malignant </a:t>
            </a:r>
            <a:r>
              <a:rPr lang="en-US" dirty="0"/>
              <a:t>neoplasm (observable entity</a:t>
            </a:r>
            <a:r>
              <a:rPr lang="en-US" dirty="0" smtClean="0"/>
              <a:t>)^…</a:t>
            </a:r>
          </a:p>
          <a:p>
            <a:r>
              <a:rPr lang="en-US" dirty="0"/>
              <a:t> </a:t>
            </a:r>
            <a:r>
              <a:rPr lang="en-US" dirty="0" smtClean="0"/>
              <a:t>  SNM|2| </a:t>
            </a:r>
            <a:r>
              <a:rPr lang="en-US" dirty="0" smtClean="0">
                <a:solidFill>
                  <a:srgbClr val="FF0000"/>
                </a:solidFill>
              </a:rPr>
              <a:t>KRAS </a:t>
            </a:r>
            <a:r>
              <a:rPr lang="en-US" dirty="0">
                <a:solidFill>
                  <a:srgbClr val="FF0000"/>
                </a:solidFill>
              </a:rPr>
              <a:t>NP_004976.2:Q61Y </a:t>
            </a:r>
            <a:r>
              <a:rPr lang="en-US" dirty="0" smtClean="0">
                <a:solidFill>
                  <a:srgbClr val="FF0000"/>
                </a:solidFill>
              </a:rPr>
              <a:t>NM_004985.3:c.181_183del…</a:t>
            </a:r>
          </a:p>
          <a:p>
            <a:r>
              <a:rPr lang="en-US" dirty="0">
                <a:solidFill>
                  <a:srgbClr val="FF0000"/>
                </a:solidFill>
              </a:rPr>
              <a:t> </a:t>
            </a:r>
            <a:r>
              <a:rPr lang="en-US" dirty="0" smtClean="0">
                <a:solidFill>
                  <a:srgbClr val="FF0000"/>
                </a:solidFill>
              </a:rPr>
              <a:t>  </a:t>
            </a:r>
            <a:r>
              <a:rPr lang="en-US" dirty="0" err="1" smtClean="0">
                <a:solidFill>
                  <a:srgbClr val="FF0000"/>
                </a:solidFill>
              </a:rPr>
              <a:t>CAAinsTAC</a:t>
            </a:r>
            <a:r>
              <a:rPr lang="en-US" dirty="0">
                <a:solidFill>
                  <a:srgbClr val="FF0000"/>
                </a:solidFill>
              </a:rPr>
              <a:t>|||Likely Pathogenic</a:t>
            </a:r>
            <a:r>
              <a:rPr lang="en-US" dirty="0"/>
              <a:t>|||F</a:t>
            </a:r>
          </a:p>
          <a:p>
            <a:r>
              <a:rPr lang="en-US" dirty="0" smtClean="0"/>
              <a:t>OBX|3|CWE|911752161000004103^EGFR </a:t>
            </a:r>
            <a:r>
              <a:rPr lang="en-US" dirty="0"/>
              <a:t>sequence variant identified in </a:t>
            </a:r>
            <a:r>
              <a:rPr lang="en-US" dirty="0" smtClean="0"/>
              <a:t>excised…</a:t>
            </a:r>
          </a:p>
          <a:p>
            <a:r>
              <a:rPr lang="en-US" dirty="0"/>
              <a:t> </a:t>
            </a:r>
            <a:r>
              <a:rPr lang="en-US" dirty="0" smtClean="0"/>
              <a:t>  malignant </a:t>
            </a:r>
            <a:r>
              <a:rPr lang="en-US" dirty="0"/>
              <a:t>neoplasm (observable entity</a:t>
            </a:r>
            <a:r>
              <a:rPr lang="en-US" dirty="0" smtClean="0"/>
              <a:t>)^…</a:t>
            </a:r>
          </a:p>
          <a:p>
            <a:r>
              <a:rPr lang="en-US" dirty="0"/>
              <a:t> </a:t>
            </a:r>
            <a:r>
              <a:rPr lang="en-US" dirty="0" smtClean="0"/>
              <a:t>  SNM|1| </a:t>
            </a:r>
            <a:r>
              <a:rPr lang="en-US" dirty="0" smtClean="0">
                <a:solidFill>
                  <a:srgbClr val="FF0000"/>
                </a:solidFill>
              </a:rPr>
              <a:t>EGFR </a:t>
            </a:r>
            <a:r>
              <a:rPr lang="en-US" dirty="0">
                <a:solidFill>
                  <a:srgbClr val="FF0000"/>
                </a:solidFill>
              </a:rPr>
              <a:t>NM_005228.3:c.(=)|||Normal</a:t>
            </a:r>
            <a:r>
              <a:rPr lang="en-US" dirty="0"/>
              <a:t>|||F</a:t>
            </a:r>
          </a:p>
        </p:txBody>
      </p:sp>
    </p:spTree>
    <p:extLst>
      <p:ext uri="{BB962C8B-B14F-4D97-AF65-F5344CB8AC3E}">
        <p14:creationId xmlns:p14="http://schemas.microsoft.com/office/powerpoint/2010/main" val="464162893"/>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dirty="0" smtClean="0"/>
              <a:t>Sequence Variant Frequency</a:t>
            </a:r>
            <a:br>
              <a:rPr lang="en-US" sz="3600" dirty="0" smtClean="0"/>
            </a:br>
            <a:r>
              <a:rPr lang="en-US" sz="3600" dirty="0" smtClean="0"/>
              <a:t>461 cancer cases; 50 gene panel</a:t>
            </a:r>
            <a:endParaRPr lang="en-US" sz="3600" dirty="0"/>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1257597092"/>
              </p:ext>
            </p:extLst>
          </p:nvPr>
        </p:nvGraphicFramePr>
        <p:xfrm>
          <a:off x="1696853" y="2029497"/>
          <a:ext cx="5617208" cy="3000898"/>
        </p:xfrm>
        <a:graphic>
          <a:graphicData uri="http://schemas.openxmlformats.org/drawingml/2006/table">
            <a:tbl>
              <a:tblPr firstRow="1" bandRow="1">
                <a:tableStyleId>{5C22544A-7EE6-4342-B048-85BDC9FD1C3A}</a:tableStyleId>
              </a:tblPr>
              <a:tblGrid>
                <a:gridCol w="871537">
                  <a:extLst>
                    <a:ext uri="{9D8B030D-6E8A-4147-A177-3AD203B41FA5}">
                      <a16:colId xmlns:a16="http://schemas.microsoft.com/office/drawing/2014/main" val="4263286051"/>
                    </a:ext>
                  </a:extLst>
                </a:gridCol>
                <a:gridCol w="1237129">
                  <a:extLst>
                    <a:ext uri="{9D8B030D-6E8A-4147-A177-3AD203B41FA5}">
                      <a16:colId xmlns:a16="http://schemas.microsoft.com/office/drawing/2014/main" val="1190060189"/>
                    </a:ext>
                  </a:extLst>
                </a:gridCol>
                <a:gridCol w="3508542">
                  <a:extLst>
                    <a:ext uri="{9D8B030D-6E8A-4147-A177-3AD203B41FA5}">
                      <a16:colId xmlns:a16="http://schemas.microsoft.com/office/drawing/2014/main" val="3361991141"/>
                    </a:ext>
                  </a:extLst>
                </a:gridCol>
              </a:tblGrid>
              <a:tr h="370840">
                <a:tc>
                  <a:txBody>
                    <a:bodyPr/>
                    <a:lstStyle/>
                    <a:p>
                      <a:r>
                        <a:rPr lang="en-US" dirty="0" smtClean="0"/>
                        <a:t>Gene</a:t>
                      </a:r>
                      <a:endParaRPr lang="en-US" dirty="0"/>
                    </a:p>
                  </a:txBody>
                  <a:tcPr/>
                </a:tc>
                <a:tc>
                  <a:txBody>
                    <a:bodyPr/>
                    <a:lstStyle/>
                    <a:p>
                      <a:pPr algn="ctr"/>
                      <a:r>
                        <a:rPr lang="en-US" dirty="0" smtClean="0"/>
                        <a:t>Frequency</a:t>
                      </a:r>
                      <a:endParaRPr lang="en-US" dirty="0"/>
                    </a:p>
                  </a:txBody>
                  <a:tcPr/>
                </a:tc>
                <a:tc>
                  <a:txBody>
                    <a:bodyPr/>
                    <a:lstStyle/>
                    <a:p>
                      <a:r>
                        <a:rPr lang="en-US" dirty="0" smtClean="0"/>
                        <a:t>Variant identified</a:t>
                      </a:r>
                      <a:endParaRPr lang="en-US" dirty="0"/>
                    </a:p>
                  </a:txBody>
                  <a:tcPr/>
                </a:tc>
                <a:extLst>
                  <a:ext uri="{0D108BD9-81ED-4DB2-BD59-A6C34878D82A}">
                    <a16:rowId xmlns:a16="http://schemas.microsoft.com/office/drawing/2014/main" val="1042248316"/>
                  </a:ext>
                </a:extLst>
              </a:tr>
              <a:tr h="410098">
                <a:tc>
                  <a:txBody>
                    <a:bodyPr/>
                    <a:lstStyle/>
                    <a:p>
                      <a:r>
                        <a:rPr lang="en-US" dirty="0" smtClean="0"/>
                        <a:t>TP53</a:t>
                      </a:r>
                      <a:endParaRPr lang="en-US" dirty="0"/>
                    </a:p>
                  </a:txBody>
                  <a:tcPr/>
                </a:tc>
                <a:tc>
                  <a:txBody>
                    <a:bodyPr/>
                    <a:lstStyle/>
                    <a:p>
                      <a:pPr algn="ctr"/>
                      <a:r>
                        <a:rPr lang="en-US" dirty="0" smtClean="0"/>
                        <a:t>118</a:t>
                      </a:r>
                      <a:endParaRPr lang="en-US" dirty="0"/>
                    </a:p>
                  </a:txBody>
                  <a:tcPr/>
                </a:tc>
                <a:tc>
                  <a:txBody>
                    <a:bodyPr/>
                    <a:lstStyle/>
                    <a:p>
                      <a:pPr algn="l" fontAlgn="t"/>
                      <a:r>
                        <a:rPr lang="en-US" sz="1600" b="0" i="0" u="none" strike="noStrike" dirty="0">
                          <a:solidFill>
                            <a:srgbClr val="000000"/>
                          </a:solidFill>
                          <a:effectLst/>
                          <a:latin typeface="Arial" panose="020B0604020202020204" pitchFamily="34" charset="0"/>
                        </a:rPr>
                        <a:t>TP53 </a:t>
                      </a:r>
                      <a:r>
                        <a:rPr lang="en-US" sz="1600" b="0" i="0" u="none" strike="noStrike" dirty="0" smtClean="0">
                          <a:solidFill>
                            <a:srgbClr val="000000"/>
                          </a:solidFill>
                          <a:effectLst/>
                          <a:latin typeface="Arial" panose="020B0604020202020204" pitchFamily="34" charset="0"/>
                        </a:rPr>
                        <a:t>c.215C&gt;G</a:t>
                      </a:r>
                      <a:endParaRPr lang="en-US" sz="1600" b="0" i="0" u="none" strike="noStrike" dirty="0">
                        <a:solidFill>
                          <a:srgbClr val="000000"/>
                        </a:solidFill>
                        <a:effectLst/>
                        <a:latin typeface="Arial" panose="020B0604020202020204" pitchFamily="34" charset="0"/>
                      </a:endParaRPr>
                    </a:p>
                  </a:txBody>
                  <a:tcPr marL="85725" marR="9525" marT="9525" marB="0"/>
                </a:tc>
                <a:extLst>
                  <a:ext uri="{0D108BD9-81ED-4DB2-BD59-A6C34878D82A}">
                    <a16:rowId xmlns:a16="http://schemas.microsoft.com/office/drawing/2014/main" val="1332992460"/>
                  </a:ext>
                </a:extLst>
              </a:tr>
              <a:tr h="370840">
                <a:tc>
                  <a:txBody>
                    <a:bodyPr/>
                    <a:lstStyle/>
                    <a:p>
                      <a:r>
                        <a:rPr lang="en-US" dirty="0" smtClean="0"/>
                        <a:t>KDR</a:t>
                      </a:r>
                      <a:endParaRPr lang="en-US" dirty="0"/>
                    </a:p>
                  </a:txBody>
                  <a:tcPr/>
                </a:tc>
                <a:tc>
                  <a:txBody>
                    <a:bodyPr/>
                    <a:lstStyle/>
                    <a:p>
                      <a:pPr algn="ctr"/>
                      <a:r>
                        <a:rPr lang="en-US" dirty="0" smtClean="0"/>
                        <a:t>61</a:t>
                      </a:r>
                      <a:endParaRPr lang="en-US" dirty="0"/>
                    </a:p>
                  </a:txBody>
                  <a:tcPr/>
                </a:tc>
                <a:tc>
                  <a:txBody>
                    <a:bodyPr/>
                    <a:lstStyle/>
                    <a:p>
                      <a:pPr algn="l" fontAlgn="t"/>
                      <a:r>
                        <a:rPr lang="en-US" sz="1600" b="0" i="0" u="none" strike="noStrike" dirty="0">
                          <a:solidFill>
                            <a:srgbClr val="000000"/>
                          </a:solidFill>
                          <a:effectLst/>
                          <a:latin typeface="Arial" panose="020B0604020202020204" pitchFamily="34" charset="0"/>
                        </a:rPr>
                        <a:t>KDR </a:t>
                      </a:r>
                      <a:r>
                        <a:rPr lang="en-US" sz="1600" b="0" i="0" u="none" strike="noStrike" dirty="0" smtClean="0">
                          <a:solidFill>
                            <a:srgbClr val="000000"/>
                          </a:solidFill>
                          <a:effectLst/>
                          <a:latin typeface="Arial" panose="020B0604020202020204" pitchFamily="34" charset="0"/>
                        </a:rPr>
                        <a:t>c.1416A&gt;T</a:t>
                      </a:r>
                      <a:endParaRPr lang="en-US" sz="1600" b="0" i="0" u="none" strike="noStrike" dirty="0">
                        <a:solidFill>
                          <a:srgbClr val="000000"/>
                        </a:solidFill>
                        <a:effectLst/>
                        <a:latin typeface="Arial" panose="020B0604020202020204" pitchFamily="34" charset="0"/>
                      </a:endParaRPr>
                    </a:p>
                  </a:txBody>
                  <a:tcPr marL="85725" marR="9525" marT="9525" marB="0"/>
                </a:tc>
                <a:extLst>
                  <a:ext uri="{0D108BD9-81ED-4DB2-BD59-A6C34878D82A}">
                    <a16:rowId xmlns:a16="http://schemas.microsoft.com/office/drawing/2014/main" val="3303268988"/>
                  </a:ext>
                </a:extLst>
              </a:tr>
              <a:tr h="370840">
                <a:tc>
                  <a:txBody>
                    <a:bodyPr/>
                    <a:lstStyle/>
                    <a:p>
                      <a:r>
                        <a:rPr lang="en-US" dirty="0" smtClean="0"/>
                        <a:t>FLT3</a:t>
                      </a:r>
                      <a:endParaRPr lang="en-US" dirty="0"/>
                    </a:p>
                  </a:txBody>
                  <a:tcPr/>
                </a:tc>
                <a:tc>
                  <a:txBody>
                    <a:bodyPr/>
                    <a:lstStyle/>
                    <a:p>
                      <a:pPr algn="ctr"/>
                      <a:r>
                        <a:rPr lang="en-US" dirty="0" smtClean="0"/>
                        <a:t>55</a:t>
                      </a:r>
                      <a:endParaRPr lang="en-US" dirty="0"/>
                    </a:p>
                  </a:txBody>
                  <a:tcPr/>
                </a:tc>
                <a:tc>
                  <a:txBody>
                    <a:bodyPr/>
                    <a:lstStyle/>
                    <a:p>
                      <a:pPr algn="l" fontAlgn="t"/>
                      <a:r>
                        <a:rPr lang="en-US" sz="1600" b="0" i="0" u="none" strike="noStrike" dirty="0">
                          <a:solidFill>
                            <a:srgbClr val="000000"/>
                          </a:solidFill>
                          <a:effectLst/>
                          <a:latin typeface="Arial" panose="020B0604020202020204" pitchFamily="34" charset="0"/>
                        </a:rPr>
                        <a:t>FLT3 NM_004119:c.1310-3T&gt;C</a:t>
                      </a:r>
                    </a:p>
                  </a:txBody>
                  <a:tcPr marL="85725" marR="9525" marT="9525" marB="0"/>
                </a:tc>
                <a:extLst>
                  <a:ext uri="{0D108BD9-81ED-4DB2-BD59-A6C34878D82A}">
                    <a16:rowId xmlns:a16="http://schemas.microsoft.com/office/drawing/2014/main" val="1319832082"/>
                  </a:ext>
                </a:extLst>
              </a:tr>
              <a:tr h="370840">
                <a:tc>
                  <a:txBody>
                    <a:bodyPr/>
                    <a:lstStyle/>
                    <a:p>
                      <a:r>
                        <a:rPr lang="en-US" dirty="0" smtClean="0"/>
                        <a:t>TP53</a:t>
                      </a:r>
                      <a:endParaRPr lang="en-US" dirty="0"/>
                    </a:p>
                  </a:txBody>
                  <a:tcPr/>
                </a:tc>
                <a:tc>
                  <a:txBody>
                    <a:bodyPr/>
                    <a:lstStyle/>
                    <a:p>
                      <a:pPr algn="ctr"/>
                      <a:r>
                        <a:rPr lang="en-US" dirty="0" smtClean="0"/>
                        <a:t>52</a:t>
                      </a:r>
                      <a:endParaRPr lang="en-US" dirty="0"/>
                    </a:p>
                  </a:txBody>
                  <a:tcPr/>
                </a:tc>
                <a:tc>
                  <a:txBody>
                    <a:bodyPr/>
                    <a:lstStyle/>
                    <a:p>
                      <a:pPr algn="l" fontAlgn="t"/>
                      <a:r>
                        <a:rPr lang="en-US" sz="1600" b="0" i="0" u="none" strike="noStrike" dirty="0">
                          <a:solidFill>
                            <a:srgbClr val="000000"/>
                          </a:solidFill>
                          <a:effectLst/>
                          <a:latin typeface="Arial" panose="020B0604020202020204" pitchFamily="34" charset="0"/>
                        </a:rPr>
                        <a:t>TP53 </a:t>
                      </a:r>
                      <a:r>
                        <a:rPr lang="en-US" sz="1600" b="0" i="0" u="none" strike="noStrike" dirty="0" smtClean="0">
                          <a:solidFill>
                            <a:srgbClr val="000000"/>
                          </a:solidFill>
                          <a:effectLst/>
                          <a:latin typeface="Arial" panose="020B0604020202020204" pitchFamily="34" charset="0"/>
                        </a:rPr>
                        <a:t>NM_000546:c.215C&gt;G</a:t>
                      </a:r>
                      <a:endParaRPr lang="en-US" sz="1600" b="0" i="0" u="none" strike="noStrike" dirty="0">
                        <a:solidFill>
                          <a:srgbClr val="000000"/>
                        </a:solidFill>
                        <a:effectLst/>
                        <a:latin typeface="Arial" panose="020B0604020202020204" pitchFamily="34" charset="0"/>
                      </a:endParaRPr>
                    </a:p>
                  </a:txBody>
                  <a:tcPr marL="85725" marR="9525" marT="9525" marB="0"/>
                </a:tc>
                <a:extLst>
                  <a:ext uri="{0D108BD9-81ED-4DB2-BD59-A6C34878D82A}">
                    <a16:rowId xmlns:a16="http://schemas.microsoft.com/office/drawing/2014/main" val="4044699909"/>
                  </a:ext>
                </a:extLst>
              </a:tr>
              <a:tr h="370840">
                <a:tc>
                  <a:txBody>
                    <a:bodyPr/>
                    <a:lstStyle/>
                    <a:p>
                      <a:r>
                        <a:rPr lang="en-US" dirty="0" smtClean="0"/>
                        <a:t>EGFR</a:t>
                      </a:r>
                      <a:endParaRPr lang="en-US" dirty="0"/>
                    </a:p>
                  </a:txBody>
                  <a:tcPr/>
                </a:tc>
                <a:tc>
                  <a:txBody>
                    <a:bodyPr/>
                    <a:lstStyle/>
                    <a:p>
                      <a:pPr algn="ctr"/>
                      <a:r>
                        <a:rPr lang="en-US" dirty="0" smtClean="0"/>
                        <a:t>45</a:t>
                      </a:r>
                      <a:endParaRPr lang="en-US" dirty="0"/>
                    </a:p>
                  </a:txBody>
                  <a:tcPr/>
                </a:tc>
                <a:tc>
                  <a:txBody>
                    <a:bodyPr/>
                    <a:lstStyle/>
                    <a:p>
                      <a:pPr algn="l" fontAlgn="t"/>
                      <a:r>
                        <a:rPr lang="en-US" sz="1600" b="0" i="0" u="none" strike="noStrike" dirty="0">
                          <a:solidFill>
                            <a:srgbClr val="000000"/>
                          </a:solidFill>
                          <a:effectLst/>
                          <a:latin typeface="Arial" panose="020B0604020202020204" pitchFamily="34" charset="0"/>
                        </a:rPr>
                        <a:t>EGFR </a:t>
                      </a:r>
                      <a:r>
                        <a:rPr lang="en-US" sz="1600" b="0" i="0" u="none" strike="noStrike" dirty="0" smtClean="0">
                          <a:solidFill>
                            <a:srgbClr val="000000"/>
                          </a:solidFill>
                          <a:effectLst/>
                          <a:latin typeface="Arial" panose="020B0604020202020204" pitchFamily="34" charset="0"/>
                        </a:rPr>
                        <a:t>c.2361G&gt;A</a:t>
                      </a:r>
                      <a:endParaRPr lang="en-US" sz="1600" b="0" i="0" u="none" strike="noStrike" dirty="0">
                        <a:solidFill>
                          <a:srgbClr val="000000"/>
                        </a:solidFill>
                        <a:effectLst/>
                        <a:latin typeface="Arial" panose="020B0604020202020204" pitchFamily="34" charset="0"/>
                      </a:endParaRPr>
                    </a:p>
                  </a:txBody>
                  <a:tcPr marL="85725" marR="9525" marT="9525" marB="0"/>
                </a:tc>
                <a:extLst>
                  <a:ext uri="{0D108BD9-81ED-4DB2-BD59-A6C34878D82A}">
                    <a16:rowId xmlns:a16="http://schemas.microsoft.com/office/drawing/2014/main" val="3497029566"/>
                  </a:ext>
                </a:extLst>
              </a:tr>
              <a:tr h="370840">
                <a:tc>
                  <a:txBody>
                    <a:bodyPr/>
                    <a:lstStyle/>
                    <a:p>
                      <a:r>
                        <a:rPr lang="en-US" dirty="0" smtClean="0"/>
                        <a:t>PIK3CA</a:t>
                      </a:r>
                      <a:endParaRPr lang="en-US" dirty="0"/>
                    </a:p>
                  </a:txBody>
                  <a:tcPr/>
                </a:tc>
                <a:tc>
                  <a:txBody>
                    <a:bodyPr/>
                    <a:lstStyle/>
                    <a:p>
                      <a:pPr algn="ctr"/>
                      <a:r>
                        <a:rPr lang="en-US" dirty="0" smtClean="0"/>
                        <a:t>30</a:t>
                      </a:r>
                      <a:endParaRPr lang="en-US" dirty="0"/>
                    </a:p>
                  </a:txBody>
                  <a:tcPr/>
                </a:tc>
                <a:tc>
                  <a:txBody>
                    <a:bodyPr/>
                    <a:lstStyle/>
                    <a:p>
                      <a:pPr algn="l" fontAlgn="t"/>
                      <a:r>
                        <a:rPr lang="en-US" sz="1600" b="0" i="0" u="none" strike="noStrike" dirty="0">
                          <a:solidFill>
                            <a:srgbClr val="000000"/>
                          </a:solidFill>
                          <a:effectLst/>
                          <a:latin typeface="Arial" panose="020B0604020202020204" pitchFamily="34" charset="0"/>
                        </a:rPr>
                        <a:t>PIK3CA </a:t>
                      </a:r>
                      <a:r>
                        <a:rPr lang="en-US" sz="1600" b="0" i="0" u="none" strike="noStrike" dirty="0" smtClean="0">
                          <a:solidFill>
                            <a:srgbClr val="000000"/>
                          </a:solidFill>
                          <a:effectLst/>
                          <a:latin typeface="Arial" panose="020B0604020202020204" pitchFamily="34" charset="0"/>
                        </a:rPr>
                        <a:t>c.1173A&gt;G</a:t>
                      </a:r>
                      <a:endParaRPr lang="en-US" sz="1600" b="0" i="0" u="none" strike="noStrike" dirty="0">
                        <a:solidFill>
                          <a:srgbClr val="000000"/>
                        </a:solidFill>
                        <a:effectLst/>
                        <a:latin typeface="Arial" panose="020B0604020202020204" pitchFamily="34" charset="0"/>
                      </a:endParaRPr>
                    </a:p>
                  </a:txBody>
                  <a:tcPr marL="85725" marR="9525" marT="9525" marB="0"/>
                </a:tc>
                <a:extLst>
                  <a:ext uri="{0D108BD9-81ED-4DB2-BD59-A6C34878D82A}">
                    <a16:rowId xmlns:a16="http://schemas.microsoft.com/office/drawing/2014/main" val="3085505893"/>
                  </a:ext>
                </a:extLst>
              </a:tr>
              <a:tr h="230095">
                <a:tc>
                  <a:txBody>
                    <a:bodyPr/>
                    <a:lstStyle/>
                    <a:p>
                      <a:r>
                        <a:rPr lang="en-US" dirty="0" smtClean="0"/>
                        <a:t>…</a:t>
                      </a:r>
                      <a:endParaRPr lang="en-US" dirty="0"/>
                    </a:p>
                  </a:txBody>
                  <a:tcPr/>
                </a:tc>
                <a:tc>
                  <a:txBody>
                    <a:bodyPr/>
                    <a:lstStyle/>
                    <a:p>
                      <a:endParaRPr lang="en-US" sz="1800" dirty="0"/>
                    </a:p>
                  </a:txBody>
                  <a:tcPr/>
                </a:tc>
                <a:tc>
                  <a:txBody>
                    <a:bodyPr/>
                    <a:lstStyle/>
                    <a:p>
                      <a:pPr algn="l" fontAlgn="t"/>
                      <a:r>
                        <a:rPr lang="en-US" sz="1800" b="0" i="0" u="none" strike="noStrike" dirty="0" smtClean="0">
                          <a:solidFill>
                            <a:srgbClr val="000000"/>
                          </a:solidFill>
                          <a:effectLst/>
                          <a:latin typeface="Arial" panose="020B0604020202020204" pitchFamily="34" charset="0"/>
                        </a:rPr>
                        <a:t>319 discrete variants</a:t>
                      </a:r>
                      <a:endParaRPr lang="en-US" sz="1800" b="0" i="0" u="none" strike="noStrike" dirty="0">
                        <a:solidFill>
                          <a:srgbClr val="000000"/>
                        </a:solidFill>
                        <a:effectLst/>
                        <a:latin typeface="Arial" panose="020B0604020202020204" pitchFamily="34" charset="0"/>
                      </a:endParaRPr>
                    </a:p>
                  </a:txBody>
                  <a:tcPr marL="85725" marR="9525" marT="9525" marB="0"/>
                </a:tc>
                <a:extLst>
                  <a:ext uri="{0D108BD9-81ED-4DB2-BD59-A6C34878D82A}">
                    <a16:rowId xmlns:a16="http://schemas.microsoft.com/office/drawing/2014/main" val="2362546950"/>
                  </a:ext>
                </a:extLst>
              </a:tr>
            </a:tbl>
          </a:graphicData>
        </a:graphic>
      </p:graphicFrame>
    </p:spTree>
    <p:extLst>
      <p:ext uri="{BB962C8B-B14F-4D97-AF65-F5344CB8AC3E}">
        <p14:creationId xmlns:p14="http://schemas.microsoft.com/office/powerpoint/2010/main" val="2561177652"/>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2"/>
            <a:ext cx="7606427" cy="717352"/>
          </a:xfrm>
        </p:spPr>
        <p:txBody>
          <a:bodyPr>
            <a:noAutofit/>
          </a:bodyPr>
          <a:lstStyle/>
          <a:p>
            <a:r>
              <a:rPr lang="en-US" sz="3600" dirty="0" smtClean="0"/>
              <a:t>One Chart Flow sheet Presentation in Epic</a:t>
            </a:r>
            <a:endParaRPr lang="en-US" sz="3600" dirty="0"/>
          </a:p>
        </p:txBody>
      </p:sp>
      <p:graphicFrame>
        <p:nvGraphicFramePr>
          <p:cNvPr id="9" name="Content Placeholder 7"/>
          <p:cNvGraphicFramePr>
            <a:graphicFrameLocks/>
          </p:cNvGraphicFramePr>
          <p:nvPr>
            <p:extLst>
              <p:ext uri="{D42A27DB-BD31-4B8C-83A1-F6EECF244321}">
                <p14:modId xmlns:p14="http://schemas.microsoft.com/office/powerpoint/2010/main" val="3289498655"/>
              </p:ext>
            </p:extLst>
          </p:nvPr>
        </p:nvGraphicFramePr>
        <p:xfrm>
          <a:off x="2761652" y="2743198"/>
          <a:ext cx="2547327" cy="2554354"/>
        </p:xfrm>
        <a:graphic>
          <a:graphicData uri="http://schemas.openxmlformats.org/drawingml/2006/table">
            <a:tbl>
              <a:tblPr/>
              <a:tblGrid>
                <a:gridCol w="1114312">
                  <a:extLst>
                    <a:ext uri="{9D8B030D-6E8A-4147-A177-3AD203B41FA5}">
                      <a16:colId xmlns:a16="http://schemas.microsoft.com/office/drawing/2014/main" val="20000"/>
                    </a:ext>
                  </a:extLst>
                </a:gridCol>
                <a:gridCol w="1433015">
                  <a:extLst>
                    <a:ext uri="{9D8B030D-6E8A-4147-A177-3AD203B41FA5}">
                      <a16:colId xmlns:a16="http://schemas.microsoft.com/office/drawing/2014/main" val="20001"/>
                    </a:ext>
                  </a:extLst>
                </a:gridCol>
              </a:tblGrid>
              <a:tr h="166083">
                <a:tc>
                  <a:txBody>
                    <a:bodyPr/>
                    <a:lstStyle/>
                    <a:p>
                      <a:pPr algn="l" fontAlgn="b"/>
                      <a:r>
                        <a:rPr lang="en-US" sz="1000" b="0" i="0" u="none" strike="noStrike" dirty="0">
                          <a:solidFill>
                            <a:srgbClr val="000000"/>
                          </a:solidFill>
                          <a:effectLst/>
                          <a:latin typeface="Calibri"/>
                        </a:rPr>
                        <a:t>Synoptic report</a:t>
                      </a:r>
                    </a:p>
                  </a:txBody>
                  <a:tcPr marL="9525" marR="9525" marT="9525" marB="0" anchor="b">
                    <a:lnL>
                      <a:noFill/>
                    </a:lnL>
                    <a:lnR>
                      <a:noFill/>
                    </a:lnR>
                    <a:lnT>
                      <a:noFill/>
                    </a:lnT>
                    <a:lnB>
                      <a:noFill/>
                    </a:lnB>
                    <a:solidFill>
                      <a:schemeClr val="bg1"/>
                    </a:solidFill>
                  </a:tcPr>
                </a:tc>
                <a:tc>
                  <a:txBody>
                    <a:bodyPr/>
                    <a:lstStyle/>
                    <a:p>
                      <a:pPr algn="l" fontAlgn="b"/>
                      <a:endParaRPr lang="en-US" sz="1000" b="0" i="0" u="none" strike="noStrike" dirty="0">
                        <a:solidFill>
                          <a:srgbClr val="000000"/>
                        </a:solidFill>
                        <a:effectLst/>
                        <a:latin typeface="Calibri"/>
                      </a:endParaRPr>
                    </a:p>
                  </a:txBody>
                  <a:tcPr marL="9525" marR="9525" marT="9525" marB="0" anchor="b">
                    <a:lnL>
                      <a:noFill/>
                    </a:lnL>
                    <a:lnR>
                      <a:noFill/>
                    </a:lnR>
                    <a:lnT>
                      <a:noFill/>
                    </a:lnT>
                    <a:lnB>
                      <a:noFill/>
                    </a:lnB>
                    <a:solidFill>
                      <a:schemeClr val="bg1"/>
                    </a:solidFill>
                  </a:tcPr>
                </a:tc>
                <a:extLst>
                  <a:ext uri="{0D108BD9-81ED-4DB2-BD59-A6C34878D82A}">
                    <a16:rowId xmlns:a16="http://schemas.microsoft.com/office/drawing/2014/main" val="10000"/>
                  </a:ext>
                </a:extLst>
              </a:tr>
              <a:tr h="166083">
                <a:tc>
                  <a:txBody>
                    <a:bodyPr/>
                    <a:lstStyle/>
                    <a:p>
                      <a:pPr algn="l" fontAlgn="b"/>
                      <a:r>
                        <a:rPr lang="en-US" sz="1000" b="0" i="0" u="none" strike="noStrike" dirty="0">
                          <a:solidFill>
                            <a:srgbClr val="000000"/>
                          </a:solidFill>
                          <a:effectLst/>
                          <a:latin typeface="Calibri"/>
                        </a:rPr>
                        <a:t>Specimen</a:t>
                      </a:r>
                    </a:p>
                  </a:txBody>
                  <a:tcPr marL="9525" marR="9525" marT="9525" marB="0" anchor="b">
                    <a:lnL>
                      <a:noFill/>
                    </a:lnL>
                    <a:lnR>
                      <a:noFill/>
                    </a:lnR>
                    <a:lnT>
                      <a:noFill/>
                    </a:lnT>
                    <a:lnB>
                      <a:noFill/>
                    </a:lnB>
                    <a:solidFill>
                      <a:schemeClr val="bg1"/>
                    </a:solidFill>
                  </a:tcPr>
                </a:tc>
                <a:tc>
                  <a:txBody>
                    <a:bodyPr/>
                    <a:lstStyle/>
                    <a:p>
                      <a:pPr algn="l" fontAlgn="b"/>
                      <a:r>
                        <a:rPr lang="en-US" sz="1000" b="0" i="0" u="none" strike="noStrike" dirty="0" smtClean="0">
                          <a:solidFill>
                            <a:srgbClr val="000000"/>
                          </a:solidFill>
                          <a:effectLst/>
                          <a:latin typeface="Calibri"/>
                        </a:rPr>
                        <a:t>Right lower lobe</a:t>
                      </a:r>
                      <a:endParaRPr lang="en-US" sz="1000" b="0" i="0" u="none" strike="noStrike" dirty="0">
                        <a:solidFill>
                          <a:srgbClr val="000000"/>
                        </a:solidFill>
                        <a:effectLst/>
                        <a:latin typeface="Calibri"/>
                      </a:endParaRPr>
                    </a:p>
                  </a:txBody>
                  <a:tcPr marL="9525" marR="9525" marT="9525" marB="0" anchor="b">
                    <a:lnL>
                      <a:noFill/>
                    </a:lnL>
                    <a:lnR>
                      <a:noFill/>
                    </a:lnR>
                    <a:lnT>
                      <a:noFill/>
                    </a:lnT>
                    <a:lnB>
                      <a:noFill/>
                    </a:lnB>
                    <a:solidFill>
                      <a:schemeClr val="bg1"/>
                    </a:solidFill>
                  </a:tcPr>
                </a:tc>
                <a:extLst>
                  <a:ext uri="{0D108BD9-81ED-4DB2-BD59-A6C34878D82A}">
                    <a16:rowId xmlns:a16="http://schemas.microsoft.com/office/drawing/2014/main" val="10001"/>
                  </a:ext>
                </a:extLst>
              </a:tr>
              <a:tr h="166083">
                <a:tc>
                  <a:txBody>
                    <a:bodyPr/>
                    <a:lstStyle/>
                    <a:p>
                      <a:pPr algn="l" fontAlgn="b"/>
                      <a:r>
                        <a:rPr lang="en-US" sz="1000" b="0" i="0" u="none" strike="noStrike" dirty="0">
                          <a:solidFill>
                            <a:srgbClr val="000000"/>
                          </a:solidFill>
                          <a:effectLst/>
                          <a:latin typeface="Calibri"/>
                        </a:rPr>
                        <a:t>Procedure</a:t>
                      </a:r>
                    </a:p>
                  </a:txBody>
                  <a:tcPr marL="9525" marR="9525" marT="9525" marB="0" anchor="b">
                    <a:lnL>
                      <a:noFill/>
                    </a:lnL>
                    <a:lnR>
                      <a:noFill/>
                    </a:lnR>
                    <a:lnT>
                      <a:noFill/>
                    </a:lnT>
                    <a:lnB>
                      <a:noFill/>
                    </a:lnB>
                    <a:solidFill>
                      <a:schemeClr val="bg1"/>
                    </a:solidFill>
                  </a:tcPr>
                </a:tc>
                <a:tc>
                  <a:txBody>
                    <a:bodyPr/>
                    <a:lstStyle/>
                    <a:p>
                      <a:pPr algn="l" fontAlgn="b"/>
                      <a:r>
                        <a:rPr lang="en-US" sz="1000" b="0" i="0" u="none" strike="noStrike" dirty="0" smtClean="0">
                          <a:solidFill>
                            <a:srgbClr val="000000"/>
                          </a:solidFill>
                          <a:effectLst/>
                          <a:latin typeface="Calibri"/>
                        </a:rPr>
                        <a:t>Lobectomy</a:t>
                      </a:r>
                      <a:endParaRPr lang="en-US" sz="1000" b="0" i="0" u="none" strike="noStrike" dirty="0">
                        <a:solidFill>
                          <a:srgbClr val="000000"/>
                        </a:solidFill>
                        <a:effectLst/>
                        <a:latin typeface="Calibri"/>
                      </a:endParaRPr>
                    </a:p>
                  </a:txBody>
                  <a:tcPr marL="9525" marR="9525" marT="9525" marB="0" anchor="b">
                    <a:lnL>
                      <a:noFill/>
                    </a:lnL>
                    <a:lnR>
                      <a:noFill/>
                    </a:lnR>
                    <a:lnT>
                      <a:noFill/>
                    </a:lnT>
                    <a:lnB>
                      <a:noFill/>
                    </a:lnB>
                    <a:solidFill>
                      <a:schemeClr val="bg1"/>
                    </a:solidFill>
                  </a:tcPr>
                </a:tc>
                <a:extLst>
                  <a:ext uri="{0D108BD9-81ED-4DB2-BD59-A6C34878D82A}">
                    <a16:rowId xmlns:a16="http://schemas.microsoft.com/office/drawing/2014/main" val="10002"/>
                  </a:ext>
                </a:extLst>
              </a:tr>
              <a:tr h="166083">
                <a:tc>
                  <a:txBody>
                    <a:bodyPr/>
                    <a:lstStyle/>
                    <a:p>
                      <a:pPr algn="l" fontAlgn="b"/>
                      <a:r>
                        <a:rPr lang="en-US" sz="1000" b="0" i="0" u="none" strike="noStrike" dirty="0">
                          <a:solidFill>
                            <a:srgbClr val="000000"/>
                          </a:solidFill>
                          <a:effectLst/>
                          <a:latin typeface="Calibri"/>
                        </a:rPr>
                        <a:t>Tumor size</a:t>
                      </a:r>
                    </a:p>
                  </a:txBody>
                  <a:tcPr marL="9525" marR="9525" marT="9525" marB="0" anchor="b">
                    <a:lnL>
                      <a:noFill/>
                    </a:lnL>
                    <a:lnR>
                      <a:noFill/>
                    </a:lnR>
                    <a:lnT>
                      <a:noFill/>
                    </a:lnT>
                    <a:lnB>
                      <a:noFill/>
                    </a:lnB>
                    <a:solidFill>
                      <a:schemeClr val="bg1"/>
                    </a:solidFill>
                  </a:tcPr>
                </a:tc>
                <a:tc>
                  <a:txBody>
                    <a:bodyPr/>
                    <a:lstStyle/>
                    <a:p>
                      <a:pPr algn="l" fontAlgn="b"/>
                      <a:r>
                        <a:rPr lang="en-US" sz="1000" b="0" i="0" u="none" strike="noStrike">
                          <a:solidFill>
                            <a:srgbClr val="000000"/>
                          </a:solidFill>
                          <a:effectLst/>
                          <a:latin typeface="Calibri"/>
                        </a:rPr>
                        <a:t>2.2 cm</a:t>
                      </a:r>
                    </a:p>
                  </a:txBody>
                  <a:tcPr marL="9525" marR="9525" marT="9525" marB="0" anchor="b">
                    <a:lnL>
                      <a:noFill/>
                    </a:lnL>
                    <a:lnR>
                      <a:noFill/>
                    </a:lnR>
                    <a:lnT>
                      <a:noFill/>
                    </a:lnT>
                    <a:lnB>
                      <a:noFill/>
                    </a:lnB>
                    <a:solidFill>
                      <a:schemeClr val="bg1"/>
                    </a:solidFill>
                  </a:tcPr>
                </a:tc>
                <a:extLst>
                  <a:ext uri="{0D108BD9-81ED-4DB2-BD59-A6C34878D82A}">
                    <a16:rowId xmlns:a16="http://schemas.microsoft.com/office/drawing/2014/main" val="10003"/>
                  </a:ext>
                </a:extLst>
              </a:tr>
              <a:tr h="280679">
                <a:tc>
                  <a:txBody>
                    <a:bodyPr/>
                    <a:lstStyle/>
                    <a:p>
                      <a:pPr algn="l" fontAlgn="b"/>
                      <a:r>
                        <a:rPr lang="en-US" sz="1000" b="0" i="0" u="none" strike="noStrike" dirty="0">
                          <a:solidFill>
                            <a:srgbClr val="000000"/>
                          </a:solidFill>
                          <a:effectLst/>
                          <a:latin typeface="Calibri"/>
                        </a:rPr>
                        <a:t>Tumor </a:t>
                      </a:r>
                      <a:r>
                        <a:rPr lang="en-US" sz="1000" b="0" i="0" u="none" strike="noStrike" dirty="0" err="1" smtClean="0">
                          <a:solidFill>
                            <a:srgbClr val="000000"/>
                          </a:solidFill>
                          <a:effectLst/>
                          <a:latin typeface="Calibri"/>
                        </a:rPr>
                        <a:t>focality</a:t>
                      </a:r>
                      <a:endParaRPr lang="en-US" sz="1000" b="0" i="0" u="none" strike="noStrike" dirty="0">
                        <a:solidFill>
                          <a:srgbClr val="000000"/>
                        </a:solidFill>
                        <a:effectLst/>
                        <a:latin typeface="Calibri"/>
                      </a:endParaRPr>
                    </a:p>
                  </a:txBody>
                  <a:tcPr marL="9525" marR="9525" marT="9525" marB="0" anchor="b">
                    <a:lnL>
                      <a:noFill/>
                    </a:lnL>
                    <a:lnR>
                      <a:noFill/>
                    </a:lnR>
                    <a:lnT>
                      <a:noFill/>
                    </a:lnT>
                    <a:lnB>
                      <a:noFill/>
                    </a:lnB>
                    <a:solidFill>
                      <a:schemeClr val="bg1"/>
                    </a:solidFill>
                  </a:tcPr>
                </a:tc>
                <a:tc>
                  <a:txBody>
                    <a:bodyPr/>
                    <a:lstStyle/>
                    <a:p>
                      <a:pPr algn="l" fontAlgn="b"/>
                      <a:r>
                        <a:rPr lang="en-US" sz="1000" b="0" i="0" u="none" strike="noStrike" dirty="0" err="1" smtClean="0">
                          <a:solidFill>
                            <a:srgbClr val="000000"/>
                          </a:solidFill>
                          <a:effectLst/>
                          <a:latin typeface="Calibri"/>
                        </a:rPr>
                        <a:t>Unifocal</a:t>
                      </a:r>
                      <a:endParaRPr lang="en-US" sz="1000" b="0" i="0" u="none" strike="noStrike" dirty="0">
                        <a:solidFill>
                          <a:srgbClr val="000000"/>
                        </a:solidFill>
                        <a:effectLst/>
                        <a:latin typeface="Calibri"/>
                      </a:endParaRPr>
                    </a:p>
                  </a:txBody>
                  <a:tcPr marL="9525" marR="9525" marT="9525" marB="0" anchor="b">
                    <a:lnL>
                      <a:noFill/>
                    </a:lnL>
                    <a:lnR>
                      <a:noFill/>
                    </a:lnR>
                    <a:lnT>
                      <a:noFill/>
                    </a:lnT>
                    <a:lnB>
                      <a:noFill/>
                    </a:lnB>
                    <a:solidFill>
                      <a:schemeClr val="bg1"/>
                    </a:solidFill>
                  </a:tcPr>
                </a:tc>
                <a:extLst>
                  <a:ext uri="{0D108BD9-81ED-4DB2-BD59-A6C34878D82A}">
                    <a16:rowId xmlns:a16="http://schemas.microsoft.com/office/drawing/2014/main" val="10004"/>
                  </a:ext>
                </a:extLst>
              </a:tr>
              <a:tr h="280679">
                <a:tc>
                  <a:txBody>
                    <a:bodyPr/>
                    <a:lstStyle/>
                    <a:p>
                      <a:pPr algn="l" fontAlgn="b"/>
                      <a:r>
                        <a:rPr lang="en-US" sz="1000" b="0" i="0" u="none" strike="noStrike" dirty="0">
                          <a:solidFill>
                            <a:srgbClr val="000000"/>
                          </a:solidFill>
                          <a:effectLst/>
                          <a:latin typeface="Calibri"/>
                        </a:rPr>
                        <a:t>Histology</a:t>
                      </a:r>
                    </a:p>
                  </a:txBody>
                  <a:tcPr marL="9525" marR="9525" marT="9525" marB="0" anchor="b">
                    <a:lnL>
                      <a:noFill/>
                    </a:lnL>
                    <a:lnR>
                      <a:noFill/>
                    </a:lnR>
                    <a:lnT>
                      <a:noFill/>
                    </a:lnT>
                    <a:lnB>
                      <a:noFill/>
                    </a:lnB>
                    <a:solidFill>
                      <a:schemeClr val="bg1"/>
                    </a:solidFill>
                  </a:tcPr>
                </a:tc>
                <a:tc>
                  <a:txBody>
                    <a:bodyPr/>
                    <a:lstStyle/>
                    <a:p>
                      <a:pPr algn="l" fontAlgn="b"/>
                      <a:r>
                        <a:rPr lang="en-US" sz="1000" b="0" i="0" u="none" strike="noStrike" dirty="0">
                          <a:solidFill>
                            <a:srgbClr val="000000"/>
                          </a:solidFill>
                          <a:effectLst/>
                          <a:latin typeface="Calibri"/>
                        </a:rPr>
                        <a:t>Adenocarcinoma</a:t>
                      </a:r>
                    </a:p>
                  </a:txBody>
                  <a:tcPr marL="9525" marR="9525" marT="9525" marB="0" anchor="b">
                    <a:lnL>
                      <a:noFill/>
                    </a:lnL>
                    <a:lnR>
                      <a:noFill/>
                    </a:lnR>
                    <a:lnT>
                      <a:noFill/>
                    </a:lnT>
                    <a:lnB>
                      <a:noFill/>
                    </a:lnB>
                    <a:solidFill>
                      <a:schemeClr val="bg1"/>
                    </a:solidFill>
                  </a:tcPr>
                </a:tc>
                <a:extLst>
                  <a:ext uri="{0D108BD9-81ED-4DB2-BD59-A6C34878D82A}">
                    <a16:rowId xmlns:a16="http://schemas.microsoft.com/office/drawing/2014/main" val="10005"/>
                  </a:ext>
                </a:extLst>
              </a:tr>
              <a:tr h="166083">
                <a:tc>
                  <a:txBody>
                    <a:bodyPr/>
                    <a:lstStyle/>
                    <a:p>
                      <a:pPr algn="l" fontAlgn="b"/>
                      <a:r>
                        <a:rPr lang="en-US" sz="1000" b="0" i="0" u="none" strike="noStrike" dirty="0" smtClean="0">
                          <a:solidFill>
                            <a:srgbClr val="000000"/>
                          </a:solidFill>
                          <a:effectLst/>
                          <a:latin typeface="Calibri"/>
                        </a:rPr>
                        <a:t>Histologic</a:t>
                      </a:r>
                      <a:r>
                        <a:rPr lang="en-US" sz="1000" b="0" i="0" u="none" strike="noStrike" baseline="0" dirty="0" smtClean="0">
                          <a:solidFill>
                            <a:srgbClr val="000000"/>
                          </a:solidFill>
                          <a:effectLst/>
                          <a:latin typeface="Calibri"/>
                        </a:rPr>
                        <a:t> g</a:t>
                      </a:r>
                      <a:r>
                        <a:rPr lang="en-US" sz="1000" b="0" i="0" u="none" strike="noStrike" dirty="0" smtClean="0">
                          <a:solidFill>
                            <a:srgbClr val="000000"/>
                          </a:solidFill>
                          <a:effectLst/>
                          <a:latin typeface="Calibri"/>
                        </a:rPr>
                        <a:t>rade</a:t>
                      </a:r>
                      <a:endParaRPr lang="en-US" sz="1000" b="0" i="0" u="none" strike="noStrike" dirty="0">
                        <a:solidFill>
                          <a:srgbClr val="000000"/>
                        </a:solidFill>
                        <a:effectLst/>
                        <a:latin typeface="Calibri"/>
                      </a:endParaRPr>
                    </a:p>
                  </a:txBody>
                  <a:tcPr marL="9525" marR="9525" marT="9525" marB="0" anchor="b">
                    <a:lnL>
                      <a:noFill/>
                    </a:lnL>
                    <a:lnR>
                      <a:noFill/>
                    </a:lnR>
                    <a:lnT>
                      <a:noFill/>
                    </a:lnT>
                    <a:lnB>
                      <a:noFill/>
                    </a:lnB>
                    <a:solidFill>
                      <a:schemeClr val="bg1"/>
                    </a:solidFill>
                  </a:tcPr>
                </a:tc>
                <a:tc>
                  <a:txBody>
                    <a:bodyPr/>
                    <a:lstStyle/>
                    <a:p>
                      <a:pPr algn="l" fontAlgn="b"/>
                      <a:r>
                        <a:rPr lang="en-US" sz="1000" b="0" i="0" u="none" strike="noStrike" dirty="0" smtClean="0">
                          <a:solidFill>
                            <a:srgbClr val="000000"/>
                          </a:solidFill>
                          <a:effectLst/>
                          <a:latin typeface="Calibri"/>
                        </a:rPr>
                        <a:t>G3:poorly</a:t>
                      </a:r>
                      <a:r>
                        <a:rPr lang="en-US" sz="1000" b="0" i="0" u="none" strike="noStrike" baseline="0" dirty="0" smtClean="0">
                          <a:solidFill>
                            <a:srgbClr val="000000"/>
                          </a:solidFill>
                          <a:effectLst/>
                          <a:latin typeface="Calibri"/>
                        </a:rPr>
                        <a:t> differentiated</a:t>
                      </a:r>
                      <a:endParaRPr lang="en-US" sz="1000" b="0" i="0" u="none" strike="noStrike" dirty="0">
                        <a:solidFill>
                          <a:srgbClr val="000000"/>
                        </a:solidFill>
                        <a:effectLst/>
                        <a:latin typeface="Calibri"/>
                      </a:endParaRPr>
                    </a:p>
                  </a:txBody>
                  <a:tcPr marL="9525" marR="9525" marT="9525" marB="0" anchor="b">
                    <a:lnL>
                      <a:noFill/>
                    </a:lnL>
                    <a:lnR>
                      <a:noFill/>
                    </a:lnR>
                    <a:lnT>
                      <a:noFill/>
                    </a:lnT>
                    <a:lnB>
                      <a:noFill/>
                    </a:lnB>
                    <a:solidFill>
                      <a:schemeClr val="bg1"/>
                    </a:solidFill>
                  </a:tcPr>
                </a:tc>
                <a:extLst>
                  <a:ext uri="{0D108BD9-81ED-4DB2-BD59-A6C34878D82A}">
                    <a16:rowId xmlns:a16="http://schemas.microsoft.com/office/drawing/2014/main" val="10006"/>
                  </a:ext>
                </a:extLst>
              </a:tr>
              <a:tr h="166083">
                <a:tc>
                  <a:txBody>
                    <a:bodyPr/>
                    <a:lstStyle/>
                    <a:p>
                      <a:pPr algn="l" fontAlgn="b"/>
                      <a:endParaRPr lang="en-US" sz="1000" b="0" i="0" u="none" strike="noStrike" dirty="0">
                        <a:solidFill>
                          <a:srgbClr val="000000"/>
                        </a:solidFill>
                        <a:effectLst/>
                        <a:latin typeface="Calibri"/>
                      </a:endParaRPr>
                    </a:p>
                  </a:txBody>
                  <a:tcPr marL="9525" marR="9525" marT="9525" marB="0" anchor="b">
                    <a:lnL>
                      <a:noFill/>
                    </a:lnL>
                    <a:lnR>
                      <a:noFill/>
                    </a:lnR>
                    <a:lnT>
                      <a:noFill/>
                    </a:lnT>
                    <a:lnB>
                      <a:noFill/>
                    </a:lnB>
                    <a:solidFill>
                      <a:schemeClr val="bg1"/>
                    </a:solidFill>
                  </a:tcPr>
                </a:tc>
                <a:tc>
                  <a:txBody>
                    <a:bodyPr/>
                    <a:lstStyle/>
                    <a:p>
                      <a:pPr algn="l" fontAlgn="b"/>
                      <a:endParaRPr lang="en-US" sz="1000" b="0" i="0" u="none" strike="noStrike" dirty="0">
                        <a:solidFill>
                          <a:srgbClr val="000000"/>
                        </a:solidFill>
                        <a:effectLst/>
                        <a:latin typeface="Calibri"/>
                      </a:endParaRPr>
                    </a:p>
                  </a:txBody>
                  <a:tcPr marL="9525" marR="9525" marT="9525" marB="0" anchor="b">
                    <a:lnL>
                      <a:noFill/>
                    </a:lnL>
                    <a:lnR>
                      <a:noFill/>
                    </a:lnR>
                    <a:lnT>
                      <a:noFill/>
                    </a:lnT>
                    <a:lnB>
                      <a:noFill/>
                    </a:lnB>
                    <a:solidFill>
                      <a:schemeClr val="bg1"/>
                    </a:solidFill>
                  </a:tcPr>
                </a:tc>
                <a:extLst>
                  <a:ext uri="{0D108BD9-81ED-4DB2-BD59-A6C34878D82A}">
                    <a16:rowId xmlns:a16="http://schemas.microsoft.com/office/drawing/2014/main" val="10007"/>
                  </a:ext>
                </a:extLst>
              </a:tr>
              <a:tr h="166083">
                <a:tc>
                  <a:txBody>
                    <a:bodyPr/>
                    <a:lstStyle/>
                    <a:p>
                      <a:pPr algn="l" fontAlgn="b"/>
                      <a:r>
                        <a:rPr lang="en-US" sz="1000" b="0" i="0" u="none" strike="noStrike" dirty="0" smtClean="0">
                          <a:solidFill>
                            <a:srgbClr val="000000"/>
                          </a:solidFill>
                          <a:effectLst/>
                          <a:latin typeface="Calibri"/>
                        </a:rPr>
                        <a:t>Biomarkers</a:t>
                      </a:r>
                      <a:endParaRPr lang="en-US" sz="1000" b="0" i="0" u="none" strike="noStrike" dirty="0">
                        <a:solidFill>
                          <a:srgbClr val="000000"/>
                        </a:solidFill>
                        <a:effectLst/>
                        <a:latin typeface="Calibri"/>
                      </a:endParaRPr>
                    </a:p>
                  </a:txBody>
                  <a:tcPr marL="9525" marR="9525" marT="9525" marB="0" anchor="b">
                    <a:lnL>
                      <a:noFill/>
                    </a:lnL>
                    <a:lnR>
                      <a:noFill/>
                    </a:lnR>
                    <a:lnT>
                      <a:noFill/>
                    </a:lnT>
                    <a:lnB>
                      <a:noFill/>
                    </a:lnB>
                    <a:solidFill>
                      <a:schemeClr val="bg1"/>
                    </a:solidFill>
                  </a:tcPr>
                </a:tc>
                <a:tc>
                  <a:txBody>
                    <a:bodyPr/>
                    <a:lstStyle/>
                    <a:p>
                      <a:pPr algn="l" fontAlgn="b"/>
                      <a:endParaRPr lang="en-US" sz="1000" b="0" i="0" u="none" strike="noStrike" dirty="0">
                        <a:solidFill>
                          <a:srgbClr val="000000"/>
                        </a:solidFill>
                        <a:effectLst/>
                        <a:latin typeface="Calibri"/>
                      </a:endParaRPr>
                    </a:p>
                  </a:txBody>
                  <a:tcPr marL="9525" marR="9525" marT="9525" marB="0" anchor="b">
                    <a:lnL>
                      <a:noFill/>
                    </a:lnL>
                    <a:lnR>
                      <a:noFill/>
                    </a:lnR>
                    <a:lnT>
                      <a:noFill/>
                    </a:lnT>
                    <a:lnB>
                      <a:noFill/>
                    </a:lnB>
                    <a:solidFill>
                      <a:schemeClr val="bg1"/>
                    </a:solidFill>
                  </a:tcPr>
                </a:tc>
                <a:extLst>
                  <a:ext uri="{0D108BD9-81ED-4DB2-BD59-A6C34878D82A}">
                    <a16:rowId xmlns:a16="http://schemas.microsoft.com/office/drawing/2014/main" val="10008"/>
                  </a:ext>
                </a:extLst>
              </a:tr>
              <a:tr h="166083">
                <a:tc>
                  <a:txBody>
                    <a:bodyPr/>
                    <a:lstStyle/>
                    <a:p>
                      <a:pPr algn="l" fontAlgn="b"/>
                      <a:r>
                        <a:rPr lang="en-US" sz="1000" b="0" i="0" u="none" strike="noStrike" dirty="0" smtClean="0">
                          <a:solidFill>
                            <a:srgbClr val="000000"/>
                          </a:solidFill>
                          <a:effectLst/>
                          <a:latin typeface="Calibri"/>
                        </a:rPr>
                        <a:t>Specimen</a:t>
                      </a:r>
                      <a:r>
                        <a:rPr lang="en-US" sz="1000" b="0" i="0" u="none" strike="noStrike" baseline="0" dirty="0" smtClean="0">
                          <a:solidFill>
                            <a:srgbClr val="000000"/>
                          </a:solidFill>
                          <a:effectLst/>
                          <a:latin typeface="Calibri"/>
                        </a:rPr>
                        <a:t> type</a:t>
                      </a:r>
                      <a:endParaRPr lang="en-US" sz="1000" b="0" i="0" u="none" strike="noStrike" dirty="0">
                        <a:solidFill>
                          <a:srgbClr val="000000"/>
                        </a:solidFill>
                        <a:effectLst/>
                        <a:latin typeface="Calibri"/>
                      </a:endParaRPr>
                    </a:p>
                  </a:txBody>
                  <a:tcPr marL="9525" marR="9525" marT="9525" marB="0" anchor="b">
                    <a:lnL>
                      <a:noFill/>
                    </a:lnL>
                    <a:lnR>
                      <a:noFill/>
                    </a:lnR>
                    <a:lnT>
                      <a:noFill/>
                    </a:lnT>
                    <a:lnB>
                      <a:noFill/>
                    </a:lnB>
                    <a:solidFill>
                      <a:schemeClr val="bg1"/>
                    </a:solidFill>
                  </a:tcPr>
                </a:tc>
                <a:tc>
                  <a:txBody>
                    <a:bodyPr/>
                    <a:lstStyle/>
                    <a:p>
                      <a:pPr algn="l" fontAlgn="b"/>
                      <a:r>
                        <a:rPr lang="en-US" sz="1000" b="0" i="0" u="none" strike="noStrike" dirty="0" smtClean="0">
                          <a:solidFill>
                            <a:srgbClr val="000000"/>
                          </a:solidFill>
                          <a:effectLst/>
                          <a:latin typeface="Calibri"/>
                        </a:rPr>
                        <a:t>Untreated</a:t>
                      </a:r>
                      <a:r>
                        <a:rPr lang="en-US" sz="1000" b="0" i="0" u="none" strike="noStrike" baseline="0" dirty="0" smtClean="0">
                          <a:solidFill>
                            <a:srgbClr val="000000"/>
                          </a:solidFill>
                          <a:effectLst/>
                          <a:latin typeface="Calibri"/>
                        </a:rPr>
                        <a:t> diagnostic</a:t>
                      </a:r>
                      <a:endParaRPr lang="en-US" sz="1000" b="0" i="0" u="none" strike="noStrike" dirty="0">
                        <a:solidFill>
                          <a:srgbClr val="000000"/>
                        </a:solidFill>
                        <a:effectLst/>
                        <a:latin typeface="Calibri"/>
                      </a:endParaRPr>
                    </a:p>
                  </a:txBody>
                  <a:tcPr marL="9525" marR="9525" marT="9525" marB="0" anchor="b">
                    <a:lnL>
                      <a:noFill/>
                    </a:lnL>
                    <a:lnR>
                      <a:noFill/>
                    </a:lnR>
                    <a:lnT>
                      <a:noFill/>
                    </a:lnT>
                    <a:lnB>
                      <a:noFill/>
                    </a:lnB>
                    <a:solidFill>
                      <a:schemeClr val="bg1"/>
                    </a:solidFill>
                  </a:tcPr>
                </a:tc>
                <a:extLst>
                  <a:ext uri="{0D108BD9-81ED-4DB2-BD59-A6C34878D82A}">
                    <a16:rowId xmlns:a16="http://schemas.microsoft.com/office/drawing/2014/main" val="10009"/>
                  </a:ext>
                </a:extLst>
              </a:tr>
              <a:tr h="166083">
                <a:tc>
                  <a:txBody>
                    <a:bodyPr/>
                    <a:lstStyle/>
                    <a:p>
                      <a:pPr algn="l" fontAlgn="b"/>
                      <a:r>
                        <a:rPr lang="en-US" sz="1000" b="0" i="0" u="none" strike="noStrike" dirty="0" smtClean="0">
                          <a:solidFill>
                            <a:srgbClr val="000000"/>
                          </a:solidFill>
                          <a:effectLst/>
                          <a:latin typeface="Calibri"/>
                        </a:rPr>
                        <a:t>EGFR</a:t>
                      </a:r>
                      <a:r>
                        <a:rPr lang="en-US" sz="1000" b="0" i="0" u="none" strike="noStrike" baseline="0" dirty="0" smtClean="0">
                          <a:solidFill>
                            <a:srgbClr val="000000"/>
                          </a:solidFill>
                          <a:effectLst/>
                          <a:latin typeface="Calibri"/>
                        </a:rPr>
                        <a:t> mutations</a:t>
                      </a:r>
                      <a:endParaRPr lang="en-US" sz="1000" b="0" i="0" u="none" strike="noStrike" dirty="0">
                        <a:solidFill>
                          <a:srgbClr val="000000"/>
                        </a:solidFill>
                        <a:effectLst/>
                        <a:latin typeface="Calibri"/>
                      </a:endParaRPr>
                    </a:p>
                  </a:txBody>
                  <a:tcPr marL="9525" marR="9525" marT="9525" marB="0" anchor="b">
                    <a:lnL>
                      <a:noFill/>
                    </a:lnL>
                    <a:lnR>
                      <a:noFill/>
                    </a:lnR>
                    <a:lnT>
                      <a:noFill/>
                    </a:lnT>
                    <a:lnB>
                      <a:noFill/>
                    </a:lnB>
                    <a:solidFill>
                      <a:schemeClr val="bg1"/>
                    </a:solidFill>
                  </a:tcPr>
                </a:tc>
                <a:tc>
                  <a:txBody>
                    <a:bodyPr/>
                    <a:lstStyle/>
                    <a:p>
                      <a:pPr algn="l" fontAlgn="b"/>
                      <a:r>
                        <a:rPr lang="en-US" sz="1000" b="0" i="0" u="none" strike="noStrike" dirty="0" smtClean="0">
                          <a:solidFill>
                            <a:srgbClr val="000000"/>
                          </a:solidFill>
                          <a:effectLst/>
                          <a:latin typeface="Calibri"/>
                        </a:rPr>
                        <a:t>EGFR</a:t>
                      </a:r>
                      <a:r>
                        <a:rPr lang="en-US" sz="1000" b="0" i="0" u="none" strike="noStrike" baseline="0" dirty="0" smtClean="0">
                          <a:solidFill>
                            <a:srgbClr val="000000"/>
                          </a:solidFill>
                          <a:effectLst/>
                          <a:latin typeface="Calibri"/>
                        </a:rPr>
                        <a:t> c.2155G&gt;T (G719C)</a:t>
                      </a:r>
                      <a:endParaRPr lang="en-US" sz="1000" b="0" i="0" u="none" strike="noStrike" dirty="0">
                        <a:solidFill>
                          <a:srgbClr val="000000"/>
                        </a:solidFill>
                        <a:effectLst/>
                        <a:latin typeface="Calibri"/>
                      </a:endParaRPr>
                    </a:p>
                  </a:txBody>
                  <a:tcPr marL="9525" marR="9525" marT="9525" marB="0" anchor="b">
                    <a:lnL>
                      <a:noFill/>
                    </a:lnL>
                    <a:lnR>
                      <a:noFill/>
                    </a:lnR>
                    <a:lnT>
                      <a:noFill/>
                    </a:lnT>
                    <a:lnB>
                      <a:noFill/>
                    </a:lnB>
                    <a:solidFill>
                      <a:schemeClr val="bg1"/>
                    </a:solidFill>
                  </a:tcPr>
                </a:tc>
                <a:extLst>
                  <a:ext uri="{0D108BD9-81ED-4DB2-BD59-A6C34878D82A}">
                    <a16:rowId xmlns:a16="http://schemas.microsoft.com/office/drawing/2014/main" val="10010"/>
                  </a:ext>
                </a:extLst>
              </a:tr>
              <a:tr h="166083">
                <a:tc>
                  <a:txBody>
                    <a:bodyPr/>
                    <a:lstStyle/>
                    <a:p>
                      <a:pPr algn="l" fontAlgn="b"/>
                      <a:r>
                        <a:rPr lang="en-US" sz="1000" b="0" i="0" u="none" strike="noStrike" dirty="0" smtClean="0">
                          <a:solidFill>
                            <a:srgbClr val="000000"/>
                          </a:solidFill>
                          <a:effectLst/>
                          <a:latin typeface="Calibri"/>
                        </a:rPr>
                        <a:t>ALK</a:t>
                      </a:r>
                      <a:r>
                        <a:rPr lang="en-US" sz="1000" b="0" i="0" u="none" strike="noStrike" baseline="0" dirty="0" smtClean="0">
                          <a:solidFill>
                            <a:srgbClr val="000000"/>
                          </a:solidFill>
                          <a:effectLst/>
                          <a:latin typeface="Calibri"/>
                        </a:rPr>
                        <a:t> expression IHC</a:t>
                      </a:r>
                      <a:endParaRPr lang="en-US" sz="1000" b="0" i="0" u="none" strike="noStrike" dirty="0">
                        <a:solidFill>
                          <a:srgbClr val="000000"/>
                        </a:solidFill>
                        <a:effectLst/>
                        <a:latin typeface="Calibri"/>
                      </a:endParaRPr>
                    </a:p>
                  </a:txBody>
                  <a:tcPr marL="9525" marR="9525" marT="9525" marB="0" anchor="b">
                    <a:lnL>
                      <a:noFill/>
                    </a:lnL>
                    <a:lnR>
                      <a:noFill/>
                    </a:lnR>
                    <a:lnT>
                      <a:noFill/>
                    </a:lnT>
                    <a:lnB>
                      <a:noFill/>
                    </a:lnB>
                    <a:solidFill>
                      <a:schemeClr val="bg1"/>
                    </a:solidFill>
                  </a:tcPr>
                </a:tc>
                <a:tc>
                  <a:txBody>
                    <a:bodyPr/>
                    <a:lstStyle/>
                    <a:p>
                      <a:pPr algn="l" fontAlgn="b"/>
                      <a:r>
                        <a:rPr lang="en-US" sz="1000" b="0" i="0" u="none" strike="noStrike" dirty="0" smtClean="0">
                          <a:solidFill>
                            <a:srgbClr val="000000"/>
                          </a:solidFill>
                          <a:effectLst/>
                          <a:latin typeface="Calibri"/>
                        </a:rPr>
                        <a:t>Positive</a:t>
                      </a:r>
                      <a:endParaRPr lang="en-US" sz="1000" b="0" i="0" u="none" strike="noStrike" dirty="0">
                        <a:solidFill>
                          <a:srgbClr val="000000"/>
                        </a:solidFill>
                        <a:effectLst/>
                        <a:latin typeface="Calibri"/>
                      </a:endParaRPr>
                    </a:p>
                  </a:txBody>
                  <a:tcPr marL="9525" marR="9525" marT="9525" marB="0" anchor="b">
                    <a:lnL>
                      <a:noFill/>
                    </a:lnL>
                    <a:lnR>
                      <a:noFill/>
                    </a:lnR>
                    <a:lnT>
                      <a:noFill/>
                    </a:lnT>
                    <a:lnB>
                      <a:noFill/>
                    </a:lnB>
                    <a:solidFill>
                      <a:schemeClr val="bg1"/>
                    </a:solidFill>
                  </a:tcPr>
                </a:tc>
                <a:extLst>
                  <a:ext uri="{0D108BD9-81ED-4DB2-BD59-A6C34878D82A}">
                    <a16:rowId xmlns:a16="http://schemas.microsoft.com/office/drawing/2014/main" val="10011"/>
                  </a:ext>
                </a:extLst>
              </a:tr>
              <a:tr h="166083">
                <a:tc>
                  <a:txBody>
                    <a:bodyPr/>
                    <a:lstStyle/>
                    <a:p>
                      <a:pPr algn="l" fontAlgn="b"/>
                      <a:r>
                        <a:rPr lang="en-US" sz="1000" b="0" i="0" u="none" strike="noStrike" dirty="0" smtClean="0">
                          <a:solidFill>
                            <a:srgbClr val="000000"/>
                          </a:solidFill>
                          <a:effectLst/>
                          <a:latin typeface="Calibri"/>
                        </a:rPr>
                        <a:t>ROS1</a:t>
                      </a:r>
                      <a:r>
                        <a:rPr lang="en-US" sz="1000" b="0" i="0" u="none" strike="noStrike" baseline="0" dirty="0" smtClean="0">
                          <a:solidFill>
                            <a:srgbClr val="000000"/>
                          </a:solidFill>
                          <a:effectLst/>
                          <a:latin typeface="Calibri"/>
                        </a:rPr>
                        <a:t> rearrangement</a:t>
                      </a:r>
                      <a:endParaRPr lang="en-US" sz="1000" b="0" i="0" u="none" strike="noStrike" dirty="0">
                        <a:solidFill>
                          <a:srgbClr val="000000"/>
                        </a:solidFill>
                        <a:effectLst/>
                        <a:latin typeface="Calibri"/>
                      </a:endParaRPr>
                    </a:p>
                  </a:txBody>
                  <a:tcPr marL="9525" marR="9525" marT="9525" marB="0" anchor="b">
                    <a:lnL>
                      <a:noFill/>
                    </a:lnL>
                    <a:lnR>
                      <a:noFill/>
                    </a:lnR>
                    <a:lnT>
                      <a:noFill/>
                    </a:lnT>
                    <a:lnB>
                      <a:noFill/>
                    </a:lnB>
                    <a:solidFill>
                      <a:schemeClr val="bg1"/>
                    </a:solidFill>
                  </a:tcPr>
                </a:tc>
                <a:tc>
                  <a:txBody>
                    <a:bodyPr/>
                    <a:lstStyle/>
                    <a:p>
                      <a:pPr algn="l" fontAlgn="b"/>
                      <a:r>
                        <a:rPr lang="en-US" sz="1000" b="0" i="0" u="none" strike="noStrike" dirty="0" smtClean="0">
                          <a:solidFill>
                            <a:srgbClr val="000000"/>
                          </a:solidFill>
                          <a:effectLst/>
                          <a:latin typeface="Calibri"/>
                        </a:rPr>
                        <a:t>None</a:t>
                      </a:r>
                      <a:r>
                        <a:rPr lang="en-US" sz="1000" b="0" i="0" u="none" strike="noStrike" baseline="0" dirty="0" smtClean="0">
                          <a:solidFill>
                            <a:srgbClr val="000000"/>
                          </a:solidFill>
                          <a:effectLst/>
                          <a:latin typeface="Calibri"/>
                        </a:rPr>
                        <a:t> detected</a:t>
                      </a:r>
                      <a:endParaRPr lang="en-US" sz="1000" b="0" i="0" u="none" strike="noStrike" dirty="0">
                        <a:solidFill>
                          <a:srgbClr val="000000"/>
                        </a:solidFill>
                        <a:effectLst/>
                        <a:latin typeface="Calibri"/>
                      </a:endParaRPr>
                    </a:p>
                  </a:txBody>
                  <a:tcPr marL="9525" marR="9525" marT="9525" marB="0" anchor="b">
                    <a:lnL>
                      <a:noFill/>
                    </a:lnL>
                    <a:lnR>
                      <a:noFill/>
                    </a:lnR>
                    <a:lnT>
                      <a:noFill/>
                    </a:lnT>
                    <a:lnB>
                      <a:noFill/>
                    </a:lnB>
                    <a:solidFill>
                      <a:schemeClr val="bg1"/>
                    </a:solidFill>
                  </a:tcPr>
                </a:tc>
                <a:extLst>
                  <a:ext uri="{0D108BD9-81ED-4DB2-BD59-A6C34878D82A}">
                    <a16:rowId xmlns:a16="http://schemas.microsoft.com/office/drawing/2014/main" val="10012"/>
                  </a:ext>
                </a:extLst>
              </a:tr>
              <a:tr h="166083">
                <a:tc>
                  <a:txBody>
                    <a:bodyPr/>
                    <a:lstStyle/>
                    <a:p>
                      <a:pPr algn="l" fontAlgn="b"/>
                      <a:endParaRPr lang="en-US" sz="1000" b="0" i="0" u="none" strike="noStrike" dirty="0">
                        <a:solidFill>
                          <a:srgbClr val="000000"/>
                        </a:solidFill>
                        <a:effectLst/>
                        <a:latin typeface="Calibri"/>
                      </a:endParaRPr>
                    </a:p>
                  </a:txBody>
                  <a:tcPr marL="9525" marR="9525" marT="9525" marB="0" anchor="b">
                    <a:lnL>
                      <a:noFill/>
                    </a:lnL>
                    <a:lnR>
                      <a:noFill/>
                    </a:lnR>
                    <a:lnT>
                      <a:noFill/>
                    </a:lnT>
                    <a:lnB>
                      <a:noFill/>
                    </a:lnB>
                    <a:solidFill>
                      <a:schemeClr val="bg1"/>
                    </a:solidFill>
                  </a:tcPr>
                </a:tc>
                <a:tc>
                  <a:txBody>
                    <a:bodyPr/>
                    <a:lstStyle/>
                    <a:p>
                      <a:pPr algn="l" fontAlgn="b"/>
                      <a:endParaRPr lang="en-US" sz="1000" b="0" i="0" u="none" strike="noStrike" dirty="0">
                        <a:solidFill>
                          <a:srgbClr val="000000"/>
                        </a:solidFill>
                        <a:effectLst/>
                        <a:latin typeface="Calibri"/>
                      </a:endParaRPr>
                    </a:p>
                  </a:txBody>
                  <a:tcPr marL="9525" marR="9525" marT="9525" marB="0" anchor="b">
                    <a:lnL>
                      <a:noFill/>
                    </a:lnL>
                    <a:lnR>
                      <a:noFill/>
                    </a:lnR>
                    <a:lnT>
                      <a:noFill/>
                    </a:lnT>
                    <a:lnB>
                      <a:noFill/>
                    </a:lnB>
                    <a:solidFill>
                      <a:schemeClr val="bg1"/>
                    </a:solidFill>
                  </a:tcPr>
                </a:tc>
                <a:extLst>
                  <a:ext uri="{0D108BD9-81ED-4DB2-BD59-A6C34878D82A}">
                    <a16:rowId xmlns:a16="http://schemas.microsoft.com/office/drawing/2014/main" val="10013"/>
                  </a:ext>
                </a:extLst>
              </a:tr>
            </a:tbl>
          </a:graphicData>
        </a:graphic>
      </p:graphicFrame>
      <p:pic>
        <p:nvPicPr>
          <p:cNvPr id="205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l="14934" t="19364" r="13178" b="18620"/>
          <a:stretch/>
        </p:blipFill>
        <p:spPr bwMode="auto">
          <a:xfrm>
            <a:off x="13279" y="1282476"/>
            <a:ext cx="10972800" cy="532194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3028976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Third law:</a:t>
            </a:r>
            <a:endParaRPr lang="en-US" dirty="0"/>
          </a:p>
        </p:txBody>
      </p:sp>
      <p:sp>
        <p:nvSpPr>
          <p:cNvPr id="3" name="Content Placeholder 2"/>
          <p:cNvSpPr>
            <a:spLocks noGrp="1"/>
          </p:cNvSpPr>
          <p:nvPr>
            <p:ph idx="1"/>
          </p:nvPr>
        </p:nvSpPr>
        <p:spPr/>
        <p:txBody>
          <a:bodyPr/>
          <a:lstStyle/>
          <a:p>
            <a:endParaRPr lang="en-US" dirty="0" smtClean="0"/>
          </a:p>
          <a:p>
            <a:pPr marL="0" indent="0">
              <a:buNone/>
            </a:pPr>
            <a:r>
              <a:rPr lang="en-US" sz="3200" dirty="0" smtClean="0"/>
              <a:t>“Any sufficiently advanced technology is indistinguishable from magic”</a:t>
            </a:r>
          </a:p>
          <a:p>
            <a:pPr marL="0" indent="0">
              <a:buNone/>
            </a:pPr>
            <a:endParaRPr lang="en-US" dirty="0"/>
          </a:p>
          <a:p>
            <a:pPr marL="0" indent="0">
              <a:buNone/>
            </a:pPr>
            <a:r>
              <a:rPr lang="en-US" dirty="0" smtClean="0"/>
              <a:t>								</a:t>
            </a:r>
            <a:r>
              <a:rPr lang="en-US" sz="3200" dirty="0" smtClean="0">
                <a:solidFill>
                  <a:srgbClr val="C00000"/>
                </a:solidFill>
              </a:rPr>
              <a:t>Arthur C. Clarke</a:t>
            </a:r>
            <a:endParaRPr lang="en-US" sz="3200" dirty="0"/>
          </a:p>
        </p:txBody>
      </p:sp>
    </p:spTree>
    <p:extLst>
      <p:ext uri="{BB962C8B-B14F-4D97-AF65-F5344CB8AC3E}">
        <p14:creationId xmlns:p14="http://schemas.microsoft.com/office/powerpoint/2010/main" val="798729417"/>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3600" dirty="0" err="1" smtClean="0"/>
              <a:t>NECares</a:t>
            </a:r>
            <a:r>
              <a:rPr lang="en-US" sz="3600" dirty="0" smtClean="0"/>
              <a:t>: How many cases non-small cell CA of lung have EGFR sequence variants?</a:t>
            </a:r>
            <a:endParaRPr lang="en-US" sz="3600" dirty="0"/>
          </a:p>
        </p:txBody>
      </p:sp>
      <p:sp>
        <p:nvSpPr>
          <p:cNvPr id="3" name="Content Placeholder 2"/>
          <p:cNvSpPr>
            <a:spLocks noGrp="1"/>
          </p:cNvSpPr>
          <p:nvPr>
            <p:ph idx="1"/>
          </p:nvPr>
        </p:nvSpPr>
        <p:spPr>
          <a:xfrm>
            <a:off x="1284219" y="1882619"/>
            <a:ext cx="7282212" cy="4340759"/>
          </a:xfrm>
        </p:spPr>
        <p:txBody>
          <a:bodyPr>
            <a:normAutofit/>
          </a:bodyPr>
          <a:lstStyle/>
          <a:p>
            <a:pPr marL="0" indent="0">
              <a:buNone/>
            </a:pPr>
            <a:r>
              <a:rPr lang="en-US" dirty="0"/>
              <a:t>?Case: </a:t>
            </a:r>
            <a:endParaRPr lang="en-US" dirty="0" smtClean="0"/>
          </a:p>
          <a:p>
            <a:pPr marL="0" indent="0">
              <a:buNone/>
            </a:pPr>
            <a:r>
              <a:rPr lang="en-US" dirty="0" smtClean="0"/>
              <a:t>2100001000004103|Histology of excised malignant neoplasm(observable entity)|: &lt;&lt;128632008|Non-small cell carcinoma  (morphology)|</a:t>
            </a:r>
          </a:p>
          <a:p>
            <a:pPr marL="0" indent="0">
              <a:buNone/>
            </a:pPr>
            <a:r>
              <a:rPr lang="en-US" dirty="0" smtClean="0"/>
              <a:t>                    AND</a:t>
            </a:r>
            <a:endParaRPr lang="en-US" dirty="0"/>
          </a:p>
          <a:p>
            <a:pPr marL="0" indent="0">
              <a:buNone/>
            </a:pPr>
            <a:r>
              <a:rPr lang="en-US" dirty="0"/>
              <a:t>911750391000004105 |EGFR sequence variant identified in excised malignant neoplasm of lung</a:t>
            </a:r>
            <a:r>
              <a:rPr lang="en-US" dirty="0" smtClean="0"/>
              <a:t>|:</a:t>
            </a:r>
          </a:p>
          <a:p>
            <a:pPr marL="457200" lvl="1" indent="0">
              <a:buNone/>
            </a:pPr>
            <a:r>
              <a:rPr lang="en-US" dirty="0" smtClean="0"/>
              <a:t>!=“.c(=) .p(=)”</a:t>
            </a:r>
            <a:endParaRPr lang="en-US" dirty="0"/>
          </a:p>
        </p:txBody>
      </p:sp>
    </p:spTree>
    <p:extLst>
      <p:ext uri="{BB962C8B-B14F-4D97-AF65-F5344CB8AC3E}">
        <p14:creationId xmlns:p14="http://schemas.microsoft.com/office/powerpoint/2010/main" val="411553532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Genetic </a:t>
            </a:r>
            <a:r>
              <a:rPr lang="en-US" smtClean="0"/>
              <a:t>profile:</a:t>
            </a:r>
            <a:br>
              <a:rPr lang="en-US" smtClean="0"/>
            </a:br>
            <a:r>
              <a:rPr lang="en-US"/>
              <a:t>C</a:t>
            </a:r>
            <a:r>
              <a:rPr lang="en-US" smtClean="0"/>
              <a:t>olon </a:t>
            </a:r>
            <a:r>
              <a:rPr lang="en-US" dirty="0" smtClean="0"/>
              <a:t>cancer</a:t>
            </a:r>
            <a:endParaRPr lang="en-US" dirty="0"/>
          </a:p>
        </p:txBody>
      </p:sp>
      <p:pic>
        <p:nvPicPr>
          <p:cNvPr id="4" name="Content Placeholder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885756" y="1882775"/>
            <a:ext cx="7315200" cy="4948990"/>
          </a:xfrm>
        </p:spPr>
      </p:pic>
    </p:spTree>
    <p:extLst>
      <p:ext uri="{BB962C8B-B14F-4D97-AF65-F5344CB8AC3E}">
        <p14:creationId xmlns:p14="http://schemas.microsoft.com/office/powerpoint/2010/main" val="853418766"/>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Outline</a:t>
            </a:r>
            <a:endParaRPr lang="en-US" dirty="0"/>
          </a:p>
        </p:txBody>
      </p:sp>
      <p:sp>
        <p:nvSpPr>
          <p:cNvPr id="3" name="Content Placeholder 2"/>
          <p:cNvSpPr>
            <a:spLocks noGrp="1"/>
          </p:cNvSpPr>
          <p:nvPr>
            <p:ph idx="1"/>
          </p:nvPr>
        </p:nvSpPr>
        <p:spPr>
          <a:xfrm>
            <a:off x="956667" y="1868983"/>
            <a:ext cx="7282212" cy="3876724"/>
          </a:xfrm>
        </p:spPr>
        <p:txBody>
          <a:bodyPr>
            <a:normAutofit fontScale="92500" lnSpcReduction="20000"/>
          </a:bodyPr>
          <a:lstStyle/>
          <a:p>
            <a:r>
              <a:rPr lang="en-US" sz="3200" dirty="0" smtClean="0"/>
              <a:t>Precision medicine and Epic…Use cases for structured genomic data</a:t>
            </a:r>
          </a:p>
          <a:p>
            <a:r>
              <a:rPr lang="en-US" sz="3200" dirty="0" smtClean="0"/>
              <a:t>BD2K Structured pathology reporting; project plan</a:t>
            </a:r>
          </a:p>
          <a:p>
            <a:r>
              <a:rPr lang="en-US" sz="3200" dirty="0" smtClean="0"/>
              <a:t>Genomic extensions for SNOMED CT and LOINC</a:t>
            </a:r>
          </a:p>
          <a:p>
            <a:r>
              <a:rPr lang="en-US" sz="3200" dirty="0" smtClean="0"/>
              <a:t>Architecture for transmitting synoptic data to Epic, biobank and i2b2</a:t>
            </a:r>
          </a:p>
          <a:p>
            <a:r>
              <a:rPr lang="en-US" sz="3200" dirty="0" smtClean="0"/>
              <a:t>Project status: structured genomic results in Epic and i2b2</a:t>
            </a:r>
          </a:p>
          <a:p>
            <a:endParaRPr lang="en-US" dirty="0"/>
          </a:p>
        </p:txBody>
      </p:sp>
    </p:spTree>
    <p:extLst>
      <p:ext uri="{BB962C8B-B14F-4D97-AF65-F5344CB8AC3E}">
        <p14:creationId xmlns:p14="http://schemas.microsoft.com/office/powerpoint/2010/main" val="1147443544"/>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BD2K Project </a:t>
            </a:r>
            <a:br>
              <a:rPr lang="en-US" dirty="0" smtClean="0"/>
            </a:br>
            <a:r>
              <a:rPr lang="en-US" dirty="0" smtClean="0"/>
              <a:t>Work Summary</a:t>
            </a:r>
            <a:endParaRPr lang="en-US" dirty="0"/>
          </a:p>
        </p:txBody>
      </p:sp>
      <p:sp>
        <p:nvSpPr>
          <p:cNvPr id="3" name="Content Placeholder 2"/>
          <p:cNvSpPr>
            <a:spLocks noGrp="1"/>
          </p:cNvSpPr>
          <p:nvPr>
            <p:ph idx="1"/>
          </p:nvPr>
        </p:nvSpPr>
        <p:spPr/>
        <p:txBody>
          <a:bodyPr/>
          <a:lstStyle/>
          <a:p>
            <a:endParaRPr lang="en-US"/>
          </a:p>
        </p:txBody>
      </p:sp>
      <p:pic>
        <p:nvPicPr>
          <p:cNvPr id="4" name="Picture 3"/>
          <p:cNvPicPr>
            <a:picLocks noChangeAspect="1"/>
          </p:cNvPicPr>
          <p:nvPr/>
        </p:nvPicPr>
        <p:blipFill rotWithShape="1">
          <a:blip r:embed="rId2"/>
          <a:srcRect l="3389" t="38235" r="30570" b="18382"/>
          <a:stretch/>
        </p:blipFill>
        <p:spPr>
          <a:xfrm>
            <a:off x="923679" y="2380130"/>
            <a:ext cx="7315200" cy="2701701"/>
          </a:xfrm>
          <a:prstGeom prst="rect">
            <a:avLst/>
          </a:prstGeom>
        </p:spPr>
      </p:pic>
    </p:spTree>
    <p:extLst>
      <p:ext uri="{BB962C8B-B14F-4D97-AF65-F5344CB8AC3E}">
        <p14:creationId xmlns:p14="http://schemas.microsoft.com/office/powerpoint/2010/main" val="3863914714"/>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7606427" cy="792889"/>
          </a:xfrm>
        </p:spPr>
        <p:txBody>
          <a:bodyPr>
            <a:normAutofit fontScale="90000"/>
          </a:bodyPr>
          <a:lstStyle/>
          <a:p>
            <a:r>
              <a:rPr lang="en-US" dirty="0" smtClean="0"/>
              <a:t>Acknowledgements:</a:t>
            </a:r>
            <a:br>
              <a:rPr lang="en-US" dirty="0" smtClean="0"/>
            </a:br>
            <a:r>
              <a:rPr lang="en-US" dirty="0" smtClean="0"/>
              <a:t>Contributing Wizards</a:t>
            </a:r>
            <a:endParaRPr lang="en-US" dirty="0"/>
          </a:p>
        </p:txBody>
      </p:sp>
      <p:sp>
        <p:nvSpPr>
          <p:cNvPr id="3" name="Content Placeholder 2"/>
          <p:cNvSpPr>
            <a:spLocks noGrp="1"/>
          </p:cNvSpPr>
          <p:nvPr>
            <p:ph idx="1"/>
          </p:nvPr>
        </p:nvSpPr>
        <p:spPr>
          <a:xfrm>
            <a:off x="956667" y="1271015"/>
            <a:ext cx="7282212" cy="4979659"/>
          </a:xfrm>
        </p:spPr>
        <p:txBody>
          <a:bodyPr>
            <a:normAutofit fontScale="92500" lnSpcReduction="10000"/>
          </a:bodyPr>
          <a:lstStyle/>
          <a:p>
            <a:r>
              <a:rPr lang="en-US" sz="2400" dirty="0" smtClean="0"/>
              <a:t>NM: Jody Peterson, Susan Griffith, </a:t>
            </a:r>
            <a:r>
              <a:rPr lang="en-US" sz="2400" dirty="0" err="1" smtClean="0"/>
              <a:t>Milissa</a:t>
            </a:r>
            <a:r>
              <a:rPr lang="en-US" sz="2400" dirty="0" smtClean="0"/>
              <a:t> </a:t>
            </a:r>
            <a:r>
              <a:rPr lang="en-US" sz="2400" dirty="0" err="1"/>
              <a:t>G</a:t>
            </a:r>
            <a:r>
              <a:rPr lang="en-US" sz="2400" dirty="0" err="1" smtClean="0"/>
              <a:t>erkin</a:t>
            </a:r>
            <a:r>
              <a:rPr lang="en-US" sz="2400" dirty="0" smtClean="0"/>
              <a:t>, Anne Naberhaus, Donna Weis</a:t>
            </a:r>
          </a:p>
          <a:p>
            <a:r>
              <a:rPr lang="en-US" sz="2400" dirty="0" smtClean="0"/>
              <a:t>UNMC: Geoffrey </a:t>
            </a:r>
            <a:r>
              <a:rPr lang="en-US" sz="2400" dirty="0" err="1"/>
              <a:t>Talmon</a:t>
            </a:r>
            <a:r>
              <a:rPr lang="en-US" sz="2400" dirty="0"/>
              <a:t>, Audrey </a:t>
            </a:r>
            <a:r>
              <a:rPr lang="en-US" sz="2400" dirty="0" err="1"/>
              <a:t>Lazenby</a:t>
            </a:r>
            <a:r>
              <a:rPr lang="en-US" sz="2400" dirty="0"/>
              <a:t>, Allison </a:t>
            </a:r>
            <a:r>
              <a:rPr lang="en-US" sz="2400" dirty="0" smtClean="0"/>
              <a:t>Cushman-</a:t>
            </a:r>
            <a:r>
              <a:rPr lang="en-US" sz="2400" dirty="0" err="1" smtClean="0"/>
              <a:t>Vokoun</a:t>
            </a:r>
            <a:endParaRPr lang="en-US" sz="2400" dirty="0" smtClean="0"/>
          </a:p>
          <a:p>
            <a:r>
              <a:rPr lang="en-US" sz="2400" dirty="0" smtClean="0"/>
              <a:t>Epic: Vikas Biliyar, Brad </a:t>
            </a:r>
            <a:r>
              <a:rPr lang="en-US" sz="2400" dirty="0" err="1" smtClean="0"/>
              <a:t>Strock</a:t>
            </a:r>
            <a:r>
              <a:rPr lang="en-US" sz="2400" dirty="0" smtClean="0"/>
              <a:t>, Connor Nolan, Adam </a:t>
            </a:r>
            <a:r>
              <a:rPr lang="en-US" sz="2400" dirty="0" err="1" smtClean="0"/>
              <a:t>Thody</a:t>
            </a:r>
            <a:r>
              <a:rPr lang="en-US" sz="2400" dirty="0" smtClean="0"/>
              <a:t>, Eric Kleinberg</a:t>
            </a:r>
          </a:p>
          <a:p>
            <a:r>
              <a:rPr lang="en-US" sz="2400" dirty="0" smtClean="0"/>
              <a:t>Royal </a:t>
            </a:r>
            <a:r>
              <a:rPr lang="en-US" sz="2400" dirty="0"/>
              <a:t>College of </a:t>
            </a:r>
            <a:r>
              <a:rPr lang="en-US" sz="2400" dirty="0" smtClean="0"/>
              <a:t>Pathology: Debbie </a:t>
            </a:r>
            <a:r>
              <a:rPr lang="en-US" sz="2400" dirty="0"/>
              <a:t>Drake, Jeremy Rogers </a:t>
            </a:r>
            <a:r>
              <a:rPr lang="en-US" sz="2400" dirty="0" smtClean="0"/>
              <a:t>(UK Digital Health); Lazlo </a:t>
            </a:r>
            <a:r>
              <a:rPr lang="en-US" sz="2400" dirty="0" err="1" smtClean="0"/>
              <a:t>Iglali</a:t>
            </a:r>
            <a:r>
              <a:rPr lang="en-US" sz="2400" dirty="0" smtClean="0"/>
              <a:t> </a:t>
            </a:r>
          </a:p>
          <a:p>
            <a:r>
              <a:rPr lang="en-US" sz="2400" dirty="0" smtClean="0"/>
              <a:t>College of American Pathologists: Raj Dash, Mary Kennedy, Alexis Carter</a:t>
            </a:r>
          </a:p>
          <a:p>
            <a:r>
              <a:rPr lang="en-US" sz="2400" dirty="0" smtClean="0"/>
              <a:t>Observables Project </a:t>
            </a:r>
            <a:r>
              <a:rPr lang="en-US" sz="2400" dirty="0" err="1" smtClean="0"/>
              <a:t>IHTSDO:Daniel</a:t>
            </a:r>
            <a:r>
              <a:rPr lang="en-US" sz="2400" dirty="0" smtClean="0"/>
              <a:t> Karlsson, Ian Green, Farzaneh Ashrafi, Suzanne Santamaria, David </a:t>
            </a:r>
            <a:r>
              <a:rPr lang="en-US" sz="2400" dirty="0" err="1" smtClean="0"/>
              <a:t>Sperzel</a:t>
            </a:r>
            <a:endParaRPr lang="en-US" sz="2400" dirty="0" smtClean="0"/>
          </a:p>
          <a:p>
            <a:r>
              <a:rPr lang="en-US" sz="2400" dirty="0" err="1" smtClean="0"/>
              <a:t>NeHTA</a:t>
            </a:r>
            <a:r>
              <a:rPr lang="en-US" sz="2400" dirty="0" smtClean="0"/>
              <a:t>, RCPA: Michael Osborne, Meagan Judge</a:t>
            </a:r>
          </a:p>
          <a:p>
            <a:r>
              <a:rPr lang="en-US" sz="2400" dirty="0" smtClean="0"/>
              <a:t>GO: Manuel </a:t>
            </a:r>
            <a:r>
              <a:rPr lang="en-US" sz="2400" dirty="0" err="1" smtClean="0"/>
              <a:t>Glynias</a:t>
            </a:r>
            <a:r>
              <a:rPr lang="en-US" sz="2400" dirty="0" smtClean="0"/>
              <a:t>, Nicole </a:t>
            </a:r>
            <a:r>
              <a:rPr lang="en-US" sz="2400" dirty="0" err="1" smtClean="0"/>
              <a:t>Kusold</a:t>
            </a:r>
            <a:endParaRPr lang="en-US" sz="2400" dirty="0" smtClean="0"/>
          </a:p>
          <a:p>
            <a:endParaRPr lang="en-US" sz="2400" dirty="0"/>
          </a:p>
        </p:txBody>
      </p:sp>
    </p:spTree>
    <p:extLst>
      <p:ext uri="{BB962C8B-B14F-4D97-AF65-F5344CB8AC3E}">
        <p14:creationId xmlns:p14="http://schemas.microsoft.com/office/powerpoint/2010/main" val="515057541"/>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7606427" cy="782131"/>
          </a:xfrm>
        </p:spPr>
        <p:txBody>
          <a:bodyPr/>
          <a:lstStyle/>
          <a:p>
            <a:r>
              <a:rPr lang="en-US" dirty="0" smtClean="0"/>
              <a:t>Next Steps	</a:t>
            </a:r>
            <a:endParaRPr lang="en-US" dirty="0"/>
          </a:p>
        </p:txBody>
      </p:sp>
      <p:sp>
        <p:nvSpPr>
          <p:cNvPr id="3" name="Content Placeholder 2"/>
          <p:cNvSpPr>
            <a:spLocks noGrp="1"/>
          </p:cNvSpPr>
          <p:nvPr>
            <p:ph idx="1"/>
          </p:nvPr>
        </p:nvSpPr>
        <p:spPr>
          <a:xfrm>
            <a:off x="956667" y="1280160"/>
            <a:ext cx="7282212" cy="4552770"/>
          </a:xfrm>
        </p:spPr>
        <p:txBody>
          <a:bodyPr>
            <a:noAutofit/>
          </a:bodyPr>
          <a:lstStyle/>
          <a:p>
            <a:r>
              <a:rPr lang="en-US" sz="2400" dirty="0" smtClean="0"/>
              <a:t>Goal – complete all 82 CAP / ICCR checklists </a:t>
            </a:r>
            <a:br>
              <a:rPr lang="en-US" sz="2400" dirty="0" smtClean="0"/>
            </a:br>
            <a:endParaRPr lang="en-US" sz="2400" dirty="0" smtClean="0"/>
          </a:p>
          <a:p>
            <a:r>
              <a:rPr lang="en-US" sz="2400" dirty="0" smtClean="0"/>
              <a:t>Presenting work to IHTSDO member forum in October to confirm project status for international deployment</a:t>
            </a:r>
            <a:br>
              <a:rPr lang="en-US" sz="2400" dirty="0" smtClean="0"/>
            </a:br>
            <a:endParaRPr lang="en-US" sz="2400" dirty="0" smtClean="0"/>
          </a:p>
          <a:p>
            <a:r>
              <a:rPr lang="en-US" sz="2400" dirty="0" smtClean="0"/>
              <a:t>Current content published and shared via US NLM website for review and comment twice yearly</a:t>
            </a:r>
          </a:p>
          <a:p>
            <a:endParaRPr lang="en-US" sz="2400" dirty="0" smtClean="0"/>
          </a:p>
          <a:p>
            <a:r>
              <a:rPr lang="en-US" sz="2400" dirty="0"/>
              <a:t>A</a:t>
            </a:r>
            <a:r>
              <a:rPr lang="en-US" sz="2400" dirty="0" smtClean="0"/>
              <a:t>ll new observables concepts assigned LOINC codes in collaboration with </a:t>
            </a:r>
            <a:r>
              <a:rPr lang="en-US" sz="2400" dirty="0" err="1" smtClean="0"/>
              <a:t>Regenstrief</a:t>
            </a:r>
            <a:r>
              <a:rPr lang="en-US" sz="2400" dirty="0" smtClean="0"/>
              <a:t> Institute</a:t>
            </a:r>
          </a:p>
        </p:txBody>
      </p:sp>
    </p:spTree>
    <p:extLst>
      <p:ext uri="{BB962C8B-B14F-4D97-AF65-F5344CB8AC3E}">
        <p14:creationId xmlns:p14="http://schemas.microsoft.com/office/powerpoint/2010/main" val="4112182273"/>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CAP </a:t>
            </a:r>
            <a:r>
              <a:rPr lang="en-US" dirty="0" err="1" smtClean="0"/>
              <a:t>Checksheets</a:t>
            </a:r>
            <a:endParaRPr lang="en-US" dirty="0"/>
          </a:p>
        </p:txBody>
      </p:sp>
      <p:sp>
        <p:nvSpPr>
          <p:cNvPr id="3" name="Content Placeholder 2"/>
          <p:cNvSpPr>
            <a:spLocks noGrp="1"/>
          </p:cNvSpPr>
          <p:nvPr>
            <p:ph idx="1"/>
          </p:nvPr>
        </p:nvSpPr>
        <p:spPr/>
        <p:txBody>
          <a:bodyPr/>
          <a:lstStyle/>
          <a:p>
            <a:endParaRPr lang="en-US"/>
          </a:p>
        </p:txBody>
      </p:sp>
      <p:pic>
        <p:nvPicPr>
          <p:cNvPr id="5" name="Picture 4"/>
          <p:cNvPicPr>
            <a:picLocks noChangeAspect="1"/>
          </p:cNvPicPr>
          <p:nvPr/>
        </p:nvPicPr>
        <p:blipFill rotWithShape="1">
          <a:blip r:embed="rId2"/>
          <a:srcRect l="20235" t="69301" r="45763" b="11765"/>
          <a:stretch/>
        </p:blipFill>
        <p:spPr>
          <a:xfrm>
            <a:off x="741515" y="1882620"/>
            <a:ext cx="7315200" cy="2290169"/>
          </a:xfrm>
          <a:prstGeom prst="rect">
            <a:avLst/>
          </a:prstGeom>
          <a:ln w="38100">
            <a:solidFill>
              <a:schemeClr val="accent1"/>
            </a:solidFill>
          </a:ln>
        </p:spPr>
      </p:pic>
      <p:pic>
        <p:nvPicPr>
          <p:cNvPr id="6" name="Picture 5"/>
          <p:cNvPicPr>
            <a:picLocks noChangeAspect="1"/>
          </p:cNvPicPr>
          <p:nvPr/>
        </p:nvPicPr>
        <p:blipFill rotWithShape="1">
          <a:blip r:embed="rId3"/>
          <a:srcRect l="21888" t="30331" r="45969" b="4044"/>
          <a:stretch/>
        </p:blipFill>
        <p:spPr>
          <a:xfrm>
            <a:off x="4961964" y="1882620"/>
            <a:ext cx="4182036" cy="4800600"/>
          </a:xfrm>
          <a:prstGeom prst="rect">
            <a:avLst/>
          </a:prstGeom>
          <a:ln w="38100">
            <a:solidFill>
              <a:schemeClr val="accent1"/>
            </a:solidFill>
          </a:ln>
        </p:spPr>
      </p:pic>
      <p:sp>
        <p:nvSpPr>
          <p:cNvPr id="7" name="Right Arrow 6"/>
          <p:cNvSpPr/>
          <p:nvPr/>
        </p:nvSpPr>
        <p:spPr>
          <a:xfrm rot="1859079">
            <a:off x="3445987" y="4355618"/>
            <a:ext cx="1906255" cy="484632"/>
          </a:xfrm>
          <a:prstGeom prst="right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3188677473"/>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8628"/>
            <a:ext cx="7606427" cy="1359153"/>
          </a:xfrm>
        </p:spPr>
        <p:txBody>
          <a:bodyPr/>
          <a:lstStyle/>
          <a:p>
            <a:r>
              <a:rPr lang="en-US" dirty="0" smtClean="0"/>
              <a:t>Deliverables</a:t>
            </a:r>
            <a:endParaRPr lang="en-US" dirty="0"/>
          </a:p>
        </p:txBody>
      </p:sp>
      <p:sp>
        <p:nvSpPr>
          <p:cNvPr id="3" name="Content Placeholder 2"/>
          <p:cNvSpPr>
            <a:spLocks noGrp="1"/>
          </p:cNvSpPr>
          <p:nvPr>
            <p:ph idx="1"/>
          </p:nvPr>
        </p:nvSpPr>
        <p:spPr>
          <a:xfrm>
            <a:off x="956667" y="1452316"/>
            <a:ext cx="7282212" cy="3950310"/>
          </a:xfrm>
        </p:spPr>
        <p:txBody>
          <a:bodyPr>
            <a:normAutofit lnSpcReduction="10000"/>
          </a:bodyPr>
          <a:lstStyle/>
          <a:p>
            <a:r>
              <a:rPr lang="en-US" sz="2200" dirty="0"/>
              <a:t>Campbell WS, Karlsson D, </a:t>
            </a:r>
            <a:r>
              <a:rPr lang="en-US" sz="2200" dirty="0" err="1"/>
              <a:t>Vreeman</a:t>
            </a:r>
            <a:r>
              <a:rPr lang="en-US" sz="2200" dirty="0"/>
              <a:t> DJ, </a:t>
            </a:r>
            <a:r>
              <a:rPr lang="en-US" sz="2200" dirty="0" err="1"/>
              <a:t>Lazenby</a:t>
            </a:r>
            <a:r>
              <a:rPr lang="en-US" sz="2200" dirty="0"/>
              <a:t> AJ, </a:t>
            </a:r>
            <a:r>
              <a:rPr lang="en-US" sz="2200" dirty="0" err="1"/>
              <a:t>Talmon</a:t>
            </a:r>
            <a:r>
              <a:rPr lang="en-US" sz="2200" dirty="0"/>
              <a:t> GA, Campbell JR. A computable pathology report for precision medicine: extending an observables ontology unifying SNOMED CT and LOINC. JAMIA; 0(0), 2017, 1–8 </a:t>
            </a:r>
            <a:r>
              <a:rPr lang="en-US" sz="2200" dirty="0" err="1"/>
              <a:t>doi</a:t>
            </a:r>
            <a:r>
              <a:rPr lang="en-US" sz="2200" dirty="0"/>
              <a:t>: </a:t>
            </a:r>
            <a:r>
              <a:rPr lang="en-US" sz="2200" dirty="0" smtClean="0"/>
              <a:t>10.1093/</a:t>
            </a:r>
            <a:r>
              <a:rPr lang="en-US" sz="2200" dirty="0" err="1" smtClean="0"/>
              <a:t>jamia</a:t>
            </a:r>
            <a:r>
              <a:rPr lang="en-US" sz="2200" dirty="0" smtClean="0"/>
              <a:t>/ocx097</a:t>
            </a:r>
          </a:p>
          <a:p>
            <a:pPr marL="0" indent="0">
              <a:buNone/>
            </a:pPr>
            <a:r>
              <a:rPr lang="en-US" sz="2200" dirty="0">
                <a:hlinkClick r:id="rId2"/>
              </a:rPr>
              <a:t>https://academic.oup.com/jamia/article/doi/10.1093/jamia/ocx097/4157681/A-computable-pathology-report-for-precision?guestAccessKey=ee8ed0e2-8e9f-44bd-a467-bfbcb3e3a2c0</a:t>
            </a:r>
            <a:endParaRPr lang="en-US" sz="2200" dirty="0"/>
          </a:p>
          <a:p>
            <a:r>
              <a:rPr lang="en-US" dirty="0" smtClean="0"/>
              <a:t>Annotated CAP </a:t>
            </a:r>
            <a:r>
              <a:rPr lang="en-US" dirty="0" err="1" smtClean="0"/>
              <a:t>checksheets</a:t>
            </a:r>
            <a:r>
              <a:rPr lang="en-US" dirty="0" smtClean="0"/>
              <a:t> with LOINC observables and SNOMED CT </a:t>
            </a:r>
            <a:r>
              <a:rPr lang="en-US" dirty="0" err="1" smtClean="0"/>
              <a:t>valuesets</a:t>
            </a:r>
            <a:endParaRPr lang="en-US" dirty="0"/>
          </a:p>
        </p:txBody>
      </p:sp>
    </p:spTree>
    <p:extLst>
      <p:ext uri="{BB962C8B-B14F-4D97-AF65-F5344CB8AC3E}">
        <p14:creationId xmlns:p14="http://schemas.microsoft.com/office/powerpoint/2010/main" val="1873786404"/>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endParaRPr lang="en-US"/>
          </a:p>
        </p:txBody>
      </p:sp>
      <p:sp>
        <p:nvSpPr>
          <p:cNvPr id="5" name="TextBox 4"/>
          <p:cNvSpPr txBox="1"/>
          <p:nvPr/>
        </p:nvSpPr>
        <p:spPr>
          <a:xfrm>
            <a:off x="2415654" y="2552131"/>
            <a:ext cx="4680320" cy="2308324"/>
          </a:xfrm>
          <a:prstGeom prst="rect">
            <a:avLst/>
          </a:prstGeom>
          <a:noFill/>
        </p:spPr>
        <p:txBody>
          <a:bodyPr wrap="none" rtlCol="0">
            <a:spAutoFit/>
          </a:bodyPr>
          <a:lstStyle/>
          <a:p>
            <a:r>
              <a:rPr lang="en-US" sz="7200" b="1" smtClean="0">
                <a:solidFill>
                  <a:srgbClr val="AD122A"/>
                </a:solidFill>
              </a:rPr>
              <a:t> Questions</a:t>
            </a:r>
            <a:r>
              <a:rPr lang="en-US" sz="7200" b="1" dirty="0" smtClean="0">
                <a:solidFill>
                  <a:srgbClr val="AD122A"/>
                </a:solidFill>
              </a:rPr>
              <a:t>?</a:t>
            </a:r>
          </a:p>
          <a:p>
            <a:endParaRPr lang="en-US" sz="7200" b="1" dirty="0">
              <a:solidFill>
                <a:srgbClr val="AD122A"/>
              </a:solidFill>
            </a:endParaRPr>
          </a:p>
        </p:txBody>
      </p:sp>
      <p:sp>
        <p:nvSpPr>
          <p:cNvPr id="2" name="TextBox 1"/>
          <p:cNvSpPr txBox="1"/>
          <p:nvPr/>
        </p:nvSpPr>
        <p:spPr>
          <a:xfrm>
            <a:off x="3025301" y="4222376"/>
            <a:ext cx="3469155" cy="2523768"/>
          </a:xfrm>
          <a:prstGeom prst="rect">
            <a:avLst/>
          </a:prstGeom>
          <a:noFill/>
        </p:spPr>
        <p:txBody>
          <a:bodyPr wrap="none" rtlCol="0">
            <a:spAutoFit/>
          </a:bodyPr>
          <a:lstStyle/>
          <a:p>
            <a:r>
              <a:rPr lang="en-US" sz="2800" dirty="0"/>
              <a:t>W. Scott </a:t>
            </a:r>
            <a:r>
              <a:rPr lang="en-US" sz="2800" dirty="0" smtClean="0"/>
              <a:t>Campbell</a:t>
            </a:r>
          </a:p>
          <a:p>
            <a:r>
              <a:rPr lang="en-US" sz="2800" dirty="0" smtClean="0">
                <a:hlinkClick r:id="rId2"/>
              </a:rPr>
              <a:t>wcampbel@unmc.edu</a:t>
            </a:r>
            <a:endParaRPr lang="en-US" sz="2800" dirty="0" smtClean="0"/>
          </a:p>
          <a:p>
            <a:endParaRPr lang="en-US" sz="2800" dirty="0"/>
          </a:p>
          <a:p>
            <a:r>
              <a:rPr lang="en-US" sz="2800" dirty="0"/>
              <a:t>James R. </a:t>
            </a:r>
            <a:r>
              <a:rPr lang="en-US" sz="2800" dirty="0" smtClean="0"/>
              <a:t>Campbell</a:t>
            </a:r>
          </a:p>
          <a:p>
            <a:r>
              <a:rPr lang="en-US" sz="2800" u="sng" dirty="0"/>
              <a:t>c</a:t>
            </a:r>
            <a:r>
              <a:rPr lang="en-US" sz="2800" u="sng" dirty="0" smtClean="0"/>
              <a:t>ampbell@unmc.edu</a:t>
            </a:r>
            <a:endParaRPr lang="en-US" sz="2800" u="sng" dirty="0"/>
          </a:p>
          <a:p>
            <a:endParaRPr lang="en-US" dirty="0"/>
          </a:p>
        </p:txBody>
      </p:sp>
    </p:spTree>
    <p:extLst>
      <p:ext uri="{BB962C8B-B14F-4D97-AF65-F5344CB8AC3E}">
        <p14:creationId xmlns:p14="http://schemas.microsoft.com/office/powerpoint/2010/main" val="771040412"/>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98968512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56666" y="395831"/>
            <a:ext cx="7606427" cy="912269"/>
          </a:xfrm>
        </p:spPr>
        <p:txBody>
          <a:bodyPr>
            <a:normAutofit/>
          </a:bodyPr>
          <a:lstStyle/>
          <a:p>
            <a:r>
              <a:rPr lang="en-US" dirty="0" smtClean="0"/>
              <a:t>Revolution in healthcare</a:t>
            </a:r>
            <a:endParaRPr lang="en-US" dirty="0"/>
          </a:p>
        </p:txBody>
      </p:sp>
      <p:sp>
        <p:nvSpPr>
          <p:cNvPr id="3" name="Content Placeholder 2"/>
          <p:cNvSpPr>
            <a:spLocks noGrp="1"/>
          </p:cNvSpPr>
          <p:nvPr>
            <p:ph idx="1"/>
          </p:nvPr>
        </p:nvSpPr>
        <p:spPr>
          <a:xfrm>
            <a:off x="956667" y="1562100"/>
            <a:ext cx="7282212" cy="4270830"/>
          </a:xfrm>
        </p:spPr>
        <p:txBody>
          <a:bodyPr>
            <a:noAutofit/>
          </a:bodyPr>
          <a:lstStyle/>
          <a:p>
            <a:r>
              <a:rPr lang="en-US" sz="2100" dirty="0" smtClean="0"/>
              <a:t>Sequencing of human genome has led to flood of new observational data appearing in scientific literature and now…magically in clinical records</a:t>
            </a:r>
            <a:br>
              <a:rPr lang="en-US" sz="2100" dirty="0" smtClean="0"/>
            </a:br>
            <a:endParaRPr lang="en-US" sz="2100" dirty="0" smtClean="0"/>
          </a:p>
          <a:p>
            <a:r>
              <a:rPr lang="en-US" sz="2100" dirty="0" smtClean="0"/>
              <a:t>Majority of this clinical data is unstructured and not useful for decision support in the EHR or clinical research</a:t>
            </a:r>
          </a:p>
          <a:p>
            <a:endParaRPr lang="en-US" sz="2100" dirty="0" smtClean="0"/>
          </a:p>
          <a:p>
            <a:r>
              <a:rPr lang="en-US" sz="2100" dirty="0" smtClean="0"/>
              <a:t>Understanding of genetic and molecular basis of human disease now having impact on diagnosis and therapy</a:t>
            </a:r>
            <a:br>
              <a:rPr lang="en-US" sz="2100" dirty="0" smtClean="0"/>
            </a:br>
            <a:endParaRPr lang="en-US" sz="2100" dirty="0" smtClean="0"/>
          </a:p>
          <a:p>
            <a:r>
              <a:rPr lang="en-US" sz="2100" dirty="0" smtClean="0"/>
              <a:t> Challenge posed by wizardry of precision medicine - to have sufficiently detailed coded molecular genetic observations and diagnostic data to guide in treatment of cancer, infectious disease and </a:t>
            </a:r>
            <a:r>
              <a:rPr lang="en-US" sz="2100" dirty="0" err="1" smtClean="0"/>
              <a:t>pharmacogenetics</a:t>
            </a:r>
            <a:endParaRPr lang="en-US" sz="2100" dirty="0"/>
          </a:p>
        </p:txBody>
      </p:sp>
    </p:spTree>
    <p:extLst>
      <p:ext uri="{BB962C8B-B14F-4D97-AF65-F5344CB8AC3E}">
        <p14:creationId xmlns:p14="http://schemas.microsoft.com/office/powerpoint/2010/main" val="244063718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6056" y="222210"/>
            <a:ext cx="8437944" cy="796361"/>
          </a:xfrm>
        </p:spPr>
        <p:txBody>
          <a:bodyPr>
            <a:normAutofit fontScale="90000"/>
          </a:bodyPr>
          <a:lstStyle/>
          <a:p>
            <a:r>
              <a:rPr lang="en-US" sz="4000" dirty="0" smtClean="0"/>
              <a:t>Limitations of ONC terminologies</a:t>
            </a:r>
            <a:br>
              <a:rPr lang="en-US" sz="4000" dirty="0" smtClean="0"/>
            </a:br>
            <a:r>
              <a:rPr lang="en-US" sz="4000" dirty="0" smtClean="0"/>
              <a:t>for Human Genomics</a:t>
            </a:r>
            <a:endParaRPr lang="en-US" sz="4000" dirty="0"/>
          </a:p>
        </p:txBody>
      </p:sp>
      <p:sp>
        <p:nvSpPr>
          <p:cNvPr id="3" name="Content Placeholder 2"/>
          <p:cNvSpPr>
            <a:spLocks noGrp="1"/>
          </p:cNvSpPr>
          <p:nvPr>
            <p:ph idx="1"/>
          </p:nvPr>
        </p:nvSpPr>
        <p:spPr>
          <a:xfrm>
            <a:off x="829346" y="1169043"/>
            <a:ext cx="7282212" cy="4490267"/>
          </a:xfrm>
        </p:spPr>
        <p:txBody>
          <a:bodyPr>
            <a:noAutofit/>
          </a:bodyPr>
          <a:lstStyle/>
          <a:p>
            <a:pPr marL="0" indent="0">
              <a:buNone/>
            </a:pPr>
            <a:r>
              <a:rPr lang="en-US" sz="1600" dirty="0" smtClean="0"/>
              <a:t>Research community</a:t>
            </a:r>
          </a:p>
          <a:p>
            <a:r>
              <a:rPr lang="en-US" sz="1600" dirty="0" smtClean="0"/>
              <a:t>HUGO; Human Gene Nomenclature Committee</a:t>
            </a:r>
          </a:p>
          <a:p>
            <a:r>
              <a:rPr lang="en-US" sz="1600" dirty="0" err="1" smtClean="0"/>
              <a:t>UniProt</a:t>
            </a:r>
            <a:r>
              <a:rPr lang="en-US" sz="1600" dirty="0" smtClean="0"/>
              <a:t>; Ensemble; Cosmic</a:t>
            </a:r>
          </a:p>
          <a:p>
            <a:r>
              <a:rPr lang="en-US" sz="1600" dirty="0" smtClean="0"/>
              <a:t>NCBO: OMIM; </a:t>
            </a:r>
            <a:r>
              <a:rPr lang="en-US" sz="1600" dirty="0" err="1" smtClean="0"/>
              <a:t>Orphanet</a:t>
            </a:r>
            <a:endParaRPr lang="en-US" sz="1600" dirty="0" smtClean="0"/>
          </a:p>
          <a:p>
            <a:r>
              <a:rPr lang="en-US" sz="1600" dirty="0" smtClean="0"/>
              <a:t>Global Alliance for Genomics and Health</a:t>
            </a:r>
          </a:p>
          <a:p>
            <a:endParaRPr lang="en-US" sz="1600" dirty="0" smtClean="0"/>
          </a:p>
          <a:p>
            <a:pPr marL="0" indent="0">
              <a:buNone/>
            </a:pPr>
            <a:r>
              <a:rPr lang="en-US" sz="1600" dirty="0" smtClean="0"/>
              <a:t>Clinical community</a:t>
            </a:r>
          </a:p>
          <a:p>
            <a:r>
              <a:rPr lang="en-US" sz="1600" dirty="0" smtClean="0"/>
              <a:t>SNOMED CT 20170730:</a:t>
            </a:r>
          </a:p>
          <a:p>
            <a:pPr lvl="1"/>
            <a:r>
              <a:rPr lang="en-US" sz="1600" dirty="0" smtClean="0"/>
              <a:t>No concept model for subcellular anatomy or molecular structure</a:t>
            </a:r>
          </a:p>
          <a:p>
            <a:pPr lvl="1"/>
            <a:r>
              <a:rPr lang="en-US" sz="1600" dirty="0" smtClean="0"/>
              <a:t>No concept model for Observable entity or molecular basis of disease in Clinical findings</a:t>
            </a:r>
          </a:p>
          <a:p>
            <a:pPr lvl="1"/>
            <a:r>
              <a:rPr lang="en-US" sz="1600" dirty="0" smtClean="0"/>
              <a:t>Little content, all primitives</a:t>
            </a:r>
          </a:p>
          <a:p>
            <a:r>
              <a:rPr lang="en-US" sz="1600" dirty="0" smtClean="0"/>
              <a:t>LOINC 2.61:</a:t>
            </a:r>
          </a:p>
          <a:p>
            <a:pPr lvl="1"/>
            <a:r>
              <a:rPr lang="en-US" sz="1600" dirty="0" smtClean="0"/>
              <a:t>3172 PCR; 1511 MOLGEN; 194 FISH; 1532 CELL MARKERS</a:t>
            </a:r>
          </a:p>
          <a:p>
            <a:pPr lvl="1"/>
            <a:r>
              <a:rPr lang="en-US" sz="1600" dirty="0" smtClean="0"/>
              <a:t>Concept model inadequate to fully define what is being result</a:t>
            </a:r>
          </a:p>
          <a:p>
            <a:pPr lvl="1"/>
            <a:r>
              <a:rPr lang="en-US" sz="1600" dirty="0" smtClean="0"/>
              <a:t>Provides only tag-level interoperability of molecular data</a:t>
            </a:r>
          </a:p>
          <a:p>
            <a:r>
              <a:rPr lang="en-US" sz="1600" i="1" dirty="0" smtClean="0"/>
              <a:t>FHIR </a:t>
            </a:r>
            <a:r>
              <a:rPr lang="en-US" sz="1600" i="1" dirty="0" smtClean="0">
                <a:hlinkClick r:id="rId2"/>
              </a:rPr>
              <a:t>http://www.hl7.org/FHIR/genomics.html</a:t>
            </a:r>
            <a:endParaRPr lang="en-US" sz="1600" i="1" dirty="0" smtClean="0"/>
          </a:p>
          <a:p>
            <a:pPr lvl="1"/>
            <a:r>
              <a:rPr lang="en-US" sz="1600" i="1" dirty="0" smtClean="0"/>
              <a:t>Observation genetics profile</a:t>
            </a:r>
          </a:p>
          <a:p>
            <a:pPr lvl="1"/>
            <a:r>
              <a:rPr lang="en-US" sz="1600" i="1" dirty="0" smtClean="0"/>
              <a:t>Diagnostic genetics report</a:t>
            </a:r>
          </a:p>
          <a:p>
            <a:pPr lvl="1"/>
            <a:r>
              <a:rPr lang="en-US" sz="1600" i="1" dirty="0" smtClean="0"/>
              <a:t>HLA genotyping results profile</a:t>
            </a:r>
          </a:p>
        </p:txBody>
      </p:sp>
    </p:spTree>
    <p:extLst>
      <p:ext uri="{BB962C8B-B14F-4D97-AF65-F5344CB8AC3E}">
        <p14:creationId xmlns:p14="http://schemas.microsoft.com/office/powerpoint/2010/main" val="216644248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06056" y="222210"/>
            <a:ext cx="8437944" cy="796361"/>
          </a:xfrm>
        </p:spPr>
        <p:txBody>
          <a:bodyPr>
            <a:normAutofit fontScale="90000"/>
          </a:bodyPr>
          <a:lstStyle/>
          <a:p>
            <a:r>
              <a:rPr lang="en-US" sz="4000" dirty="0" smtClean="0"/>
              <a:t>Limitations of ONC terminologies</a:t>
            </a:r>
            <a:br>
              <a:rPr lang="en-US" sz="4000" dirty="0" smtClean="0"/>
            </a:br>
            <a:r>
              <a:rPr lang="en-US" sz="4000" dirty="0" smtClean="0"/>
              <a:t>for Human Genomics</a:t>
            </a:r>
            <a:endParaRPr lang="en-US" sz="4000" dirty="0"/>
          </a:p>
        </p:txBody>
      </p:sp>
      <p:sp>
        <p:nvSpPr>
          <p:cNvPr id="3" name="Content Placeholder 2"/>
          <p:cNvSpPr>
            <a:spLocks noGrp="1"/>
          </p:cNvSpPr>
          <p:nvPr>
            <p:ph idx="1"/>
          </p:nvPr>
        </p:nvSpPr>
        <p:spPr>
          <a:xfrm>
            <a:off x="829346" y="1169043"/>
            <a:ext cx="7282212" cy="4490267"/>
          </a:xfrm>
        </p:spPr>
        <p:txBody>
          <a:bodyPr>
            <a:noAutofit/>
          </a:bodyPr>
          <a:lstStyle/>
          <a:p>
            <a:pPr marL="0" indent="0">
              <a:buNone/>
            </a:pPr>
            <a:r>
              <a:rPr lang="en-US" sz="1600" dirty="0" smtClean="0"/>
              <a:t>Research community</a:t>
            </a:r>
          </a:p>
          <a:p>
            <a:r>
              <a:rPr lang="en-US" sz="1600" dirty="0" smtClean="0"/>
              <a:t>HUGO; Human Gene Nomenclature Committee</a:t>
            </a:r>
          </a:p>
          <a:p>
            <a:r>
              <a:rPr lang="en-US" sz="1600" dirty="0" err="1" smtClean="0"/>
              <a:t>UniProt</a:t>
            </a:r>
            <a:r>
              <a:rPr lang="en-US" sz="1600" dirty="0" smtClean="0"/>
              <a:t>; Ensemble; Cosmic</a:t>
            </a:r>
          </a:p>
          <a:p>
            <a:r>
              <a:rPr lang="en-US" sz="1600" dirty="0" smtClean="0"/>
              <a:t>NCBO: OMIM; </a:t>
            </a:r>
            <a:r>
              <a:rPr lang="en-US" sz="1600" dirty="0" err="1" smtClean="0"/>
              <a:t>Orphanet</a:t>
            </a:r>
            <a:r>
              <a:rPr lang="en-US" sz="1600" dirty="0" smtClean="0"/>
              <a:t>; Protein Ontology</a:t>
            </a:r>
          </a:p>
          <a:p>
            <a:r>
              <a:rPr lang="en-US" sz="1600" dirty="0" smtClean="0"/>
              <a:t>Global Alliance for Genomics and Health</a:t>
            </a:r>
          </a:p>
          <a:p>
            <a:endParaRPr lang="en-US" sz="1600" dirty="0" smtClean="0"/>
          </a:p>
          <a:p>
            <a:pPr marL="0" indent="0">
              <a:buNone/>
            </a:pPr>
            <a:r>
              <a:rPr lang="en-US" sz="1600" dirty="0" smtClean="0"/>
              <a:t>Clinical community</a:t>
            </a:r>
          </a:p>
          <a:p>
            <a:r>
              <a:rPr lang="en-US" sz="1600" dirty="0" smtClean="0"/>
              <a:t>SNOMED CT 20170730:</a:t>
            </a:r>
          </a:p>
          <a:p>
            <a:pPr lvl="1"/>
            <a:r>
              <a:rPr lang="en-US" sz="1600" dirty="0" smtClean="0"/>
              <a:t>No concept model for subcellular anatomy or molecular structure</a:t>
            </a:r>
          </a:p>
          <a:p>
            <a:pPr lvl="1"/>
            <a:r>
              <a:rPr lang="en-US" sz="1600" dirty="0" smtClean="0"/>
              <a:t>No concept model for Observable entity or molecular basis of disease in Clinical findings</a:t>
            </a:r>
          </a:p>
          <a:p>
            <a:pPr lvl="1"/>
            <a:r>
              <a:rPr lang="en-US" sz="1600" dirty="0" smtClean="0"/>
              <a:t>Little content, all primitives</a:t>
            </a:r>
          </a:p>
          <a:p>
            <a:r>
              <a:rPr lang="en-US" sz="1600" dirty="0" smtClean="0"/>
              <a:t>LOINC 2.61:</a:t>
            </a:r>
          </a:p>
          <a:p>
            <a:pPr lvl="1"/>
            <a:r>
              <a:rPr lang="en-US" sz="1600" dirty="0" smtClean="0"/>
              <a:t>3172 PCR; 1511 MOLGEN; 194 FISH; 1532 CELL MARKERS</a:t>
            </a:r>
          </a:p>
          <a:p>
            <a:pPr lvl="1"/>
            <a:r>
              <a:rPr lang="en-US" sz="1600" dirty="0" smtClean="0"/>
              <a:t>Concept model inadequate to fully define what is being result</a:t>
            </a:r>
          </a:p>
          <a:p>
            <a:pPr lvl="1"/>
            <a:r>
              <a:rPr lang="en-US" sz="1600" dirty="0" smtClean="0"/>
              <a:t>Provides only tag-level interoperability of molecular data</a:t>
            </a:r>
          </a:p>
          <a:p>
            <a:r>
              <a:rPr lang="en-US" sz="1600" i="1" dirty="0" smtClean="0"/>
              <a:t>FHIR </a:t>
            </a:r>
            <a:r>
              <a:rPr lang="en-US" sz="1600" i="1" dirty="0" smtClean="0">
                <a:hlinkClick r:id="rId2"/>
              </a:rPr>
              <a:t>http://www.hl7.org/FHIR/genomics.html</a:t>
            </a:r>
            <a:endParaRPr lang="en-US" sz="1600" i="1" dirty="0" smtClean="0"/>
          </a:p>
          <a:p>
            <a:pPr lvl="1"/>
            <a:r>
              <a:rPr lang="en-US" sz="1600" i="1" dirty="0" smtClean="0"/>
              <a:t>Observation genetics profile</a:t>
            </a:r>
          </a:p>
          <a:p>
            <a:pPr lvl="1"/>
            <a:r>
              <a:rPr lang="en-US" sz="1600" i="1" dirty="0" smtClean="0"/>
              <a:t>Diagnostic genetics report</a:t>
            </a:r>
          </a:p>
          <a:p>
            <a:pPr lvl="1"/>
            <a:r>
              <a:rPr lang="en-US" sz="1600" i="1" dirty="0" smtClean="0"/>
              <a:t>HLA genotyping results profile</a:t>
            </a:r>
          </a:p>
        </p:txBody>
      </p:sp>
      <p:sp>
        <p:nvSpPr>
          <p:cNvPr id="4" name="TextBox 3"/>
          <p:cNvSpPr txBox="1"/>
          <p:nvPr/>
        </p:nvSpPr>
        <p:spPr>
          <a:xfrm>
            <a:off x="1161205" y="2785816"/>
            <a:ext cx="7375930" cy="1661993"/>
          </a:xfrm>
          <a:prstGeom prst="rect">
            <a:avLst/>
          </a:prstGeom>
          <a:solidFill>
            <a:srgbClr val="00B050"/>
          </a:solidFill>
          <a:ln w="38100">
            <a:solidFill>
              <a:schemeClr val="accent1"/>
            </a:solidFill>
          </a:ln>
        </p:spPr>
        <p:txBody>
          <a:bodyPr wrap="none" rtlCol="0">
            <a:spAutoFit/>
          </a:bodyPr>
          <a:lstStyle/>
          <a:p>
            <a:r>
              <a:rPr lang="en-US" sz="3400" b="1" dirty="0">
                <a:solidFill>
                  <a:schemeClr val="bg1"/>
                </a:solidFill>
              </a:rPr>
              <a:t>No meaningful </a:t>
            </a:r>
            <a:r>
              <a:rPr lang="en-US" sz="3400" b="1" dirty="0" smtClean="0">
                <a:solidFill>
                  <a:schemeClr val="bg1"/>
                </a:solidFill>
              </a:rPr>
              <a:t>semantic bridge links </a:t>
            </a:r>
          </a:p>
          <a:p>
            <a:r>
              <a:rPr lang="en-US" sz="3400" b="1" dirty="0">
                <a:solidFill>
                  <a:schemeClr val="bg1"/>
                </a:solidFill>
              </a:rPr>
              <a:t> </a:t>
            </a:r>
            <a:r>
              <a:rPr lang="en-US" sz="3400" b="1" dirty="0" smtClean="0">
                <a:solidFill>
                  <a:schemeClr val="bg1"/>
                </a:solidFill>
              </a:rPr>
              <a:t>  genetic scientific findings </a:t>
            </a:r>
            <a:r>
              <a:rPr lang="en-US" sz="3400" b="1" dirty="0">
                <a:solidFill>
                  <a:schemeClr val="bg1"/>
                </a:solidFill>
              </a:rPr>
              <a:t>with </a:t>
            </a:r>
            <a:r>
              <a:rPr lang="en-US" sz="3400" b="1" dirty="0" smtClean="0">
                <a:solidFill>
                  <a:schemeClr val="bg1"/>
                </a:solidFill>
              </a:rPr>
              <a:t>clinical </a:t>
            </a:r>
          </a:p>
          <a:p>
            <a:r>
              <a:rPr lang="en-US" sz="3400" b="1" dirty="0">
                <a:solidFill>
                  <a:schemeClr val="bg1"/>
                </a:solidFill>
              </a:rPr>
              <a:t> </a:t>
            </a:r>
            <a:r>
              <a:rPr lang="en-US" sz="3400" b="1" dirty="0" smtClean="0">
                <a:solidFill>
                  <a:schemeClr val="bg1"/>
                </a:solidFill>
              </a:rPr>
              <a:t>  concept </a:t>
            </a:r>
            <a:r>
              <a:rPr lang="en-US" sz="3400" b="1" dirty="0">
                <a:solidFill>
                  <a:schemeClr val="bg1"/>
                </a:solidFill>
              </a:rPr>
              <a:t>models</a:t>
            </a:r>
          </a:p>
        </p:txBody>
      </p:sp>
    </p:spTree>
    <p:extLst>
      <p:ext uri="{BB962C8B-B14F-4D97-AF65-F5344CB8AC3E}">
        <p14:creationId xmlns:p14="http://schemas.microsoft.com/office/powerpoint/2010/main" val="103778164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NM AP/MP Synoptic Data Use Cases:</a:t>
            </a:r>
            <a:endParaRPr lang="en-US" dirty="0"/>
          </a:p>
        </p:txBody>
      </p:sp>
      <p:sp>
        <p:nvSpPr>
          <p:cNvPr id="3" name="Content Placeholder 2"/>
          <p:cNvSpPr>
            <a:spLocks noGrp="1"/>
          </p:cNvSpPr>
          <p:nvPr>
            <p:ph idx="1"/>
          </p:nvPr>
        </p:nvSpPr>
        <p:spPr>
          <a:xfrm>
            <a:off x="956667" y="1882620"/>
            <a:ext cx="7606426" cy="3950310"/>
          </a:xfrm>
        </p:spPr>
        <p:txBody>
          <a:bodyPr>
            <a:normAutofit/>
          </a:bodyPr>
          <a:lstStyle/>
          <a:p>
            <a:r>
              <a:rPr lang="en-US" sz="3200" dirty="0" smtClean="0"/>
              <a:t>Precision medicine research project planning </a:t>
            </a:r>
          </a:p>
          <a:p>
            <a:r>
              <a:rPr lang="en-US" sz="3200" dirty="0" smtClean="0"/>
              <a:t>Cancer treatment planning</a:t>
            </a:r>
          </a:p>
          <a:p>
            <a:r>
              <a:rPr lang="en-US" sz="3200" dirty="0" smtClean="0"/>
              <a:t>Laboratory risk and safety management</a:t>
            </a:r>
          </a:p>
          <a:p>
            <a:r>
              <a:rPr lang="en-US" sz="3200" dirty="0" smtClean="0"/>
              <a:t>Retrieving biobank tissue for research protocols</a:t>
            </a:r>
          </a:p>
          <a:p>
            <a:endParaRPr lang="en-US" dirty="0" smtClean="0"/>
          </a:p>
          <a:p>
            <a:pPr marL="0" indent="0">
              <a:buNone/>
            </a:pPr>
            <a:endParaRPr lang="en-US" dirty="0"/>
          </a:p>
        </p:txBody>
      </p:sp>
      <p:sp>
        <p:nvSpPr>
          <p:cNvPr id="4" name="TextBox 3"/>
          <p:cNvSpPr txBox="1"/>
          <p:nvPr/>
        </p:nvSpPr>
        <p:spPr>
          <a:xfrm>
            <a:off x="956666" y="5429899"/>
            <a:ext cx="7115089" cy="1200329"/>
          </a:xfrm>
          <a:prstGeom prst="rect">
            <a:avLst/>
          </a:prstGeom>
          <a:solidFill>
            <a:srgbClr val="00B050"/>
          </a:solidFill>
          <a:ln w="25400">
            <a:solidFill>
              <a:schemeClr val="accent1"/>
            </a:solidFill>
          </a:ln>
        </p:spPr>
        <p:txBody>
          <a:bodyPr wrap="none" rtlCol="0">
            <a:spAutoFit/>
          </a:bodyPr>
          <a:lstStyle/>
          <a:p>
            <a:r>
              <a:rPr lang="en-US" b="1" dirty="0" smtClean="0">
                <a:solidFill>
                  <a:schemeClr val="bg1"/>
                </a:solidFill>
              </a:rPr>
              <a:t>Anatomic Pathology (AP) deals with the size, shape  and microscopic </a:t>
            </a:r>
          </a:p>
          <a:p>
            <a:r>
              <a:rPr lang="en-US" b="1" dirty="0">
                <a:solidFill>
                  <a:schemeClr val="bg1"/>
                </a:solidFill>
              </a:rPr>
              <a:t> </a:t>
            </a:r>
            <a:r>
              <a:rPr lang="en-US" b="1" dirty="0" smtClean="0">
                <a:solidFill>
                  <a:schemeClr val="bg1"/>
                </a:solidFill>
              </a:rPr>
              <a:t>  appearance of tissue</a:t>
            </a:r>
          </a:p>
          <a:p>
            <a:r>
              <a:rPr lang="en-US" b="1" dirty="0" smtClean="0">
                <a:solidFill>
                  <a:schemeClr val="bg1"/>
                </a:solidFill>
              </a:rPr>
              <a:t>Molecular Pathology (MP) deals with the metabolic, protein and genetic </a:t>
            </a:r>
          </a:p>
          <a:p>
            <a:r>
              <a:rPr lang="en-US" b="1" dirty="0">
                <a:solidFill>
                  <a:schemeClr val="bg1"/>
                </a:solidFill>
              </a:rPr>
              <a:t> </a:t>
            </a:r>
            <a:r>
              <a:rPr lang="en-US" b="1" dirty="0" smtClean="0">
                <a:solidFill>
                  <a:schemeClr val="bg1"/>
                </a:solidFill>
              </a:rPr>
              <a:t>  subcellular structure  and behavior of tissue</a:t>
            </a:r>
            <a:endParaRPr lang="en-US" b="1" dirty="0">
              <a:solidFill>
                <a:schemeClr val="bg1"/>
              </a:solidFill>
            </a:endParaRPr>
          </a:p>
        </p:txBody>
      </p:sp>
    </p:spTree>
    <p:extLst>
      <p:ext uri="{BB962C8B-B14F-4D97-AF65-F5344CB8AC3E}">
        <p14:creationId xmlns:p14="http://schemas.microsoft.com/office/powerpoint/2010/main" val="775057380"/>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Precision Medicine Treatment Planning</a:t>
            </a:r>
            <a:endParaRPr lang="en-US" dirty="0"/>
          </a:p>
        </p:txBody>
      </p:sp>
      <p:sp>
        <p:nvSpPr>
          <p:cNvPr id="3" name="Content Placeholder 2"/>
          <p:cNvSpPr>
            <a:spLocks noGrp="1"/>
          </p:cNvSpPr>
          <p:nvPr>
            <p:ph idx="1"/>
          </p:nvPr>
        </p:nvSpPr>
        <p:spPr/>
        <p:txBody>
          <a:bodyPr>
            <a:normAutofit lnSpcReduction="10000"/>
          </a:bodyPr>
          <a:lstStyle/>
          <a:p>
            <a:r>
              <a:rPr lang="en-US" dirty="0" smtClean="0"/>
              <a:t>Stage IV melanoma therapy:</a:t>
            </a:r>
          </a:p>
          <a:p>
            <a:pPr lvl="1"/>
            <a:r>
              <a:rPr lang="en-US" dirty="0" smtClean="0"/>
              <a:t>BRAF V600E/K+ </a:t>
            </a:r>
            <a:r>
              <a:rPr lang="en-US" dirty="0" smtClean="0">
                <a:sym typeface="Wingdings" panose="05000000000000000000" pitchFamily="2" charset="2"/>
              </a:rPr>
              <a:t> </a:t>
            </a:r>
            <a:r>
              <a:rPr lang="en-US" dirty="0" err="1" smtClean="0">
                <a:sym typeface="Wingdings" panose="05000000000000000000" pitchFamily="2" charset="2"/>
              </a:rPr>
              <a:t>vemurafenib</a:t>
            </a:r>
            <a:r>
              <a:rPr lang="en-US" dirty="0" smtClean="0">
                <a:sym typeface="Wingdings" panose="05000000000000000000" pitchFamily="2" charset="2"/>
              </a:rPr>
              <a:t> or </a:t>
            </a:r>
            <a:r>
              <a:rPr lang="en-US" dirty="0" err="1" smtClean="0">
                <a:sym typeface="Wingdings" panose="05000000000000000000" pitchFamily="2" charset="2"/>
              </a:rPr>
              <a:t>dabrafenib</a:t>
            </a:r>
            <a:r>
              <a:rPr lang="en-US" dirty="0" smtClean="0">
                <a:sym typeface="Wingdings" panose="05000000000000000000" pitchFamily="2" charset="2"/>
              </a:rPr>
              <a:t> and </a:t>
            </a:r>
            <a:r>
              <a:rPr lang="en-US" dirty="0" err="1">
                <a:sym typeface="Wingdings" panose="05000000000000000000" pitchFamily="2" charset="2"/>
              </a:rPr>
              <a:t>t</a:t>
            </a:r>
            <a:r>
              <a:rPr lang="en-US" dirty="0" err="1" smtClean="0">
                <a:sym typeface="Wingdings" panose="05000000000000000000" pitchFamily="2" charset="2"/>
              </a:rPr>
              <a:t>rametinib</a:t>
            </a:r>
            <a:endParaRPr lang="en-US" dirty="0" smtClean="0"/>
          </a:p>
          <a:p>
            <a:pPr lvl="1"/>
            <a:r>
              <a:rPr lang="en-US" dirty="0" smtClean="0"/>
              <a:t>BRAF V600E-; KIT+ </a:t>
            </a:r>
            <a:r>
              <a:rPr lang="en-US" dirty="0" smtClean="0">
                <a:sym typeface="Wingdings" panose="05000000000000000000" pitchFamily="2" charset="2"/>
              </a:rPr>
              <a:t> </a:t>
            </a:r>
            <a:r>
              <a:rPr lang="en-US" dirty="0" err="1" smtClean="0">
                <a:sym typeface="Wingdings" panose="05000000000000000000" pitchFamily="2" charset="2"/>
              </a:rPr>
              <a:t>dasatinib</a:t>
            </a:r>
            <a:r>
              <a:rPr lang="en-US" dirty="0" smtClean="0">
                <a:sym typeface="Wingdings" panose="05000000000000000000" pitchFamily="2" charset="2"/>
              </a:rPr>
              <a:t> or </a:t>
            </a:r>
            <a:r>
              <a:rPr lang="en-US" dirty="0" err="1" smtClean="0">
                <a:sym typeface="Wingdings" panose="05000000000000000000" pitchFamily="2" charset="2"/>
              </a:rPr>
              <a:t>imatinib</a:t>
            </a:r>
            <a:r>
              <a:rPr lang="en-US" dirty="0" smtClean="0">
                <a:sym typeface="Wingdings" panose="05000000000000000000" pitchFamily="2" charset="2"/>
              </a:rPr>
              <a:t> or </a:t>
            </a:r>
            <a:r>
              <a:rPr lang="en-US" dirty="0" err="1" smtClean="0">
                <a:sym typeface="Wingdings" panose="05000000000000000000" pitchFamily="2" charset="2"/>
              </a:rPr>
              <a:t>nilotinib</a:t>
            </a:r>
            <a:endParaRPr lang="en-US" dirty="0" smtClean="0"/>
          </a:p>
          <a:p>
            <a:r>
              <a:rPr lang="en-US" dirty="0" smtClean="0"/>
              <a:t>Colon cancer therapy:</a:t>
            </a:r>
          </a:p>
          <a:p>
            <a:pPr lvl="1"/>
            <a:r>
              <a:rPr lang="en-US" dirty="0" smtClean="0"/>
              <a:t>NRAS or KRAS variant+; EGFR treatments are ineffective</a:t>
            </a:r>
          </a:p>
          <a:p>
            <a:pPr lvl="1"/>
            <a:r>
              <a:rPr lang="en-US" dirty="0" smtClean="0"/>
              <a:t>EGFR+ </a:t>
            </a:r>
            <a:r>
              <a:rPr lang="en-US" dirty="0" smtClean="0">
                <a:sym typeface="Wingdings" panose="05000000000000000000" pitchFamily="2" charset="2"/>
              </a:rPr>
              <a:t> </a:t>
            </a:r>
            <a:r>
              <a:rPr lang="en-US" dirty="0" err="1" smtClean="0">
                <a:sym typeface="Wingdings" panose="05000000000000000000" pitchFamily="2" charset="2"/>
              </a:rPr>
              <a:t>cetuximab</a:t>
            </a:r>
            <a:r>
              <a:rPr lang="en-US" dirty="0" smtClean="0">
                <a:sym typeface="Wingdings" panose="05000000000000000000" pitchFamily="2" charset="2"/>
              </a:rPr>
              <a:t> or </a:t>
            </a:r>
            <a:r>
              <a:rPr lang="en-US" dirty="0" err="1" smtClean="0">
                <a:sym typeface="Wingdings" panose="05000000000000000000" pitchFamily="2" charset="2"/>
              </a:rPr>
              <a:t>panitumumab</a:t>
            </a:r>
            <a:endParaRPr lang="en-US" dirty="0"/>
          </a:p>
          <a:p>
            <a:endParaRPr lang="en-US" dirty="0" smtClean="0"/>
          </a:p>
          <a:p>
            <a:endParaRPr lang="en-US" dirty="0" smtClean="0"/>
          </a:p>
          <a:p>
            <a:endParaRPr lang="en-US" dirty="0"/>
          </a:p>
        </p:txBody>
      </p:sp>
    </p:spTree>
    <p:extLst>
      <p:ext uri="{BB962C8B-B14F-4D97-AF65-F5344CB8AC3E}">
        <p14:creationId xmlns:p14="http://schemas.microsoft.com/office/powerpoint/2010/main" val="3377066104"/>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Precision Medicine Treatment Planning</a:t>
            </a:r>
            <a:endParaRPr lang="en-US" dirty="0"/>
          </a:p>
        </p:txBody>
      </p:sp>
      <p:sp>
        <p:nvSpPr>
          <p:cNvPr id="3" name="Content Placeholder 2"/>
          <p:cNvSpPr>
            <a:spLocks noGrp="1"/>
          </p:cNvSpPr>
          <p:nvPr>
            <p:ph idx="1"/>
          </p:nvPr>
        </p:nvSpPr>
        <p:spPr/>
        <p:txBody>
          <a:bodyPr>
            <a:normAutofit lnSpcReduction="10000"/>
          </a:bodyPr>
          <a:lstStyle/>
          <a:p>
            <a:r>
              <a:rPr lang="en-US" dirty="0" smtClean="0"/>
              <a:t>Stage IV melanoma therapy:</a:t>
            </a:r>
          </a:p>
          <a:p>
            <a:pPr lvl="1"/>
            <a:r>
              <a:rPr lang="en-US" dirty="0" smtClean="0"/>
              <a:t>BRAF V600E/K+ </a:t>
            </a:r>
            <a:r>
              <a:rPr lang="en-US" dirty="0" smtClean="0">
                <a:sym typeface="Wingdings" panose="05000000000000000000" pitchFamily="2" charset="2"/>
              </a:rPr>
              <a:t> </a:t>
            </a:r>
            <a:r>
              <a:rPr lang="en-US" dirty="0" err="1" smtClean="0">
                <a:sym typeface="Wingdings" panose="05000000000000000000" pitchFamily="2" charset="2"/>
              </a:rPr>
              <a:t>vemurafenib</a:t>
            </a:r>
            <a:r>
              <a:rPr lang="en-US" dirty="0" smtClean="0">
                <a:sym typeface="Wingdings" panose="05000000000000000000" pitchFamily="2" charset="2"/>
              </a:rPr>
              <a:t> or </a:t>
            </a:r>
            <a:r>
              <a:rPr lang="en-US" dirty="0" err="1" smtClean="0">
                <a:sym typeface="Wingdings" panose="05000000000000000000" pitchFamily="2" charset="2"/>
              </a:rPr>
              <a:t>dabrafenib</a:t>
            </a:r>
            <a:r>
              <a:rPr lang="en-US" dirty="0" smtClean="0">
                <a:sym typeface="Wingdings" panose="05000000000000000000" pitchFamily="2" charset="2"/>
              </a:rPr>
              <a:t> and </a:t>
            </a:r>
            <a:r>
              <a:rPr lang="en-US" dirty="0" err="1">
                <a:sym typeface="Wingdings" panose="05000000000000000000" pitchFamily="2" charset="2"/>
              </a:rPr>
              <a:t>t</a:t>
            </a:r>
            <a:r>
              <a:rPr lang="en-US" dirty="0" err="1" smtClean="0">
                <a:sym typeface="Wingdings" panose="05000000000000000000" pitchFamily="2" charset="2"/>
              </a:rPr>
              <a:t>rametinib</a:t>
            </a:r>
            <a:endParaRPr lang="en-US" dirty="0" smtClean="0"/>
          </a:p>
          <a:p>
            <a:pPr lvl="1"/>
            <a:r>
              <a:rPr lang="en-US" dirty="0" smtClean="0"/>
              <a:t>BRAF V600E-; KIT+ </a:t>
            </a:r>
            <a:r>
              <a:rPr lang="en-US" dirty="0" smtClean="0">
                <a:sym typeface="Wingdings" panose="05000000000000000000" pitchFamily="2" charset="2"/>
              </a:rPr>
              <a:t> </a:t>
            </a:r>
            <a:r>
              <a:rPr lang="en-US" dirty="0" err="1" smtClean="0">
                <a:sym typeface="Wingdings" panose="05000000000000000000" pitchFamily="2" charset="2"/>
              </a:rPr>
              <a:t>dasatinib</a:t>
            </a:r>
            <a:r>
              <a:rPr lang="en-US" dirty="0" smtClean="0">
                <a:sym typeface="Wingdings" panose="05000000000000000000" pitchFamily="2" charset="2"/>
              </a:rPr>
              <a:t> or </a:t>
            </a:r>
            <a:r>
              <a:rPr lang="en-US" dirty="0" err="1" smtClean="0">
                <a:sym typeface="Wingdings" panose="05000000000000000000" pitchFamily="2" charset="2"/>
              </a:rPr>
              <a:t>imatinib</a:t>
            </a:r>
            <a:r>
              <a:rPr lang="en-US" dirty="0" smtClean="0">
                <a:sym typeface="Wingdings" panose="05000000000000000000" pitchFamily="2" charset="2"/>
              </a:rPr>
              <a:t> or </a:t>
            </a:r>
            <a:r>
              <a:rPr lang="en-US" dirty="0" err="1" smtClean="0">
                <a:sym typeface="Wingdings" panose="05000000000000000000" pitchFamily="2" charset="2"/>
              </a:rPr>
              <a:t>nilotinib</a:t>
            </a:r>
            <a:endParaRPr lang="en-US" dirty="0" smtClean="0"/>
          </a:p>
          <a:p>
            <a:r>
              <a:rPr lang="en-US" dirty="0" smtClean="0"/>
              <a:t>Colon cancer therapy:</a:t>
            </a:r>
          </a:p>
          <a:p>
            <a:pPr lvl="1"/>
            <a:r>
              <a:rPr lang="en-US" dirty="0" smtClean="0"/>
              <a:t>NRAS or KRAS variant+; EGFR treatments are ineffective</a:t>
            </a:r>
          </a:p>
          <a:p>
            <a:pPr lvl="1"/>
            <a:r>
              <a:rPr lang="en-US" dirty="0" smtClean="0"/>
              <a:t>EGFR+ </a:t>
            </a:r>
            <a:r>
              <a:rPr lang="en-US" dirty="0" smtClean="0">
                <a:sym typeface="Wingdings" panose="05000000000000000000" pitchFamily="2" charset="2"/>
              </a:rPr>
              <a:t> </a:t>
            </a:r>
            <a:r>
              <a:rPr lang="en-US" dirty="0" err="1" smtClean="0">
                <a:sym typeface="Wingdings" panose="05000000000000000000" pitchFamily="2" charset="2"/>
              </a:rPr>
              <a:t>cetuximab</a:t>
            </a:r>
            <a:r>
              <a:rPr lang="en-US" dirty="0" smtClean="0">
                <a:sym typeface="Wingdings" panose="05000000000000000000" pitchFamily="2" charset="2"/>
              </a:rPr>
              <a:t> or </a:t>
            </a:r>
            <a:r>
              <a:rPr lang="en-US" dirty="0" err="1" smtClean="0">
                <a:sym typeface="Wingdings" panose="05000000000000000000" pitchFamily="2" charset="2"/>
              </a:rPr>
              <a:t>panitumumab</a:t>
            </a:r>
            <a:endParaRPr lang="en-US" dirty="0"/>
          </a:p>
          <a:p>
            <a:endParaRPr lang="en-US" dirty="0" smtClean="0"/>
          </a:p>
          <a:p>
            <a:endParaRPr lang="en-US" dirty="0" smtClean="0"/>
          </a:p>
          <a:p>
            <a:endParaRPr lang="en-US" dirty="0"/>
          </a:p>
        </p:txBody>
      </p:sp>
      <p:sp>
        <p:nvSpPr>
          <p:cNvPr id="4" name="TextBox 3"/>
          <p:cNvSpPr txBox="1"/>
          <p:nvPr/>
        </p:nvSpPr>
        <p:spPr>
          <a:xfrm>
            <a:off x="901893" y="3456850"/>
            <a:ext cx="7928208" cy="3416320"/>
          </a:xfrm>
          <a:prstGeom prst="rect">
            <a:avLst/>
          </a:prstGeom>
          <a:solidFill>
            <a:srgbClr val="00B050"/>
          </a:solidFill>
          <a:ln w="25400">
            <a:solidFill>
              <a:schemeClr val="accent1"/>
            </a:solidFill>
          </a:ln>
        </p:spPr>
        <p:txBody>
          <a:bodyPr wrap="square" rtlCol="0">
            <a:spAutoFit/>
          </a:bodyPr>
          <a:lstStyle/>
          <a:p>
            <a:r>
              <a:rPr lang="en-US" sz="2400" b="1" dirty="0" smtClean="0">
                <a:solidFill>
                  <a:schemeClr val="bg1"/>
                </a:solidFill>
              </a:rPr>
              <a:t>What is needed to meet the needs of these researchers  and </a:t>
            </a:r>
          </a:p>
          <a:p>
            <a:r>
              <a:rPr lang="en-US" sz="2400" b="1" dirty="0">
                <a:solidFill>
                  <a:schemeClr val="bg1"/>
                </a:solidFill>
              </a:rPr>
              <a:t> </a:t>
            </a:r>
            <a:r>
              <a:rPr lang="en-US" sz="2400" b="1" dirty="0" smtClean="0">
                <a:solidFill>
                  <a:schemeClr val="bg1"/>
                </a:solidFill>
              </a:rPr>
              <a:t>  clinicians is a domain ontology (structured, fully defined </a:t>
            </a:r>
          </a:p>
          <a:p>
            <a:r>
              <a:rPr lang="en-US" sz="2400" b="1" dirty="0" smtClean="0">
                <a:solidFill>
                  <a:schemeClr val="bg1"/>
                </a:solidFill>
              </a:rPr>
              <a:t>   coding hierarchy) defining detailed MP observations which</a:t>
            </a:r>
          </a:p>
          <a:p>
            <a:r>
              <a:rPr lang="en-US" sz="2400" b="1" dirty="0">
                <a:solidFill>
                  <a:schemeClr val="bg1"/>
                </a:solidFill>
              </a:rPr>
              <a:t> </a:t>
            </a:r>
            <a:r>
              <a:rPr lang="en-US" sz="2400" b="1" dirty="0" smtClean="0">
                <a:solidFill>
                  <a:schemeClr val="bg1"/>
                </a:solidFill>
              </a:rPr>
              <a:t>  can be employed in knowledge bases organizing the  </a:t>
            </a:r>
          </a:p>
          <a:p>
            <a:r>
              <a:rPr lang="en-US" sz="2400" b="1" dirty="0">
                <a:solidFill>
                  <a:schemeClr val="bg1"/>
                </a:solidFill>
              </a:rPr>
              <a:t> </a:t>
            </a:r>
            <a:r>
              <a:rPr lang="en-US" sz="2400" b="1" dirty="0" smtClean="0">
                <a:solidFill>
                  <a:schemeClr val="bg1"/>
                </a:solidFill>
              </a:rPr>
              <a:t>  growing body of scientific  knowledge increasingly central</a:t>
            </a:r>
          </a:p>
          <a:p>
            <a:r>
              <a:rPr lang="en-US" sz="2400" b="1" dirty="0">
                <a:solidFill>
                  <a:schemeClr val="bg1"/>
                </a:solidFill>
              </a:rPr>
              <a:t> </a:t>
            </a:r>
            <a:r>
              <a:rPr lang="en-US" sz="2400" b="1" dirty="0" smtClean="0">
                <a:solidFill>
                  <a:schemeClr val="bg1"/>
                </a:solidFill>
              </a:rPr>
              <a:t>  to clinical medicine</a:t>
            </a:r>
            <a:endParaRPr lang="en-US" sz="2400" b="1" dirty="0">
              <a:solidFill>
                <a:schemeClr val="bg1"/>
              </a:solidFill>
            </a:endParaRPr>
          </a:p>
          <a:p>
            <a:r>
              <a:rPr lang="en-US" sz="2400" b="1" dirty="0" smtClean="0">
                <a:solidFill>
                  <a:schemeClr val="bg1"/>
                </a:solidFill>
              </a:rPr>
              <a:t> </a:t>
            </a:r>
          </a:p>
          <a:p>
            <a:r>
              <a:rPr lang="en-US" sz="2400" b="1" dirty="0" smtClean="0">
                <a:solidFill>
                  <a:schemeClr val="bg1"/>
                </a:solidFill>
              </a:rPr>
              <a:t>These data types are called “Observables” within  semantics    	of SNOMED CT and LOINC</a:t>
            </a:r>
            <a:endParaRPr lang="en-US" sz="2400" b="1" dirty="0">
              <a:solidFill>
                <a:schemeClr val="bg1"/>
              </a:solidFill>
            </a:endParaRPr>
          </a:p>
        </p:txBody>
      </p:sp>
    </p:spTree>
    <p:extLst>
      <p:ext uri="{BB962C8B-B14F-4D97-AF65-F5344CB8AC3E}">
        <p14:creationId xmlns:p14="http://schemas.microsoft.com/office/powerpoint/2010/main" val="3792616078"/>
      </p:ext>
    </p:extLst>
  </p:cSld>
  <p:clrMapOvr>
    <a:masterClrMapping/>
  </p:clrMapOvr>
  <p:timing>
    <p:tnLst>
      <p:par>
        <p:cTn id="1" dur="indefinite" restart="never" nodeType="tmRoot"/>
      </p:par>
    </p:tnLst>
  </p:timing>
</p:sld>
</file>

<file path=ppt/theme/theme1.xml><?xml version="1.0" encoding="utf-8"?>
<a:theme xmlns:a="http://schemas.openxmlformats.org/drawingml/2006/main" name="NeMed_Presentation">
  <a:themeElements>
    <a:clrScheme name="NebMed">
      <a:dk1>
        <a:sysClr val="windowText" lastClr="000000"/>
      </a:dk1>
      <a:lt1>
        <a:sysClr val="window" lastClr="FFFFFF"/>
      </a:lt1>
      <a:dk2>
        <a:srgbClr val="303B41"/>
      </a:dk2>
      <a:lt2>
        <a:srgbClr val="DCDDDF"/>
      </a:lt2>
      <a:accent1>
        <a:srgbClr val="AD122A"/>
      </a:accent1>
      <a:accent2>
        <a:srgbClr val="005E63"/>
      </a:accent2>
      <a:accent3>
        <a:srgbClr val="00B2B9"/>
      </a:accent3>
      <a:accent4>
        <a:srgbClr val="A1B426"/>
      </a:accent4>
      <a:accent5>
        <a:srgbClr val="F26721"/>
      </a:accent5>
      <a:accent6>
        <a:srgbClr val="FCB614"/>
      </a:accent6>
      <a:hlink>
        <a:srgbClr val="002957"/>
      </a:hlink>
      <a:folHlink>
        <a:srgbClr val="129DBF"/>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NeMed_Presentation.thmx</Template>
  <TotalTime>3705</TotalTime>
  <Words>1912</Words>
  <Application>Microsoft Office PowerPoint</Application>
  <PresentationFormat>On-screen Show (4:3)</PresentationFormat>
  <Paragraphs>336</Paragraphs>
  <Slides>39</Slides>
  <Notes>6</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39</vt:i4>
      </vt:variant>
    </vt:vector>
  </HeadingPairs>
  <TitlesOfParts>
    <vt:vector size="45" baseType="lpstr">
      <vt:lpstr>Arial</vt:lpstr>
      <vt:lpstr>Arial-BoldMT</vt:lpstr>
      <vt:lpstr>Calibri</vt:lpstr>
      <vt:lpstr>Times New Roman</vt:lpstr>
      <vt:lpstr>Wingdings</vt:lpstr>
      <vt:lpstr>NeMed_Presentation</vt:lpstr>
      <vt:lpstr>Way of the Wizard: Deploying Genomics in Pathology for Precision Medicine in Cancer</vt:lpstr>
      <vt:lpstr>Disclosures</vt:lpstr>
      <vt:lpstr>Third law:</vt:lpstr>
      <vt:lpstr>Revolution in healthcare</vt:lpstr>
      <vt:lpstr>Limitations of ONC terminologies for Human Genomics</vt:lpstr>
      <vt:lpstr>Limitations of ONC terminologies for Human Genomics</vt:lpstr>
      <vt:lpstr>NM AP/MP Synoptic Data Use Cases:</vt:lpstr>
      <vt:lpstr>Precision Medicine Treatment Planning</vt:lpstr>
      <vt:lpstr>Precision Medicine Treatment Planning</vt:lpstr>
      <vt:lpstr>Outline</vt:lpstr>
      <vt:lpstr>Cancer Diagnostic Reports</vt:lpstr>
      <vt:lpstr>College of American Pathologists  Example</vt:lpstr>
      <vt:lpstr>College of American Pathologists  Example</vt:lpstr>
      <vt:lpstr>Project Workplan</vt:lpstr>
      <vt:lpstr>Outline</vt:lpstr>
      <vt:lpstr>MP properties and scale types</vt:lpstr>
      <vt:lpstr>330001000004104|KRAS gene locus (cell structure)|</vt:lpstr>
      <vt:lpstr>EGFR mutations in Non-Small Cell lung cancer</vt:lpstr>
      <vt:lpstr>EGFR mutations in Non-Small Cell lung cancer</vt:lpstr>
      <vt:lpstr>1600001000004101|BRAF protein expression by immunoperoxidase staining of excised malignant neoplasm (observable entity)|</vt:lpstr>
      <vt:lpstr>1600001000004101|BRAF protein expression by immunoperoxidase staining of excised malignant neoplasm (observable entity)|</vt:lpstr>
      <vt:lpstr>Problem list: 412734009|BRCA1 gene mutation positive(Finding)|</vt:lpstr>
      <vt:lpstr>New SNOMED CT Concepts             Molecular Pathology</vt:lpstr>
      <vt:lpstr>Outline</vt:lpstr>
      <vt:lpstr>Structured pathology reporting:      Nebraska architecture</vt:lpstr>
      <vt:lpstr>Non-small cell lung cancer with EGFR mutations likely to respond to tyrosine kinase inhibitors</vt:lpstr>
      <vt:lpstr>Lung cancer gene sequence results</vt:lpstr>
      <vt:lpstr>Sequence Variant Frequency 461 cancer cases; 50 gene panel</vt:lpstr>
      <vt:lpstr>One Chart Flow sheet Presentation in Epic</vt:lpstr>
      <vt:lpstr>NECares: How many cases non-small cell CA of lung have EGFR sequence variants?</vt:lpstr>
      <vt:lpstr>Genetic profile: Colon cancer</vt:lpstr>
      <vt:lpstr>Outline</vt:lpstr>
      <vt:lpstr>BD2K Project  Work Summary</vt:lpstr>
      <vt:lpstr>Acknowledgements: Contributing Wizards</vt:lpstr>
      <vt:lpstr>Next Steps </vt:lpstr>
      <vt:lpstr>CAP Checksheets</vt:lpstr>
      <vt:lpstr>Deliverables</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Greg</dc:creator>
  <cp:lastModifiedBy>Windows User</cp:lastModifiedBy>
  <cp:revision>302</cp:revision>
  <dcterms:created xsi:type="dcterms:W3CDTF">2014-09-17T15:14:42Z</dcterms:created>
  <dcterms:modified xsi:type="dcterms:W3CDTF">2017-09-27T11:41:18Z</dcterms:modified>
</cp:coreProperties>
</file>