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7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8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7"/>
  </p:notesMasterIdLst>
  <p:handoutMasterIdLst>
    <p:handoutMasterId r:id="rId28"/>
  </p:handoutMasterIdLst>
  <p:sldIdLst>
    <p:sldId id="256" r:id="rId2"/>
    <p:sldId id="414" r:id="rId3"/>
    <p:sldId id="415" r:id="rId4"/>
    <p:sldId id="409" r:id="rId5"/>
    <p:sldId id="368" r:id="rId6"/>
    <p:sldId id="424" r:id="rId7"/>
    <p:sldId id="355" r:id="rId8"/>
    <p:sldId id="425" r:id="rId9"/>
    <p:sldId id="427" r:id="rId10"/>
    <p:sldId id="423" r:id="rId11"/>
    <p:sldId id="408" r:id="rId12"/>
    <p:sldId id="413" r:id="rId13"/>
    <p:sldId id="416" r:id="rId14"/>
    <p:sldId id="405" r:id="rId15"/>
    <p:sldId id="417" r:id="rId16"/>
    <p:sldId id="419" r:id="rId17"/>
    <p:sldId id="406" r:id="rId18"/>
    <p:sldId id="411" r:id="rId19"/>
    <p:sldId id="404" r:id="rId20"/>
    <p:sldId id="418" r:id="rId21"/>
    <p:sldId id="403" r:id="rId22"/>
    <p:sldId id="420" r:id="rId23"/>
    <p:sldId id="421" r:id="rId24"/>
    <p:sldId id="422" r:id="rId25"/>
    <p:sldId id="426" r:id="rId26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9867" autoAdjust="0"/>
  </p:normalViewPr>
  <p:slideViewPr>
    <p:cSldViewPr snapToGrid="0" snapToObjects="1">
      <p:cViewPr varScale="1">
        <p:scale>
          <a:sx n="71" d="100"/>
          <a:sy n="71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42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56EEB75-E26F-4902-B065-E9891E13DB7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52F7C0D-FE4A-41CE-9552-3F1051F15579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D7AA874-459A-48BC-9E54-CBD2A67459F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C621D8D-26CF-4651-A799-AE067168944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521D7D3-9C89-48F1-AD8B-5A96C4934C2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0E69BAD-5EFD-4A79-A803-2F70940FC4D6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DE60D-BAA9-4F30-8256-82E33B45387A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ECC9AFB-EC25-41C0-B45F-61A8DB82DF69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888D1B8-EF60-432D-96AF-951E363ABAE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7F605A0-C3FC-4726-9FB8-FFCF5902BC0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9A9C4D2-8800-494E-BD0A-6E767235C0F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7DC50F9-8765-472F-B2AF-BBC39C4D87CE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9E2730E-2E48-4B90-97C0-E8AF61FF8A01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CD2E1E5-1531-4F26-9920-523C29DCA05D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BDE3F5B-BAAE-4940-B4D1-0F7FF65B5012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8399FC2-DA0C-4374-AF87-D91A0043E0F8}" type="presOf" srcId="{A06A6F00-A35D-49D6-AF83-E28EBE2EE36B}" destId="{10693C6F-6483-4BD2-AC1D-025375E4091E}" srcOrd="0" destOrd="0" presId="urn:microsoft.com/office/officeart/2005/8/layout/default#1"/>
  </dgm:cxnLst>
  <dgm:bg/>
  <dgm:whole>
    <a:ln w="38100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20/04/2016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6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20-04-2016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20-04-2016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20/04/2016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3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20-04-2016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4/20/2016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3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Calibri"/>
                <a:cs typeface="Calibri"/>
              </a:rPr>
              <a:t>Draft Observables Concept Model for Deployment of Anatomic/Molecular Pathology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226059"/>
            <a:ext cx="8229600" cy="579434"/>
          </a:xfrm>
        </p:spPr>
        <p:txBody>
          <a:bodyPr/>
          <a:lstStyle/>
          <a:p>
            <a:r>
              <a:rPr lang="en-US" dirty="0" smtClean="0"/>
              <a:t>MRCM&lt;&lt;Nucleotide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8" t="10227" r="21204" b="19669"/>
          <a:stretch/>
        </p:blipFill>
        <p:spPr bwMode="auto">
          <a:xfrm>
            <a:off x="1014641" y="984464"/>
            <a:ext cx="7315200" cy="587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4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345" y="186510"/>
            <a:ext cx="8229600" cy="579434"/>
          </a:xfrm>
        </p:spPr>
        <p:txBody>
          <a:bodyPr>
            <a:normAutofit/>
          </a:bodyPr>
          <a:lstStyle/>
          <a:p>
            <a:r>
              <a:rPr lang="en-AU" dirty="0" smtClean="0"/>
              <a:t>Exemplar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9310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structure(cell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pair 7(cell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431066" y="2280049"/>
            <a:ext cx="1007392" cy="746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100670521000004106 |BRAF gene locus (cell structure)|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B-RAF proto-oncogene serine threonine kinase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14753" y="1838692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592414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209" y="4114800"/>
            <a:ext cx="8545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Refset</a:t>
            </a:r>
            <a:endParaRPr lang="en-US" dirty="0" smtClean="0"/>
          </a:p>
          <a:p>
            <a:r>
              <a:rPr lang="en-US" dirty="0"/>
              <a:t>1067052100004106	HGNC:1097	http://</a:t>
            </a:r>
            <a:r>
              <a:rPr lang="en-US" dirty="0" smtClean="0"/>
              <a:t>rest.genenames.org/fetch/symbol/BRAF</a:t>
            </a:r>
          </a:p>
        </p:txBody>
      </p:sp>
    </p:spTree>
    <p:extLst>
      <p:ext uri="{BB962C8B-B14F-4D97-AF65-F5344CB8AC3E}">
        <p14:creationId xmlns:p14="http://schemas.microsoft.com/office/powerpoint/2010/main" val="4949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model extension: Gene locus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9" t="9839" r="23366" b="11401"/>
          <a:stretch/>
        </p:blipFill>
        <p:spPr bwMode="auto">
          <a:xfrm>
            <a:off x="1331260" y="1329928"/>
            <a:ext cx="6197677" cy="585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1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Techniques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9828" r="71898" b="24774"/>
          <a:stretch/>
        </p:blipFill>
        <p:spPr bwMode="auto">
          <a:xfrm>
            <a:off x="4037545" y="-593002"/>
            <a:ext cx="510645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6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</a:t>
            </a:r>
            <a:r>
              <a:rPr lang="en-AU" sz="1400" b="1" dirty="0" smtClean="0">
                <a:solidFill>
                  <a:schemeClr val="tx1"/>
                </a:solidFill>
              </a:rPr>
              <a:t>equence variant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&lt;&lt;Nucleotide sequence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&lt;&lt;Cell structure, &lt;&lt;Morphology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99812"/>
            <a:ext cx="5882857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 | Gene nucleotide sequence detected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704327008 |Direct site</a:t>
            </a:r>
            <a:r>
              <a:rPr lang="en-AU" sz="1000" dirty="0" smtClean="0">
                <a:solidFill>
                  <a:schemeClr val="tx1"/>
                </a:solidFill>
              </a:rPr>
              <a:t>||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0703" y="3804615"/>
            <a:ext cx="3908152" cy="5143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&lt;&lt;Specimen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7676" y="4003475"/>
            <a:ext cx="393027" cy="5830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71814" y="5202833"/>
            <a:ext cx="5686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sequencing data today is reported in variant call</a:t>
            </a:r>
          </a:p>
          <a:p>
            <a:r>
              <a:rPr lang="en-US" dirty="0" smtClean="0"/>
              <a:t>Format with file sizes for multi-sequence tests running</a:t>
            </a:r>
          </a:p>
          <a:p>
            <a:r>
              <a:rPr lang="en-US" dirty="0" smtClean="0"/>
              <a:t>Several thousand bytes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3259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Sequence variant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Malignant neoplasm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99812"/>
            <a:ext cx="5882857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455350031000004100 |BRAF nucleotide sequence detected in excised malignant neoplasm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704327008 |Direct site</a:t>
            </a:r>
            <a:r>
              <a:rPr lang="en-AU" sz="1000" dirty="0" smtClean="0">
                <a:solidFill>
                  <a:schemeClr val="tx1"/>
                </a:solidFill>
              </a:rPr>
              <a:t>||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0703" y="3804615"/>
            <a:ext cx="3908152" cy="5143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</a:rPr>
              <a:t>Formalin-fixed </a:t>
            </a:r>
            <a:r>
              <a:rPr lang="en-US" sz="1300" b="1" dirty="0" smtClean="0">
                <a:solidFill>
                  <a:schemeClr val="tx1"/>
                </a:solidFill>
              </a:rPr>
              <a:t>paraffin </a:t>
            </a:r>
            <a:r>
              <a:rPr lang="en-US" sz="1300" b="1" dirty="0">
                <a:solidFill>
                  <a:schemeClr val="tx1"/>
                </a:solidFill>
              </a:rPr>
              <a:t>embedded tissue sample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7676" y="4003475"/>
            <a:ext cx="393027" cy="5830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8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183" y="523648"/>
            <a:ext cx="8229600" cy="579434"/>
          </a:xfrm>
        </p:spPr>
        <p:txBody>
          <a:bodyPr/>
          <a:lstStyle/>
          <a:p>
            <a:r>
              <a:rPr lang="en-US" dirty="0" smtClean="0"/>
              <a:t>Features of human nucleotide </a:t>
            </a:r>
            <a:br>
              <a:rPr lang="en-US" dirty="0" smtClean="0"/>
            </a:br>
            <a:r>
              <a:rPr lang="en-US" dirty="0" smtClean="0"/>
              <a:t>sequence by variant call format (Alexis)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457086"/>
              </p:ext>
            </p:extLst>
          </p:nvPr>
        </p:nvGraphicFramePr>
        <p:xfrm>
          <a:off x="1739803" y="1428750"/>
          <a:ext cx="5664393" cy="5000625"/>
        </p:xfrm>
        <a:graphic>
          <a:graphicData uri="http://schemas.openxmlformats.org/drawingml/2006/table">
            <a:tbl>
              <a:tblPr/>
              <a:tblGrid>
                <a:gridCol w="1545611"/>
                <a:gridCol w="1440594"/>
                <a:gridCol w="2678188"/>
              </a:tblGrid>
              <a:tr h="369821">
                <a:tc>
                  <a:txBody>
                    <a:bodyPr/>
                    <a:lstStyle/>
                    <a:p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Property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>
                          <a:effectLst/>
                          <a:latin typeface="Times New Roman,serif"/>
                        </a:rPr>
                        <a:t>Example Value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 dirty="0" err="1" smtClean="0">
                          <a:effectLst/>
                          <a:latin typeface="Times New Roman,serif"/>
                        </a:rPr>
                        <a:t>Valuesets</a:t>
                      </a:r>
                      <a:r>
                        <a:rPr lang="en-US" sz="900" b="1" u="sng" dirty="0" smtClean="0">
                          <a:effectLst/>
                          <a:latin typeface="Times New Roman,serif"/>
                        </a:rPr>
                        <a:t> </a:t>
                      </a:r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(not comprehensive, by far)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Human Genome Reference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GRCh37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GRCh38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HUGO Gene Abbreviation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BRAF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STK11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TP53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Type Examined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RNA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Mitochondrial 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95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nucleotide variant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Translocation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Copy number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Methylation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52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Predicted protein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amino acid substitution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Silent (no protein change)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late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late truncation 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Fusion protein (translocation with another gene's protein)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Complete non-expression of protein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Splice region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Start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Stop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140453156 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nucleic acid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c.1799T&gt;A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c.1779_1780delTGinsGA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protein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p.Val600Glu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Times New Roman,serif"/>
                        </a:rPr>
                        <a:t>p.Asp594Asn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9900" y="1428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2E75B5"/>
                </a:solidFill>
                <a:effectLst/>
                <a:latin typeface="Times New Roman" pitchFamily="18" charset="0"/>
                <a:cs typeface="Arial" pitchFamily="34" charset="0"/>
              </a:rPr>
              <a:t>Human genetic variant from reference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variant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59630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Chr7 140719927 BRAFV600E V G… |GRCh38;CM000669.2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Finding site</a:t>
            </a:r>
            <a:r>
              <a:rPr lang="en-AU" sz="1200" dirty="0" smtClean="0">
                <a:solidFill>
                  <a:schemeClr val="tx1"/>
                </a:solidFill>
              </a:rPr>
              <a:t>	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04019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462022"/>
            <a:ext cx="2171893" cy="38541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Interprets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BRAF nucleotide sequence detected in malignancy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33" y="1505548"/>
            <a:ext cx="1395126" cy="14116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Associated morphology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3912" y="2953462"/>
            <a:ext cx="2036949" cy="46094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i="1" dirty="0" smtClean="0">
                <a:solidFill>
                  <a:schemeClr val="tx1"/>
                </a:solidFill>
              </a:rPr>
              <a:t>Has value</a:t>
            </a:r>
            <a:endParaRPr lang="en-AU" sz="1400" b="1" i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12642" y="2552666"/>
            <a:ext cx="895520" cy="3670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17137"/>
            <a:ext cx="4346545" cy="63034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V600E mutation identified in excised malignant neoplasm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Evaluation finding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66850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>
            <a:off x="4380861" y="3183936"/>
            <a:ext cx="339559" cy="41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 flipV="1">
            <a:off x="4399774" y="2645599"/>
            <a:ext cx="344148" cy="912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12441" y="2339287"/>
            <a:ext cx="385766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02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82" y="353201"/>
            <a:ext cx="8229600" cy="579434"/>
          </a:xfrm>
        </p:spPr>
        <p:txBody>
          <a:bodyPr/>
          <a:lstStyle/>
          <a:p>
            <a:r>
              <a:rPr lang="en-US" dirty="0" smtClean="0"/>
              <a:t>SNOW OWL exemplars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10448" r="71050" b="22283"/>
          <a:stretch/>
        </p:blipFill>
        <p:spPr bwMode="auto">
          <a:xfrm>
            <a:off x="0" y="1239696"/>
            <a:ext cx="3466532" cy="492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8" t="10055" r="21278" b="11322"/>
          <a:stretch/>
        </p:blipFill>
        <p:spPr bwMode="auto">
          <a:xfrm>
            <a:off x="2743200" y="1106556"/>
            <a:ext cx="6400800" cy="57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3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721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Entitic</a:t>
            </a:r>
            <a:r>
              <a:rPr lang="en-AU" sz="1400" b="1" dirty="0" smtClean="0">
                <a:solidFill>
                  <a:schemeClr val="tx1"/>
                </a:solidFill>
              </a:rPr>
              <a:t> number (qualifier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&lt;&lt;Scales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704327008 |Direct site|</a:t>
            </a: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6401" y="198881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&lt;&lt;Nucleotide sequence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45464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&lt;&lt;Cell structure, &lt;&lt;Morphology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5445" y="1469870"/>
            <a:ext cx="1452058" cy="155590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&lt;&lt;Specimen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67746" y="225288"/>
            <a:ext cx="5027105" cy="59634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Immunohistochemical</a:t>
            </a:r>
            <a:r>
              <a:rPr lang="en-US" sz="1400" b="1" dirty="0" smtClean="0">
                <a:solidFill>
                  <a:schemeClr val="tx1"/>
                </a:solidFill>
              </a:rPr>
              <a:t> test for protein expression of gene or gene mutation (observable entity)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Tumor</a:t>
            </a:r>
            <a:r>
              <a:rPr lang="en-AU" sz="1400" b="1" dirty="0" smtClean="0">
                <a:solidFill>
                  <a:schemeClr val="tx1"/>
                </a:solidFill>
              </a:rPr>
              <a:t> observable (observable entity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Single point in time(qualifier)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11736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Immunohistochemical</a:t>
            </a:r>
            <a:r>
              <a:rPr lang="en-AU" sz="1400" b="1" dirty="0" smtClean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technique(technique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0884" y="215164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599285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05672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for molecular pathology/genetics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Resected melanoma tests positive for BRAF V600E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Patient is heterozygote for BRCA1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Resected colon cancer tests positive for MSH2 gene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Finding of Human non-polyposis colon cancer type 1 genetic carrier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KRAS codon 12 sequence variant detected in excised malignant </a:t>
            </a:r>
            <a:r>
              <a:rPr lang="en-US" dirty="0" smtClean="0"/>
              <a:t>neoplasm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D2S123 mononucleotide microsatellite stability in excised malignant neoplasm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9412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Entitic</a:t>
            </a:r>
            <a:r>
              <a:rPr lang="en-AU" sz="1400" b="1" dirty="0" smtClean="0">
                <a:solidFill>
                  <a:schemeClr val="tx1"/>
                </a:solidFill>
              </a:rPr>
              <a:t> number (qualifier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Nominal value (qualifier)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704327008 |Direct site|</a:t>
            </a: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6401" y="198881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45464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Malignant neoplasm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5445" y="1469870"/>
            <a:ext cx="1452058" cy="155590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Formalin fixed paraffin embedded tissue specimen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67746" y="225288"/>
            <a:ext cx="5027105" cy="59634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BRAF protein expression by </a:t>
            </a:r>
            <a:r>
              <a:rPr lang="en-US" sz="1400" b="1" dirty="0" err="1" smtClean="0">
                <a:solidFill>
                  <a:schemeClr val="tx1"/>
                </a:solidFill>
              </a:rPr>
              <a:t>immunoperoxidase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staining of excised malignant neoplasm (observable entity)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Tumor</a:t>
            </a:r>
            <a:r>
              <a:rPr lang="en-AU" sz="1400" b="1" dirty="0" smtClean="0">
                <a:solidFill>
                  <a:schemeClr val="tx1"/>
                </a:solidFill>
              </a:rPr>
              <a:t> observable (observable entity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Single point in time(qualifier</a:t>
            </a:r>
            <a:r>
              <a:rPr lang="en-AU" sz="1400" b="1" dirty="0" smtClean="0">
                <a:solidFill>
                  <a:schemeClr val="tx1"/>
                </a:solidFill>
              </a:rPr>
              <a:t>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11736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>
                <a:solidFill>
                  <a:schemeClr val="tx1"/>
                </a:solidFill>
              </a:rPr>
              <a:t>I</a:t>
            </a:r>
            <a:r>
              <a:rPr lang="en-AU" sz="1400" b="1" dirty="0" err="1" smtClean="0">
                <a:solidFill>
                  <a:schemeClr val="tx1"/>
                </a:solidFill>
              </a:rPr>
              <a:t>mmunoperoxidase</a:t>
            </a:r>
            <a:r>
              <a:rPr lang="en-AU" sz="1400" b="1" dirty="0" smtClean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technique(technique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0884" y="215164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599285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05672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345" y="173063"/>
            <a:ext cx="8229600" cy="579434"/>
          </a:xfrm>
        </p:spPr>
        <p:txBody>
          <a:bodyPr>
            <a:normAutofit/>
          </a:bodyPr>
          <a:lstStyle/>
          <a:p>
            <a:r>
              <a:rPr lang="en-AU" dirty="0" smtClean="0"/>
              <a:t>Exemplar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0385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|Chromosome structure(cell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|Chromosome pair 17(cell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377278" y="2280049"/>
            <a:ext cx="1061180" cy="746054"/>
          </a:xfrm>
          <a:prstGeom prst="bentConnector3">
            <a:avLst>
              <a:gd name="adj1" fmla="val 5253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437494961000004105 |BRCA1 gene locus (cell structure)|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Breast cancer 1 BRCA1 gene locus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|Nucleotide sequence(cell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06058" y="1807281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922269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7482" y="4208929"/>
            <a:ext cx="9161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Refset</a:t>
            </a:r>
            <a:r>
              <a:rPr lang="en-US" dirty="0" smtClean="0"/>
              <a:t>:</a:t>
            </a:r>
          </a:p>
          <a:p>
            <a:r>
              <a:rPr lang="en-US" dirty="0" smtClean="0"/>
              <a:t>437494961000004105	HGNC:1100 	http</a:t>
            </a:r>
            <a:r>
              <a:rPr lang="en-US" dirty="0"/>
              <a:t>://</a:t>
            </a:r>
            <a:r>
              <a:rPr lang="en-US" dirty="0" smtClean="0"/>
              <a:t>rest.genenames.org/fetch/symbol/BRCA1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8824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</a:t>
            </a:r>
            <a:r>
              <a:rPr lang="en-AU" sz="1400" b="1" dirty="0" smtClean="0">
                <a:solidFill>
                  <a:schemeClr val="tx1"/>
                </a:solidFill>
              </a:rPr>
              <a:t>equence variant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BRCA1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Body structure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299812"/>
            <a:ext cx="5560700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613814021000004100 |BRCA1 nucleotide sequence detected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0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8182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variant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59630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VCF dataset for BRCA mutation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Finding site</a:t>
            </a:r>
            <a:r>
              <a:rPr lang="en-AU" sz="1200" dirty="0" smtClean="0">
                <a:solidFill>
                  <a:schemeClr val="tx1"/>
                </a:solidFill>
              </a:rPr>
              <a:t>	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04019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BRCA1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462022"/>
            <a:ext cx="2171893" cy="38541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Interprets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BRCA1 nucleotide sequence detected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33" y="1505548"/>
            <a:ext cx="1395126" cy="14116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Associated morphology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3912" y="2953462"/>
            <a:ext cx="2036949" cy="46094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i="1" dirty="0" smtClean="0">
                <a:solidFill>
                  <a:schemeClr val="tx1"/>
                </a:solidFill>
              </a:rPr>
              <a:t>Has value</a:t>
            </a:r>
            <a:endParaRPr lang="en-AU" sz="1400" b="1" i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12642" y="2552666"/>
            <a:ext cx="895520" cy="3670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17137"/>
            <a:ext cx="4346545" cy="63034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412734009 |BRCA1 gene mutation positive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Evaluation finding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66850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>
            <a:off x="4380861" y="3183936"/>
            <a:ext cx="339559" cy="41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 flipV="1">
            <a:off x="4399774" y="2645599"/>
            <a:ext cx="344148" cy="912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12441" y="2339287"/>
            <a:ext cx="385766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ine Callout 1 29"/>
          <p:cNvSpPr/>
          <p:nvPr/>
        </p:nvSpPr>
        <p:spPr bwMode="auto">
          <a:xfrm>
            <a:off x="226601" y="5173108"/>
            <a:ext cx="5924817" cy="1153181"/>
          </a:xfrm>
          <a:prstGeom prst="borderCallout1">
            <a:avLst>
              <a:gd name="adj1" fmla="val 1951"/>
              <a:gd name="adj2" fmla="val 9251"/>
              <a:gd name="adj3" fmla="val -211735"/>
              <a:gd name="adj4" fmla="val 34123"/>
            </a:avLst>
          </a:prstGeom>
          <a:solidFill>
            <a:srgbClr val="FFFF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Currently defined with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405823003|BRCA1 mutation carrier test (procedure)</a:t>
            </a:r>
          </a:p>
        </p:txBody>
      </p:sp>
    </p:spTree>
    <p:extLst>
      <p:ext uri="{BB962C8B-B14F-4D97-AF65-F5344CB8AC3E}">
        <p14:creationId xmlns:p14="http://schemas.microsoft.com/office/powerpoint/2010/main" val="26512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pathology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Literature review should easily identify the genes reported with clinically significant variants</a:t>
            </a:r>
          </a:p>
          <a:p>
            <a:r>
              <a:rPr lang="en-US" dirty="0" smtClean="0"/>
              <a:t>Automated build of genetic structures is feasible using HGNC reference data sets</a:t>
            </a:r>
          </a:p>
          <a:p>
            <a:r>
              <a:rPr lang="en-US" dirty="0" smtClean="0"/>
              <a:t>Observables build could be templated from those gene concepts and significant clinical findings could be fully modeled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06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Coordinate with Jane Millar on IP and editorial principles with NCBI</a:t>
            </a:r>
          </a:p>
          <a:p>
            <a:r>
              <a:rPr lang="en-US" dirty="0" smtClean="0"/>
              <a:t>Coordinate with Dan </a:t>
            </a:r>
            <a:r>
              <a:rPr lang="en-US" dirty="0" err="1" smtClean="0"/>
              <a:t>Vreeman</a:t>
            </a:r>
            <a:r>
              <a:rPr lang="en-US" dirty="0" smtClean="0"/>
              <a:t> on microsatellite and codon reference metadata; VCF scale type Change  scale type to Sequence variant property</a:t>
            </a:r>
          </a:p>
          <a:p>
            <a:r>
              <a:rPr lang="en-US" dirty="0" smtClean="0"/>
              <a:t>Ask Yong if gene may be modeled as part </a:t>
            </a:r>
            <a:r>
              <a:rPr lang="en-US" dirty="0"/>
              <a:t>of a </a:t>
            </a:r>
            <a:r>
              <a:rPr lang="en-US" dirty="0" smtClean="0"/>
              <a:t>chromosome</a:t>
            </a:r>
            <a:endParaRPr lang="en-US" dirty="0"/>
          </a:p>
          <a:p>
            <a:r>
              <a:rPr lang="en-US" dirty="0" smtClean="0"/>
              <a:t>Change scale type to defining attribute</a:t>
            </a:r>
          </a:p>
          <a:p>
            <a:r>
              <a:rPr lang="en-US" dirty="0" smtClean="0"/>
              <a:t>Daniel K to identify name for “</a:t>
            </a:r>
            <a:r>
              <a:rPr lang="en-US" smtClean="0"/>
              <a:t>Has value”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3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353201"/>
            <a:ext cx="8229600" cy="579434"/>
          </a:xfrm>
        </p:spPr>
        <p:txBody>
          <a:bodyPr/>
          <a:lstStyle/>
          <a:p>
            <a:r>
              <a:rPr lang="en-US" dirty="0" smtClean="0"/>
              <a:t>Query use cases for observables </a:t>
            </a:r>
            <a:br>
              <a:rPr lang="en-US" dirty="0" smtClean="0"/>
            </a:br>
            <a:r>
              <a:rPr lang="en-US" dirty="0" smtClean="0"/>
              <a:t>ontology in Molecular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Structured data: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 all triple negative (ER, PR, </a:t>
            </a:r>
            <a:r>
              <a:rPr lang="en-US" dirty="0" err="1" smtClean="0"/>
              <a:t>Heu</a:t>
            </a:r>
            <a:r>
              <a:rPr lang="en-US" dirty="0" smtClean="0"/>
              <a:t>) breast cancer cases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 all stage IV colorectal cancer cases that are MSH2 negative</a:t>
            </a:r>
          </a:p>
          <a:p>
            <a:pPr marL="0" indent="0">
              <a:buNone/>
            </a:pPr>
            <a:r>
              <a:rPr lang="en-US" dirty="0" smtClean="0"/>
              <a:t>Domain ontology: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 all BRAF V600E + resected tumors regardless of lab technique employed (sequencing, IHC, PCR, probes)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Retrieve all patients who have mutations in a known oncogene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Identify all findings of sequence variants observed in colorectal cancer cases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endParaRPr lang="en-US" dirty="0"/>
          </a:p>
          <a:p>
            <a:pPr marL="457200" indent="-457200">
              <a:buFont typeface="+mj-lt"/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71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3201"/>
            <a:ext cx="8229600" cy="579434"/>
          </a:xfrm>
        </p:spPr>
        <p:txBody>
          <a:bodyPr/>
          <a:lstStyle/>
          <a:p>
            <a:r>
              <a:rPr lang="en-US" dirty="0" smtClean="0"/>
              <a:t>Concept model extensions we are </a:t>
            </a:r>
            <a:br>
              <a:rPr lang="en-US" dirty="0" smtClean="0"/>
            </a:br>
            <a:r>
              <a:rPr lang="en-US" dirty="0" smtClean="0"/>
              <a:t>proposing for Molecular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Agree upon HGNC, NCBI and UNIPROT as build reference resources which will support scalable modeling of SNOMED CT extensions and automated build of content</a:t>
            </a:r>
          </a:p>
          <a:p>
            <a:r>
              <a:rPr lang="en-US" sz="2200" dirty="0" smtClean="0"/>
              <a:t>Expand concept model for Body structures to support fully defined concept of Gene (locus)</a:t>
            </a:r>
          </a:p>
          <a:p>
            <a:r>
              <a:rPr lang="en-US" sz="2200" dirty="0" smtClean="0"/>
              <a:t>Define templates for observables for gene sequencing, DNA probes,  immunohistochemistry…</a:t>
            </a:r>
          </a:p>
          <a:p>
            <a:pPr lvl="1"/>
            <a:r>
              <a:rPr lang="en-US" sz="2200" dirty="0" smtClean="0"/>
              <a:t>Expand Measurement property to include molecular features</a:t>
            </a:r>
          </a:p>
          <a:p>
            <a:pPr lvl="1"/>
            <a:r>
              <a:rPr lang="en-US" sz="2200" dirty="0" smtClean="0"/>
              <a:t>Expand Technique to include nucleotide sequencing,  epigenetic and </a:t>
            </a:r>
            <a:r>
              <a:rPr lang="en-US" sz="2200" dirty="0" err="1" smtClean="0"/>
              <a:t>immunohistochemical</a:t>
            </a:r>
            <a:r>
              <a:rPr lang="en-US" sz="2200" dirty="0" smtClean="0"/>
              <a:t> procedures in clinical use</a:t>
            </a:r>
          </a:p>
          <a:p>
            <a:r>
              <a:rPr lang="en-US" sz="2200" dirty="0" smtClean="0"/>
              <a:t>Agree upon proper application of concept model to definition of findings based upon genomic observables (nucleotide polymorphisms) some of which require molecular lab data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938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&lt;&lt;Measurement property *1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&lt;&lt;Scales types(qualifier)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31348" y="4866519"/>
            <a:ext cx="1877254" cy="334885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</a:rPr>
              <a:t>246514001 |Units</a:t>
            </a:r>
            <a:r>
              <a:rPr lang="en-AU" sz="1000" dirty="0" smtClean="0">
                <a:solidFill>
                  <a:schemeClr val="tx1"/>
                </a:solidFill>
              </a:rPr>
              <a:t>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&lt;&lt;Body structure, &lt;&lt;Substance, &lt;&lt;Clinical finding &lt;&lt;Organism *0-1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26710" y="3429323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&lt;&lt;</a:t>
            </a:r>
            <a:r>
              <a:rPr lang="en-US" sz="1000" b="1" dirty="0">
                <a:solidFill>
                  <a:schemeClr val="tx1"/>
                </a:solidFill>
              </a:rPr>
              <a:t>Body structure, &lt;&lt;Substance, &lt;&lt;Organism, &lt;&lt;</a:t>
            </a:r>
            <a:r>
              <a:rPr lang="en-US" sz="1000" b="1" dirty="0" smtClean="0">
                <a:solidFill>
                  <a:schemeClr val="tx1"/>
                </a:solidFill>
              </a:rPr>
              <a:t>Specimen *1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92983" y="4250786"/>
            <a:ext cx="4085744" cy="30944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</a:rPr>
              <a:t>&lt;&lt;Body </a:t>
            </a:r>
            <a:r>
              <a:rPr lang="en-US" sz="900" b="1" dirty="0">
                <a:solidFill>
                  <a:schemeClr val="tx1"/>
                </a:solidFill>
              </a:rPr>
              <a:t>structure, </a:t>
            </a:r>
            <a:r>
              <a:rPr lang="en-US" sz="900" b="1" dirty="0" smtClean="0">
                <a:solidFill>
                  <a:schemeClr val="tx1"/>
                </a:solidFill>
              </a:rPr>
              <a:t>&lt;&lt;Substance</a:t>
            </a:r>
            <a:r>
              <a:rPr lang="en-US" sz="900" b="1" dirty="0">
                <a:solidFill>
                  <a:schemeClr val="tx1"/>
                </a:solidFill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</a:rPr>
              <a:t>&lt;&lt;Organism</a:t>
            </a:r>
            <a:r>
              <a:rPr lang="en-US" sz="900" b="1" dirty="0">
                <a:solidFill>
                  <a:schemeClr val="tx1"/>
                </a:solidFill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</a:rPr>
              <a:t>&lt;&lt;Specimen *0-1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246501002 |Technique|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90580" y="6263717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78" idx="1"/>
          </p:cNvCxnSpPr>
          <p:nvPr/>
        </p:nvCxnSpPr>
        <p:spPr>
          <a:xfrm rot="16200000" flipH="1">
            <a:off x="299811" y="3938842"/>
            <a:ext cx="3717224" cy="3732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&lt;&lt;Units(qualifier)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7" y="5308666"/>
            <a:ext cx="4006661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&lt;&lt;Technique (technique)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1732" y="6246562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&lt;&lt;Body structure,&lt;&lt;Specimen *0-1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375489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Fully specified name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704326004 |Precondition</a:t>
            </a:r>
            <a:r>
              <a:rPr lang="en-AU" sz="1000" dirty="0" smtClean="0">
                <a:solidFill>
                  <a:schemeClr val="tx1"/>
                </a:solidFill>
              </a:rPr>
              <a:t>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&lt;&lt;Time patterns (qualifier) *1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&lt;&lt;Clinical findings, &lt;&lt;Procedures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45033" y="5784979"/>
            <a:ext cx="2212161" cy="39817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Specimen preparation technique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&lt;&lt;Preparation Technique (technique) *0-many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71582" y="6448383"/>
            <a:ext cx="280150" cy="2115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50670"/>
            <a:ext cx="6194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Flattened observable model for deployment </a:t>
            </a:r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672" y="3034191"/>
            <a:ext cx="8229600" cy="579434"/>
          </a:xfrm>
        </p:spPr>
        <p:txBody>
          <a:bodyPr/>
          <a:lstStyle/>
          <a:p>
            <a:r>
              <a:rPr lang="en-US" sz="4000" dirty="0" smtClean="0"/>
              <a:t>5906831100004103</a:t>
            </a:r>
            <a:br>
              <a:rPr lang="en-US" sz="4000" dirty="0" smtClean="0"/>
            </a:br>
            <a:r>
              <a:rPr lang="en-US" sz="4000" dirty="0"/>
              <a:t>|</a:t>
            </a:r>
            <a:r>
              <a:rPr lang="en-US" sz="4000" dirty="0" smtClean="0"/>
              <a:t>Nucleotide </a:t>
            </a:r>
            <a:br>
              <a:rPr lang="en-US" sz="4000" dirty="0" smtClean="0"/>
            </a:br>
            <a:r>
              <a:rPr lang="en-US" sz="4000" dirty="0" smtClean="0"/>
              <a:t>Sequence|</a:t>
            </a:r>
            <a:br>
              <a:rPr lang="en-US" sz="4000" dirty="0" smtClean="0"/>
            </a:br>
            <a:r>
              <a:rPr lang="en-US" sz="4000" dirty="0" smtClean="0"/>
              <a:t>Additions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96788" y="1428736"/>
            <a:ext cx="8229600" cy="50006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16099" r="73274" b="7765"/>
          <a:stretch/>
        </p:blipFill>
        <p:spPr bwMode="auto">
          <a:xfrm>
            <a:off x="1" y="0"/>
            <a:ext cx="390667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7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73063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Proposed Template for gene or </a:t>
            </a:r>
            <a:br>
              <a:rPr lang="en-AU" dirty="0" smtClean="0"/>
            </a:br>
            <a:r>
              <a:rPr lang="en-AU" dirty="0"/>
              <a:t> </a:t>
            </a:r>
            <a:r>
              <a:rPr lang="en-AU" dirty="0" smtClean="0"/>
              <a:t>   nucleotide sequence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3868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structure(cell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299912" y="3031671"/>
            <a:ext cx="1786648" cy="49044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1840" y="3939997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Base pair NN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pair NN(cell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418085" y="3362062"/>
            <a:ext cx="2389641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start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431066" y="2280049"/>
            <a:ext cx="1007392" cy="746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535845" y="2692218"/>
            <a:ext cx="1294408" cy="47007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41841" y="3362061"/>
            <a:ext cx="3254123" cy="42479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Base pair NN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38458" y="3970668"/>
            <a:ext cx="2350620" cy="39909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end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138" name="Elbow Connector 137"/>
          <p:cNvCxnSpPr/>
          <p:nvPr/>
        </p:nvCxnSpPr>
        <p:spPr>
          <a:xfrm flipV="1">
            <a:off x="4824832" y="4154881"/>
            <a:ext cx="35276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 |Nucleotide sequence/gene locus (cell structure)|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14753" y="1838692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874212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386" y="3524664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Flowchart: Terminator 27"/>
          <p:cNvSpPr/>
          <p:nvPr/>
        </p:nvSpPr>
        <p:spPr>
          <a:xfrm>
            <a:off x="2418085" y="4542574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Chromosomal region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94952" y="4529322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Chromosome(</a:t>
            </a:r>
            <a:r>
              <a:rPr lang="en-AU" sz="1400" dirty="0" err="1" smtClean="0">
                <a:solidFill>
                  <a:schemeClr val="tx1"/>
                </a:solidFill>
              </a:rPr>
              <a:t>p|q</a:t>
            </a:r>
            <a:r>
              <a:rPr lang="en-AU" sz="1400" dirty="0" smtClean="0">
                <a:solidFill>
                  <a:schemeClr val="tx1"/>
                </a:solidFill>
              </a:rPr>
              <a:t>)region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0" name="Elbow Connector 29"/>
          <p:cNvCxnSpPr>
            <a:stCxn id="28" idx="3"/>
            <a:endCxn id="29" idx="1"/>
          </p:cNvCxnSpPr>
          <p:nvPr/>
        </p:nvCxnSpPr>
        <p:spPr>
          <a:xfrm>
            <a:off x="4768705" y="4742260"/>
            <a:ext cx="426247" cy="1946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endCxn id="28" idx="1"/>
          </p:cNvCxnSpPr>
          <p:nvPr/>
        </p:nvCxnSpPr>
        <p:spPr>
          <a:xfrm rot="16200000" flipH="1">
            <a:off x="1038291" y="3362466"/>
            <a:ext cx="2282834" cy="47675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Line Callout 1 4"/>
          <p:cNvSpPr/>
          <p:nvPr/>
        </p:nvSpPr>
        <p:spPr bwMode="auto">
          <a:xfrm>
            <a:off x="226601" y="5173108"/>
            <a:ext cx="2798201" cy="1385456"/>
          </a:xfrm>
          <a:prstGeom prst="borderCallout1">
            <a:avLst>
              <a:gd name="adj1" fmla="val 750"/>
              <a:gd name="adj2" fmla="val 48770"/>
              <a:gd name="adj3" fmla="val -69088"/>
              <a:gd name="adj4" fmla="val 80190"/>
            </a:avLst>
          </a:prstGeom>
          <a:solidFill>
            <a:srgbClr val="FFFF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We are further deploying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GrCh37 definitions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and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expect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 there will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be more in the future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9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0" t="11765" r="24610"/>
          <a:stretch/>
        </p:blipFill>
        <p:spPr bwMode="auto">
          <a:xfrm>
            <a:off x="854499" y="0"/>
            <a:ext cx="7678191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8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73063"/>
            <a:ext cx="8229600" cy="579434"/>
          </a:xfrm>
        </p:spPr>
        <p:txBody>
          <a:bodyPr>
            <a:normAutofit/>
          </a:bodyPr>
          <a:lstStyle/>
          <a:p>
            <a:r>
              <a:rPr lang="en-AU" dirty="0" smtClean="0"/>
              <a:t>Agreed model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4632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structure(cell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pair NN(cell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431066" y="2280049"/>
            <a:ext cx="1007392" cy="746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 |Nucleotide sequence/gene locus (cell structure)|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14753" y="1838692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434073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30681" y="4097923"/>
            <a:ext cx="71224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Refset</a:t>
            </a:r>
            <a:r>
              <a:rPr lang="en-US" dirty="0" smtClean="0"/>
              <a:t> will be developed as part of development linking concepts to </a:t>
            </a:r>
          </a:p>
          <a:p>
            <a:r>
              <a:rPr lang="en-US" dirty="0" smtClean="0"/>
              <a:t>HGNC reference data</a:t>
            </a:r>
          </a:p>
          <a:p>
            <a:endParaRPr lang="en-US" dirty="0" smtClean="0"/>
          </a:p>
          <a:p>
            <a:r>
              <a:rPr lang="en-US" dirty="0" smtClean="0"/>
              <a:t>Issues for research:</a:t>
            </a:r>
          </a:p>
          <a:p>
            <a:r>
              <a:rPr lang="en-US" dirty="0" smtClean="0"/>
              <a:t>Addressing for microsatellites</a:t>
            </a:r>
          </a:p>
          <a:p>
            <a:r>
              <a:rPr lang="en-US" dirty="0" smtClean="0"/>
              <a:t>Addressing for exon references; </a:t>
            </a:r>
            <a:r>
              <a:rPr lang="en-US" dirty="0" err="1" smtClean="0"/>
              <a:t>eg</a:t>
            </a:r>
            <a:r>
              <a:rPr lang="en-US" dirty="0" smtClean="0"/>
              <a:t> KRAS (exon 2) codon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5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6144</TotalTime>
  <Words>1452</Words>
  <Application>Microsoft Office PowerPoint</Application>
  <PresentationFormat>On-screen Show (4:3)</PresentationFormat>
  <Paragraphs>295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Ihtsdo_PptTemplate_2012</vt:lpstr>
      <vt:lpstr> </vt:lpstr>
      <vt:lpstr>Use cases for molecular pathology/genetics</vt:lpstr>
      <vt:lpstr>Query use cases for observables  ontology in Molecular Pathology</vt:lpstr>
      <vt:lpstr>Concept model extensions we are  proposing for Molecular Pathology</vt:lpstr>
      <vt:lpstr>PowerPoint Presentation</vt:lpstr>
      <vt:lpstr>5906831100004103 |Nucleotide  Sequence| Additions</vt:lpstr>
      <vt:lpstr>Proposed Template for gene or      nucleotide sequence</vt:lpstr>
      <vt:lpstr>PowerPoint Presentation</vt:lpstr>
      <vt:lpstr>Agreed model</vt:lpstr>
      <vt:lpstr>MRCM&lt;&lt;Nucleotide sequence</vt:lpstr>
      <vt:lpstr>Exemplar</vt:lpstr>
      <vt:lpstr>Concept model extension: Gene locus</vt:lpstr>
      <vt:lpstr>Techniques</vt:lpstr>
      <vt:lpstr>Agreed flattened quality observable model template for trial use</vt:lpstr>
      <vt:lpstr>Agreed flattened quality observable model template for trial use</vt:lpstr>
      <vt:lpstr>Features of human nucleotide  sequence by variant call format (Alexis) </vt:lpstr>
      <vt:lpstr>Agreed flattened quality observable model template for trial use</vt:lpstr>
      <vt:lpstr>SNOW OWL exemplars</vt:lpstr>
      <vt:lpstr>Agreed flattened quality observable model template for trial use</vt:lpstr>
      <vt:lpstr>Agreed flattened quality observable model template for trial use</vt:lpstr>
      <vt:lpstr>Exemplar</vt:lpstr>
      <vt:lpstr>Agreed flattened quality observable model template for trial use</vt:lpstr>
      <vt:lpstr>Agreed flattened quality observable model template for trial use</vt:lpstr>
      <vt:lpstr>Molecular pathology build</vt:lpstr>
      <vt:lpstr>Action items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Administrator</cp:lastModifiedBy>
  <cp:revision>362</cp:revision>
  <cp:lastPrinted>2015-09-16T15:26:51Z</cp:lastPrinted>
  <dcterms:created xsi:type="dcterms:W3CDTF">2015-04-05T12:53:11Z</dcterms:created>
  <dcterms:modified xsi:type="dcterms:W3CDTF">2016-04-20T16:31:32Z</dcterms:modified>
</cp:coreProperties>
</file>