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2"/>
  </p:notesMasterIdLst>
  <p:sldIdLst>
    <p:sldId id="258" r:id="rId2"/>
    <p:sldId id="272" r:id="rId3"/>
    <p:sldId id="274" r:id="rId4"/>
    <p:sldId id="273" r:id="rId5"/>
    <p:sldId id="270" r:id="rId6"/>
    <p:sldId id="275" r:id="rId7"/>
    <p:sldId id="277" r:id="rId8"/>
    <p:sldId id="279" r:id="rId9"/>
    <p:sldId id="278" r:id="rId10"/>
    <p:sldId id="280" r:id="rId11"/>
  </p:sldIdLst>
  <p:sldSz cx="9144000" cy="6858000" type="screen4x3"/>
  <p:notesSz cx="9144000" cy="6858000"/>
  <p:custDataLst>
    <p:tags r:id="rId14"/>
  </p:custData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avid Markwel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7" autoAdjust="0"/>
    <p:restoredTop sz="86519" autoAdjust="0"/>
  </p:normalViewPr>
  <p:slideViewPr>
    <p:cSldViewPr snapToGrid="0" snapToObjects="1">
      <p:cViewPr varScale="1">
        <p:scale>
          <a:sx n="79" d="100"/>
          <a:sy n="79" d="100"/>
        </p:scale>
        <p:origin x="-20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tags" Target="tags/tag1.xml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94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62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899478"/>
            <a:ext cx="7772400" cy="17136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3355077" y="5621595"/>
            <a:ext cx="5431276" cy="11351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  <p:grpSp>
        <p:nvGrpSpPr>
          <p:cNvPr id="7" name="Group 1"/>
          <p:cNvGrpSpPr>
            <a:grpSpLocks/>
          </p:cNvGrpSpPr>
          <p:nvPr userDrawn="1"/>
        </p:nvGrpSpPr>
        <p:grpSpPr bwMode="auto">
          <a:xfrm>
            <a:off x="0" y="3714253"/>
            <a:ext cx="9145588" cy="1728787"/>
            <a:chOff x="-1588" y="4221163"/>
            <a:chExt cx="9145588" cy="1728787"/>
          </a:xfrm>
        </p:grpSpPr>
        <p:pic>
          <p:nvPicPr>
            <p:cNvPr id="8" name="Picture 13" descr="MPj043887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8" descr="MPj0422260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4" descr="MPj044243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7" descr="MPj04265570000[1]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lang="en-US" sz="1800" dirty="0" smtClean="0">
                <a:solidFill>
                  <a:srgbClr val="3399FF"/>
                </a:solidFill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 userDrawn="1"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7890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- no graphic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64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3044825"/>
            <a:ext cx="7772400" cy="1362075"/>
          </a:xfrm>
        </p:spPr>
        <p:txBody>
          <a:bodyPr anchor="b"/>
          <a:lstStyle>
            <a:lvl1pPr algn="l">
              <a:defRPr sz="4000" b="0" i="0" cap="none">
                <a:latin typeface="Trebuchet MS Bold"/>
                <a:cs typeface="Trebuchet MS Bold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4505739"/>
            <a:ext cx="7772400" cy="1401348"/>
          </a:xfrm>
        </p:spPr>
        <p:txBody>
          <a:bodyPr anchor="t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66541"/>
            <a:ext cx="8229600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itled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0" y="739912"/>
            <a:ext cx="8229600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Shape 18"/>
          <p:cNvSpPr txBox="1">
            <a:spLocks noGrp="1"/>
          </p:cNvSpPr>
          <p:nvPr>
            <p:ph type="title"/>
          </p:nvPr>
        </p:nvSpPr>
        <p:spPr>
          <a:xfrm>
            <a:off x="457200" y="739912"/>
            <a:ext cx="8229600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Left column and box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176696"/>
            <a:ext cx="3008313" cy="12584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not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673652" y="199354"/>
            <a:ext cx="6327913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673652" y="883418"/>
            <a:ext cx="7862957" cy="44395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258956" y="5481657"/>
            <a:ext cx="6703391" cy="123981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150087" y="6429396"/>
            <a:ext cx="525602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744212"/>
            <a:ext cx="8229600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1" r:id="rId2"/>
    <p:sldLayoutId id="2147483679" r:id="rId3"/>
    <p:sldLayoutId id="214748368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82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10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noProof="0" dirty="0" smtClean="0">
                <a:latin typeface="+mj-lt"/>
              </a:rPr>
              <a:t>E-Learning Advisory Group Workshop 2016-04-16</a:t>
            </a:r>
            <a:endParaRPr lang="en-US" b="1" noProof="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David Markwell</a:t>
            </a:r>
          </a:p>
          <a:p>
            <a:pPr algn="r"/>
            <a:r>
              <a:rPr lang="en-US" dirty="0" smtClean="0"/>
              <a:t>Head of Education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and Realism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we would like to get your advice on next steps</a:t>
            </a:r>
          </a:p>
          <a:p>
            <a:r>
              <a:rPr lang="en-US" dirty="0" smtClean="0"/>
              <a:t>The outcome of today’s workshop will be a major influence on next steps for SNOMED CT E-Learning</a:t>
            </a:r>
          </a:p>
          <a:p>
            <a:r>
              <a:rPr lang="en-US" dirty="0" smtClean="0"/>
              <a:t>This will influence some short term work but  …</a:t>
            </a:r>
          </a:p>
          <a:p>
            <a:endParaRPr lang="en-US" dirty="0"/>
          </a:p>
          <a:p>
            <a:r>
              <a:rPr lang="en-US" dirty="0" smtClean="0"/>
              <a:t>Realistically our intention is to get the best available advice to shape the way our SNOMED CT E-Learning service develops towards the end of this year, throughout 2017 and beyond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591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28815"/>
          </a:xfrm>
        </p:spPr>
        <p:txBody>
          <a:bodyPr/>
          <a:lstStyle/>
          <a:p>
            <a:r>
              <a:rPr lang="en-AU" dirty="0" smtClean="0"/>
              <a:t>Your name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ELAG role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ELAG Member Representative (or agree alternate)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ELAG Nominated Expert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Observer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AU" dirty="0" smtClean="0"/>
              <a:t>IHTSDO Staff  </a:t>
            </a:r>
            <a:endParaRPr lang="en-AU" dirty="0" smtClean="0"/>
          </a:p>
          <a:p>
            <a:pPr>
              <a:spcBef>
                <a:spcPts val="1200"/>
              </a:spcBef>
            </a:pPr>
            <a:r>
              <a:rPr lang="en-AU" dirty="0" smtClean="0"/>
              <a:t>Country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Organization</a:t>
            </a:r>
          </a:p>
          <a:p>
            <a:pPr>
              <a:spcBef>
                <a:spcPts val="1200"/>
              </a:spcBef>
            </a:pPr>
            <a:r>
              <a:rPr lang="en-AU" dirty="0" smtClean="0"/>
              <a:t>SNOMED CT E-Learning</a:t>
            </a:r>
            <a:br>
              <a:rPr lang="en-AU" dirty="0" smtClean="0"/>
            </a:br>
            <a:r>
              <a:rPr lang="en-AU" dirty="0" smtClean="0"/>
              <a:t>courses completed or in</a:t>
            </a:r>
            <a:br>
              <a:rPr lang="en-AU" dirty="0" smtClean="0"/>
            </a:br>
            <a:r>
              <a:rPr lang="en-AU" dirty="0" smtClean="0"/>
              <a:t>progress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925" y="2876667"/>
            <a:ext cx="4133369" cy="304836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878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Introduction to</a:t>
            </a:r>
            <a:r>
              <a:rPr lang="en-US" baseline="0" dirty="0" smtClean="0"/>
              <a:t> the E-Learning 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Started as E-Learning Reference Group</a:t>
            </a:r>
          </a:p>
          <a:p>
            <a:pPr lvl="1"/>
            <a:r>
              <a:rPr lang="en-US" dirty="0" smtClean="0"/>
              <a:t>Advised and supported launch of E-Learning Services</a:t>
            </a:r>
          </a:p>
          <a:p>
            <a:r>
              <a:rPr lang="en-US" dirty="0" smtClean="0"/>
              <a:t>Current Role of Advisory Group</a:t>
            </a:r>
          </a:p>
          <a:p>
            <a:pPr lvl="1"/>
            <a:r>
              <a:rPr lang="en-US" dirty="0" smtClean="0"/>
              <a:t>Communication channel between E-Learning Team and IHTSDO Members sharing information on learning requirements, educational materials and links to Member educational initiative</a:t>
            </a:r>
          </a:p>
          <a:p>
            <a:pPr lvl="1"/>
            <a:r>
              <a:rPr lang="en-US" dirty="0" smtClean="0"/>
              <a:t>Advice on development of SNOMED CT education materials and and deliver of E-Learning services</a:t>
            </a:r>
          </a:p>
          <a:p>
            <a:r>
              <a:rPr lang="en-US" dirty="0" smtClean="0"/>
              <a:t>Roles </a:t>
            </a:r>
            <a:r>
              <a:rPr lang="en-US" dirty="0"/>
              <a:t>and responsibilities of attendees: </a:t>
            </a:r>
            <a:endParaRPr lang="en-US" dirty="0" smtClean="0"/>
          </a:p>
          <a:p>
            <a:pPr lvl="1"/>
            <a:r>
              <a:rPr lang="en-US" dirty="0" smtClean="0"/>
              <a:t>Member representatives and </a:t>
            </a:r>
            <a:r>
              <a:rPr lang="en-US" dirty="0"/>
              <a:t>standard </a:t>
            </a:r>
            <a:r>
              <a:rPr lang="en-US" dirty="0" smtClean="0"/>
              <a:t>members (nominated experts) E-Learning staff and observers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211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to the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we are having a workshop</a:t>
            </a:r>
          </a:p>
          <a:p>
            <a:r>
              <a:rPr lang="en-US" dirty="0" smtClean="0"/>
              <a:t>The goals of the day</a:t>
            </a:r>
          </a:p>
          <a:p>
            <a:pPr lvl="1"/>
            <a:r>
              <a:rPr lang="en-US" dirty="0"/>
              <a:t>Gaining input and advice on future SNOMED CT E-Learning development to further improve relevance of future opportunities to learn about SNOMED CT in ways that meet the requirements of key audience </a:t>
            </a:r>
            <a:r>
              <a:rPr lang="en-US" dirty="0" smtClean="0"/>
              <a:t>types</a:t>
            </a:r>
          </a:p>
          <a:p>
            <a:r>
              <a:rPr lang="en-US" dirty="0" smtClean="0"/>
              <a:t>Plan for the day</a:t>
            </a:r>
          </a:p>
          <a:p>
            <a:pPr marL="565150" lvl="1" indent="0">
              <a:buNone/>
            </a:pPr>
            <a:r>
              <a:rPr lang="en-US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23921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lvl="1">
              <a:spcBef>
                <a:spcPts val="0"/>
              </a:spcBef>
            </a:pPr>
            <a:r>
              <a:rPr lang="en-AU" sz="2400" dirty="0" smtClean="0"/>
              <a:t>Morning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GB" sz="2000" dirty="0">
                <a:solidFill>
                  <a:schemeClr val="tx2"/>
                </a:solidFill>
                <a:latin typeface="Arial"/>
                <a:cs typeface="Arial"/>
              </a:rPr>
              <a:t>Welcome and </a:t>
            </a:r>
            <a:r>
              <a:rPr lang="en-GB" sz="2000" dirty="0" smtClean="0">
                <a:solidFill>
                  <a:schemeClr val="tx2"/>
                </a:solidFill>
                <a:latin typeface="Arial"/>
                <a:cs typeface="Arial"/>
              </a:rPr>
              <a:t>introductions</a:t>
            </a:r>
          </a:p>
          <a:p>
            <a:r>
              <a:rPr lang="en-GB" sz="2000" dirty="0" smtClean="0">
                <a:solidFill>
                  <a:schemeClr val="tx2"/>
                </a:solidFill>
                <a:latin typeface="Arial"/>
                <a:cs typeface="Arial"/>
              </a:rPr>
              <a:t>What </a:t>
            </a:r>
            <a:r>
              <a:rPr lang="en-GB" sz="2000" dirty="0">
                <a:solidFill>
                  <a:schemeClr val="tx2"/>
                </a:solidFill>
                <a:latin typeface="Arial"/>
                <a:cs typeface="Arial"/>
              </a:rPr>
              <a:t>is ELAG?</a:t>
            </a:r>
          </a:p>
          <a:p>
            <a:r>
              <a:rPr lang="en-GB" sz="2000" dirty="0">
                <a:solidFill>
                  <a:schemeClr val="tx2"/>
                </a:solidFill>
                <a:latin typeface="Arial"/>
                <a:cs typeface="Arial"/>
              </a:rPr>
              <a:t>Background to the Workshop</a:t>
            </a:r>
          </a:p>
          <a:p>
            <a:r>
              <a:rPr lang="en-GB" sz="2000" dirty="0">
                <a:latin typeface="Arial"/>
                <a:cs typeface="Arial"/>
              </a:rPr>
              <a:t>E-Learning Status</a:t>
            </a:r>
          </a:p>
          <a:p>
            <a:r>
              <a:rPr lang="en-GB" sz="2000" dirty="0">
                <a:latin typeface="Arial"/>
                <a:cs typeface="Arial"/>
              </a:rPr>
              <a:t>Future Plans and Options</a:t>
            </a:r>
          </a:p>
          <a:p>
            <a:r>
              <a:rPr lang="en-GB" sz="2000" dirty="0">
                <a:latin typeface="Arial"/>
                <a:cs typeface="Arial"/>
              </a:rPr>
              <a:t>Preparing for the Breakout</a:t>
            </a:r>
          </a:p>
          <a:p>
            <a:pPr marL="129541" indent="0">
              <a:buNone/>
            </a:pPr>
            <a:r>
              <a:rPr lang="en-GB" sz="2000" i="1" dirty="0" smtClean="0">
                <a:latin typeface="Arial"/>
                <a:cs typeface="Arial"/>
              </a:rPr>
              <a:t>10:15 Break</a:t>
            </a:r>
            <a:endParaRPr lang="en-GB" sz="2000" i="1" dirty="0">
              <a:latin typeface="Arial"/>
              <a:cs typeface="Arial"/>
            </a:endParaRPr>
          </a:p>
          <a:p>
            <a:r>
              <a:rPr lang="en-GB" sz="2000" dirty="0">
                <a:latin typeface="Arial"/>
                <a:cs typeface="Arial"/>
              </a:rPr>
              <a:t>Breakout Session 1</a:t>
            </a:r>
          </a:p>
          <a:p>
            <a:r>
              <a:rPr lang="en-GB" sz="2000" dirty="0">
                <a:latin typeface="Arial"/>
                <a:cs typeface="Arial"/>
              </a:rPr>
              <a:t>Report back on </a:t>
            </a:r>
            <a:r>
              <a:rPr lang="en-GB" sz="2000" dirty="0" smtClean="0">
                <a:latin typeface="Arial"/>
                <a:cs typeface="Arial"/>
              </a:rPr>
              <a:t>progress</a:t>
            </a:r>
          </a:p>
          <a:p>
            <a:endParaRPr lang="en-GB" sz="2000" dirty="0">
              <a:latin typeface="Arial"/>
              <a:cs typeface="Arial"/>
            </a:endParaRPr>
          </a:p>
          <a:p>
            <a:pPr marL="129541" indent="0" algn="ctr">
              <a:buNone/>
            </a:pPr>
            <a:r>
              <a:rPr lang="en-GB" sz="2000" i="1" dirty="0" smtClean="0">
                <a:latin typeface="Arial"/>
                <a:cs typeface="Arial"/>
              </a:rPr>
              <a:t>LUNCH (not provided)</a:t>
            </a:r>
            <a:endParaRPr lang="en-US" sz="2000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Afternoon</a:t>
            </a:r>
            <a:endParaRPr lang="en-US" sz="2400" dirty="0">
              <a:latin typeface="+mj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4"/>
          </p:nvPr>
        </p:nvSpPr>
        <p:spPr/>
        <p:txBody>
          <a:bodyPr/>
          <a:lstStyle/>
          <a:p>
            <a:pPr marL="129541" indent="0">
              <a:buNone/>
            </a:pPr>
            <a:endParaRPr lang="en-GB" sz="2000" dirty="0" smtClean="0">
              <a:latin typeface="Arial"/>
              <a:cs typeface="Arial"/>
            </a:endParaRPr>
          </a:p>
          <a:p>
            <a:r>
              <a:rPr lang="en-GB" sz="2000" dirty="0" smtClean="0">
                <a:latin typeface="Arial"/>
                <a:cs typeface="Arial"/>
              </a:rPr>
              <a:t>Breakout </a:t>
            </a:r>
            <a:r>
              <a:rPr lang="en-GB" sz="2000" dirty="0">
                <a:latin typeface="Arial"/>
                <a:cs typeface="Arial"/>
              </a:rPr>
              <a:t>Session </a:t>
            </a:r>
            <a:r>
              <a:rPr lang="en-GB" sz="2000" dirty="0" smtClean="0">
                <a:latin typeface="Arial"/>
                <a:cs typeface="Arial"/>
              </a:rPr>
              <a:t>2</a:t>
            </a:r>
          </a:p>
          <a:p>
            <a:pPr marL="129541" indent="0">
              <a:buNone/>
            </a:pPr>
            <a:r>
              <a:rPr lang="en-GB" sz="2000" i="1" dirty="0" smtClean="0">
                <a:latin typeface="Arial"/>
                <a:cs typeface="Arial"/>
              </a:rPr>
              <a:t>15:00 Break</a:t>
            </a:r>
          </a:p>
          <a:p>
            <a:r>
              <a:rPr lang="en-GB" sz="2000" dirty="0" smtClean="0">
                <a:latin typeface="Arial"/>
                <a:cs typeface="Arial"/>
              </a:rPr>
              <a:t>Course </a:t>
            </a:r>
            <a:r>
              <a:rPr lang="en-GB" sz="2000" dirty="0">
                <a:latin typeface="Arial"/>
                <a:cs typeface="Arial"/>
              </a:rPr>
              <a:t>for SNOMED CT content developers</a:t>
            </a:r>
          </a:p>
          <a:p>
            <a:r>
              <a:rPr lang="en-GB" sz="2000" dirty="0">
                <a:latin typeface="Arial"/>
                <a:cs typeface="Arial"/>
              </a:rPr>
              <a:t>Summarizing outcomes</a:t>
            </a:r>
          </a:p>
          <a:p>
            <a:r>
              <a:rPr lang="en-GB" sz="2000" dirty="0">
                <a:latin typeface="Arial"/>
                <a:cs typeface="Arial"/>
              </a:rPr>
              <a:t>Next </a:t>
            </a:r>
            <a:r>
              <a:rPr lang="en-GB" sz="2000" dirty="0" smtClean="0">
                <a:latin typeface="Arial"/>
                <a:cs typeface="Arial"/>
              </a:rPr>
              <a:t>steps</a:t>
            </a:r>
          </a:p>
          <a:p>
            <a:pPr marL="129541" indent="0">
              <a:buNone/>
            </a:pPr>
            <a:r>
              <a:rPr lang="en-GB" sz="2000" i="1" dirty="0" smtClean="0">
                <a:latin typeface="Arial"/>
                <a:cs typeface="Arial"/>
              </a:rPr>
              <a:t>17:00 Close</a:t>
            </a:r>
            <a:endParaRPr lang="en-GB" sz="2000" i="1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j-lt"/>
              </a:rPr>
              <a:t>Agenda</a:t>
            </a:r>
            <a:endParaRPr lang="en-US" b="1" noProof="0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8294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hangingPunct="1"/>
            <a:r>
              <a:rPr lang="en-US" dirty="0" smtClean="0"/>
              <a:t>Team</a:t>
            </a:r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dirty="0"/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endParaRPr lang="en-US" dirty="0"/>
          </a:p>
          <a:p>
            <a:pPr rtl="0" eaLnBrk="1" hangingPunct="1"/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marL="129541" indent="0" rtl="0" eaLnBrk="1" hangingPunct="1">
              <a:buNone/>
            </a:pPr>
            <a:endParaRPr lang="en-US" sz="24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E-Learning development/delivery is a responsibility of the Education and Product Support team</a:t>
            </a:r>
            <a:endParaRPr lang="en-US" dirty="0" smtClean="0">
              <a:effectLst/>
            </a:endParaRPr>
          </a:p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Other responsibilities 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Documentation – Specifications and Implementation Guides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Product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Support for implementers – </a:t>
            </a:r>
            <a:r>
              <a:rPr lang="en-US" dirty="0" smtClean="0">
                <a:solidFill>
                  <a:srgbClr val="0055B0"/>
                </a:solidFill>
              </a:rPr>
              <a:t>Helpdesk &amp;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other activities</a:t>
            </a:r>
            <a:endParaRPr lang="en-US" dirty="0" smtClean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" y="1925931"/>
            <a:ext cx="88011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E-Learning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hangingPunct="1"/>
            <a:r>
              <a:rPr lang="en-US" sz="24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History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rtl val="0"/>
              </a:rPr>
              <a:t>Feb 2015: Foundation course first intake started 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Apr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2015: </a:t>
            </a:r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First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course completions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Jun 2015: </a:t>
            </a:r>
            <a:r>
              <a:rPr lang="en-US" baseline="0" dirty="0" smtClean="0">
                <a:solidFill>
                  <a:srgbClr val="0055B0"/>
                </a:solidFill>
                <a:rtl val="0"/>
              </a:rPr>
              <a:t>Moved</a:t>
            </a:r>
            <a:r>
              <a:rPr lang="en-US" dirty="0" smtClean="0">
                <a:solidFill>
                  <a:srgbClr val="0055B0"/>
                </a:solidFill>
                <a:rtl val="0"/>
              </a:rPr>
              <a:t> to new E-Learning Server</a:t>
            </a:r>
          </a:p>
          <a:p>
            <a:pPr lvl="1"/>
            <a:r>
              <a:rPr lang="en-US" sz="2000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Jul 2015:  Implementation</a:t>
            </a:r>
            <a:r>
              <a:rPr lang="en-US" sz="2000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</a:rPr>
              <a:t> Course first intake 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rtl val="0"/>
              </a:rPr>
              <a:t>Jan 2016: </a:t>
            </a:r>
            <a:r>
              <a:rPr lang="en-US" baseline="0" dirty="0" smtClean="0">
                <a:solidFill>
                  <a:srgbClr val="0055B0"/>
                </a:solidFill>
                <a:rtl val="0"/>
              </a:rPr>
              <a:t>Content</a:t>
            </a:r>
            <a:r>
              <a:rPr lang="en-US" dirty="0" smtClean="0">
                <a:solidFill>
                  <a:srgbClr val="0055B0"/>
                </a:solidFill>
                <a:rtl val="0"/>
              </a:rPr>
              <a:t> Developmen</a:t>
            </a:r>
            <a:r>
              <a:rPr lang="en-US" dirty="0" smtClean="0">
                <a:solidFill>
                  <a:srgbClr val="0055B0"/>
                </a:solidFill>
              </a:rPr>
              <a:t>t Theory Course first intake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Feb 2016: Implementation Course first completions </a:t>
            </a:r>
          </a:p>
          <a:p>
            <a:r>
              <a:rPr lang="en-US" sz="2400" b="0" i="0" u="none" strike="noStrike" cap="none" baseline="0" dirty="0" smtClean="0">
                <a:effectLst/>
                <a:latin typeface="Arial"/>
                <a:ea typeface="Arial"/>
                <a:cs typeface="Arial"/>
                <a:sym typeface="Arial"/>
                <a:rtl val="0"/>
              </a:rPr>
              <a:t>Status</a:t>
            </a:r>
          </a:p>
          <a:p>
            <a:pPr lvl="1"/>
            <a:r>
              <a:rPr lang="en-US" sz="2000" dirty="0" smtClean="0">
                <a:solidFill>
                  <a:srgbClr val="0055B0"/>
                </a:solidFill>
              </a:rPr>
              <a:t>958: Foundation completions so far</a:t>
            </a:r>
          </a:p>
          <a:p>
            <a:pPr marL="565150" lvl="1" indent="0">
              <a:buNone/>
            </a:pPr>
            <a:endParaRPr lang="en-US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  <a:p>
            <a:pPr lvl="1"/>
            <a:r>
              <a:rPr lang="en-US" b="0" i="0" u="none" strike="noStrike" cap="none" baseline="0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See ELAG Space for E-Learning Status</a:t>
            </a:r>
            <a:r>
              <a:rPr lang="en-US" b="0" i="0" u="none" strike="noStrike" cap="none" dirty="0" smtClean="0">
                <a:solidFill>
                  <a:srgbClr val="0055B0"/>
                </a:solidFill>
                <a:effectLst/>
                <a:latin typeface="Arial"/>
                <a:ea typeface="Arial"/>
                <a:cs typeface="Arial"/>
                <a:sym typeface="Arial"/>
                <a:rtl val="0"/>
              </a:rPr>
              <a:t> details …</a:t>
            </a:r>
            <a:endParaRPr lang="en-US" sz="2000" b="0" i="0" u="none" strike="noStrike" cap="none" baseline="0" dirty="0" smtClean="0">
              <a:solidFill>
                <a:srgbClr val="0055B0"/>
              </a:solidFill>
              <a:effectLst/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03939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</a:t>
            </a:r>
            <a:r>
              <a:rPr lang="en-US" baseline="0" dirty="0" smtClean="0"/>
              <a:t> Feedback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comments on presentations</a:t>
            </a:r>
          </a:p>
          <a:p>
            <a:pPr lvl="1"/>
            <a:r>
              <a:rPr lang="en-US" dirty="0" smtClean="0"/>
              <a:t>Key part of maintenance review and updates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End of course feedback</a:t>
            </a:r>
          </a:p>
          <a:p>
            <a:pPr lvl="1"/>
            <a:r>
              <a:rPr lang="en-US" dirty="0" smtClean="0"/>
              <a:t>Key input for today’s workshop</a:t>
            </a:r>
          </a:p>
          <a:p>
            <a:pPr lvl="1"/>
            <a:endParaRPr lang="en-US" dirty="0"/>
          </a:p>
          <a:p>
            <a:r>
              <a:rPr lang="en-US" dirty="0" smtClean="0"/>
              <a:t>See ELAG space for more details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1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55B0"/>
                </a:solidFill>
              </a:rPr>
              <a:t>E-Learning </a:t>
            </a:r>
            <a:r>
              <a:rPr lang="en-US" dirty="0" smtClean="0">
                <a:solidFill>
                  <a:srgbClr val="0055B0"/>
                </a:solidFill>
              </a:rPr>
              <a:t>2016 Work </a:t>
            </a:r>
            <a:r>
              <a:rPr lang="en-US" dirty="0">
                <a:solidFill>
                  <a:srgbClr val="0055B0"/>
                </a:solidFill>
              </a:rPr>
              <a:t>Plan commitments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0055B0"/>
                </a:solidFill>
              </a:rPr>
              <a:t>Module for information analysts used to working with ICD-9/ICD-10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To assist application of knowledge and skills to SNOMED CT</a:t>
            </a:r>
          </a:p>
          <a:p>
            <a:r>
              <a:rPr lang="en-US" sz="2000" dirty="0" smtClean="0">
                <a:solidFill>
                  <a:srgbClr val="0055B0"/>
                </a:solidFill>
              </a:rPr>
              <a:t>Presentation on SNOMED CT in communication standards</a:t>
            </a:r>
          </a:p>
          <a:p>
            <a:r>
              <a:rPr lang="en-US" sz="2000" dirty="0" smtClean="0">
                <a:solidFill>
                  <a:srgbClr val="0055B0"/>
                </a:solidFill>
                <a:effectLst/>
              </a:rPr>
              <a:t>Practical implementation example presentations</a:t>
            </a:r>
          </a:p>
          <a:p>
            <a:r>
              <a:rPr lang="en-US" sz="2000" dirty="0" smtClean="0">
                <a:solidFill>
                  <a:srgbClr val="0055B0"/>
                </a:solidFill>
                <a:effectLst/>
              </a:rPr>
              <a:t>Presentations based on priority documentation developments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</a:rPr>
              <a:t>Clinical Decision Support</a:t>
            </a:r>
          </a:p>
          <a:p>
            <a:pPr lvl="1"/>
            <a:r>
              <a:rPr lang="en-US" dirty="0" smtClean="0">
                <a:solidFill>
                  <a:srgbClr val="0055B0"/>
                </a:solidFill>
                <a:effectLst/>
              </a:rPr>
              <a:t>Refset management</a:t>
            </a:r>
          </a:p>
          <a:p>
            <a:r>
              <a:rPr lang="en-US" sz="2000" dirty="0" smtClean="0"/>
              <a:t>Training new team members to deliver course Webinars</a:t>
            </a:r>
          </a:p>
          <a:p>
            <a:r>
              <a:rPr lang="en-US" sz="2000" dirty="0" smtClean="0"/>
              <a:t>Maintenance activities</a:t>
            </a:r>
          </a:p>
          <a:p>
            <a:pPr lvl="1"/>
            <a:r>
              <a:rPr lang="en-US" dirty="0" smtClean="0"/>
              <a:t>Reviewing and Updates to existing presentations</a:t>
            </a:r>
          </a:p>
          <a:p>
            <a:pPr lvl="1"/>
            <a:r>
              <a:rPr lang="en-US" dirty="0" smtClean="0"/>
              <a:t>Extending the question bank for course assessments</a:t>
            </a:r>
          </a:p>
          <a:p>
            <a:pPr lvl="1"/>
            <a:r>
              <a:rPr lang="en-US" dirty="0" smtClean="0"/>
              <a:t>Updating and replacing practical course assignments</a:t>
            </a:r>
          </a:p>
          <a:p>
            <a:r>
              <a:rPr lang="en-US" dirty="0" smtClean="0"/>
              <a:t>Additional key priority for the team …</a:t>
            </a:r>
          </a:p>
          <a:p>
            <a:pPr lvl="1"/>
            <a:r>
              <a:rPr lang="en-US" dirty="0" smtClean="0"/>
              <a:t>Major document migration and restructuring </a:t>
            </a:r>
          </a:p>
        </p:txBody>
      </p:sp>
    </p:spTree>
    <p:extLst>
      <p:ext uri="{BB962C8B-B14F-4D97-AF65-F5344CB8AC3E}">
        <p14:creationId xmlns:p14="http://schemas.microsoft.com/office/powerpoint/2010/main" val="205378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SnomedCT_ELearning_Template_201511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SnomedCT_ELearning_Template_201511.potx</Template>
  <TotalTime>1990</TotalTime>
  <Words>558</Words>
  <Application>Microsoft Macintosh PowerPoint</Application>
  <PresentationFormat>On-screen Show (4:3)</PresentationFormat>
  <Paragraphs>101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SnomedCT_ELearning_Template_201511</vt:lpstr>
      <vt:lpstr>E-Learning Advisory Group Workshop 2016-04-16</vt:lpstr>
      <vt:lpstr>Introductions</vt:lpstr>
      <vt:lpstr>Short Introduction to the E-Learning AG</vt:lpstr>
      <vt:lpstr>Background to the Workshop</vt:lpstr>
      <vt:lpstr>Agenda</vt:lpstr>
      <vt:lpstr>Education and Product Support Team</vt:lpstr>
      <vt:lpstr>E-Learning Status</vt:lpstr>
      <vt:lpstr>Course Feedback and Evaluation</vt:lpstr>
      <vt:lpstr>E-Learning 2016 Work Plan commitments</vt:lpstr>
      <vt:lpstr>Objectives and Realism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Linda Bird</dc:creator>
  <cp:keywords/>
  <dc:description/>
  <cp:lastModifiedBy>David Markwell</cp:lastModifiedBy>
  <cp:revision>26</cp:revision>
  <dcterms:created xsi:type="dcterms:W3CDTF">2014-11-10T09:40:20Z</dcterms:created>
  <dcterms:modified xsi:type="dcterms:W3CDTF">2016-04-16T16:34:00Z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2AC9EC82-9C0C-4CDF-88DA-BF0B9C5F642E</vt:lpwstr>
  </property>
  <property fmtid="{D5CDD505-2E9C-101B-9397-08002B2CF9AE}" pid="3" name="ArticulatePath">
    <vt:lpwstr>Presentation1</vt:lpwstr>
  </property>
</Properties>
</file>