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8"/>
  </p:notesMasterIdLst>
  <p:sldIdLst>
    <p:sldId id="258" r:id="rId2"/>
    <p:sldId id="268" r:id="rId3"/>
    <p:sldId id="285" r:id="rId4"/>
    <p:sldId id="286" r:id="rId5"/>
    <p:sldId id="304" r:id="rId6"/>
    <p:sldId id="287" r:id="rId7"/>
    <p:sldId id="288" r:id="rId8"/>
    <p:sldId id="289" r:id="rId9"/>
    <p:sldId id="306" r:id="rId10"/>
    <p:sldId id="309" r:id="rId11"/>
    <p:sldId id="307" r:id="rId12"/>
    <p:sldId id="310" r:id="rId13"/>
    <p:sldId id="322" r:id="rId14"/>
    <p:sldId id="321" r:id="rId15"/>
    <p:sldId id="311" r:id="rId16"/>
    <p:sldId id="312" r:id="rId17"/>
    <p:sldId id="324" r:id="rId18"/>
    <p:sldId id="325" r:id="rId19"/>
    <p:sldId id="326" r:id="rId20"/>
    <p:sldId id="327" r:id="rId21"/>
    <p:sldId id="328" r:id="rId22"/>
    <p:sldId id="314" r:id="rId23"/>
    <p:sldId id="315" r:id="rId24"/>
    <p:sldId id="292" r:id="rId25"/>
    <p:sldId id="319" r:id="rId26"/>
    <p:sldId id="323" r:id="rId27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4757" autoAdjust="0"/>
  </p:normalViewPr>
  <p:slideViewPr>
    <p:cSldViewPr snapToGrid="0" snapToObjects="1">
      <p:cViewPr varScale="1">
        <p:scale>
          <a:sx n="102" d="100"/>
          <a:sy n="102" d="100"/>
        </p:scale>
        <p:origin x="78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jira.ihtsdotools.org/secure/Dashboard.jsp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Editorial Advisory Group</a:t>
            </a:r>
            <a:br>
              <a:rPr lang="en-US" dirty="0" smtClean="0"/>
            </a:br>
            <a:r>
              <a:rPr lang="en-US" sz="2800" dirty="0" smtClean="0"/>
              <a:t>IHTSDO Business Meeting</a:t>
            </a:r>
            <a:br>
              <a:rPr lang="en-US" sz="2800" dirty="0" smtClean="0"/>
            </a:br>
            <a:r>
              <a:rPr lang="en-US" sz="2800" dirty="0" smtClean="0"/>
              <a:t>London April 2016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T. Case</a:t>
            </a:r>
          </a:p>
          <a:p>
            <a:r>
              <a:rPr lang="en-US" sz="1800" b="1" dirty="0" smtClean="0"/>
              <a:t>Head of Terminology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174735"/>
          </a:xfrm>
        </p:spPr>
        <p:txBody>
          <a:bodyPr/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Considerable lateralized content </a:t>
            </a:r>
            <a:r>
              <a:rPr lang="en-US" dirty="0"/>
              <a:t>currently exists (left: 559, right: 570)</a:t>
            </a:r>
            <a:endParaRPr lang="en-US" dirty="0" smtClean="0"/>
          </a:p>
          <a:p>
            <a:pPr lvl="1"/>
            <a:r>
              <a:rPr lang="en-US" dirty="0" smtClean="0"/>
              <a:t>Simplifies modeling to a single un-nested role group</a:t>
            </a:r>
          </a:p>
          <a:p>
            <a:pPr lvl="1"/>
            <a:r>
              <a:rPr lang="en-US" dirty="0" smtClean="0"/>
              <a:t>Ensures that ONLY “</a:t>
            </a:r>
            <a:r>
              <a:rPr lang="en-US" dirty="0" err="1" smtClean="0"/>
              <a:t>lateralizable</a:t>
            </a:r>
            <a:r>
              <a:rPr lang="en-US" dirty="0" smtClean="0"/>
              <a:t>” anatomic structures are available for use</a:t>
            </a:r>
          </a:p>
          <a:p>
            <a:pPr lvl="1"/>
            <a:r>
              <a:rPr lang="en-US" dirty="0" smtClean="0"/>
              <a:t>Allows for retirement of multiple abstract anatomical concepts related to “bi-laterality”</a:t>
            </a:r>
          </a:p>
          <a:p>
            <a:pPr lvl="1"/>
            <a:r>
              <a:rPr lang="en-US" dirty="0" smtClean="0"/>
              <a:t>Does not require changes to the existing concept model</a:t>
            </a:r>
          </a:p>
          <a:p>
            <a:pPr lvl="1"/>
            <a:r>
              <a:rPr lang="en-US" dirty="0" smtClean="0"/>
              <a:t>Supports the independent use of Body structure concepts in an information model</a:t>
            </a:r>
          </a:p>
          <a:p>
            <a:pPr lvl="2"/>
            <a:r>
              <a:rPr lang="en-US" dirty="0" smtClean="0"/>
              <a:t>E.g. specimen collection site; site of vaccine administration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Requires potential creation of a large number of lateralized anatomic structures (Est 17,000 source body structure concepts)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Pros and cons: Option 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866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256" y="714356"/>
            <a:ext cx="8003356" cy="507995"/>
          </a:xfrm>
        </p:spPr>
        <p:txBody>
          <a:bodyPr/>
          <a:lstStyle/>
          <a:p>
            <a:r>
              <a:rPr lang="en-US" b="1" dirty="0" smtClean="0"/>
              <a:t>Option 4: Add LATERALITY relationship to relationship group</a:t>
            </a:r>
            <a:endParaRPr lang="en-US" b="1" dirty="0"/>
          </a:p>
        </p:txBody>
      </p:sp>
      <p:sp>
        <p:nvSpPr>
          <p:cNvPr id="36" name="Rectangle 35"/>
          <p:cNvSpPr/>
          <p:nvPr/>
        </p:nvSpPr>
        <p:spPr>
          <a:xfrm>
            <a:off x="539552" y="1628800"/>
            <a:ext cx="4536504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10930601000119107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Closed fracture of metatarsal bone of right </a:t>
            </a:r>
            <a:r>
              <a:rPr lang="en-AU" sz="1400" dirty="0" smtClean="0">
                <a:solidFill>
                  <a:schemeClr val="tx1"/>
                </a:solidFill>
              </a:rPr>
              <a:t>foot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7" name="Flowchart: Terminator 36"/>
          <p:cNvSpPr/>
          <p:nvPr/>
        </p:nvSpPr>
        <p:spPr>
          <a:xfrm>
            <a:off x="3432757" y="4060954"/>
            <a:ext cx="1512168" cy="90088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116676008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Associated morphology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2355601" y="320663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0" name="Elbow Connector 39"/>
          <p:cNvCxnSpPr>
            <a:stCxn id="37" idx="3"/>
            <a:endCxn id="61" idx="1"/>
          </p:cNvCxnSpPr>
          <p:nvPr/>
        </p:nvCxnSpPr>
        <p:spPr>
          <a:xfrm flipV="1">
            <a:off x="4944925" y="4497412"/>
            <a:ext cx="498320" cy="1398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Terminator 40"/>
          <p:cNvSpPr/>
          <p:nvPr/>
        </p:nvSpPr>
        <p:spPr>
          <a:xfrm>
            <a:off x="3445309" y="5226979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363698007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Finding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3" name="Elbow Connector 42"/>
          <p:cNvCxnSpPr>
            <a:stCxn id="41" idx="3"/>
          </p:cNvCxnSpPr>
          <p:nvPr/>
        </p:nvCxnSpPr>
        <p:spPr>
          <a:xfrm flipV="1">
            <a:off x="4957477" y="5490251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flipV="1">
            <a:off x="4957477" y="5478620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38" idx="6"/>
          </p:cNvCxnSpPr>
          <p:nvPr/>
        </p:nvCxnSpPr>
        <p:spPr>
          <a:xfrm flipV="1">
            <a:off x="2895661" y="3469774"/>
            <a:ext cx="504056" cy="201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endCxn id="41" idx="1"/>
          </p:cNvCxnSpPr>
          <p:nvPr/>
        </p:nvCxnSpPr>
        <p:spPr>
          <a:xfrm rot="16200000" flipH="1">
            <a:off x="2743874" y="4790689"/>
            <a:ext cx="994712" cy="408158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Isosceles Triangle 53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Oval 54"/>
          <p:cNvSpPr/>
          <p:nvPr/>
        </p:nvSpPr>
        <p:spPr>
          <a:xfrm>
            <a:off x="1036104" y="227687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57" name="Elbow Connector 111"/>
          <p:cNvCxnSpPr>
            <a:stCxn id="56" idx="6"/>
            <a:endCxn id="54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130"/>
          <p:cNvCxnSpPr>
            <a:stCxn id="55" idx="6"/>
            <a:endCxn id="56" idx="2"/>
          </p:cNvCxnSpPr>
          <p:nvPr/>
        </p:nvCxnSpPr>
        <p:spPr>
          <a:xfrm>
            <a:off x="1576164" y="2542017"/>
            <a:ext cx="25953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endCxn id="55" idx="2"/>
          </p:cNvCxnSpPr>
          <p:nvPr/>
        </p:nvCxnSpPr>
        <p:spPr>
          <a:xfrm rot="16200000" flipH="1">
            <a:off x="655256" y="2161168"/>
            <a:ext cx="409161" cy="35253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71800" y="2275990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64572001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Disease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443245" y="4232267"/>
            <a:ext cx="2145408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20946005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Fracture, closed</a:t>
            </a:r>
          </a:p>
        </p:txBody>
      </p:sp>
      <p:sp>
        <p:nvSpPr>
          <p:cNvPr id="25" name="Flowchart: Terminator 24"/>
          <p:cNvSpPr/>
          <p:nvPr/>
        </p:nvSpPr>
        <p:spPr>
          <a:xfrm>
            <a:off x="3399718" y="3207007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272741003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Laterality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flipV="1">
            <a:off x="4911886" y="3458648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199918" y="3207007"/>
            <a:ext cx="3052657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24028007</a:t>
            </a:r>
            <a:endParaRPr lang="en-AU" sz="1400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Right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245509" y="5213475"/>
            <a:ext cx="2728111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301000</a:t>
            </a:r>
          </a:p>
          <a:p>
            <a:pPr algn="ctr"/>
            <a:r>
              <a:rPr lang="en-AU" dirty="0">
                <a:solidFill>
                  <a:schemeClr val="tx1"/>
                </a:solidFill>
              </a:rPr>
              <a:t>Fifth metatarsal structure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8" name="Elbow Connector 27"/>
          <p:cNvCxnSpPr/>
          <p:nvPr/>
        </p:nvCxnSpPr>
        <p:spPr>
          <a:xfrm>
            <a:off x="1979712" y="2542017"/>
            <a:ext cx="375889" cy="929767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endCxn id="37" idx="1"/>
          </p:cNvCxnSpPr>
          <p:nvPr/>
        </p:nvCxnSpPr>
        <p:spPr>
          <a:xfrm rot="16200000" flipH="1">
            <a:off x="2716588" y="3795224"/>
            <a:ext cx="1036733" cy="39560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52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146455"/>
          </a:xfrm>
        </p:spPr>
        <p:txBody>
          <a:bodyPr/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Flattens the laterality model (no nesting needed)</a:t>
            </a:r>
          </a:p>
          <a:p>
            <a:pPr lvl="1"/>
            <a:r>
              <a:rPr lang="en-US" dirty="0" smtClean="0"/>
              <a:t>Close to “user-form”</a:t>
            </a:r>
          </a:p>
          <a:p>
            <a:pPr lvl="1"/>
            <a:r>
              <a:rPr lang="en-US" dirty="0" smtClean="0"/>
              <a:t>Does not require the creation of new anatomic structure concepts</a:t>
            </a:r>
          </a:p>
          <a:p>
            <a:pPr lvl="1"/>
            <a:r>
              <a:rPr lang="en-US" dirty="0" smtClean="0"/>
              <a:t>Is “consistent” with the post-coordination expression syntax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Requires changes </a:t>
            </a:r>
            <a:r>
              <a:rPr lang="en-US" dirty="0"/>
              <a:t>to the concept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Allows “two ways” to model lateralized concepts</a:t>
            </a:r>
          </a:p>
          <a:p>
            <a:pPr lvl="1"/>
            <a:r>
              <a:rPr lang="en-US" dirty="0" smtClean="0"/>
              <a:t>May require remodeling of large number of existing concepts</a:t>
            </a:r>
          </a:p>
          <a:p>
            <a:pPr lvl="1"/>
            <a:r>
              <a:rPr lang="en-US" dirty="0" smtClean="0"/>
              <a:t>Does not eliminate the need for lateralized body structures</a:t>
            </a:r>
            <a:endParaRPr lang="en-US" dirty="0"/>
          </a:p>
          <a:p>
            <a:pPr lvl="1"/>
            <a:r>
              <a:rPr lang="en-US" dirty="0" smtClean="0"/>
              <a:t>May allow creation of “Non-sense” concepts (e.g. “right liver”)</a:t>
            </a:r>
          </a:p>
          <a:p>
            <a:pPr lvl="1"/>
            <a:r>
              <a:rPr lang="en-US" dirty="0" smtClean="0"/>
              <a:t>Requires clear and detailed editorial guidance</a:t>
            </a:r>
          </a:p>
          <a:p>
            <a:pPr lvl="1"/>
            <a:r>
              <a:rPr lang="en-US" dirty="0" smtClean="0"/>
              <a:t>Requires a transform to compute equivalence between concepts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Pros and cons: Option 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521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Anatomical </a:t>
            </a:r>
            <a:r>
              <a:rPr lang="en-US" sz="2000" dirty="0"/>
              <a:t>entities are </a:t>
            </a:r>
            <a:r>
              <a:rPr lang="en-US" sz="2000" dirty="0" smtClean="0"/>
              <a:t>lateralized </a:t>
            </a:r>
            <a:r>
              <a:rPr lang="en-US" sz="2000" dirty="0"/>
              <a:t>in the Foundational Model of Anatomy (FMA), with which the SNOMED CT anatomy is closely aligned. </a:t>
            </a:r>
            <a:r>
              <a:rPr lang="en-US" sz="2000" dirty="0" smtClean="0"/>
              <a:t>Modeling </a:t>
            </a:r>
            <a:r>
              <a:rPr lang="en-US" sz="2000" dirty="0"/>
              <a:t>laterality in SNOMED CT could be mostly </a:t>
            </a:r>
            <a:r>
              <a:rPr lang="en-US" sz="2000" dirty="0" smtClean="0"/>
              <a:t>outsourced as a </a:t>
            </a:r>
            <a:r>
              <a:rPr lang="en-US" sz="2000" dirty="0"/>
              <a:t>one-time </a:t>
            </a:r>
            <a:r>
              <a:rPr lang="en-US" sz="2000" dirty="0" smtClean="0"/>
              <a:t>effort.</a:t>
            </a:r>
          </a:p>
          <a:p>
            <a:r>
              <a:rPr lang="en-US" sz="2000" dirty="0" smtClean="0"/>
              <a:t>How will Option 4 prevent the creation of non-sense literalities as it will not be tied to the Body Structure hierarchy</a:t>
            </a:r>
          </a:p>
          <a:p>
            <a:r>
              <a:rPr lang="en-US" sz="2000" dirty="0" smtClean="0"/>
              <a:t>Option 4 requires a transform to create a nested expression. What is the advantage of creating a reference structure that always requires a transform?</a:t>
            </a:r>
          </a:p>
          <a:p>
            <a:r>
              <a:rPr lang="en-US" sz="2000" dirty="0" smtClean="0"/>
              <a:t>Given the demonstrated use case for lateralized anatomy, what is the reluctance to continue to add it as needed?</a:t>
            </a:r>
          </a:p>
          <a:p>
            <a:r>
              <a:rPr lang="en-US" sz="2000" dirty="0" smtClean="0"/>
              <a:t>The current document does not address impact on extensions that already use lateralized anatomy in their content.</a:t>
            </a:r>
          </a:p>
          <a:p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Laterality comments from members</a:t>
            </a:r>
            <a:br>
              <a:rPr lang="en-US" b="1" dirty="0" smtClean="0"/>
            </a:br>
            <a:r>
              <a:rPr lang="en-US" sz="2000" b="1" dirty="0" smtClean="0"/>
              <a:t>(paraphrased)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846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Should the </a:t>
            </a:r>
            <a:r>
              <a:rPr lang="en-US" sz="3200" dirty="0" smtClean="0"/>
              <a:t>choice of option 4 </a:t>
            </a:r>
            <a:r>
              <a:rPr lang="en-US" sz="3200" dirty="0"/>
              <a:t>be reconsidered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Laterality discussion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97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Update from Event-Condition-Episode Project Group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b="1" dirty="0" smtClean="0"/>
              <a:t>Bruce Goldberg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66227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Content Tracker Review</a:t>
            </a:r>
            <a:br>
              <a:rPr lang="en-US" b="1" dirty="0" smtClean="0"/>
            </a:br>
            <a:r>
              <a:rPr lang="en-US" sz="3200" b="1" dirty="0" smtClean="0"/>
              <a:t>General policy issues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b="1" dirty="0" smtClean="0"/>
              <a:t>James T. Case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3343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980"/>
            <a:ext cx="8229600" cy="5058812"/>
          </a:xfrm>
        </p:spPr>
        <p:txBody>
          <a:bodyPr/>
          <a:lstStyle/>
          <a:p>
            <a:r>
              <a:rPr lang="en-US" sz="2000" dirty="0" smtClean="0"/>
              <a:t>Single view of content issue statuses available on confluence</a:t>
            </a:r>
          </a:p>
          <a:p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jira.ihtsdotools.org/secure/Dashboard.jspa</a:t>
            </a:r>
            <a:endParaRPr lang="en-US" sz="2000" dirty="0" smtClean="0"/>
          </a:p>
          <a:p>
            <a:pPr marL="129541" indent="0">
              <a:buNone/>
            </a:pPr>
            <a:endParaRPr lang="en-US" dirty="0" smtClean="0"/>
          </a:p>
          <a:p>
            <a:pPr marL="12954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 Tracker Dashboard</a:t>
            </a:r>
            <a:endParaRPr lang="en-US" b="1" dirty="0"/>
          </a:p>
        </p:txBody>
      </p:sp>
      <p:pic>
        <p:nvPicPr>
          <p:cNvPr id="2054" name="Picture 6" descr="C:\Users\casejt\AppData\Local\Temp\1\SNAGHTML10aa616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828" y="2110508"/>
            <a:ext cx="4821778" cy="437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9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980"/>
            <a:ext cx="8229600" cy="5058812"/>
          </a:xfrm>
        </p:spPr>
        <p:txBody>
          <a:bodyPr/>
          <a:lstStyle/>
          <a:p>
            <a:r>
              <a:rPr lang="en-US" dirty="0"/>
              <a:t>Description – “The User Guide specifies that certain attribute values are so general that they should be applied only to "groupers". We need to define what a grouper is, and make a list of concepts that are allowed as exceptions (a "whitelist</a:t>
            </a:r>
            <a:r>
              <a:rPr lang="en-US" dirty="0" smtClean="0"/>
              <a:t>").”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Define what a grouper is</a:t>
            </a:r>
          </a:p>
          <a:p>
            <a:pPr lvl="1"/>
            <a:r>
              <a:rPr lang="en-US" dirty="0" smtClean="0"/>
              <a:t>Define their rationale and purpose</a:t>
            </a:r>
          </a:p>
          <a:p>
            <a:pPr lvl="1"/>
            <a:r>
              <a:rPr lang="en-US" dirty="0" smtClean="0"/>
              <a:t>When should they be allowed/not allowed?</a:t>
            </a:r>
          </a:p>
          <a:p>
            <a:pPr lvl="1"/>
            <a:r>
              <a:rPr lang="en-US" dirty="0" smtClean="0"/>
              <a:t>What do we do with the existing concepts that fall under the newly established definition?</a:t>
            </a:r>
          </a:p>
          <a:p>
            <a:r>
              <a:rPr lang="en-US" dirty="0" smtClean="0"/>
              <a:t>How is the MRCM affected?</a:t>
            </a:r>
          </a:p>
          <a:p>
            <a:r>
              <a:rPr lang="en-US" dirty="0" smtClean="0"/>
              <a:t>Priority – how important is this issue?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451130" cy="507995"/>
          </a:xfrm>
        </p:spPr>
        <p:txBody>
          <a:bodyPr/>
          <a:lstStyle/>
          <a:p>
            <a:r>
              <a:rPr lang="en-US" dirty="0"/>
              <a:t>artf6279-definition of grouper, whitelisting of exceptions to MRCM rules in User Guide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948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980"/>
            <a:ext cx="8229600" cy="5058812"/>
          </a:xfrm>
        </p:spPr>
        <p:txBody>
          <a:bodyPr/>
          <a:lstStyle/>
          <a:p>
            <a:r>
              <a:rPr lang="en-US" dirty="0"/>
              <a:t>Description – “We need a policy regarding how or whether non-ASCII characters such as </a:t>
            </a:r>
            <a:r>
              <a:rPr lang="en-US" dirty="0" err="1"/>
              <a:t>en</a:t>
            </a:r>
            <a:r>
              <a:rPr lang="en-US" dirty="0"/>
              <a:t>-dash, </a:t>
            </a:r>
            <a:r>
              <a:rPr lang="en-US" dirty="0" err="1"/>
              <a:t>em</a:t>
            </a:r>
            <a:r>
              <a:rPr lang="en-US" dirty="0"/>
              <a:t>-dash, and single quote characters should appear in terms. A few are found in the Jan 2011 </a:t>
            </a:r>
            <a:r>
              <a:rPr lang="en-US" dirty="0" smtClean="0"/>
              <a:t>release”</a:t>
            </a:r>
          </a:p>
          <a:p>
            <a:r>
              <a:rPr lang="en-US" dirty="0" smtClean="0"/>
              <a:t>Establish use cases</a:t>
            </a:r>
          </a:p>
          <a:p>
            <a:pPr lvl="1"/>
            <a:r>
              <a:rPr lang="en-US" dirty="0" smtClean="0"/>
              <a:t>Eponyms</a:t>
            </a:r>
          </a:p>
          <a:p>
            <a:pPr lvl="1"/>
            <a:r>
              <a:rPr lang="en-US" dirty="0" smtClean="0"/>
              <a:t>Translations</a:t>
            </a:r>
          </a:p>
          <a:p>
            <a:r>
              <a:rPr lang="en-US" dirty="0" smtClean="0"/>
              <a:t>Review solutions from other organizations</a:t>
            </a:r>
          </a:p>
          <a:p>
            <a:pPr lvl="1"/>
            <a:r>
              <a:rPr lang="en-US" dirty="0" smtClean="0"/>
              <a:t>UMLS</a:t>
            </a:r>
          </a:p>
          <a:p>
            <a:pPr lvl="1"/>
            <a:r>
              <a:rPr lang="en-US" dirty="0" smtClean="0"/>
              <a:t>UKTC</a:t>
            </a:r>
          </a:p>
          <a:p>
            <a:r>
              <a:rPr lang="en-US" dirty="0"/>
              <a:t>Priority – how important is this issue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356862" cy="507995"/>
          </a:xfrm>
        </p:spPr>
        <p:txBody>
          <a:bodyPr/>
          <a:lstStyle/>
          <a:p>
            <a:r>
              <a:rPr lang="en-US" b="1" dirty="0"/>
              <a:t>artf221357-Extended (non-ASCII) UTF8 characters in terms	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1681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Welcome &amp; Apologies				Chair</a:t>
            </a:r>
          </a:p>
          <a:p>
            <a:r>
              <a:rPr lang="en-US" sz="2000" dirty="0" smtClean="0"/>
              <a:t>Conflicts of Interest/approval of minutes		Chair</a:t>
            </a:r>
          </a:p>
          <a:p>
            <a:r>
              <a:rPr lang="en-US" sz="2000" dirty="0" smtClean="0"/>
              <a:t>Updates on previous issues				Chair</a:t>
            </a:r>
          </a:p>
          <a:p>
            <a:r>
              <a:rPr lang="en-US" sz="2000" dirty="0"/>
              <a:t>Drug product Action Item follow </a:t>
            </a:r>
            <a:r>
              <a:rPr lang="en-US" sz="2000" dirty="0" smtClean="0"/>
              <a:t>up			TMO</a:t>
            </a:r>
          </a:p>
          <a:p>
            <a:r>
              <a:rPr lang="en-US" sz="2000" dirty="0"/>
              <a:t>U</a:t>
            </a:r>
            <a:r>
              <a:rPr lang="en-US" sz="2000" dirty="0" smtClean="0"/>
              <a:t>se </a:t>
            </a:r>
            <a:r>
              <a:rPr lang="en-US" sz="2000" dirty="0"/>
              <a:t>of Products as attribute values</a:t>
            </a:r>
            <a:r>
              <a:rPr lang="en-US" sz="2000" dirty="0" smtClean="0"/>
              <a:t>			TMO</a:t>
            </a:r>
          </a:p>
          <a:p>
            <a:r>
              <a:rPr lang="en-US" sz="2000" dirty="0"/>
              <a:t>Update on substances </a:t>
            </a:r>
            <a:r>
              <a:rPr lang="en-US" sz="2000" dirty="0" smtClean="0"/>
              <a:t>redesign			TMO</a:t>
            </a:r>
          </a:p>
          <a:p>
            <a:r>
              <a:rPr lang="en-US" sz="2000" dirty="0"/>
              <a:t>Laterality proposal </a:t>
            </a:r>
            <a:r>
              <a:rPr lang="en-US" sz="2000" dirty="0" smtClean="0"/>
              <a:t>update				JCA </a:t>
            </a:r>
          </a:p>
          <a:p>
            <a:r>
              <a:rPr lang="en-US" sz="2000" dirty="0"/>
              <a:t>Overview of ECE policy </a:t>
            </a:r>
            <a:r>
              <a:rPr lang="en-US" sz="2000" dirty="0" smtClean="0"/>
              <a:t>recommendations		BGO</a:t>
            </a:r>
          </a:p>
          <a:p>
            <a:r>
              <a:rPr lang="en-US" sz="2000" dirty="0"/>
              <a:t>Content tracker </a:t>
            </a:r>
            <a:r>
              <a:rPr lang="en-US" sz="2000" dirty="0" smtClean="0"/>
              <a:t>review				JCA</a:t>
            </a:r>
          </a:p>
          <a:p>
            <a:r>
              <a:rPr lang="en-US" sz="2000" dirty="0"/>
              <a:t>Modularization of SNOMED </a:t>
            </a:r>
            <a:r>
              <a:rPr lang="en-US" sz="2000" dirty="0" smtClean="0"/>
              <a:t>CT			KCA</a:t>
            </a:r>
          </a:p>
          <a:p>
            <a:r>
              <a:rPr lang="en-US" sz="2000" dirty="0"/>
              <a:t>Review of "</a:t>
            </a:r>
            <a:r>
              <a:rPr lang="en-US" sz="2000" dirty="0" smtClean="0"/>
              <a:t>Lymphadenopathy			JCA</a:t>
            </a:r>
          </a:p>
          <a:p>
            <a:r>
              <a:rPr lang="en-US" sz="2000" dirty="0" smtClean="0"/>
              <a:t>Conference call schedule				Group</a:t>
            </a:r>
          </a:p>
          <a:p>
            <a:r>
              <a:rPr lang="en-US" sz="2000" dirty="0" smtClean="0"/>
              <a:t>Any Other Business					Group</a:t>
            </a:r>
          </a:p>
          <a:p>
            <a:r>
              <a:rPr lang="en-US" sz="2000" dirty="0" smtClean="0"/>
              <a:t>“Three-bullet” slide development			Group	</a:t>
            </a:r>
            <a:endParaRPr lang="en-US" sz="2000" dirty="0"/>
          </a:p>
        </p:txBody>
      </p:sp>
      <p:pic>
        <p:nvPicPr>
          <p:cNvPr id="1025" name="Picture 1" descr="s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s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00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980"/>
            <a:ext cx="8229600" cy="5058812"/>
          </a:xfrm>
        </p:spPr>
        <p:txBody>
          <a:bodyPr/>
          <a:lstStyle/>
          <a:p>
            <a:r>
              <a:rPr lang="en-US" dirty="0"/>
              <a:t>Description – “Initiate project to develop more detailed and explicit guidance on moving concepts to different hierarchies without retiring </a:t>
            </a:r>
            <a:r>
              <a:rPr lang="en-US" dirty="0" smtClean="0"/>
              <a:t>them”</a:t>
            </a:r>
          </a:p>
          <a:p>
            <a:r>
              <a:rPr lang="en-US" dirty="0" smtClean="0"/>
              <a:t>Historical precedence</a:t>
            </a:r>
          </a:p>
          <a:p>
            <a:r>
              <a:rPr lang="en-US" dirty="0" smtClean="0"/>
              <a:t>Current guidance</a:t>
            </a:r>
          </a:p>
          <a:p>
            <a:pPr lvl="1"/>
            <a:r>
              <a:rPr lang="en-US" dirty="0"/>
              <a:t>7.3.1 – “A change to the semantic type shown in parentheses at the end of the FSN may sometimes be considered a minor change if it occurs within a single top-level hierarchy (e.g. a change from a finding tag to a disorder tag, or a change from a procedure tag to a regime/therapy tag), but a move to a completely different top-level hierarchy is regarded as a significant change to the Concept's meaning and is prohibited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Potential large future changes</a:t>
            </a:r>
          </a:p>
          <a:p>
            <a:pPr lvl="1"/>
            <a:r>
              <a:rPr lang="en-US" dirty="0" smtClean="0"/>
              <a:t>Evaluation procedures -&gt; Observable entity</a:t>
            </a:r>
          </a:p>
          <a:p>
            <a:r>
              <a:rPr lang="en-US" dirty="0"/>
              <a:t>Priority – how important is this issue?</a:t>
            </a:r>
          </a:p>
          <a:p>
            <a:pPr marL="12954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545398" cy="507995"/>
          </a:xfrm>
        </p:spPr>
        <p:txBody>
          <a:bodyPr/>
          <a:lstStyle/>
          <a:p>
            <a:r>
              <a:rPr lang="en-US" b="1" dirty="0"/>
              <a:t>artf6196-Moving between hierarchies without retirement: policy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20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980"/>
            <a:ext cx="8229600" cy="5058812"/>
          </a:xfrm>
        </p:spPr>
        <p:txBody>
          <a:bodyPr/>
          <a:lstStyle/>
          <a:p>
            <a:r>
              <a:rPr lang="en-US" dirty="0"/>
              <a:t>Description – “Re-evaluate policy on word order </a:t>
            </a:r>
            <a:r>
              <a:rPr lang="en-US" dirty="0" smtClean="0"/>
              <a:t>variants”</a:t>
            </a:r>
          </a:p>
          <a:p>
            <a:r>
              <a:rPr lang="en-US" dirty="0"/>
              <a:t>Current policy – 7.5 – “Conventions should not attempt to address needs for variations based on word order preferences (e.g. for searching or display</a:t>
            </a:r>
            <a:r>
              <a:rPr lang="en-US" dirty="0" smtClean="0"/>
              <a:t>).”</a:t>
            </a:r>
          </a:p>
          <a:p>
            <a:pPr lvl="1"/>
            <a:r>
              <a:rPr lang="en-US" dirty="0" smtClean="0"/>
              <a:t>General naming conventions</a:t>
            </a:r>
          </a:p>
          <a:p>
            <a:r>
              <a:rPr lang="en-US" dirty="0" smtClean="0"/>
              <a:t>Need to address specific requests for word order variants that originate from external members.</a:t>
            </a:r>
          </a:p>
          <a:p>
            <a:r>
              <a:rPr lang="en-US" dirty="0" smtClean="0"/>
              <a:t>Other editorial guidance for section 7.5 may need review based on guidance from ECE</a:t>
            </a:r>
          </a:p>
          <a:p>
            <a:pPr lvl="1"/>
            <a:r>
              <a:rPr lang="en-US" dirty="0" smtClean="0"/>
              <a:t>E.g</a:t>
            </a:r>
            <a:r>
              <a:rPr lang="en-US" dirty="0"/>
              <a:t>. “The convention should follow "natural" language when possible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Is natural language specific enough for an FSN?</a:t>
            </a:r>
          </a:p>
          <a:p>
            <a:r>
              <a:rPr lang="en-US" dirty="0"/>
              <a:t>Priority – how important is this issue?</a:t>
            </a:r>
          </a:p>
          <a:p>
            <a:pPr marL="12954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artf6195-Word order variants: policy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2761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Modularization of SNOMED CT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b="1" dirty="0" smtClean="0"/>
              <a:t>Keith Campbell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521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Lymphadenopathy issues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b="1" dirty="0" smtClean="0"/>
              <a:t>James T. Case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521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980"/>
            <a:ext cx="8229600" cy="5254795"/>
          </a:xfrm>
        </p:spPr>
        <p:txBody>
          <a:bodyPr/>
          <a:lstStyle/>
          <a:p>
            <a:r>
              <a:rPr lang="en-US" sz="2800" dirty="0" smtClean="0"/>
              <a:t>Clinical usage of Lymphadenopathy means either “Disorder of lymph node” or “Enlargement of lymph node”</a:t>
            </a:r>
            <a:endParaRPr lang="en-US" sz="2800" dirty="0"/>
          </a:p>
          <a:p>
            <a:r>
              <a:rPr lang="en-US" sz="2800" dirty="0"/>
              <a:t>30746006 | Lymphadenopathy (disorder</a:t>
            </a:r>
            <a:r>
              <a:rPr lang="en-US" sz="2800" dirty="0" smtClean="0"/>
              <a:t>)| is currently </a:t>
            </a:r>
            <a:r>
              <a:rPr lang="en-US" sz="2800" dirty="0"/>
              <a:t>primitive with </a:t>
            </a:r>
            <a:r>
              <a:rPr lang="en-US" sz="2800" dirty="0" smtClean="0"/>
              <a:t>no ASSOCIATED MORPHOLOGY</a:t>
            </a:r>
          </a:p>
          <a:p>
            <a:pPr lvl="1"/>
            <a:r>
              <a:rPr lang="en-US" dirty="0" smtClean="0"/>
              <a:t>Many synonyms specifically state “enlargement”</a:t>
            </a:r>
          </a:p>
          <a:p>
            <a:pPr lvl="1"/>
            <a:r>
              <a:rPr lang="en-US" dirty="0" smtClean="0"/>
              <a:t>Many subtypes do not </a:t>
            </a:r>
            <a:r>
              <a:rPr lang="en-US" dirty="0"/>
              <a:t>specify enlargement (e.g. 127117004 | Celiac lymphadenopathy (disorder) </a:t>
            </a:r>
            <a:r>
              <a:rPr lang="en-US" dirty="0" smtClean="0"/>
              <a:t>|)</a:t>
            </a:r>
          </a:p>
          <a:p>
            <a:r>
              <a:rPr lang="en-US" dirty="0" smtClean="0"/>
              <a:t>If the differentiation is important</a:t>
            </a:r>
            <a:r>
              <a:rPr lang="en-US" dirty="0" smtClean="0"/>
              <a:t>, how to resolve the common clinical usage?</a:t>
            </a:r>
          </a:p>
          <a:p>
            <a:r>
              <a:rPr lang="en-US" dirty="0" smtClean="0"/>
              <a:t>Is a tracker needed?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Current ambiguous usage of Lymphadenopathy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701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Conference call scheduling</a:t>
            </a:r>
            <a:br>
              <a:rPr lang="en-US" dirty="0" smtClean="0"/>
            </a:br>
            <a:r>
              <a:rPr lang="en-US" dirty="0" smtClean="0"/>
              <a:t>Any other business</a:t>
            </a:r>
            <a:br>
              <a:rPr lang="en-US" dirty="0" smtClean="0"/>
            </a:br>
            <a:r>
              <a:rPr lang="en-US" dirty="0" smtClean="0"/>
              <a:t>Date of next </a:t>
            </a:r>
            <a:r>
              <a:rPr lang="en-US" dirty="0" smtClean="0"/>
              <a:t>meeting</a:t>
            </a:r>
            <a:br>
              <a:rPr lang="en-US" dirty="0" smtClean="0"/>
            </a:br>
            <a:r>
              <a:rPr lang="en-US" dirty="0" smtClean="0"/>
              <a:t>Develop “3-bullet item” slide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b="1" dirty="0"/>
          </a:p>
        </p:txBody>
      </p:sp>
      <p:sp>
        <p:nvSpPr>
          <p:cNvPr id="4" name="Rectangle 3"/>
          <p:cNvSpPr/>
          <p:nvPr/>
        </p:nvSpPr>
        <p:spPr>
          <a:xfrm>
            <a:off x="2524003" y="3275112"/>
            <a:ext cx="40959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Helvetica Neue"/>
              </a:rPr>
              <a:t>127117004 | Celiac lymphadenopathy (disorder) |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16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900" y="1265528"/>
            <a:ext cx="8229600" cy="4658007"/>
          </a:xfrm>
        </p:spPr>
        <p:txBody>
          <a:bodyPr/>
          <a:lstStyle/>
          <a:p>
            <a:r>
              <a:rPr lang="en-US" dirty="0"/>
              <a:t>Domain and range revisions</a:t>
            </a:r>
          </a:p>
          <a:p>
            <a:pPr lvl="1"/>
            <a:r>
              <a:rPr lang="en-US" dirty="0"/>
              <a:t>Clinical course – Add additional disease </a:t>
            </a:r>
            <a:r>
              <a:rPr lang="en-US" dirty="0" smtClean="0"/>
              <a:t>phases</a:t>
            </a:r>
            <a:endParaRPr lang="en-US" dirty="0"/>
          </a:p>
          <a:p>
            <a:pPr lvl="2"/>
            <a:r>
              <a:rPr lang="en-US" dirty="0" smtClean="0"/>
              <a:t>E.g. “In remission”, “latent”</a:t>
            </a:r>
            <a:endParaRPr lang="en-US" dirty="0"/>
          </a:p>
          <a:p>
            <a:pPr lvl="1"/>
            <a:r>
              <a:rPr lang="en-US" dirty="0"/>
              <a:t>Specimen substance – physical </a:t>
            </a:r>
            <a:r>
              <a:rPr lang="en-US" dirty="0" smtClean="0"/>
              <a:t>object</a:t>
            </a:r>
          </a:p>
          <a:p>
            <a:pPr lvl="2"/>
            <a:r>
              <a:rPr lang="en-US" dirty="0" smtClean="0"/>
              <a:t>Allows for public and environmental health monitoring</a:t>
            </a:r>
            <a:endParaRPr lang="en-US" dirty="0"/>
          </a:p>
          <a:p>
            <a:r>
              <a:rPr lang="en-US" dirty="0"/>
              <a:t>Potential new attributes</a:t>
            </a:r>
          </a:p>
          <a:p>
            <a:pPr lvl="1"/>
            <a:r>
              <a:rPr lang="en-US" dirty="0" smtClean="0"/>
              <a:t>During</a:t>
            </a:r>
          </a:p>
          <a:p>
            <a:pPr lvl="2"/>
            <a:r>
              <a:rPr lang="en-US" dirty="0" smtClean="0"/>
              <a:t>E.g. “Disorder X DURING procedure Y</a:t>
            </a:r>
            <a:endParaRPr lang="en-US" dirty="0"/>
          </a:p>
          <a:p>
            <a:pPr lvl="1"/>
            <a:r>
              <a:rPr lang="da-DK" dirty="0"/>
              <a:t>Has </a:t>
            </a:r>
            <a:r>
              <a:rPr lang="da-DK" dirty="0" smtClean="0"/>
              <a:t>prodcut role</a:t>
            </a:r>
          </a:p>
          <a:p>
            <a:pPr lvl="2"/>
            <a:r>
              <a:rPr lang="da-DK" dirty="0" smtClean="0"/>
              <a:t>Needed to </a:t>
            </a:r>
            <a:r>
              <a:rPr lang="da-DK" smtClean="0"/>
              <a:t>support the specific roles </a:t>
            </a:r>
            <a:r>
              <a:rPr lang="da-DK" dirty="0" smtClean="0"/>
              <a:t>that are being removed as IS-A relationships from the product hierarchy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115300" cy="507995"/>
          </a:xfrm>
        </p:spPr>
        <p:txBody>
          <a:bodyPr/>
          <a:lstStyle/>
          <a:p>
            <a:r>
              <a:rPr lang="en-US" b="1" dirty="0" smtClean="0"/>
              <a:t>Content model changes recently requested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0625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 of slashes in FSNs</a:t>
            </a:r>
          </a:p>
          <a:p>
            <a:pPr lvl="1"/>
            <a:r>
              <a:rPr lang="en-US" sz="1800" dirty="0" smtClean="0"/>
              <a:t>Currently not allowed</a:t>
            </a:r>
          </a:p>
          <a:p>
            <a:pPr lvl="1"/>
            <a:r>
              <a:rPr lang="en-US" sz="1800" dirty="0" smtClean="0"/>
              <a:t>Exceptions identified – </a:t>
            </a:r>
            <a:r>
              <a:rPr lang="en-US" sz="1800" dirty="0" err="1" smtClean="0"/>
              <a:t>hemoglobinopathies</a:t>
            </a:r>
            <a:endParaRPr lang="en-US" sz="1800" dirty="0" smtClean="0"/>
          </a:p>
          <a:p>
            <a:pPr lvl="1"/>
            <a:r>
              <a:rPr lang="en-US" sz="1800" dirty="0" smtClean="0"/>
              <a:t>Decision to allow them in FSNs where standard practice (i.e. referenced authoritative source) allows.</a:t>
            </a:r>
          </a:p>
          <a:p>
            <a:r>
              <a:rPr lang="en-US" dirty="0" smtClean="0"/>
              <a:t>Use of URLs in definitions</a:t>
            </a:r>
          </a:p>
          <a:p>
            <a:pPr lvl="1"/>
            <a:r>
              <a:rPr lang="en-US" sz="1800" dirty="0" smtClean="0"/>
              <a:t>URLs are not persistent</a:t>
            </a:r>
          </a:p>
          <a:p>
            <a:pPr lvl="1"/>
            <a:r>
              <a:rPr lang="en-US" sz="1800" dirty="0" smtClean="0"/>
              <a:t>Variety of other stable reference sources are available</a:t>
            </a:r>
          </a:p>
          <a:p>
            <a:pPr lvl="2"/>
            <a:r>
              <a:rPr lang="en-US" sz="1800" dirty="0" smtClean="0"/>
              <a:t>Document Object Identifier – DOIs</a:t>
            </a:r>
          </a:p>
          <a:p>
            <a:pPr lvl="2"/>
            <a:r>
              <a:rPr lang="en-US" sz="1800" dirty="0"/>
              <a:t>International Standard Book </a:t>
            </a:r>
            <a:r>
              <a:rPr lang="en-US" sz="1800" dirty="0" smtClean="0"/>
              <a:t>Number – Published books</a:t>
            </a:r>
          </a:p>
          <a:p>
            <a:r>
              <a:rPr lang="en-US" sz="2200" dirty="0" smtClean="0"/>
              <a:t>EAG Chair will write draft guidance</a:t>
            </a:r>
          </a:p>
          <a:p>
            <a:pPr lvl="1"/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on previous issues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09589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Presentations by Toni Morrison – IHTSDO Senior Terminologist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Drugs, Products and Substances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20123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Laterality project update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2825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Documented as “Temporarily not allowed” since 2011</a:t>
            </a:r>
          </a:p>
          <a:p>
            <a:r>
              <a:rPr lang="en-GB" dirty="0" smtClean="0"/>
              <a:t>Existing pre-coordination </a:t>
            </a:r>
            <a:r>
              <a:rPr lang="en-GB" dirty="0" err="1" smtClean="0"/>
              <a:t>artifact</a:t>
            </a:r>
            <a:r>
              <a:rPr lang="en-GB" dirty="0" smtClean="0"/>
              <a:t>: artf223747</a:t>
            </a:r>
          </a:p>
          <a:p>
            <a:pPr marL="129541" indent="0">
              <a:buNone/>
            </a:pPr>
            <a:r>
              <a:rPr lang="en-GB" dirty="0" smtClean="0"/>
              <a:t>“</a:t>
            </a:r>
            <a:r>
              <a:rPr lang="en-US" dirty="0"/>
              <a:t>Concepts with pre-coordinated laterality may be regarded as excessive pre-coordination. With rare exceptions, it </a:t>
            </a:r>
            <a:r>
              <a:rPr lang="en-US" i="1" u="sng" dirty="0"/>
              <a:t>should</a:t>
            </a:r>
            <a:r>
              <a:rPr lang="en-US" dirty="0"/>
              <a:t> </a:t>
            </a:r>
          </a:p>
          <a:p>
            <a:pPr marL="129541" indent="0">
              <a:buNone/>
            </a:pPr>
            <a:r>
              <a:rPr lang="en-US" dirty="0"/>
              <a:t>be possible to make the recording of laterality part of the electronic health record, with record architecture elements </a:t>
            </a:r>
          </a:p>
          <a:p>
            <a:pPr marL="129541" indent="0">
              <a:buNone/>
            </a:pPr>
            <a:r>
              <a:rPr lang="en-US" dirty="0"/>
              <a:t>to record, store, transmit, retrieve and analyze.</a:t>
            </a:r>
          </a:p>
          <a:p>
            <a:pPr marL="129541" indent="0">
              <a:buNone/>
            </a:pPr>
            <a:endParaRPr lang="en-US" dirty="0"/>
          </a:p>
          <a:p>
            <a:pPr marL="129541" indent="0">
              <a:buNone/>
            </a:pPr>
            <a:r>
              <a:rPr lang="en-US" dirty="0"/>
              <a:t>Post-coordination is further supported with the Revision of the anatomy hierarchy, which has developed (draft) </a:t>
            </a:r>
            <a:r>
              <a:rPr lang="en-US" dirty="0" err="1"/>
              <a:t>refset</a:t>
            </a:r>
            <a:r>
              <a:rPr lang="en-US" dirty="0"/>
              <a:t> </a:t>
            </a:r>
          </a:p>
          <a:p>
            <a:pPr marL="129541" indent="0">
              <a:buNone/>
            </a:pPr>
            <a:r>
              <a:rPr lang="en-US" dirty="0"/>
              <a:t>indicating those anatomical codes for which lateralization is sensible. This makes pre-coordination even less necessary </a:t>
            </a:r>
          </a:p>
          <a:p>
            <a:pPr marL="129541" indent="0">
              <a:buNone/>
            </a:pPr>
            <a:r>
              <a:rPr lang="en-US" dirty="0"/>
              <a:t>in the findings/disorders and procedures</a:t>
            </a:r>
            <a:r>
              <a:rPr lang="en-US" dirty="0" smtClean="0"/>
              <a:t>.”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History of laterality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16707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existing EHR systems do not have the ability to store laterality as a model element.</a:t>
            </a:r>
          </a:p>
          <a:p>
            <a:r>
              <a:rPr lang="en-US" dirty="0" smtClean="0"/>
              <a:t>Many large EHR systems do not have the capability of managing post-coordinated expressions</a:t>
            </a:r>
          </a:p>
          <a:p>
            <a:r>
              <a:rPr lang="en-US" dirty="0" smtClean="0"/>
              <a:t>The proposed </a:t>
            </a:r>
            <a:r>
              <a:rPr lang="en-US" dirty="0" err="1" smtClean="0"/>
              <a:t>refset</a:t>
            </a:r>
            <a:r>
              <a:rPr lang="en-US" dirty="0" smtClean="0"/>
              <a:t> of anatomical structures that can be lateralized is not readily available</a:t>
            </a:r>
          </a:p>
          <a:p>
            <a:r>
              <a:rPr lang="en-US" dirty="0" smtClean="0"/>
              <a:t>There is a substantial amount of lateralized content existing in SNOMED CT, users see precedence for adding it.</a:t>
            </a:r>
          </a:p>
          <a:p>
            <a:r>
              <a:rPr lang="en-US" dirty="0" smtClean="0"/>
              <a:t>A large number of “bilateral” content requests have been received that cannot be </a:t>
            </a:r>
            <a:r>
              <a:rPr lang="en-US" smtClean="0"/>
              <a:t>adequately modeled.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Laterality challenges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0401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R</a:t>
            </a:r>
            <a:r>
              <a:rPr lang="en-US" sz="2800" dirty="0" smtClean="0"/>
              <a:t>estriction on the addition of lateralized content to the International release will be allowed?</a:t>
            </a:r>
          </a:p>
          <a:p>
            <a:r>
              <a:rPr lang="en-US" sz="2800" dirty="0" smtClean="0"/>
              <a:t>Options previously considered</a:t>
            </a:r>
            <a:endParaRPr lang="en-US" sz="2800" dirty="0"/>
          </a:p>
          <a:p>
            <a:pPr lvl="1"/>
            <a:r>
              <a:rPr lang="en-US" dirty="0" smtClean="0"/>
              <a:t>Option 1 – Nested role groups </a:t>
            </a:r>
          </a:p>
          <a:p>
            <a:pPr lvl="1"/>
            <a:r>
              <a:rPr lang="en-US" dirty="0" smtClean="0"/>
              <a:t>Option 2 – Pre-coordinate laterality with anatomic structure</a:t>
            </a:r>
          </a:p>
          <a:p>
            <a:pPr lvl="1"/>
            <a:r>
              <a:rPr lang="en-US" dirty="0" smtClean="0"/>
              <a:t>Option 3 – Use additional finding site with “left/right side of body”</a:t>
            </a:r>
          </a:p>
          <a:p>
            <a:pPr lvl="1"/>
            <a:r>
              <a:rPr lang="en-US" dirty="0"/>
              <a:t>Option </a:t>
            </a:r>
            <a:r>
              <a:rPr lang="en-US" dirty="0" smtClean="0"/>
              <a:t>4 – Add LATERALITY relationship to a relationship group that contains a “</a:t>
            </a:r>
            <a:r>
              <a:rPr lang="en-US" dirty="0" err="1" smtClean="0"/>
              <a:t>lateralizable</a:t>
            </a:r>
            <a:r>
              <a:rPr lang="en-US" dirty="0" smtClean="0"/>
              <a:t>” FINDING SITE value</a:t>
            </a:r>
          </a:p>
          <a:p>
            <a:r>
              <a:rPr lang="en-US" dirty="0" smtClean="0"/>
              <a:t>Option 4 was initially selected for further evaluation and comment from members</a:t>
            </a:r>
          </a:p>
          <a:p>
            <a:pPr lvl="1"/>
            <a:r>
              <a:rPr lang="en-US" dirty="0" smtClean="0"/>
              <a:t>Detailed comments received that require additional consideration by the AG</a:t>
            </a:r>
            <a:endParaRPr lang="en-US" dirty="0"/>
          </a:p>
          <a:p>
            <a:pPr lvl="1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Prior decisions on laterality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8640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714356"/>
            <a:ext cx="7131453" cy="507995"/>
          </a:xfrm>
        </p:spPr>
        <p:txBody>
          <a:bodyPr/>
          <a:lstStyle/>
          <a:p>
            <a:r>
              <a:rPr lang="en-US" b="1" dirty="0" smtClean="0"/>
              <a:t>Option 2: Lateralized anatomic structure </a:t>
            </a:r>
            <a:endParaRPr lang="en-US" b="1" dirty="0"/>
          </a:p>
        </p:txBody>
      </p:sp>
      <p:sp>
        <p:nvSpPr>
          <p:cNvPr id="36" name="Rectangle 35"/>
          <p:cNvSpPr/>
          <p:nvPr/>
        </p:nvSpPr>
        <p:spPr>
          <a:xfrm>
            <a:off x="539552" y="1628800"/>
            <a:ext cx="4536504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10930601000119107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Closed fracture of metatarsal bone of right </a:t>
            </a:r>
            <a:r>
              <a:rPr lang="en-AU" sz="1400" dirty="0" smtClean="0">
                <a:solidFill>
                  <a:schemeClr val="tx1"/>
                </a:solidFill>
              </a:rPr>
              <a:t>foot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7" name="Flowchart: Terminator 36"/>
          <p:cNvSpPr/>
          <p:nvPr/>
        </p:nvSpPr>
        <p:spPr>
          <a:xfrm>
            <a:off x="3432757" y="3098925"/>
            <a:ext cx="1512168" cy="90088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116676008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Associated morphology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2401193" y="3270104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0" name="Elbow Connector 39"/>
          <p:cNvCxnSpPr>
            <a:stCxn id="37" idx="3"/>
            <a:endCxn id="61" idx="1"/>
          </p:cNvCxnSpPr>
          <p:nvPr/>
        </p:nvCxnSpPr>
        <p:spPr>
          <a:xfrm flipV="1">
            <a:off x="4944925" y="3535383"/>
            <a:ext cx="498320" cy="1398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Terminator 40"/>
          <p:cNvSpPr/>
          <p:nvPr/>
        </p:nvSpPr>
        <p:spPr>
          <a:xfrm>
            <a:off x="3445309" y="4264950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363698007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Finding site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3" name="Elbow Connector 42"/>
          <p:cNvCxnSpPr>
            <a:stCxn id="41" idx="3"/>
          </p:cNvCxnSpPr>
          <p:nvPr/>
        </p:nvCxnSpPr>
        <p:spPr>
          <a:xfrm flipV="1">
            <a:off x="4957477" y="4528222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56" idx="6"/>
            <a:endCxn id="38" idx="2"/>
          </p:cNvCxnSpPr>
          <p:nvPr/>
        </p:nvCxnSpPr>
        <p:spPr>
          <a:xfrm>
            <a:off x="1979712" y="2542017"/>
            <a:ext cx="421481" cy="99323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flipV="1">
            <a:off x="4957477" y="4516591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38" idx="6"/>
          </p:cNvCxnSpPr>
          <p:nvPr/>
        </p:nvCxnSpPr>
        <p:spPr>
          <a:xfrm flipV="1">
            <a:off x="2941253" y="3533239"/>
            <a:ext cx="504056" cy="201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endCxn id="41" idx="1"/>
          </p:cNvCxnSpPr>
          <p:nvPr/>
        </p:nvCxnSpPr>
        <p:spPr>
          <a:xfrm rot="16200000" flipH="1">
            <a:off x="2822654" y="3907440"/>
            <a:ext cx="980730" cy="26458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Isosceles Triangle 53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Oval 54"/>
          <p:cNvSpPr/>
          <p:nvPr/>
        </p:nvSpPr>
        <p:spPr>
          <a:xfrm>
            <a:off x="1036104" y="227687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57" name="Elbow Connector 111"/>
          <p:cNvCxnSpPr>
            <a:stCxn id="56" idx="6"/>
            <a:endCxn id="54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130"/>
          <p:cNvCxnSpPr>
            <a:stCxn id="55" idx="6"/>
            <a:endCxn id="56" idx="2"/>
          </p:cNvCxnSpPr>
          <p:nvPr/>
        </p:nvCxnSpPr>
        <p:spPr>
          <a:xfrm>
            <a:off x="1576164" y="2542017"/>
            <a:ext cx="25953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endCxn id="55" idx="2"/>
          </p:cNvCxnSpPr>
          <p:nvPr/>
        </p:nvCxnSpPr>
        <p:spPr>
          <a:xfrm rot="16200000" flipH="1">
            <a:off x="655256" y="2161168"/>
            <a:ext cx="409161" cy="35253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771800" y="2275990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64572001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Disease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443245" y="3270238"/>
            <a:ext cx="2145408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20946005</a:t>
            </a:r>
          </a:p>
          <a:p>
            <a:pPr algn="ctr"/>
            <a:r>
              <a:rPr lang="en-AU" sz="1400" dirty="0">
                <a:solidFill>
                  <a:schemeClr val="tx1"/>
                </a:solidFill>
              </a:rPr>
              <a:t>Fracture, closed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45509" y="4264950"/>
            <a:ext cx="3465584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New concept</a:t>
            </a:r>
          </a:p>
          <a:p>
            <a:pPr algn="ctr"/>
            <a:r>
              <a:rPr lang="en-AU" dirty="0">
                <a:solidFill>
                  <a:schemeClr val="tx1"/>
                </a:solidFill>
              </a:rPr>
              <a:t>Structure of metatarsal bone of right foot</a:t>
            </a:r>
          </a:p>
        </p:txBody>
      </p:sp>
    </p:spTree>
    <p:extLst>
      <p:ext uri="{BB962C8B-B14F-4D97-AF65-F5344CB8AC3E}">
        <p14:creationId xmlns:p14="http://schemas.microsoft.com/office/powerpoint/2010/main" val="331188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IHTSDO_PPT_Template_2014.potx</Template>
  <TotalTime>1347</TotalTime>
  <Words>1417</Words>
  <Application>Microsoft Office PowerPoint</Application>
  <PresentationFormat>On-screen Show (4:3)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 Unicode MS</vt:lpstr>
      <vt:lpstr>Arial</vt:lpstr>
      <vt:lpstr>Helvetica Neue</vt:lpstr>
      <vt:lpstr>Museo 300</vt:lpstr>
      <vt:lpstr>Museo 500</vt:lpstr>
      <vt:lpstr>IHTSDO_PPT_Template_2014</vt:lpstr>
      <vt:lpstr>Editorial Advisory Group IHTSDO Business Meeting London April 2016</vt:lpstr>
      <vt:lpstr>Agenda</vt:lpstr>
      <vt:lpstr>Updates on previous issues</vt:lpstr>
      <vt:lpstr>Drugs, Products and Substances</vt:lpstr>
      <vt:lpstr>Laterality project update</vt:lpstr>
      <vt:lpstr>History of laterality</vt:lpstr>
      <vt:lpstr>Laterality challenges</vt:lpstr>
      <vt:lpstr>Prior decisions on laterality </vt:lpstr>
      <vt:lpstr>Option 2: Lateralized anatomic structure </vt:lpstr>
      <vt:lpstr>Pros and cons: Option 2</vt:lpstr>
      <vt:lpstr>Option 4: Add LATERALITY relationship to relationship group</vt:lpstr>
      <vt:lpstr>Pros and cons: Option 4</vt:lpstr>
      <vt:lpstr>Laterality comments from members (paraphrased)</vt:lpstr>
      <vt:lpstr>Laterality discussion</vt:lpstr>
      <vt:lpstr>Update from Event-Condition-Episode Project Group</vt:lpstr>
      <vt:lpstr>Content Tracker Review General policy issues</vt:lpstr>
      <vt:lpstr>Content Tracker Dashboard</vt:lpstr>
      <vt:lpstr>artf6279-definition of grouper, whitelisting of exceptions to MRCM rules in User Guide</vt:lpstr>
      <vt:lpstr>artf221357-Extended (non-ASCII) UTF8 characters in terms </vt:lpstr>
      <vt:lpstr>artf6196-Moving between hierarchies without retirement: policy</vt:lpstr>
      <vt:lpstr>artf6195-Word order variants: policy</vt:lpstr>
      <vt:lpstr>Modularization of SNOMED CT</vt:lpstr>
      <vt:lpstr>Lymphadenopathy issues</vt:lpstr>
      <vt:lpstr>Current ambiguous usage of Lymphadenopathy</vt:lpstr>
      <vt:lpstr>Conference call scheduling Any other business Date of next meeting Develop “3-bullet item” slide</vt:lpstr>
      <vt:lpstr>Content model changes recently requested</vt:lpstr>
    </vt:vector>
  </TitlesOfParts>
  <Company>IHTSDO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IHTSDO</dc:creator>
  <cp:lastModifiedBy>Case, James (NIH/NLM) [E]</cp:lastModifiedBy>
  <cp:revision>103</cp:revision>
  <dcterms:modified xsi:type="dcterms:W3CDTF">2016-04-11T18:04:07Z</dcterms:modified>
</cp:coreProperties>
</file>