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744" r:id="rId4"/>
  </p:sldMasterIdLst>
  <p:notesMasterIdLst>
    <p:notesMasterId r:id="rId21"/>
  </p:notesMasterIdLst>
  <p:sldIdLst>
    <p:sldId id="296" r:id="rId5"/>
    <p:sldId id="354" r:id="rId6"/>
    <p:sldId id="355" r:id="rId7"/>
    <p:sldId id="356" r:id="rId8"/>
    <p:sldId id="367" r:id="rId9"/>
    <p:sldId id="370" r:id="rId10"/>
    <p:sldId id="282" r:id="rId11"/>
    <p:sldId id="311" r:id="rId12"/>
    <p:sldId id="360" r:id="rId13"/>
    <p:sldId id="361" r:id="rId14"/>
    <p:sldId id="362" r:id="rId15"/>
    <p:sldId id="363" r:id="rId16"/>
    <p:sldId id="364" r:id="rId17"/>
    <p:sldId id="306" r:id="rId18"/>
    <p:sldId id="369" r:id="rId19"/>
    <p:sldId id="366" r:id="rId20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B4378"/>
    <a:srgbClr val="C85100"/>
    <a:srgbClr val="DEB400"/>
    <a:srgbClr val="FFCC00"/>
    <a:srgbClr val="009DD9"/>
    <a:srgbClr val="FF6600"/>
    <a:srgbClr val="CC0000"/>
    <a:srgbClr val="FFFFCC"/>
    <a:srgbClr val="5CB8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068D37-762D-4129-8587-12E363F0E541}" v="2" dt="2024-09-04T00:32:55.7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2127" autoAdjust="0"/>
  </p:normalViewPr>
  <p:slideViewPr>
    <p:cSldViewPr snapToGrid="0">
      <p:cViewPr varScale="1">
        <p:scale>
          <a:sx n="107" d="100"/>
          <a:sy n="107" d="100"/>
        </p:scale>
        <p:origin x="6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3437E8-C847-4D45-BD68-702455D9507E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E764F3A7-EB02-4D5B-8FFB-110D1F0B27A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 b="1" dirty="0"/>
            <a:t>Connect people to health services, according to clinical need</a:t>
          </a:r>
          <a:br>
            <a:rPr lang="en-US" sz="1400" b="1" dirty="0"/>
          </a:br>
          <a:r>
            <a:rPr lang="en-US" sz="1200" dirty="0"/>
            <a:t>Examples use cases for Healthpoint API: health promotion, patient journey mapping, referral to appropriate services and appointment booking</a:t>
          </a:r>
          <a:endParaRPr lang="en-US" sz="1100" dirty="0"/>
        </a:p>
      </dgm:t>
    </dgm:pt>
    <dgm:pt modelId="{F677F41B-0020-4F03-B825-E24CE29EA388}" type="parTrans" cxnId="{CAB0C23C-9F52-46A5-85C3-93482A31AA34}">
      <dgm:prSet/>
      <dgm:spPr/>
      <dgm:t>
        <a:bodyPr/>
        <a:lstStyle/>
        <a:p>
          <a:endParaRPr lang="en-US"/>
        </a:p>
      </dgm:t>
    </dgm:pt>
    <dgm:pt modelId="{7C28D7F2-1B90-4825-B3CB-1E9A2895692E}" type="sibTrans" cxnId="{CAB0C23C-9F52-46A5-85C3-93482A31AA34}">
      <dgm:prSet/>
      <dgm:spPr/>
      <dgm:t>
        <a:bodyPr/>
        <a:lstStyle/>
        <a:p>
          <a:endParaRPr lang="en-US"/>
        </a:p>
      </dgm:t>
    </dgm:pt>
    <dgm:pt modelId="{7B9AF9FF-5FDA-4A29-A056-AF216095616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 b="1" dirty="0"/>
            <a:t>FHIR conformant</a:t>
          </a:r>
        </a:p>
        <a:p>
          <a:pPr>
            <a:lnSpc>
              <a:spcPct val="100000"/>
            </a:lnSpc>
          </a:pPr>
          <a:r>
            <a:rPr lang="en-US" sz="1200" dirty="0"/>
            <a:t>Use “category”, “type” and “specialty</a:t>
          </a:r>
          <a:r>
            <a:rPr lang="en-US" sz="1100" dirty="0"/>
            <a:t>” and SNOMED as the clinical terminology within that</a:t>
          </a:r>
        </a:p>
      </dgm:t>
    </dgm:pt>
    <dgm:pt modelId="{34BA4DE3-1788-499E-81C7-DA8537048E5E}" type="parTrans" cxnId="{5AC22806-09F9-4B4E-A540-A167C3A1328B}">
      <dgm:prSet/>
      <dgm:spPr/>
      <dgm:t>
        <a:bodyPr/>
        <a:lstStyle/>
        <a:p>
          <a:endParaRPr lang="en-US"/>
        </a:p>
      </dgm:t>
    </dgm:pt>
    <dgm:pt modelId="{711C0CAB-3F85-41F1-88B9-7A7ADE191913}" type="sibTrans" cxnId="{5AC22806-09F9-4B4E-A540-A167C3A1328B}">
      <dgm:prSet/>
      <dgm:spPr/>
      <dgm:t>
        <a:bodyPr/>
        <a:lstStyle/>
        <a:p>
          <a:endParaRPr lang="en-US"/>
        </a:p>
      </dgm:t>
    </dgm:pt>
    <dgm:pt modelId="{DFB86184-35CF-4768-8BD9-E2AA6AF1DB2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 b="1" dirty="0"/>
            <a:t>Patient friendly terms English and Te Reo Māori</a:t>
          </a:r>
          <a:br>
            <a:rPr lang="en-US" sz="1400" dirty="0"/>
          </a:br>
          <a:r>
            <a:rPr lang="en-US" sz="1200" dirty="0"/>
            <a:t>Working with SNOMED National Release Centre to validate our mapping and provide a SNOMED patient friendly concept in each instance</a:t>
          </a:r>
          <a:endParaRPr lang="en-US" sz="1100" dirty="0"/>
        </a:p>
      </dgm:t>
    </dgm:pt>
    <dgm:pt modelId="{C3A768B3-15E2-45AD-B346-E82E6FB952FA}" type="parTrans" cxnId="{4F0D8638-4E8E-4CA1-A568-6B66BB2D1A4A}">
      <dgm:prSet/>
      <dgm:spPr/>
      <dgm:t>
        <a:bodyPr/>
        <a:lstStyle/>
        <a:p>
          <a:endParaRPr lang="en-US"/>
        </a:p>
      </dgm:t>
    </dgm:pt>
    <dgm:pt modelId="{30A49BF8-7348-48AD-8846-4D4132889A91}" type="sibTrans" cxnId="{4F0D8638-4E8E-4CA1-A568-6B66BB2D1A4A}">
      <dgm:prSet/>
      <dgm:spPr/>
      <dgm:t>
        <a:bodyPr/>
        <a:lstStyle/>
        <a:p>
          <a:endParaRPr lang="en-US"/>
        </a:p>
      </dgm:t>
    </dgm:pt>
    <dgm:pt modelId="{611D68BA-C220-49C7-A459-633B4B3BCDC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 b="1" dirty="0"/>
            <a:t>Flexibility</a:t>
          </a:r>
          <a:br>
            <a:rPr lang="en-US" sz="1400" dirty="0"/>
          </a:br>
          <a:r>
            <a:rPr lang="en-US" sz="1200" dirty="0"/>
            <a:t>We can now change our naming within the Healthpoint website without having to consult every API user and not break their implementation</a:t>
          </a:r>
        </a:p>
      </dgm:t>
    </dgm:pt>
    <dgm:pt modelId="{B8AA197C-496A-407D-9A4E-5B35547FA69F}" type="parTrans" cxnId="{95DE8403-A219-4FE1-B10A-261C3570F893}">
      <dgm:prSet/>
      <dgm:spPr/>
      <dgm:t>
        <a:bodyPr/>
        <a:lstStyle/>
        <a:p>
          <a:endParaRPr lang="en-US"/>
        </a:p>
      </dgm:t>
    </dgm:pt>
    <dgm:pt modelId="{C0FBC9A4-8775-416A-8187-2D3D1603A1AF}" type="sibTrans" cxnId="{95DE8403-A219-4FE1-B10A-261C3570F893}">
      <dgm:prSet/>
      <dgm:spPr/>
      <dgm:t>
        <a:bodyPr/>
        <a:lstStyle/>
        <a:p>
          <a:endParaRPr lang="en-US"/>
        </a:p>
      </dgm:t>
    </dgm:pt>
    <dgm:pt modelId="{4F8DEC4F-91DF-4175-95FB-E20A0ED8992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 b="1" dirty="0"/>
            <a:t>Clear definitions</a:t>
          </a:r>
          <a:br>
            <a:rPr lang="en-US" sz="1200" dirty="0"/>
          </a:br>
          <a:r>
            <a:rPr lang="en-US" sz="1200" dirty="0"/>
            <a:t>Reducing the chance of misinterpreting a clinical need, and ensuring greater accuracy when connecting people to the correct service</a:t>
          </a:r>
        </a:p>
      </dgm:t>
    </dgm:pt>
    <dgm:pt modelId="{7F7C5177-9DE7-4A24-B6AE-E6788172A09B}" type="parTrans" cxnId="{BA4D9174-855A-4B04-8779-FEC9DCC1E7F0}">
      <dgm:prSet/>
      <dgm:spPr/>
      <dgm:t>
        <a:bodyPr/>
        <a:lstStyle/>
        <a:p>
          <a:endParaRPr lang="en-US"/>
        </a:p>
      </dgm:t>
    </dgm:pt>
    <dgm:pt modelId="{4B1DE5B1-5D41-4A77-BEE8-2335FB4BF355}" type="sibTrans" cxnId="{BA4D9174-855A-4B04-8779-FEC9DCC1E7F0}">
      <dgm:prSet/>
      <dgm:spPr/>
      <dgm:t>
        <a:bodyPr/>
        <a:lstStyle/>
        <a:p>
          <a:endParaRPr lang="en-US"/>
        </a:p>
      </dgm:t>
    </dgm:pt>
    <dgm:pt modelId="{78D0C7FA-2C84-4F0E-94DE-12EF9BA28C5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 b="1" dirty="0"/>
            <a:t>Interoperability</a:t>
          </a:r>
          <a:br>
            <a:rPr lang="en-US" sz="1300" dirty="0"/>
          </a:br>
          <a:r>
            <a:rPr lang="en-US" sz="1200" dirty="0"/>
            <a:t>the machines talk faster </a:t>
          </a:r>
          <a:endParaRPr lang="en-US" sz="1300" dirty="0"/>
        </a:p>
      </dgm:t>
    </dgm:pt>
    <dgm:pt modelId="{E382DA6E-DCD2-493D-801D-DD9980140575}" type="parTrans" cxnId="{2370B4D0-160C-4FDB-A6A3-27E91FB91D59}">
      <dgm:prSet/>
      <dgm:spPr/>
      <dgm:t>
        <a:bodyPr/>
        <a:lstStyle/>
        <a:p>
          <a:endParaRPr lang="en-US"/>
        </a:p>
      </dgm:t>
    </dgm:pt>
    <dgm:pt modelId="{B244FAB6-9DE7-42C3-A235-54C423E7B36A}" type="sibTrans" cxnId="{2370B4D0-160C-4FDB-A6A3-27E91FB91D59}">
      <dgm:prSet/>
      <dgm:spPr/>
      <dgm:t>
        <a:bodyPr/>
        <a:lstStyle/>
        <a:p>
          <a:endParaRPr lang="en-US"/>
        </a:p>
      </dgm:t>
    </dgm:pt>
    <dgm:pt modelId="{719E22B3-06E9-4967-B0B3-15A89E4521AA}" type="pres">
      <dgm:prSet presAssocID="{EF3437E8-C847-4D45-BD68-702455D9507E}" presName="root" presStyleCnt="0">
        <dgm:presLayoutVars>
          <dgm:dir/>
          <dgm:resizeHandles val="exact"/>
        </dgm:presLayoutVars>
      </dgm:prSet>
      <dgm:spPr/>
    </dgm:pt>
    <dgm:pt modelId="{C850299C-A9C7-4D6B-BA7E-680B4BCB7301}" type="pres">
      <dgm:prSet presAssocID="{E764F3A7-EB02-4D5B-8FFB-110D1F0B27AC}" presName="compNode" presStyleCnt="0"/>
      <dgm:spPr/>
    </dgm:pt>
    <dgm:pt modelId="{6D24E59C-F65C-4A18-899F-F398B40EC17A}" type="pres">
      <dgm:prSet presAssocID="{E764F3A7-EB02-4D5B-8FFB-110D1F0B27AC}" presName="iconRect" presStyleLbl="node1" presStyleIdx="0" presStyleCnt="6" custLinFactNeighborX="642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D73B2759-BF82-47E2-AB17-C48FF0725DBC}" type="pres">
      <dgm:prSet presAssocID="{E764F3A7-EB02-4D5B-8FFB-110D1F0B27AC}" presName="spaceRect" presStyleCnt="0"/>
      <dgm:spPr/>
    </dgm:pt>
    <dgm:pt modelId="{50FEFC5E-D33B-4763-AF27-1B96C26733CB}" type="pres">
      <dgm:prSet presAssocID="{E764F3A7-EB02-4D5B-8FFB-110D1F0B27AC}" presName="textRect" presStyleLbl="revTx" presStyleIdx="0" presStyleCnt="6">
        <dgm:presLayoutVars>
          <dgm:chMax val="1"/>
          <dgm:chPref val="1"/>
        </dgm:presLayoutVars>
      </dgm:prSet>
      <dgm:spPr/>
    </dgm:pt>
    <dgm:pt modelId="{A5CFD905-EAD4-401F-96D0-80C9EB782A2B}" type="pres">
      <dgm:prSet presAssocID="{7C28D7F2-1B90-4825-B3CB-1E9A2895692E}" presName="sibTrans" presStyleCnt="0"/>
      <dgm:spPr/>
    </dgm:pt>
    <dgm:pt modelId="{90A20997-77B4-4860-A3DE-39D6D0AAC4D4}" type="pres">
      <dgm:prSet presAssocID="{7B9AF9FF-5FDA-4A29-A056-AF216095616E}" presName="compNode" presStyleCnt="0"/>
      <dgm:spPr/>
    </dgm:pt>
    <dgm:pt modelId="{690A43DA-93FB-45F4-A0B3-8E2A341F6D64}" type="pres">
      <dgm:prSet presAssocID="{7B9AF9FF-5FDA-4A29-A056-AF216095616E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irefighter"/>
        </a:ext>
      </dgm:extLst>
    </dgm:pt>
    <dgm:pt modelId="{952ADD39-B294-4EF7-8347-156A5B4E6E1C}" type="pres">
      <dgm:prSet presAssocID="{7B9AF9FF-5FDA-4A29-A056-AF216095616E}" presName="spaceRect" presStyleCnt="0"/>
      <dgm:spPr/>
    </dgm:pt>
    <dgm:pt modelId="{02415FE0-B591-4BB5-B751-76B874C39C16}" type="pres">
      <dgm:prSet presAssocID="{7B9AF9FF-5FDA-4A29-A056-AF216095616E}" presName="textRect" presStyleLbl="revTx" presStyleIdx="1" presStyleCnt="6">
        <dgm:presLayoutVars>
          <dgm:chMax val="1"/>
          <dgm:chPref val="1"/>
        </dgm:presLayoutVars>
      </dgm:prSet>
      <dgm:spPr/>
    </dgm:pt>
    <dgm:pt modelId="{E42206F0-41D5-4AB2-932B-5F81DD3FB747}" type="pres">
      <dgm:prSet presAssocID="{711C0CAB-3F85-41F1-88B9-7A7ADE191913}" presName="sibTrans" presStyleCnt="0"/>
      <dgm:spPr/>
    </dgm:pt>
    <dgm:pt modelId="{A28963B5-E15A-4CE5-943A-FB8E2A75F79E}" type="pres">
      <dgm:prSet presAssocID="{DFB86184-35CF-4768-8BD9-E2AA6AF1DB20}" presName="compNode" presStyleCnt="0"/>
      <dgm:spPr/>
    </dgm:pt>
    <dgm:pt modelId="{BF825081-69B2-4A02-A26C-BD3542F1EF56}" type="pres">
      <dgm:prSet presAssocID="{DFB86184-35CF-4768-8BD9-E2AA6AF1DB20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CBF93472-EC5D-42BF-BB82-9AFD80E0A18C}" type="pres">
      <dgm:prSet presAssocID="{DFB86184-35CF-4768-8BD9-E2AA6AF1DB20}" presName="spaceRect" presStyleCnt="0"/>
      <dgm:spPr/>
    </dgm:pt>
    <dgm:pt modelId="{48F5B1A6-DBAE-43C5-8C3E-4B21236304E2}" type="pres">
      <dgm:prSet presAssocID="{DFB86184-35CF-4768-8BD9-E2AA6AF1DB20}" presName="textRect" presStyleLbl="revTx" presStyleIdx="2" presStyleCnt="6">
        <dgm:presLayoutVars>
          <dgm:chMax val="1"/>
          <dgm:chPref val="1"/>
        </dgm:presLayoutVars>
      </dgm:prSet>
      <dgm:spPr/>
    </dgm:pt>
    <dgm:pt modelId="{AE48E7F1-F956-4B55-9161-1E28B5E6331F}" type="pres">
      <dgm:prSet presAssocID="{30A49BF8-7348-48AD-8846-4D4132889A91}" presName="sibTrans" presStyleCnt="0"/>
      <dgm:spPr/>
    </dgm:pt>
    <dgm:pt modelId="{C17795BA-4B5E-4339-9A26-FB8014844491}" type="pres">
      <dgm:prSet presAssocID="{611D68BA-C220-49C7-A459-633B4B3BCDC3}" presName="compNode" presStyleCnt="0"/>
      <dgm:spPr/>
    </dgm:pt>
    <dgm:pt modelId="{A6241435-FDF3-4A0B-B641-BF63CE7822A8}" type="pres">
      <dgm:prSet presAssocID="{611D68BA-C220-49C7-A459-633B4B3BCDC3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E1BB3FDE-40DE-46AD-AE5E-7D4F88BE27DA}" type="pres">
      <dgm:prSet presAssocID="{611D68BA-C220-49C7-A459-633B4B3BCDC3}" presName="spaceRect" presStyleCnt="0"/>
      <dgm:spPr/>
    </dgm:pt>
    <dgm:pt modelId="{298452D3-42DD-4CBA-9EC9-ED7008C158C0}" type="pres">
      <dgm:prSet presAssocID="{611D68BA-C220-49C7-A459-633B4B3BCDC3}" presName="textRect" presStyleLbl="revTx" presStyleIdx="3" presStyleCnt="6">
        <dgm:presLayoutVars>
          <dgm:chMax val="1"/>
          <dgm:chPref val="1"/>
        </dgm:presLayoutVars>
      </dgm:prSet>
      <dgm:spPr/>
    </dgm:pt>
    <dgm:pt modelId="{6FACCE4A-E1D0-40FE-86BC-4E569F4D3F17}" type="pres">
      <dgm:prSet presAssocID="{C0FBC9A4-8775-416A-8187-2D3D1603A1AF}" presName="sibTrans" presStyleCnt="0"/>
      <dgm:spPr/>
    </dgm:pt>
    <dgm:pt modelId="{61C0F776-095E-467C-9AE6-F31F21F15E2A}" type="pres">
      <dgm:prSet presAssocID="{4F8DEC4F-91DF-4175-95FB-E20A0ED8992B}" presName="compNode" presStyleCnt="0"/>
      <dgm:spPr/>
    </dgm:pt>
    <dgm:pt modelId="{118D33D3-4323-4B90-B888-78FDBD0715B1}" type="pres">
      <dgm:prSet presAssocID="{4F8DEC4F-91DF-4175-95FB-E20A0ED8992B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B2D6126A-93FA-4051-939C-D47D7F3CC278}" type="pres">
      <dgm:prSet presAssocID="{4F8DEC4F-91DF-4175-95FB-E20A0ED8992B}" presName="spaceRect" presStyleCnt="0"/>
      <dgm:spPr/>
    </dgm:pt>
    <dgm:pt modelId="{6DC81A51-A123-43EB-AB91-E921CE39DF7F}" type="pres">
      <dgm:prSet presAssocID="{4F8DEC4F-91DF-4175-95FB-E20A0ED8992B}" presName="textRect" presStyleLbl="revTx" presStyleIdx="4" presStyleCnt="6">
        <dgm:presLayoutVars>
          <dgm:chMax val="1"/>
          <dgm:chPref val="1"/>
        </dgm:presLayoutVars>
      </dgm:prSet>
      <dgm:spPr/>
    </dgm:pt>
    <dgm:pt modelId="{091A5141-0538-4C2B-8E7B-663DC1DCAF19}" type="pres">
      <dgm:prSet presAssocID="{4B1DE5B1-5D41-4A77-BEE8-2335FB4BF355}" presName="sibTrans" presStyleCnt="0"/>
      <dgm:spPr/>
    </dgm:pt>
    <dgm:pt modelId="{0A984976-267C-46B4-A138-BFAC48A04AE7}" type="pres">
      <dgm:prSet presAssocID="{78D0C7FA-2C84-4F0E-94DE-12EF9BA28C52}" presName="compNode" presStyleCnt="0"/>
      <dgm:spPr/>
    </dgm:pt>
    <dgm:pt modelId="{BFF938B4-3650-478F-A09F-2BCFC52F905E}" type="pres">
      <dgm:prSet presAssocID="{78D0C7FA-2C84-4F0E-94DE-12EF9BA28C52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auge"/>
        </a:ext>
      </dgm:extLst>
    </dgm:pt>
    <dgm:pt modelId="{0266CBF5-7C8D-4912-8E8A-5F6989F08199}" type="pres">
      <dgm:prSet presAssocID="{78D0C7FA-2C84-4F0E-94DE-12EF9BA28C52}" presName="spaceRect" presStyleCnt="0"/>
      <dgm:spPr/>
    </dgm:pt>
    <dgm:pt modelId="{B485E41D-B4E3-48B7-A003-B481CDB2FB04}" type="pres">
      <dgm:prSet presAssocID="{78D0C7FA-2C84-4F0E-94DE-12EF9BA28C52}" presName="textRect" presStyleLbl="revTx" presStyleIdx="5" presStyleCnt="6">
        <dgm:presLayoutVars>
          <dgm:chMax val="1"/>
          <dgm:chPref val="1"/>
        </dgm:presLayoutVars>
      </dgm:prSet>
      <dgm:spPr/>
    </dgm:pt>
  </dgm:ptLst>
  <dgm:cxnLst>
    <dgm:cxn modelId="{95DE8403-A219-4FE1-B10A-261C3570F893}" srcId="{EF3437E8-C847-4D45-BD68-702455D9507E}" destId="{611D68BA-C220-49C7-A459-633B4B3BCDC3}" srcOrd="3" destOrd="0" parTransId="{B8AA197C-496A-407D-9A4E-5B35547FA69F}" sibTransId="{C0FBC9A4-8775-416A-8187-2D3D1603A1AF}"/>
    <dgm:cxn modelId="{5AC22806-09F9-4B4E-A540-A167C3A1328B}" srcId="{EF3437E8-C847-4D45-BD68-702455D9507E}" destId="{7B9AF9FF-5FDA-4A29-A056-AF216095616E}" srcOrd="1" destOrd="0" parTransId="{34BA4DE3-1788-499E-81C7-DA8537048E5E}" sibTransId="{711C0CAB-3F85-41F1-88B9-7A7ADE191913}"/>
    <dgm:cxn modelId="{3B201F28-9458-4D7B-8A01-C6A1289759F7}" type="presOf" srcId="{DFB86184-35CF-4768-8BD9-E2AA6AF1DB20}" destId="{48F5B1A6-DBAE-43C5-8C3E-4B21236304E2}" srcOrd="0" destOrd="0" presId="urn:microsoft.com/office/officeart/2018/2/layout/IconLabelList"/>
    <dgm:cxn modelId="{4F0D8638-4E8E-4CA1-A568-6B66BB2D1A4A}" srcId="{EF3437E8-C847-4D45-BD68-702455D9507E}" destId="{DFB86184-35CF-4768-8BD9-E2AA6AF1DB20}" srcOrd="2" destOrd="0" parTransId="{C3A768B3-15E2-45AD-B346-E82E6FB952FA}" sibTransId="{30A49BF8-7348-48AD-8846-4D4132889A91}"/>
    <dgm:cxn modelId="{CAB0C23C-9F52-46A5-85C3-93482A31AA34}" srcId="{EF3437E8-C847-4D45-BD68-702455D9507E}" destId="{E764F3A7-EB02-4D5B-8FFB-110D1F0B27AC}" srcOrd="0" destOrd="0" parTransId="{F677F41B-0020-4F03-B825-E24CE29EA388}" sibTransId="{7C28D7F2-1B90-4825-B3CB-1E9A2895692E}"/>
    <dgm:cxn modelId="{BBDBC445-133F-4472-B7CB-35105AB05166}" type="presOf" srcId="{E764F3A7-EB02-4D5B-8FFB-110D1F0B27AC}" destId="{50FEFC5E-D33B-4763-AF27-1B96C26733CB}" srcOrd="0" destOrd="0" presId="urn:microsoft.com/office/officeart/2018/2/layout/IconLabelList"/>
    <dgm:cxn modelId="{822DAC6C-580A-49B5-BAB5-39BE7FC6289F}" type="presOf" srcId="{611D68BA-C220-49C7-A459-633B4B3BCDC3}" destId="{298452D3-42DD-4CBA-9EC9-ED7008C158C0}" srcOrd="0" destOrd="0" presId="urn:microsoft.com/office/officeart/2018/2/layout/IconLabelList"/>
    <dgm:cxn modelId="{1D6D8E72-3164-4F27-9E7C-F276DE3CD6F8}" type="presOf" srcId="{EF3437E8-C847-4D45-BD68-702455D9507E}" destId="{719E22B3-06E9-4967-B0B3-15A89E4521AA}" srcOrd="0" destOrd="0" presId="urn:microsoft.com/office/officeart/2018/2/layout/IconLabelList"/>
    <dgm:cxn modelId="{BA4D9174-855A-4B04-8779-FEC9DCC1E7F0}" srcId="{EF3437E8-C847-4D45-BD68-702455D9507E}" destId="{4F8DEC4F-91DF-4175-95FB-E20A0ED8992B}" srcOrd="4" destOrd="0" parTransId="{7F7C5177-9DE7-4A24-B6AE-E6788172A09B}" sibTransId="{4B1DE5B1-5D41-4A77-BEE8-2335FB4BF355}"/>
    <dgm:cxn modelId="{6FC67CAD-ACB4-46F9-9586-63051DC5631B}" type="presOf" srcId="{4F8DEC4F-91DF-4175-95FB-E20A0ED8992B}" destId="{6DC81A51-A123-43EB-AB91-E921CE39DF7F}" srcOrd="0" destOrd="0" presId="urn:microsoft.com/office/officeart/2018/2/layout/IconLabelList"/>
    <dgm:cxn modelId="{2370B4D0-160C-4FDB-A6A3-27E91FB91D59}" srcId="{EF3437E8-C847-4D45-BD68-702455D9507E}" destId="{78D0C7FA-2C84-4F0E-94DE-12EF9BA28C52}" srcOrd="5" destOrd="0" parTransId="{E382DA6E-DCD2-493D-801D-DD9980140575}" sibTransId="{B244FAB6-9DE7-42C3-A235-54C423E7B36A}"/>
    <dgm:cxn modelId="{F5501ED1-3225-49FC-AFCE-E25FCAC450E5}" type="presOf" srcId="{7B9AF9FF-5FDA-4A29-A056-AF216095616E}" destId="{02415FE0-B591-4BB5-B751-76B874C39C16}" srcOrd="0" destOrd="0" presId="urn:microsoft.com/office/officeart/2018/2/layout/IconLabelList"/>
    <dgm:cxn modelId="{6D0949DC-7EC2-4C2D-A4A4-3BA0E7C6CBAD}" type="presOf" srcId="{78D0C7FA-2C84-4F0E-94DE-12EF9BA28C52}" destId="{B485E41D-B4E3-48B7-A003-B481CDB2FB04}" srcOrd="0" destOrd="0" presId="urn:microsoft.com/office/officeart/2018/2/layout/IconLabelList"/>
    <dgm:cxn modelId="{4AA9FF34-6685-42D8-9C0A-3C89EA7B0EDF}" type="presParOf" srcId="{719E22B3-06E9-4967-B0B3-15A89E4521AA}" destId="{C850299C-A9C7-4D6B-BA7E-680B4BCB7301}" srcOrd="0" destOrd="0" presId="urn:microsoft.com/office/officeart/2018/2/layout/IconLabelList"/>
    <dgm:cxn modelId="{64F83562-7AAA-4EA2-9038-11B311B4AFE0}" type="presParOf" srcId="{C850299C-A9C7-4D6B-BA7E-680B4BCB7301}" destId="{6D24E59C-F65C-4A18-899F-F398B40EC17A}" srcOrd="0" destOrd="0" presId="urn:microsoft.com/office/officeart/2018/2/layout/IconLabelList"/>
    <dgm:cxn modelId="{E696303E-94E3-4B79-BA6C-BF60E694966F}" type="presParOf" srcId="{C850299C-A9C7-4D6B-BA7E-680B4BCB7301}" destId="{D73B2759-BF82-47E2-AB17-C48FF0725DBC}" srcOrd="1" destOrd="0" presId="urn:microsoft.com/office/officeart/2018/2/layout/IconLabelList"/>
    <dgm:cxn modelId="{750C9A12-EB01-42AB-A4D3-C45DDFD08C19}" type="presParOf" srcId="{C850299C-A9C7-4D6B-BA7E-680B4BCB7301}" destId="{50FEFC5E-D33B-4763-AF27-1B96C26733CB}" srcOrd="2" destOrd="0" presId="urn:microsoft.com/office/officeart/2018/2/layout/IconLabelList"/>
    <dgm:cxn modelId="{C4C20F2F-39EF-4565-B7E6-0396C26CF697}" type="presParOf" srcId="{719E22B3-06E9-4967-B0B3-15A89E4521AA}" destId="{A5CFD905-EAD4-401F-96D0-80C9EB782A2B}" srcOrd="1" destOrd="0" presId="urn:microsoft.com/office/officeart/2018/2/layout/IconLabelList"/>
    <dgm:cxn modelId="{F1F0F43F-48BC-4833-890A-A1E1D38F086E}" type="presParOf" srcId="{719E22B3-06E9-4967-B0B3-15A89E4521AA}" destId="{90A20997-77B4-4860-A3DE-39D6D0AAC4D4}" srcOrd="2" destOrd="0" presId="urn:microsoft.com/office/officeart/2018/2/layout/IconLabelList"/>
    <dgm:cxn modelId="{07808BFE-1223-44D5-895A-0EA40D88D9F8}" type="presParOf" srcId="{90A20997-77B4-4860-A3DE-39D6D0AAC4D4}" destId="{690A43DA-93FB-45F4-A0B3-8E2A341F6D64}" srcOrd="0" destOrd="0" presId="urn:microsoft.com/office/officeart/2018/2/layout/IconLabelList"/>
    <dgm:cxn modelId="{6B95B274-CA68-4184-A201-77BEC2FDA74A}" type="presParOf" srcId="{90A20997-77B4-4860-A3DE-39D6D0AAC4D4}" destId="{952ADD39-B294-4EF7-8347-156A5B4E6E1C}" srcOrd="1" destOrd="0" presId="urn:microsoft.com/office/officeart/2018/2/layout/IconLabelList"/>
    <dgm:cxn modelId="{48D7DF8C-8141-4C69-935E-00D06D93B4B3}" type="presParOf" srcId="{90A20997-77B4-4860-A3DE-39D6D0AAC4D4}" destId="{02415FE0-B591-4BB5-B751-76B874C39C16}" srcOrd="2" destOrd="0" presId="urn:microsoft.com/office/officeart/2018/2/layout/IconLabelList"/>
    <dgm:cxn modelId="{05C2917B-5C9B-49C0-ACE8-8373D6DC531A}" type="presParOf" srcId="{719E22B3-06E9-4967-B0B3-15A89E4521AA}" destId="{E42206F0-41D5-4AB2-932B-5F81DD3FB747}" srcOrd="3" destOrd="0" presId="urn:microsoft.com/office/officeart/2018/2/layout/IconLabelList"/>
    <dgm:cxn modelId="{31F5E4CC-32CC-47CF-9A9B-E23FBFE069C5}" type="presParOf" srcId="{719E22B3-06E9-4967-B0B3-15A89E4521AA}" destId="{A28963B5-E15A-4CE5-943A-FB8E2A75F79E}" srcOrd="4" destOrd="0" presId="urn:microsoft.com/office/officeart/2018/2/layout/IconLabelList"/>
    <dgm:cxn modelId="{ADBED0E7-B917-4272-8447-93D8CDDAD7F0}" type="presParOf" srcId="{A28963B5-E15A-4CE5-943A-FB8E2A75F79E}" destId="{BF825081-69B2-4A02-A26C-BD3542F1EF56}" srcOrd="0" destOrd="0" presId="urn:microsoft.com/office/officeart/2018/2/layout/IconLabelList"/>
    <dgm:cxn modelId="{C13E00BE-64C7-4E95-A42C-33D58AFCB250}" type="presParOf" srcId="{A28963B5-E15A-4CE5-943A-FB8E2A75F79E}" destId="{CBF93472-EC5D-42BF-BB82-9AFD80E0A18C}" srcOrd="1" destOrd="0" presId="urn:microsoft.com/office/officeart/2018/2/layout/IconLabelList"/>
    <dgm:cxn modelId="{5FB61732-0501-455C-838D-A5D4DDC48B01}" type="presParOf" srcId="{A28963B5-E15A-4CE5-943A-FB8E2A75F79E}" destId="{48F5B1A6-DBAE-43C5-8C3E-4B21236304E2}" srcOrd="2" destOrd="0" presId="urn:microsoft.com/office/officeart/2018/2/layout/IconLabelList"/>
    <dgm:cxn modelId="{736594E5-BFD8-4A21-ACB2-33EE5D2D4C44}" type="presParOf" srcId="{719E22B3-06E9-4967-B0B3-15A89E4521AA}" destId="{AE48E7F1-F956-4B55-9161-1E28B5E6331F}" srcOrd="5" destOrd="0" presId="urn:microsoft.com/office/officeart/2018/2/layout/IconLabelList"/>
    <dgm:cxn modelId="{ABA83582-0CBF-4671-B2E3-4A153E0F7A5D}" type="presParOf" srcId="{719E22B3-06E9-4967-B0B3-15A89E4521AA}" destId="{C17795BA-4B5E-4339-9A26-FB8014844491}" srcOrd="6" destOrd="0" presId="urn:microsoft.com/office/officeart/2018/2/layout/IconLabelList"/>
    <dgm:cxn modelId="{94C9F985-B73C-43A0-BF8A-3E3699FB3B34}" type="presParOf" srcId="{C17795BA-4B5E-4339-9A26-FB8014844491}" destId="{A6241435-FDF3-4A0B-B641-BF63CE7822A8}" srcOrd="0" destOrd="0" presId="urn:microsoft.com/office/officeart/2018/2/layout/IconLabelList"/>
    <dgm:cxn modelId="{ADB91B49-1D05-42E6-AA9C-C000140BEC87}" type="presParOf" srcId="{C17795BA-4B5E-4339-9A26-FB8014844491}" destId="{E1BB3FDE-40DE-46AD-AE5E-7D4F88BE27DA}" srcOrd="1" destOrd="0" presId="urn:microsoft.com/office/officeart/2018/2/layout/IconLabelList"/>
    <dgm:cxn modelId="{E78B2B93-D779-460D-8DCB-80EDCE09BE3D}" type="presParOf" srcId="{C17795BA-4B5E-4339-9A26-FB8014844491}" destId="{298452D3-42DD-4CBA-9EC9-ED7008C158C0}" srcOrd="2" destOrd="0" presId="urn:microsoft.com/office/officeart/2018/2/layout/IconLabelList"/>
    <dgm:cxn modelId="{F1A156CE-BF2C-489C-BDB4-839964D8FF76}" type="presParOf" srcId="{719E22B3-06E9-4967-B0B3-15A89E4521AA}" destId="{6FACCE4A-E1D0-40FE-86BC-4E569F4D3F17}" srcOrd="7" destOrd="0" presId="urn:microsoft.com/office/officeart/2018/2/layout/IconLabelList"/>
    <dgm:cxn modelId="{C6F89005-6C1F-484D-908A-8DE3649424A4}" type="presParOf" srcId="{719E22B3-06E9-4967-B0B3-15A89E4521AA}" destId="{61C0F776-095E-467C-9AE6-F31F21F15E2A}" srcOrd="8" destOrd="0" presId="urn:microsoft.com/office/officeart/2018/2/layout/IconLabelList"/>
    <dgm:cxn modelId="{2F91BB2C-29E5-41B6-BA2B-2C635BE087CD}" type="presParOf" srcId="{61C0F776-095E-467C-9AE6-F31F21F15E2A}" destId="{118D33D3-4323-4B90-B888-78FDBD0715B1}" srcOrd="0" destOrd="0" presId="urn:microsoft.com/office/officeart/2018/2/layout/IconLabelList"/>
    <dgm:cxn modelId="{A9A2203C-DB35-4229-9685-D9948C192EAB}" type="presParOf" srcId="{61C0F776-095E-467C-9AE6-F31F21F15E2A}" destId="{B2D6126A-93FA-4051-939C-D47D7F3CC278}" srcOrd="1" destOrd="0" presId="urn:microsoft.com/office/officeart/2018/2/layout/IconLabelList"/>
    <dgm:cxn modelId="{6B7C8E49-15BA-4988-8F38-EF8A0CEABC18}" type="presParOf" srcId="{61C0F776-095E-467C-9AE6-F31F21F15E2A}" destId="{6DC81A51-A123-43EB-AB91-E921CE39DF7F}" srcOrd="2" destOrd="0" presId="urn:microsoft.com/office/officeart/2018/2/layout/IconLabelList"/>
    <dgm:cxn modelId="{EAB5A5AB-6B5D-44DC-B4EB-F9469A5E6C85}" type="presParOf" srcId="{719E22B3-06E9-4967-B0B3-15A89E4521AA}" destId="{091A5141-0538-4C2B-8E7B-663DC1DCAF19}" srcOrd="9" destOrd="0" presId="urn:microsoft.com/office/officeart/2018/2/layout/IconLabelList"/>
    <dgm:cxn modelId="{4046CC49-C04B-4253-B425-DD10067BE712}" type="presParOf" srcId="{719E22B3-06E9-4967-B0B3-15A89E4521AA}" destId="{0A984976-267C-46B4-A138-BFAC48A04AE7}" srcOrd="10" destOrd="0" presId="urn:microsoft.com/office/officeart/2018/2/layout/IconLabelList"/>
    <dgm:cxn modelId="{25412097-C4C9-4BBA-8D27-4727499CD711}" type="presParOf" srcId="{0A984976-267C-46B4-A138-BFAC48A04AE7}" destId="{BFF938B4-3650-478F-A09F-2BCFC52F905E}" srcOrd="0" destOrd="0" presId="urn:microsoft.com/office/officeart/2018/2/layout/IconLabelList"/>
    <dgm:cxn modelId="{9F5E884B-082B-4065-9160-EAAA73ED0E90}" type="presParOf" srcId="{0A984976-267C-46B4-A138-BFAC48A04AE7}" destId="{0266CBF5-7C8D-4912-8E8A-5F6989F08199}" srcOrd="1" destOrd="0" presId="urn:microsoft.com/office/officeart/2018/2/layout/IconLabelList"/>
    <dgm:cxn modelId="{AC4E0F5C-1D1F-4584-9EF4-9B99F2A3466E}" type="presParOf" srcId="{0A984976-267C-46B4-A138-BFAC48A04AE7}" destId="{B485E41D-B4E3-48B7-A003-B481CDB2FB04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24E59C-F65C-4A18-899F-F398B40EC17A}">
      <dsp:nvSpPr>
        <dsp:cNvPr id="0" name=""/>
        <dsp:cNvSpPr/>
      </dsp:nvSpPr>
      <dsp:spPr>
        <a:xfrm>
          <a:off x="486097" y="402759"/>
          <a:ext cx="713496" cy="71349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FEFC5E-D33B-4763-AF27-1B96C26733CB}">
      <dsp:nvSpPr>
        <dsp:cNvPr id="0" name=""/>
        <dsp:cNvSpPr/>
      </dsp:nvSpPr>
      <dsp:spPr>
        <a:xfrm>
          <a:off x="4258" y="1557159"/>
          <a:ext cx="1585546" cy="17837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Connect people to health services, according to clinical need</a:t>
          </a:r>
          <a:br>
            <a:rPr lang="en-US" sz="1400" b="1" kern="1200" dirty="0"/>
          </a:br>
          <a:r>
            <a:rPr lang="en-US" sz="1200" kern="1200" dirty="0"/>
            <a:t>Examples use cases for Healthpoint API: health promotion, patient journey mapping, referral to appropriate services and appointment booking</a:t>
          </a:r>
          <a:endParaRPr lang="en-US" sz="1100" kern="1200" dirty="0"/>
        </a:p>
      </dsp:txBody>
      <dsp:txXfrm>
        <a:off x="4258" y="1557159"/>
        <a:ext cx="1585546" cy="1783740"/>
      </dsp:txXfrm>
    </dsp:sp>
    <dsp:sp modelId="{690A43DA-93FB-45F4-A0B3-8E2A341F6D64}">
      <dsp:nvSpPr>
        <dsp:cNvPr id="0" name=""/>
        <dsp:cNvSpPr/>
      </dsp:nvSpPr>
      <dsp:spPr>
        <a:xfrm>
          <a:off x="2303301" y="402759"/>
          <a:ext cx="713496" cy="71349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415FE0-B591-4BB5-B751-76B874C39C16}">
      <dsp:nvSpPr>
        <dsp:cNvPr id="0" name=""/>
        <dsp:cNvSpPr/>
      </dsp:nvSpPr>
      <dsp:spPr>
        <a:xfrm>
          <a:off x="1867275" y="1557159"/>
          <a:ext cx="1585546" cy="17837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FHIR conformant</a:t>
          </a:r>
        </a:p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Use “category”, “type” and “specialty</a:t>
          </a:r>
          <a:r>
            <a:rPr lang="en-US" sz="1100" kern="1200" dirty="0"/>
            <a:t>” and SNOMED as the clinical terminology within that</a:t>
          </a:r>
        </a:p>
      </dsp:txBody>
      <dsp:txXfrm>
        <a:off x="1867275" y="1557159"/>
        <a:ext cx="1585546" cy="1783740"/>
      </dsp:txXfrm>
    </dsp:sp>
    <dsp:sp modelId="{BF825081-69B2-4A02-A26C-BD3542F1EF56}">
      <dsp:nvSpPr>
        <dsp:cNvPr id="0" name=""/>
        <dsp:cNvSpPr/>
      </dsp:nvSpPr>
      <dsp:spPr>
        <a:xfrm>
          <a:off x="4166318" y="402759"/>
          <a:ext cx="713496" cy="71349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F5B1A6-DBAE-43C5-8C3E-4B21236304E2}">
      <dsp:nvSpPr>
        <dsp:cNvPr id="0" name=""/>
        <dsp:cNvSpPr/>
      </dsp:nvSpPr>
      <dsp:spPr>
        <a:xfrm>
          <a:off x="3730293" y="1557159"/>
          <a:ext cx="1585546" cy="17837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Patient friendly terms English and Te Reo Māori</a:t>
          </a:r>
          <a:br>
            <a:rPr lang="en-US" sz="1400" kern="1200" dirty="0"/>
          </a:br>
          <a:r>
            <a:rPr lang="en-US" sz="1200" kern="1200" dirty="0"/>
            <a:t>Working with SNOMED National Release Centre to validate our mapping and provide a SNOMED patient friendly concept in each instance</a:t>
          </a:r>
          <a:endParaRPr lang="en-US" sz="1100" kern="1200" dirty="0"/>
        </a:p>
      </dsp:txBody>
      <dsp:txXfrm>
        <a:off x="3730293" y="1557159"/>
        <a:ext cx="1585546" cy="1783740"/>
      </dsp:txXfrm>
    </dsp:sp>
    <dsp:sp modelId="{A6241435-FDF3-4A0B-B641-BF63CE7822A8}">
      <dsp:nvSpPr>
        <dsp:cNvPr id="0" name=""/>
        <dsp:cNvSpPr/>
      </dsp:nvSpPr>
      <dsp:spPr>
        <a:xfrm>
          <a:off x="6029336" y="402759"/>
          <a:ext cx="713496" cy="71349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8452D3-42DD-4CBA-9EC9-ED7008C158C0}">
      <dsp:nvSpPr>
        <dsp:cNvPr id="0" name=""/>
        <dsp:cNvSpPr/>
      </dsp:nvSpPr>
      <dsp:spPr>
        <a:xfrm>
          <a:off x="5593310" y="1557159"/>
          <a:ext cx="1585546" cy="17837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Flexibility</a:t>
          </a:r>
          <a:br>
            <a:rPr lang="en-US" sz="1400" kern="1200" dirty="0"/>
          </a:br>
          <a:r>
            <a:rPr lang="en-US" sz="1200" kern="1200" dirty="0"/>
            <a:t>We can now change our naming within the Healthpoint website without having to consult every API user and not break their implementation</a:t>
          </a:r>
        </a:p>
      </dsp:txBody>
      <dsp:txXfrm>
        <a:off x="5593310" y="1557159"/>
        <a:ext cx="1585546" cy="1783740"/>
      </dsp:txXfrm>
    </dsp:sp>
    <dsp:sp modelId="{118D33D3-4323-4B90-B888-78FDBD0715B1}">
      <dsp:nvSpPr>
        <dsp:cNvPr id="0" name=""/>
        <dsp:cNvSpPr/>
      </dsp:nvSpPr>
      <dsp:spPr>
        <a:xfrm>
          <a:off x="7892353" y="402759"/>
          <a:ext cx="713496" cy="71349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C81A51-A123-43EB-AB91-E921CE39DF7F}">
      <dsp:nvSpPr>
        <dsp:cNvPr id="0" name=""/>
        <dsp:cNvSpPr/>
      </dsp:nvSpPr>
      <dsp:spPr>
        <a:xfrm>
          <a:off x="7456328" y="1557159"/>
          <a:ext cx="1585546" cy="17837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Clear definitions</a:t>
          </a:r>
          <a:br>
            <a:rPr lang="en-US" sz="1200" kern="1200" dirty="0"/>
          </a:br>
          <a:r>
            <a:rPr lang="en-US" sz="1200" kern="1200" dirty="0"/>
            <a:t>Reducing the chance of misinterpreting a clinical need, and ensuring greater accuracy when connecting people to the correct service</a:t>
          </a:r>
        </a:p>
      </dsp:txBody>
      <dsp:txXfrm>
        <a:off x="7456328" y="1557159"/>
        <a:ext cx="1585546" cy="1783740"/>
      </dsp:txXfrm>
    </dsp:sp>
    <dsp:sp modelId="{BFF938B4-3650-478F-A09F-2BCFC52F905E}">
      <dsp:nvSpPr>
        <dsp:cNvPr id="0" name=""/>
        <dsp:cNvSpPr/>
      </dsp:nvSpPr>
      <dsp:spPr>
        <a:xfrm>
          <a:off x="9755371" y="402759"/>
          <a:ext cx="713496" cy="713496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85E41D-B4E3-48B7-A003-B481CDB2FB04}">
      <dsp:nvSpPr>
        <dsp:cNvPr id="0" name=""/>
        <dsp:cNvSpPr/>
      </dsp:nvSpPr>
      <dsp:spPr>
        <a:xfrm>
          <a:off x="9319346" y="1557159"/>
          <a:ext cx="1585546" cy="17837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Interoperability</a:t>
          </a:r>
          <a:br>
            <a:rPr lang="en-US" sz="1300" kern="1200" dirty="0"/>
          </a:br>
          <a:r>
            <a:rPr lang="en-US" sz="1200" kern="1200" dirty="0"/>
            <a:t>the machines talk faster </a:t>
          </a:r>
          <a:endParaRPr lang="en-US" sz="1300" kern="1200" dirty="0"/>
        </a:p>
      </dsp:txBody>
      <dsp:txXfrm>
        <a:off x="9319346" y="1557159"/>
        <a:ext cx="1585546" cy="1783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BEABBC4-3FF9-4399-899D-AC3A95A94527}" type="datetimeFigureOut">
              <a:rPr lang="en-NZ" smtClean="0"/>
              <a:t>3/09/2024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DAAAD08-BA4C-4202-A334-E23511526C0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36760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6EE87-EBD5-4F12-A48A-63ACA297AC8F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958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805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60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bg>
      <p:bgPr>
        <a:solidFill>
          <a:srgbClr val="1C1C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DA738-98AC-BE48-A4FC-89D20C727F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800" y="3149062"/>
            <a:ext cx="5791200" cy="1325563"/>
          </a:xfrm>
        </p:spPr>
        <p:txBody>
          <a:bodyPr anchor="b"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Edit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37F6AFD-DBA7-5944-B8C8-9122FA8939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4580988"/>
            <a:ext cx="5791200" cy="925512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subtitle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58D7AD28-91C2-9048-8626-573CB05F6A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56900" y="4570790"/>
            <a:ext cx="4034172" cy="22768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CC5F45C8-7226-5845-9311-4B8B220C1CF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57828" y="2283580"/>
            <a:ext cx="4034172" cy="22768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BAFCF363-85F0-CC47-91EB-71AC93A50CC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070603" y="268"/>
            <a:ext cx="4111583" cy="2276856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566D4D9A-5632-1B49-ADF6-5DECA1B892F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0" y="0"/>
            <a:ext cx="4070604" cy="2276856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2BB57774-1E3A-FD4C-8E5F-1C90050A3ED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157828" y="0"/>
            <a:ext cx="4034172" cy="2276856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087834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D5D446-3339-5447-8429-4B796A7117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660" y="1825625"/>
            <a:ext cx="528969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8459092-3379-5D42-84C2-0B1B24AE442F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559402" y="1825625"/>
            <a:ext cx="528969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4B46CD8-7049-4F66-8B95-308A91FCA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558" y="184150"/>
            <a:ext cx="10515600" cy="6254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173852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51F2A0A4-8BFE-4CFD-90C3-A85BA2DE86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145A6E2-D463-4AEB-8F60-3271CBB2B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219075"/>
          </a:xfrm>
        </p:spPr>
        <p:txBody>
          <a:bodyPr>
            <a:normAutofit/>
          </a:bodyPr>
          <a:lstStyle>
            <a:lvl1pPr>
              <a:defRPr sz="9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98436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622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304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4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519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111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00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9/3/2024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54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98CD5-6C1E-4009-B41F-6DF62E31D3BE}" type="datetimeFigureOut">
              <a:rPr lang="en-US" smtClean="0"/>
              <a:pPr/>
              <a:t>9/3/2024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27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65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2" userDrawn="1">
          <p15:clr>
            <a:srgbClr val="F26B43"/>
          </p15:clr>
        </p15:guide>
        <p15:guide id="2" pos="7464" userDrawn="1">
          <p15:clr>
            <a:srgbClr val="F26B43"/>
          </p15:clr>
        </p15:guide>
        <p15:guide id="3" orient="horz" pos="192" userDrawn="1">
          <p15:clr>
            <a:srgbClr val="F26B43"/>
          </p15:clr>
        </p15:guide>
        <p15:guide id="4" orient="horz" pos="4104" userDrawn="1">
          <p15:clr>
            <a:srgbClr val="F26B43"/>
          </p15:clr>
        </p15:guide>
        <p15:guide id="5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ohn@healthpoint.co.nz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samantha@healthpoint.co.nz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pngimg.com/png/28300-blue-fire-free-download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jpeg"/><Relationship Id="rId5" Type="http://schemas.openxmlformats.org/officeDocument/2006/relationships/hyperlink" Target="https://uat.healthpointapi.com/baseR4/HealthcareService?category=171641000210104&amp;healthcare-service-type=171149006" TargetMode="External"/><Relationship Id="rId4" Type="http://schemas.openxmlformats.org/officeDocument/2006/relationships/hyperlink" Target="https://uat.healthpointapi.com/baseR4/HealthcareService?healthcare-service-type=171149006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pngimg.com/png/28300-blue-fire-free-download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hyperlink" Target="http://www.healthpointapi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F12E7CC5-C78B-4EBD-9565-3FA00FAA6C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logo with text on it&#10;&#10;Description automatically generated">
            <a:extLst>
              <a:ext uri="{FF2B5EF4-FFF2-40B4-BE49-F238E27FC236}">
                <a16:creationId xmlns:a16="http://schemas.microsoft.com/office/drawing/2014/main" id="{732B34F9-7402-7FEC-4D07-2FF6454EC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988" y="1955076"/>
            <a:ext cx="3368969" cy="2947847"/>
          </a:xfrm>
          <a:prstGeom prst="rect">
            <a:avLst/>
          </a:prstGeom>
        </p:spPr>
      </p:pic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A4529A5-F675-429F-8044-01372BB134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9992" y="0"/>
            <a:ext cx="7562008" cy="6858000"/>
          </a:xfrm>
          <a:custGeom>
            <a:avLst/>
            <a:gdLst>
              <a:gd name="connsiteX0" fmla="*/ 7529613 w 7529613"/>
              <a:gd name="connsiteY0" fmla="*/ 0 h 6858000"/>
              <a:gd name="connsiteX1" fmla="*/ 1222331 w 7529613"/>
              <a:gd name="connsiteY1" fmla="*/ 0 h 6858000"/>
              <a:gd name="connsiteX2" fmla="*/ 1126483 w 7529613"/>
              <a:gd name="connsiteY2" fmla="*/ 148742 h 6858000"/>
              <a:gd name="connsiteX3" fmla="*/ 767554 w 7529613"/>
              <a:gd name="connsiteY3" fmla="*/ 819975 h 6858000"/>
              <a:gd name="connsiteX4" fmla="*/ 742103 w 7529613"/>
              <a:gd name="connsiteY4" fmla="*/ 854514 h 6858000"/>
              <a:gd name="connsiteX5" fmla="*/ 785881 w 7529613"/>
              <a:gd name="connsiteY5" fmla="*/ 750263 h 6858000"/>
              <a:gd name="connsiteX6" fmla="*/ 978978 w 7529613"/>
              <a:gd name="connsiteY6" fmla="*/ 331786 h 6858000"/>
              <a:gd name="connsiteX7" fmla="*/ 1155717 w 7529613"/>
              <a:gd name="connsiteY7" fmla="*/ 0 h 6858000"/>
              <a:gd name="connsiteX8" fmla="*/ 1098249 w 7529613"/>
              <a:gd name="connsiteY8" fmla="*/ 0 h 6858000"/>
              <a:gd name="connsiteX9" fmla="*/ 991458 w 7529613"/>
              <a:gd name="connsiteY9" fmla="*/ 196614 h 6858000"/>
              <a:gd name="connsiteX10" fmla="*/ 493941 w 7529613"/>
              <a:gd name="connsiteY10" fmla="*/ 1371196 h 6858000"/>
              <a:gd name="connsiteX11" fmla="*/ 46485 w 7529613"/>
              <a:gd name="connsiteY11" fmla="*/ 3331516 h 6858000"/>
              <a:gd name="connsiteX12" fmla="*/ 12252 w 7529613"/>
              <a:gd name="connsiteY12" fmla="*/ 4357388 h 6858000"/>
              <a:gd name="connsiteX13" fmla="*/ 170821 w 7529613"/>
              <a:gd name="connsiteY13" fmla="*/ 5552906 h 6858000"/>
              <a:gd name="connsiteX14" fmla="*/ 537265 w 7529613"/>
              <a:gd name="connsiteY14" fmla="*/ 6828295 h 6858000"/>
              <a:gd name="connsiteX15" fmla="*/ 549692 w 7529613"/>
              <a:gd name="connsiteY15" fmla="*/ 6858000 h 6858000"/>
              <a:gd name="connsiteX16" fmla="*/ 602234 w 7529613"/>
              <a:gd name="connsiteY16" fmla="*/ 6858000 h 6858000"/>
              <a:gd name="connsiteX17" fmla="*/ 595414 w 7529613"/>
              <a:gd name="connsiteY17" fmla="*/ 6841549 h 6858000"/>
              <a:gd name="connsiteX18" fmla="*/ 364260 w 7529613"/>
              <a:gd name="connsiteY18" fmla="*/ 6142729 h 6858000"/>
              <a:gd name="connsiteX19" fmla="*/ 213071 w 7529613"/>
              <a:gd name="connsiteY19" fmla="*/ 5513923 h 6858000"/>
              <a:gd name="connsiteX20" fmla="*/ 211290 w 7529613"/>
              <a:gd name="connsiteY20" fmla="*/ 5480401 h 6858000"/>
              <a:gd name="connsiteX21" fmla="*/ 311446 w 7529613"/>
              <a:gd name="connsiteY21" fmla="*/ 5830359 h 6858000"/>
              <a:gd name="connsiteX22" fmla="*/ 622963 w 7529613"/>
              <a:gd name="connsiteY22" fmla="*/ 6670527 h 6858000"/>
              <a:gd name="connsiteX23" fmla="*/ 710464 w 7529613"/>
              <a:gd name="connsiteY23" fmla="*/ 6858000 h 6858000"/>
              <a:gd name="connsiteX24" fmla="*/ 7529613 w 7529613"/>
              <a:gd name="connsiteY2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529613" h="6858000">
                <a:moveTo>
                  <a:pt x="7529613" y="0"/>
                </a:moveTo>
                <a:lnTo>
                  <a:pt x="1222331" y="0"/>
                </a:lnTo>
                <a:lnTo>
                  <a:pt x="1126483" y="148742"/>
                </a:lnTo>
                <a:cubicBezTo>
                  <a:pt x="995323" y="365513"/>
                  <a:pt x="876174" y="589569"/>
                  <a:pt x="767554" y="819975"/>
                </a:cubicBezTo>
                <a:cubicBezTo>
                  <a:pt x="762210" y="833492"/>
                  <a:pt x="753441" y="845393"/>
                  <a:pt x="742103" y="854514"/>
                </a:cubicBezTo>
                <a:cubicBezTo>
                  <a:pt x="756737" y="819849"/>
                  <a:pt x="770991" y="784928"/>
                  <a:pt x="785881" y="750263"/>
                </a:cubicBezTo>
                <a:cubicBezTo>
                  <a:pt x="846713" y="608712"/>
                  <a:pt x="910948" y="469145"/>
                  <a:pt x="978978" y="331786"/>
                </a:cubicBezTo>
                <a:lnTo>
                  <a:pt x="1155717" y="0"/>
                </a:lnTo>
                <a:lnTo>
                  <a:pt x="1098249" y="0"/>
                </a:lnTo>
                <a:lnTo>
                  <a:pt x="991458" y="196614"/>
                </a:lnTo>
                <a:cubicBezTo>
                  <a:pt x="797017" y="573253"/>
                  <a:pt x="633548" y="966066"/>
                  <a:pt x="493941" y="1371196"/>
                </a:cubicBezTo>
                <a:cubicBezTo>
                  <a:pt x="276630" y="2007265"/>
                  <a:pt x="126659" y="2664286"/>
                  <a:pt x="46485" y="3331516"/>
                </a:cubicBezTo>
                <a:cubicBezTo>
                  <a:pt x="4488" y="3672965"/>
                  <a:pt x="-14219" y="4013908"/>
                  <a:pt x="12252" y="4357388"/>
                </a:cubicBezTo>
                <a:cubicBezTo>
                  <a:pt x="43558" y="4758899"/>
                  <a:pt x="90773" y="5157998"/>
                  <a:pt x="170821" y="5552906"/>
                </a:cubicBezTo>
                <a:cubicBezTo>
                  <a:pt x="259109" y="5988893"/>
                  <a:pt x="378967" y="6414594"/>
                  <a:pt x="537265" y="6828295"/>
                </a:cubicBezTo>
                <a:lnTo>
                  <a:pt x="549692" y="6858000"/>
                </a:lnTo>
                <a:lnTo>
                  <a:pt x="602234" y="6858000"/>
                </a:lnTo>
                <a:lnTo>
                  <a:pt x="595414" y="6841549"/>
                </a:lnTo>
                <a:cubicBezTo>
                  <a:pt x="507884" y="6614016"/>
                  <a:pt x="431296" y="6380817"/>
                  <a:pt x="364260" y="6142729"/>
                </a:cubicBezTo>
                <a:cubicBezTo>
                  <a:pt x="305974" y="5935370"/>
                  <a:pt x="262958" y="5723695"/>
                  <a:pt x="213071" y="5513923"/>
                </a:cubicBezTo>
                <a:cubicBezTo>
                  <a:pt x="211892" y="5502788"/>
                  <a:pt x="211299" y="5491601"/>
                  <a:pt x="211290" y="5480401"/>
                </a:cubicBezTo>
                <a:cubicBezTo>
                  <a:pt x="247814" y="5607635"/>
                  <a:pt x="276958" y="5719759"/>
                  <a:pt x="311446" y="5830359"/>
                </a:cubicBezTo>
                <a:cubicBezTo>
                  <a:pt x="401357" y="6118381"/>
                  <a:pt x="505060" y="6398531"/>
                  <a:pt x="622963" y="6670527"/>
                </a:cubicBezTo>
                <a:lnTo>
                  <a:pt x="710464" y="6858000"/>
                </a:lnTo>
                <a:lnTo>
                  <a:pt x="7529613" y="6858000"/>
                </a:lnTo>
                <a:close/>
              </a:path>
            </a:pathLst>
          </a:custGeom>
          <a:solidFill>
            <a:schemeClr val="accent2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32D2D2-DE64-847F-6860-33BF2A9E35BF}"/>
              </a:ext>
            </a:extLst>
          </p:cNvPr>
          <p:cNvSpPr txBox="1"/>
          <p:nvPr/>
        </p:nvSpPr>
        <p:spPr>
          <a:xfrm>
            <a:off x="5622061" y="762538"/>
            <a:ext cx="5649349" cy="31998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Healthpoint use of SNOMED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715725-51B0-6342-8566-4460CFF194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6011" y="4511060"/>
            <a:ext cx="2822692" cy="16878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sz="2000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John Williams</a:t>
            </a:r>
            <a:br>
              <a:rPr lang="en-US" sz="2000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</a:br>
            <a:r>
              <a:rPr lang="en-US" sz="1800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Chief Compliance Officer</a:t>
            </a:r>
          </a:p>
          <a:p>
            <a:pPr algn="l"/>
            <a:r>
              <a:rPr lang="en-US" sz="1600" b="1" dirty="0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john</a:t>
            </a:r>
            <a:r>
              <a:rPr lang="en-US" sz="1600" b="1" kern="1200" dirty="0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@healthpoint.co.nz</a:t>
            </a:r>
            <a:r>
              <a:rPr lang="en-US" sz="1600" b="1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37" name="sketch line">
            <a:extLst>
              <a:ext uri="{FF2B5EF4-FFF2-40B4-BE49-F238E27FC236}">
                <a16:creationId xmlns:a16="http://schemas.microsoft.com/office/drawing/2014/main" id="{63DAB858-5A0C-4AFF-AAC6-705EDF8DB7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17682" y="4043302"/>
            <a:ext cx="5303520" cy="18288"/>
          </a:xfrm>
          <a:custGeom>
            <a:avLst/>
            <a:gdLst>
              <a:gd name="connsiteX0" fmla="*/ 0 w 5303520"/>
              <a:gd name="connsiteY0" fmla="*/ 0 h 18288"/>
              <a:gd name="connsiteX1" fmla="*/ 556870 w 5303520"/>
              <a:gd name="connsiteY1" fmla="*/ 0 h 18288"/>
              <a:gd name="connsiteX2" fmla="*/ 1272845 w 5303520"/>
              <a:gd name="connsiteY2" fmla="*/ 0 h 18288"/>
              <a:gd name="connsiteX3" fmla="*/ 1882750 w 5303520"/>
              <a:gd name="connsiteY3" fmla="*/ 0 h 18288"/>
              <a:gd name="connsiteX4" fmla="*/ 2439619 w 5303520"/>
              <a:gd name="connsiteY4" fmla="*/ 0 h 18288"/>
              <a:gd name="connsiteX5" fmla="*/ 3155594 w 5303520"/>
              <a:gd name="connsiteY5" fmla="*/ 0 h 18288"/>
              <a:gd name="connsiteX6" fmla="*/ 3818534 w 5303520"/>
              <a:gd name="connsiteY6" fmla="*/ 0 h 18288"/>
              <a:gd name="connsiteX7" fmla="*/ 4481474 w 5303520"/>
              <a:gd name="connsiteY7" fmla="*/ 0 h 18288"/>
              <a:gd name="connsiteX8" fmla="*/ 5303520 w 5303520"/>
              <a:gd name="connsiteY8" fmla="*/ 0 h 18288"/>
              <a:gd name="connsiteX9" fmla="*/ 5303520 w 5303520"/>
              <a:gd name="connsiteY9" fmla="*/ 18288 h 18288"/>
              <a:gd name="connsiteX10" fmla="*/ 4746650 w 5303520"/>
              <a:gd name="connsiteY10" fmla="*/ 18288 h 18288"/>
              <a:gd name="connsiteX11" fmla="*/ 4242816 w 5303520"/>
              <a:gd name="connsiteY11" fmla="*/ 18288 h 18288"/>
              <a:gd name="connsiteX12" fmla="*/ 3526841 w 5303520"/>
              <a:gd name="connsiteY12" fmla="*/ 18288 h 18288"/>
              <a:gd name="connsiteX13" fmla="*/ 2969971 w 5303520"/>
              <a:gd name="connsiteY13" fmla="*/ 18288 h 18288"/>
              <a:gd name="connsiteX14" fmla="*/ 2253996 w 5303520"/>
              <a:gd name="connsiteY14" fmla="*/ 18288 h 18288"/>
              <a:gd name="connsiteX15" fmla="*/ 1484986 w 5303520"/>
              <a:gd name="connsiteY15" fmla="*/ 18288 h 18288"/>
              <a:gd name="connsiteX16" fmla="*/ 875081 w 5303520"/>
              <a:gd name="connsiteY16" fmla="*/ 18288 h 18288"/>
              <a:gd name="connsiteX17" fmla="*/ 0 w 5303520"/>
              <a:gd name="connsiteY17" fmla="*/ 18288 h 18288"/>
              <a:gd name="connsiteX18" fmla="*/ 0 w 530352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303520" h="18288" fill="none" extrusionOk="0">
                <a:moveTo>
                  <a:pt x="0" y="0"/>
                </a:moveTo>
                <a:cubicBezTo>
                  <a:pt x="191807" y="-19560"/>
                  <a:pt x="373092" y="14032"/>
                  <a:pt x="556870" y="0"/>
                </a:cubicBezTo>
                <a:cubicBezTo>
                  <a:pt x="740648" y="-14032"/>
                  <a:pt x="1109645" y="5886"/>
                  <a:pt x="1272845" y="0"/>
                </a:cubicBezTo>
                <a:cubicBezTo>
                  <a:pt x="1436045" y="-5886"/>
                  <a:pt x="1723352" y="-21940"/>
                  <a:pt x="1882750" y="0"/>
                </a:cubicBezTo>
                <a:cubicBezTo>
                  <a:pt x="2042148" y="21940"/>
                  <a:pt x="2308812" y="-23394"/>
                  <a:pt x="2439619" y="0"/>
                </a:cubicBezTo>
                <a:cubicBezTo>
                  <a:pt x="2570426" y="23394"/>
                  <a:pt x="2936980" y="-3315"/>
                  <a:pt x="3155594" y="0"/>
                </a:cubicBezTo>
                <a:cubicBezTo>
                  <a:pt x="3374208" y="3315"/>
                  <a:pt x="3528026" y="24519"/>
                  <a:pt x="3818534" y="0"/>
                </a:cubicBezTo>
                <a:cubicBezTo>
                  <a:pt x="4109042" y="-24519"/>
                  <a:pt x="4161759" y="-18720"/>
                  <a:pt x="4481474" y="0"/>
                </a:cubicBezTo>
                <a:cubicBezTo>
                  <a:pt x="4801189" y="18720"/>
                  <a:pt x="5011126" y="27308"/>
                  <a:pt x="5303520" y="0"/>
                </a:cubicBezTo>
                <a:cubicBezTo>
                  <a:pt x="5304050" y="6954"/>
                  <a:pt x="5304254" y="12839"/>
                  <a:pt x="5303520" y="18288"/>
                </a:cubicBezTo>
                <a:cubicBezTo>
                  <a:pt x="5132450" y="501"/>
                  <a:pt x="4953391" y="18714"/>
                  <a:pt x="4746650" y="18288"/>
                </a:cubicBezTo>
                <a:cubicBezTo>
                  <a:pt x="4539909" y="17863"/>
                  <a:pt x="4361261" y="7168"/>
                  <a:pt x="4242816" y="18288"/>
                </a:cubicBezTo>
                <a:cubicBezTo>
                  <a:pt x="4124371" y="29408"/>
                  <a:pt x="3754907" y="21026"/>
                  <a:pt x="3526841" y="18288"/>
                </a:cubicBezTo>
                <a:cubicBezTo>
                  <a:pt x="3298775" y="15550"/>
                  <a:pt x="3164473" y="3913"/>
                  <a:pt x="2969971" y="18288"/>
                </a:cubicBezTo>
                <a:cubicBezTo>
                  <a:pt x="2775469" y="32664"/>
                  <a:pt x="2608536" y="2050"/>
                  <a:pt x="2253996" y="18288"/>
                </a:cubicBezTo>
                <a:cubicBezTo>
                  <a:pt x="1899456" y="34526"/>
                  <a:pt x="1752044" y="28789"/>
                  <a:pt x="1484986" y="18288"/>
                </a:cubicBezTo>
                <a:cubicBezTo>
                  <a:pt x="1217928" y="7788"/>
                  <a:pt x="1060609" y="-4784"/>
                  <a:pt x="875081" y="18288"/>
                </a:cubicBezTo>
                <a:cubicBezTo>
                  <a:pt x="689553" y="41360"/>
                  <a:pt x="188846" y="25228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303520" h="18288" stroke="0" extrusionOk="0">
                <a:moveTo>
                  <a:pt x="0" y="0"/>
                </a:moveTo>
                <a:cubicBezTo>
                  <a:pt x="181149" y="2038"/>
                  <a:pt x="442175" y="-27591"/>
                  <a:pt x="609905" y="0"/>
                </a:cubicBezTo>
                <a:cubicBezTo>
                  <a:pt x="777636" y="27591"/>
                  <a:pt x="947554" y="-24271"/>
                  <a:pt x="1113739" y="0"/>
                </a:cubicBezTo>
                <a:cubicBezTo>
                  <a:pt x="1279924" y="24271"/>
                  <a:pt x="1721318" y="-30891"/>
                  <a:pt x="1882750" y="0"/>
                </a:cubicBezTo>
                <a:cubicBezTo>
                  <a:pt x="2044182" y="30891"/>
                  <a:pt x="2270822" y="-14002"/>
                  <a:pt x="2492654" y="0"/>
                </a:cubicBezTo>
                <a:cubicBezTo>
                  <a:pt x="2714486" y="14002"/>
                  <a:pt x="2822632" y="27292"/>
                  <a:pt x="3102559" y="0"/>
                </a:cubicBezTo>
                <a:cubicBezTo>
                  <a:pt x="3382487" y="-27292"/>
                  <a:pt x="3489743" y="-31235"/>
                  <a:pt x="3871570" y="0"/>
                </a:cubicBezTo>
                <a:cubicBezTo>
                  <a:pt x="4253397" y="31235"/>
                  <a:pt x="4301475" y="22800"/>
                  <a:pt x="4428439" y="0"/>
                </a:cubicBezTo>
                <a:cubicBezTo>
                  <a:pt x="4555403" y="-22800"/>
                  <a:pt x="5018410" y="43534"/>
                  <a:pt x="5303520" y="0"/>
                </a:cubicBezTo>
                <a:cubicBezTo>
                  <a:pt x="5302837" y="5414"/>
                  <a:pt x="5302800" y="12510"/>
                  <a:pt x="5303520" y="18288"/>
                </a:cubicBezTo>
                <a:cubicBezTo>
                  <a:pt x="5082751" y="18456"/>
                  <a:pt x="4993374" y="24100"/>
                  <a:pt x="4746650" y="18288"/>
                </a:cubicBezTo>
                <a:cubicBezTo>
                  <a:pt x="4499926" y="12477"/>
                  <a:pt x="4368648" y="-7187"/>
                  <a:pt x="4083710" y="18288"/>
                </a:cubicBezTo>
                <a:cubicBezTo>
                  <a:pt x="3798772" y="43763"/>
                  <a:pt x="3729434" y="5501"/>
                  <a:pt x="3473806" y="18288"/>
                </a:cubicBezTo>
                <a:cubicBezTo>
                  <a:pt x="3218178" y="31075"/>
                  <a:pt x="3056855" y="30003"/>
                  <a:pt x="2704795" y="18288"/>
                </a:cubicBezTo>
                <a:cubicBezTo>
                  <a:pt x="2352735" y="6573"/>
                  <a:pt x="2319447" y="29257"/>
                  <a:pt x="1935785" y="18288"/>
                </a:cubicBezTo>
                <a:cubicBezTo>
                  <a:pt x="1552123" y="7320"/>
                  <a:pt x="1532619" y="-467"/>
                  <a:pt x="1378915" y="18288"/>
                </a:cubicBezTo>
                <a:cubicBezTo>
                  <a:pt x="1225211" y="37043"/>
                  <a:pt x="1038692" y="34308"/>
                  <a:pt x="715975" y="18288"/>
                </a:cubicBezTo>
                <a:cubicBezTo>
                  <a:pt x="393258" y="2268"/>
                  <a:pt x="303768" y="26944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D4DE9A8F-A986-EDA4-3654-8080B26D8C22}"/>
              </a:ext>
            </a:extLst>
          </p:cNvPr>
          <p:cNvSpPr txBox="1">
            <a:spLocks/>
          </p:cNvSpPr>
          <p:nvPr/>
        </p:nvSpPr>
        <p:spPr>
          <a:xfrm>
            <a:off x="8756720" y="4511060"/>
            <a:ext cx="2822692" cy="16878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rgbClr val="FFFFFF"/>
                </a:solidFill>
              </a:rPr>
              <a:t>Samantha Burchell </a:t>
            </a:r>
            <a:br>
              <a:rPr lang="en-US" sz="2000" b="1" dirty="0">
                <a:solidFill>
                  <a:srgbClr val="FFFFFF"/>
                </a:solidFill>
              </a:rPr>
            </a:br>
            <a:r>
              <a:rPr lang="en-US" sz="1800" b="1" dirty="0">
                <a:solidFill>
                  <a:srgbClr val="FFFFFF"/>
                </a:solidFill>
              </a:rPr>
              <a:t>Product Owner</a:t>
            </a:r>
          </a:p>
          <a:p>
            <a:pPr algn="l"/>
            <a:r>
              <a:rPr lang="en-US" sz="1600" b="1" dirty="0">
                <a:solidFill>
                  <a:srgbClr val="FFFF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samantha@healthpoint.co.nz</a:t>
            </a:r>
            <a:r>
              <a:rPr lang="en-US" sz="1600" b="1" dirty="0">
                <a:solidFill>
                  <a:srgbClr val="FFF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82303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E35CC48-430D-852F-FED1-F7C8D54D6D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04"/>
            <a:ext cx="12192000" cy="6838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082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52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88D6F5-2A7B-A4CD-19D3-1E3E6E058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091" y="501651"/>
            <a:ext cx="4395340" cy="171625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Step 1: Data remodelling and editorial upgrade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471FD5-BF3C-D4B6-1F33-EEB331F6B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2583" y="2645922"/>
            <a:ext cx="4434721" cy="371042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Data model changed to a Hauora one so a service can now be a mix of medical, community health and social</a:t>
            </a:r>
          </a:p>
          <a:p>
            <a:r>
              <a:rPr lang="en-US" sz="2000" dirty="0">
                <a:solidFill>
                  <a:srgbClr val="000000"/>
                </a:solidFill>
              </a:rPr>
              <a:t>Editorial upgrade for easy input by editors. The most important step is content inclusion.</a:t>
            </a:r>
          </a:p>
          <a:p>
            <a:r>
              <a:rPr lang="en-US" sz="2000" dirty="0">
                <a:solidFill>
                  <a:srgbClr val="000000"/>
                </a:solidFill>
              </a:rPr>
              <a:t>SNOMED is not explicitly presented in the front-end site, either editorial or published view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0C39537D-81A4-0C39-AC6A-0777ACD163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048" t="10552" r="12893" b="5555"/>
          <a:stretch/>
        </p:blipFill>
        <p:spPr>
          <a:xfrm>
            <a:off x="372862" y="807867"/>
            <a:ext cx="4793942" cy="4722493"/>
          </a:xfrm>
          <a:prstGeom prst="rect">
            <a:avLst/>
          </a:prstGeom>
        </p:spPr>
      </p:pic>
      <p:pic>
        <p:nvPicPr>
          <p:cNvPr id="6" name="Picture 5" descr="A screenshot of a service&#10;&#10;Description automatically generated">
            <a:extLst>
              <a:ext uri="{FF2B5EF4-FFF2-40B4-BE49-F238E27FC236}">
                <a16:creationId xmlns:a16="http://schemas.microsoft.com/office/drawing/2014/main" id="{E4A048D2-7A4E-72ED-213B-0FD8CA0DDE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176" y="2916586"/>
            <a:ext cx="3593591" cy="321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365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688D6F5-2A7B-A4CD-19D3-1E3E6E058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350" y="439784"/>
            <a:ext cx="4597747" cy="161620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Step 2: Mapping Healthpoint concepts to SNOMED CT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471FD5-BF3C-D4B6-1F33-EEB331F6B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2533475"/>
            <a:ext cx="5517251" cy="3884741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457200" indent="-342900">
              <a:buFont typeface="+mj-lt"/>
              <a:buAutoNum type="arabicPeriod"/>
              <a:tabLst>
                <a:tab pos="1611313" algn="l"/>
              </a:tabLst>
            </a:pPr>
            <a:r>
              <a:rPr lang="en-US" sz="1800" dirty="0"/>
              <a:t>Healthpoint maps to SNOMED CT, requests new concepts or synonyms as required</a:t>
            </a:r>
          </a:p>
          <a:p>
            <a:pPr marL="457200" indent="-342900">
              <a:buFont typeface="+mj-lt"/>
              <a:buAutoNum type="arabicPeriod"/>
              <a:tabLst>
                <a:tab pos="1611313" algn="l"/>
              </a:tabLst>
            </a:pPr>
            <a:r>
              <a:rPr lang="en-US" sz="1800" dirty="0"/>
              <a:t>Healthpoint suggests patient friendly term</a:t>
            </a:r>
          </a:p>
          <a:p>
            <a:pPr marL="457200" indent="-342900">
              <a:buFont typeface="+mj-lt"/>
              <a:buAutoNum type="arabicPeriod"/>
              <a:tabLst>
                <a:tab pos="1611313" algn="l"/>
              </a:tabLst>
            </a:pPr>
            <a:r>
              <a:rPr lang="en-US" sz="1800" dirty="0"/>
              <a:t>Mapping and patient friendly term is validated by SNOMED release centre at Health New Zealand | Te Whatu Ora</a:t>
            </a:r>
          </a:p>
          <a:p>
            <a:pPr marL="457200" indent="-342900">
              <a:buFont typeface="+mj-lt"/>
              <a:buAutoNum type="arabicPeriod"/>
              <a:tabLst>
                <a:tab pos="1611313" algn="l"/>
              </a:tabLst>
            </a:pPr>
            <a:r>
              <a:rPr lang="en-US" sz="1800" dirty="0"/>
              <a:t>Translator from Te Taura Whiri </a:t>
            </a:r>
            <a:r>
              <a:rPr lang="en-US" sz="1800" dirty="0" err="1"/>
              <a:t>i</a:t>
            </a:r>
            <a:r>
              <a:rPr lang="en-US" sz="1800" dirty="0"/>
              <a:t> Te Reo Māori | Māori Language commission creates associated Māori language concepts and then peer review.</a:t>
            </a:r>
          </a:p>
          <a:p>
            <a:pPr marL="457200" indent="-342900">
              <a:buFont typeface="+mj-lt"/>
              <a:buAutoNum type="arabicPeriod"/>
              <a:tabLst>
                <a:tab pos="1611313" algn="l"/>
              </a:tabLst>
            </a:pPr>
            <a:r>
              <a:rPr lang="en-US" sz="1800" dirty="0"/>
              <a:t>New concepts, patient friendly terms and Te Reo Māori term published in SNOMED CT, from October 2024 release</a:t>
            </a:r>
          </a:p>
          <a:p>
            <a:pPr marL="114300" indent="0">
              <a:buNone/>
              <a:tabLst>
                <a:tab pos="1611313" algn="l"/>
              </a:tabLst>
            </a:pPr>
            <a:r>
              <a:rPr lang="en-US" sz="1800" dirty="0"/>
              <a:t>All software vendors in New Zealand can use these terms via SNOMED and terminology servers.</a:t>
            </a: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1FD67D68-9B83-C338-8342-3348D8F223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737718"/>
            <a:ext cx="12207200" cy="123363"/>
            <a:chOff x="-5025" y="6737718"/>
            <a:chExt cx="12207200" cy="123363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1E397F34-6B84-0D3B-0F29-B1D134B3B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9BD98075-BFC1-BE9C-7FB7-23FE55E433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950D8D4-7279-5F19-1544-F71BE97F3631}"/>
              </a:ext>
            </a:extLst>
          </p:cNvPr>
          <p:cNvGrpSpPr/>
          <p:nvPr/>
        </p:nvGrpSpPr>
        <p:grpSpPr>
          <a:xfrm>
            <a:off x="6096001" y="1731334"/>
            <a:ext cx="5319062" cy="3320249"/>
            <a:chOff x="2817355" y="2057400"/>
            <a:chExt cx="5445582" cy="339922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58F2908-C924-52D4-FE59-96C9715B33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29062" y="2057400"/>
              <a:ext cx="4333875" cy="27432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BCA02B3-D7C9-123B-7844-0AE2257FE443}"/>
                </a:ext>
              </a:extLst>
            </p:cNvPr>
            <p:cNvSpPr txBox="1"/>
            <p:nvPr/>
          </p:nvSpPr>
          <p:spPr>
            <a:xfrm>
              <a:off x="6500394" y="4933405"/>
              <a:ext cx="17015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43484">
                <a:spcAft>
                  <a:spcPts val="600"/>
                </a:spcAft>
              </a:pPr>
              <a:r>
                <a:rPr lang="en-NZ" sz="1358" b="1" kern="120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cs"/>
                </a:rPr>
                <a:t>NZ common patient friendly term</a:t>
              </a:r>
              <a:endParaRPr lang="en-NZ" sz="1400" b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19E809E-6862-50A2-4471-116D78B249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29062" y="2057400"/>
              <a:ext cx="4333875" cy="27432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8BCF68B-8893-7498-61EC-873A05424D12}"/>
                </a:ext>
              </a:extLst>
            </p:cNvPr>
            <p:cNvSpPr txBox="1"/>
            <p:nvPr/>
          </p:nvSpPr>
          <p:spPr>
            <a:xfrm>
              <a:off x="3511050" y="4933405"/>
              <a:ext cx="17015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43484">
                <a:spcAft>
                  <a:spcPts val="600"/>
                </a:spcAft>
              </a:pPr>
              <a:r>
                <a:rPr lang="en-NZ" sz="1358" b="1" kern="1200">
                  <a:solidFill>
                    <a:schemeClr val="accent5">
                      <a:lumMod val="75000"/>
                    </a:schemeClr>
                  </a:solidFill>
                  <a:latin typeface="+mn-lt"/>
                  <a:ea typeface="+mn-ea"/>
                  <a:cs typeface="+mn-cs"/>
                </a:rPr>
                <a:t>Māori language reference set</a:t>
              </a:r>
              <a:endParaRPr lang="en-NZ" sz="1400" b="1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AC585AF-1CEC-CD3F-F443-0741B902F1B6}"/>
                </a:ext>
              </a:extLst>
            </p:cNvPr>
            <p:cNvSpPr txBox="1"/>
            <p:nvPr/>
          </p:nvSpPr>
          <p:spPr>
            <a:xfrm>
              <a:off x="2817355" y="3859118"/>
              <a:ext cx="9360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43484">
                <a:spcAft>
                  <a:spcPts val="600"/>
                </a:spcAft>
              </a:pPr>
              <a:r>
                <a:rPr lang="en-NZ" sz="1358" b="1" kern="1200">
                  <a:solidFill>
                    <a:schemeClr val="accent4">
                      <a:lumMod val="75000"/>
                    </a:schemeClr>
                  </a:solidFill>
                  <a:latin typeface="+mn-lt"/>
                  <a:ea typeface="+mn-ea"/>
                  <a:cs typeface="+mn-cs"/>
                </a:rPr>
                <a:t>Synonyms</a:t>
              </a:r>
              <a:endParaRPr lang="en-NZ" sz="1400" b="1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7B80B0F-3977-A1DE-BEA1-8550B02E7821}"/>
                </a:ext>
              </a:extLst>
            </p:cNvPr>
            <p:cNvSpPr txBox="1"/>
            <p:nvPr/>
          </p:nvSpPr>
          <p:spPr>
            <a:xfrm>
              <a:off x="2817356" y="2451047"/>
              <a:ext cx="93603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43484">
                <a:spcAft>
                  <a:spcPts val="600"/>
                </a:spcAft>
              </a:pPr>
              <a:r>
                <a:rPr lang="en-NZ" sz="1358" b="1" kern="1200">
                  <a:solidFill>
                    <a:schemeClr val="accent2">
                      <a:lumMod val="75000"/>
                    </a:schemeClr>
                  </a:solidFill>
                  <a:latin typeface="+mn-lt"/>
                  <a:ea typeface="+mn-ea"/>
                  <a:cs typeface="+mn-cs"/>
                </a:rPr>
                <a:t>Preferred</a:t>
              </a:r>
            </a:p>
            <a:p>
              <a:pPr algn="r" defTabSz="443484">
                <a:spcAft>
                  <a:spcPts val="600"/>
                </a:spcAft>
              </a:pPr>
              <a:r>
                <a:rPr lang="en-NZ" sz="1358" b="1" kern="1200">
                  <a:solidFill>
                    <a:schemeClr val="accent2">
                      <a:lumMod val="75000"/>
                    </a:schemeClr>
                  </a:solidFill>
                  <a:latin typeface="+mn-lt"/>
                  <a:ea typeface="+mn-ea"/>
                  <a:cs typeface="+mn-cs"/>
                </a:rPr>
                <a:t>Fully specified term</a:t>
              </a:r>
              <a:endParaRPr lang="en-NZ" sz="1400" b="1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7" name="Left Brace 16">
              <a:extLst>
                <a:ext uri="{FF2B5EF4-FFF2-40B4-BE49-F238E27FC236}">
                  <a16:creationId xmlns:a16="http://schemas.microsoft.com/office/drawing/2014/main" id="{447FB761-6D9C-1150-D129-388EA3314ECF}"/>
                </a:ext>
              </a:extLst>
            </p:cNvPr>
            <p:cNvSpPr/>
            <p:nvPr/>
          </p:nvSpPr>
          <p:spPr>
            <a:xfrm>
              <a:off x="3753393" y="3429001"/>
              <a:ext cx="175669" cy="1238794"/>
            </a:xfrm>
            <a:prstGeom prst="leftBrace">
              <a:avLst>
                <a:gd name="adj1" fmla="val 8333"/>
                <a:gd name="adj2" fmla="val 50703"/>
              </a:avLst>
            </a:prstGeom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8" name="Left Brace 17">
              <a:extLst>
                <a:ext uri="{FF2B5EF4-FFF2-40B4-BE49-F238E27FC236}">
                  <a16:creationId xmlns:a16="http://schemas.microsoft.com/office/drawing/2014/main" id="{5DF5DA94-C927-E723-C9A1-873F2A51FD33}"/>
                </a:ext>
              </a:extLst>
            </p:cNvPr>
            <p:cNvSpPr/>
            <p:nvPr/>
          </p:nvSpPr>
          <p:spPr>
            <a:xfrm>
              <a:off x="3753394" y="2934789"/>
              <a:ext cx="175668" cy="361407"/>
            </a:xfrm>
            <a:prstGeom prst="leftBrace">
              <a:avLst>
                <a:gd name="adj1" fmla="val 8333"/>
                <a:gd name="adj2" fmla="val 50703"/>
              </a:avLst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A88CA064-39FB-3C42-8533-E8DA6F5A8061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V="1">
              <a:off x="4361842" y="4667795"/>
              <a:ext cx="175324" cy="265610"/>
            </a:xfrm>
            <a:prstGeom prst="straightConnector1">
              <a:avLst/>
            </a:prstGeom>
            <a:ln w="5715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7A4DACF-04A8-247E-9D96-D32814005ED7}"/>
                </a:ext>
              </a:extLst>
            </p:cNvPr>
            <p:cNvCxnSpPr>
              <a:cxnSpLocks/>
              <a:stCxn id="12" idx="0"/>
            </p:cNvCxnSpPr>
            <p:nvPr/>
          </p:nvCxnSpPr>
          <p:spPr>
            <a:xfrm flipH="1" flipV="1">
              <a:off x="6148671" y="4371703"/>
              <a:ext cx="1202515" cy="561702"/>
            </a:xfrm>
            <a:prstGeom prst="straightConnector1">
              <a:avLst/>
            </a:prstGeom>
            <a:ln w="5715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34547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F873E0B6-481D-C3B0-EED4-E5C76947D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90988"/>
            <a:ext cx="12191999" cy="597332"/>
          </a:xfrm>
          <a:solidFill>
            <a:srgbClr val="0B4378"/>
          </a:solidFill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3600" b="1">
                <a:solidFill>
                  <a:schemeClr val="bg1"/>
                </a:solidFill>
              </a:rPr>
              <a:t>Use of SNOMED English + Te Reo Māori in the Healthpoint website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CFF90E-69A6-3E24-B23B-90C2222D58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5454"/>
            <a:ext cx="12192000" cy="590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106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flame on a black background&#10;&#10;Description automatically generated">
            <a:extLst>
              <a:ext uri="{FF2B5EF4-FFF2-40B4-BE49-F238E27FC236}">
                <a16:creationId xmlns:a16="http://schemas.microsoft.com/office/drawing/2014/main" id="{0E4BEF44-1DDA-36DA-8C54-D95EA46B3D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4636" r="19095" b="1"/>
          <a:stretch/>
        </p:blipFill>
        <p:spPr>
          <a:xfrm>
            <a:off x="1524" y="-158746"/>
            <a:ext cx="12187427" cy="7022355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59BBA36-F6C6-486E-BED0-A1C3C4C4FF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72706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1CDD08-E11A-4621-BE5E-AFD518700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898" y="540168"/>
            <a:ext cx="6671238" cy="78330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600" b="1" dirty="0"/>
              <a:t>Use of SNOMED queries in the Healthpoint API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B839D8-9112-E298-DFE6-9718DAA92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8212" y="1510374"/>
            <a:ext cx="5622625" cy="4448007"/>
          </a:xfrm>
          <a:solidFill>
            <a:schemeClr val="bg1"/>
          </a:solidFill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US" sz="1800" b="1" dirty="0">
                <a:effectLst/>
              </a:rPr>
              <a:t>Queries:</a:t>
            </a:r>
          </a:p>
          <a:p>
            <a:r>
              <a:rPr lang="en-US" sz="1800" b="1" dirty="0">
                <a:effectLst/>
              </a:rPr>
              <a:t>Cervical screening (type): </a:t>
            </a:r>
            <a:r>
              <a:rPr lang="en-US" sz="1800" u="sng" dirty="0">
                <a:solidFill>
                  <a:srgbClr val="0070C0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https://uat.healthpointapi.com/baseR4/HealthcareService? type=171149006</a:t>
            </a:r>
            <a:r>
              <a:rPr lang="en-US" sz="1800" dirty="0">
                <a:solidFill>
                  <a:srgbClr val="0070C0"/>
                </a:solidFill>
                <a:effectLst/>
              </a:rPr>
              <a:t> </a:t>
            </a:r>
            <a:r>
              <a:rPr lang="en-US" sz="1800" dirty="0">
                <a:effectLst/>
              </a:rPr>
              <a:t>(987 healthcare service results)</a:t>
            </a:r>
          </a:p>
          <a:p>
            <a:r>
              <a:rPr lang="en-US" sz="1800" b="1" dirty="0">
                <a:effectLst/>
              </a:rPr>
              <a:t>Kaupapa Māori Cervical screening services only (category AND type): </a:t>
            </a:r>
            <a:r>
              <a:rPr lang="en-US" sz="1800" u="sng" dirty="0">
                <a:solidFill>
                  <a:srgbClr val="0070C0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https://uat.healthpointapi.com/baseR4/HealthcareService?category=171641000210104&amp;type=171149006</a:t>
            </a:r>
            <a:r>
              <a:rPr lang="en-US" sz="1800" dirty="0">
                <a:solidFill>
                  <a:srgbClr val="0070C0"/>
                </a:solidFill>
                <a:effectLst/>
              </a:rPr>
              <a:t> </a:t>
            </a:r>
            <a:r>
              <a:rPr lang="en-US" sz="1800" dirty="0">
                <a:effectLst/>
              </a:rPr>
              <a:t>(74 service results)</a:t>
            </a:r>
          </a:p>
          <a:p>
            <a:r>
              <a:rPr lang="en-US" sz="1800" b="1" dirty="0"/>
              <a:t>Cervical screening  (type) and co-ordinates </a:t>
            </a:r>
            <a:r>
              <a:rPr lang="en-US" sz="1800" dirty="0"/>
              <a:t>(top 10 results, closest to farthest away): </a:t>
            </a:r>
            <a:r>
              <a:rPr lang="en-US" sz="1800" dirty="0">
                <a:solidFill>
                  <a:srgbClr val="0070C0"/>
                </a:solidFill>
              </a:rPr>
              <a:t>https://uat.healthpointapi.com/baseR4/HealthcareService? type=171149006&amp;latitude=-36.899863&amp;longitude=174.740481</a:t>
            </a:r>
            <a:r>
              <a:rPr lang="en-US" sz="1800" dirty="0"/>
              <a:t> </a:t>
            </a:r>
          </a:p>
          <a:p>
            <a:r>
              <a:rPr lang="en-US" sz="1800" b="1" dirty="0"/>
              <a:t>Private specialty (category) AND Cardiology (specialty)services</a:t>
            </a:r>
            <a:r>
              <a:rPr lang="en-US" sz="1800" dirty="0"/>
              <a:t>: </a:t>
            </a:r>
            <a:r>
              <a:rPr lang="en-US" sz="1800" dirty="0">
                <a:solidFill>
                  <a:srgbClr val="0070C0"/>
                </a:solidFill>
              </a:rPr>
              <a:t>https://uat.healthpointapi.com/baseR4/HealthcareService?category=382041000210102&amp;specialty=394579002 </a:t>
            </a:r>
            <a:r>
              <a:rPr lang="en-US" sz="1800" dirty="0"/>
              <a:t>(31 service results)</a:t>
            </a:r>
          </a:p>
        </p:txBody>
      </p:sp>
      <p:pic>
        <p:nvPicPr>
          <p:cNvPr id="8" name="Content Placeholder 7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D711E721-A461-816A-43D4-E0B9B2255774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 rotWithShape="1">
          <a:blip r:embed="rId6"/>
          <a:srcRect r="6705" b="-1"/>
          <a:stretch/>
        </p:blipFill>
        <p:spPr>
          <a:xfrm>
            <a:off x="7010400" y="716556"/>
            <a:ext cx="4355880" cy="5444850"/>
          </a:xfrm>
          <a:prstGeom prst="rect">
            <a:avLst/>
          </a:prstGeom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085D7B9-E066-4923-8CB7-294BF3062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FA392873-A54A-4077-810F-3AFC8F442E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1372669" y="713619"/>
            <a:ext cx="826011" cy="5449714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5443840-A796-4C43-8DC1-1B738EFEC5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51930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59882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flame on a black background&#10;&#10;Description automatically generated">
            <a:extLst>
              <a:ext uri="{FF2B5EF4-FFF2-40B4-BE49-F238E27FC236}">
                <a16:creationId xmlns:a16="http://schemas.microsoft.com/office/drawing/2014/main" id="{0E4BEF44-1DDA-36DA-8C54-D95EA46B3D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4636" r="19095" b="1"/>
          <a:stretch/>
        </p:blipFill>
        <p:spPr>
          <a:xfrm>
            <a:off x="1524" y="-158746"/>
            <a:ext cx="12187427" cy="7022355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59BBA36-F6C6-486E-BED0-A1C3C4C4FF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72706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1CDD08-E11A-4621-BE5E-AFD518700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442" y="429885"/>
            <a:ext cx="10948246" cy="783305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2800" b="1" dirty="0"/>
              <a:t>Example: </a:t>
            </a:r>
            <a:r>
              <a:rPr lang="en-US" sz="2800" b="1" dirty="0">
                <a:effectLst/>
              </a:rPr>
              <a:t>Kaupapa Māori Cervical screening services only (category AND type): </a:t>
            </a:r>
            <a:endParaRPr lang="en-US" sz="2800" b="1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085D7B9-E066-4923-8CB7-294BF3062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FA392873-A54A-4077-810F-3AFC8F442E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1372669" y="713619"/>
            <a:ext cx="826011" cy="5449714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5443840-A796-4C43-8DC1-1B738EFEC5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51930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DC42CE2E-54FE-52FE-0C4B-2EF5623421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6803" y="821538"/>
            <a:ext cx="9880983" cy="604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842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0" name="Rectangle 159">
            <a:extLst>
              <a:ext uri="{FF2B5EF4-FFF2-40B4-BE49-F238E27FC236}">
                <a16:creationId xmlns:a16="http://schemas.microsoft.com/office/drawing/2014/main" id="{F58FB4AA-7058-4218-AE65-3ACD24A412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32D2D2-DE64-847F-6860-33BF2A9E35BF}"/>
              </a:ext>
            </a:extLst>
          </p:cNvPr>
          <p:cNvSpPr txBox="1"/>
          <p:nvPr/>
        </p:nvSpPr>
        <p:spPr>
          <a:xfrm>
            <a:off x="643466" y="753626"/>
            <a:ext cx="5334930" cy="30041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b="1" kern="120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Thank you</a:t>
            </a:r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F35BC0E3-6FE4-4491-BA19-C0126066A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9082" y="939707"/>
            <a:ext cx="603494" cy="603494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DB11BD18-218F-49C7-BE16-82AEA08B2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1453" y="-4098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8" name="Picture 7" descr="A logo with text on it&#10;&#10;Description automatically generated">
            <a:extLst>
              <a:ext uri="{FF2B5EF4-FFF2-40B4-BE49-F238E27FC236}">
                <a16:creationId xmlns:a16="http://schemas.microsoft.com/office/drawing/2014/main" id="{732B34F9-7402-7FEC-4D07-2FF6454ECD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84" r="4060" b="5"/>
          <a:stretch/>
        </p:blipFill>
        <p:spPr>
          <a:xfrm>
            <a:off x="9547017" y="4405333"/>
            <a:ext cx="2644983" cy="2452667"/>
          </a:xfrm>
          <a:custGeom>
            <a:avLst/>
            <a:gdLst/>
            <a:ahLst/>
            <a:cxnLst/>
            <a:rect l="l" t="t" r="r" b="b"/>
            <a:pathLst>
              <a:path w="2644983" h="2452667">
                <a:moveTo>
                  <a:pt x="1542711" y="0"/>
                </a:moveTo>
                <a:cubicBezTo>
                  <a:pt x="1942094" y="0"/>
                  <a:pt x="2306029" y="151765"/>
                  <a:pt x="2579995" y="400769"/>
                </a:cubicBezTo>
                <a:lnTo>
                  <a:pt x="2644983" y="468935"/>
                </a:lnTo>
                <a:lnTo>
                  <a:pt x="2644983" y="2452667"/>
                </a:lnTo>
                <a:lnTo>
                  <a:pt x="299206" y="2452667"/>
                </a:lnTo>
                <a:lnTo>
                  <a:pt x="233100" y="2358504"/>
                </a:lnTo>
                <a:cubicBezTo>
                  <a:pt x="85367" y="2121846"/>
                  <a:pt x="0" y="1842248"/>
                  <a:pt x="0" y="1542711"/>
                </a:cubicBezTo>
                <a:cubicBezTo>
                  <a:pt x="0" y="690695"/>
                  <a:pt x="690695" y="0"/>
                  <a:pt x="1542711" y="0"/>
                </a:cubicBezTo>
                <a:close/>
              </a:path>
            </a:pathLst>
          </a:custGeom>
        </p:spPr>
      </p:pic>
      <p:pic>
        <p:nvPicPr>
          <p:cNvPr id="18" name="Picture 17" descr="A person and person holding a dog walking on a beach&#10;&#10;Description automatically generated">
            <a:extLst>
              <a:ext uri="{FF2B5EF4-FFF2-40B4-BE49-F238E27FC236}">
                <a16:creationId xmlns:a16="http://schemas.microsoft.com/office/drawing/2014/main" id="{5D245C19-9114-B723-A47F-0997851116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294" r="22956"/>
          <a:stretch/>
        </p:blipFill>
        <p:spPr>
          <a:xfrm>
            <a:off x="6401202" y="1790202"/>
            <a:ext cx="3240592" cy="3240592"/>
          </a:xfrm>
          <a:custGeom>
            <a:avLst/>
            <a:gdLst/>
            <a:ahLst/>
            <a:cxnLst/>
            <a:rect l="l" t="t" r="r" b="b"/>
            <a:pathLst>
              <a:path w="3741748" h="3741748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</p:spPr>
      </p:pic>
      <p:pic>
        <p:nvPicPr>
          <p:cNvPr id="20" name="Picture 19" descr="A group of people sitting on a porch of a house&#10;&#10;Description automatically generated">
            <a:extLst>
              <a:ext uri="{FF2B5EF4-FFF2-40B4-BE49-F238E27FC236}">
                <a16:creationId xmlns:a16="http://schemas.microsoft.com/office/drawing/2014/main" id="{A340CE6A-2F2A-19AC-20C5-E8FA42D485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081" r="2579"/>
          <a:stretch/>
        </p:blipFill>
        <p:spPr>
          <a:xfrm>
            <a:off x="9490668" y="10"/>
            <a:ext cx="2701332" cy="2553877"/>
          </a:xfrm>
          <a:custGeom>
            <a:avLst/>
            <a:gdLst/>
            <a:ahLst/>
            <a:cxnLst/>
            <a:rect l="l" t="t" r="r" b="b"/>
            <a:pathLst>
              <a:path w="2701332" h="2553887">
                <a:moveTo>
                  <a:pt x="348631" y="0"/>
                </a:moveTo>
                <a:lnTo>
                  <a:pt x="2701332" y="0"/>
                </a:lnTo>
                <a:lnTo>
                  <a:pt x="2701332" y="2072295"/>
                </a:lnTo>
                <a:lnTo>
                  <a:pt x="2554656" y="2207207"/>
                </a:lnTo>
                <a:cubicBezTo>
                  <a:pt x="2285380" y="2424077"/>
                  <a:pt x="1943034" y="2553887"/>
                  <a:pt x="1570370" y="2553887"/>
                </a:cubicBezTo>
                <a:cubicBezTo>
                  <a:pt x="703078" y="2553887"/>
                  <a:pt x="0" y="1850809"/>
                  <a:pt x="0" y="983517"/>
                </a:cubicBezTo>
                <a:cubicBezTo>
                  <a:pt x="0" y="640496"/>
                  <a:pt x="109980" y="323163"/>
                  <a:pt x="296602" y="64855"/>
                </a:cubicBezTo>
                <a:close/>
              </a:path>
            </a:pathLst>
          </a:custGeom>
        </p:spPr>
      </p:pic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A054EDF5-7644-4A95-AB88-057FAB414F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598158" y="2804429"/>
            <a:ext cx="0" cy="1597708"/>
          </a:xfrm>
          <a:prstGeom prst="line">
            <a:avLst/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EA996627-3E00-4A50-8640-F4F7D38C55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385468" y="3311355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A619555D-3337-4F1A-9AFF-1DA3B921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463438">
            <a:off x="7067622" y="5349205"/>
            <a:ext cx="1835725" cy="1850365"/>
          </a:xfrm>
          <a:custGeom>
            <a:avLst/>
            <a:gdLst>
              <a:gd name="connsiteX0" fmla="*/ 1801138 w 1835725"/>
              <a:gd name="connsiteY0" fmla="*/ 1622662 h 1850365"/>
              <a:gd name="connsiteX1" fmla="*/ 1835717 w 1835725"/>
              <a:gd name="connsiteY1" fmla="*/ 1680254 h 1850365"/>
              <a:gd name="connsiteX2" fmla="*/ 1815722 w 1835725"/>
              <a:gd name="connsiteY2" fmla="*/ 1850365 h 1850365"/>
              <a:gd name="connsiteX3" fmla="*/ 1693039 w 1835725"/>
              <a:gd name="connsiteY3" fmla="*/ 1808259 h 1850365"/>
              <a:gd name="connsiteX4" fmla="*/ 1708939 w 1835725"/>
              <a:gd name="connsiteY4" fmla="*/ 1673301 h 1850365"/>
              <a:gd name="connsiteX5" fmla="*/ 1778129 w 1835725"/>
              <a:gd name="connsiteY5" fmla="*/ 1615979 h 1850365"/>
              <a:gd name="connsiteX6" fmla="*/ 1801138 w 1835725"/>
              <a:gd name="connsiteY6" fmla="*/ 1622662 h 1850365"/>
              <a:gd name="connsiteX7" fmla="*/ 1585229 w 1835725"/>
              <a:gd name="connsiteY7" fmla="*/ 764759 h 1850365"/>
              <a:gd name="connsiteX8" fmla="*/ 1623024 w 1835725"/>
              <a:gd name="connsiteY8" fmla="*/ 792810 h 1850365"/>
              <a:gd name="connsiteX9" fmla="*/ 1777614 w 1835725"/>
              <a:gd name="connsiteY9" fmla="*/ 1157141 h 1850365"/>
              <a:gd name="connsiteX10" fmla="*/ 1733799 w 1835725"/>
              <a:gd name="connsiteY10" fmla="*/ 1235532 h 1850365"/>
              <a:gd name="connsiteX11" fmla="*/ 1716464 w 1835725"/>
              <a:gd name="connsiteY11" fmla="*/ 1237722 h 1850365"/>
              <a:gd name="connsiteX12" fmla="*/ 1716464 w 1835725"/>
              <a:gd name="connsiteY12" fmla="*/ 1237913 h 1850365"/>
              <a:gd name="connsiteX13" fmla="*/ 1655409 w 1835725"/>
              <a:gd name="connsiteY13" fmla="*/ 1191717 h 1850365"/>
              <a:gd name="connsiteX14" fmla="*/ 1513200 w 1835725"/>
              <a:gd name="connsiteY14" fmla="*/ 856627 h 1850365"/>
              <a:gd name="connsiteX15" fmla="*/ 1538499 w 1835725"/>
              <a:gd name="connsiteY15" fmla="*/ 770415 h 1850365"/>
              <a:gd name="connsiteX16" fmla="*/ 1585229 w 1835725"/>
              <a:gd name="connsiteY16" fmla="*/ 764759 h 1850365"/>
              <a:gd name="connsiteX17" fmla="*/ 477919 w 1835725"/>
              <a:gd name="connsiteY17" fmla="*/ 21437 h 1850365"/>
              <a:gd name="connsiteX18" fmla="*/ 509236 w 1835725"/>
              <a:gd name="connsiteY18" fmla="*/ 84182 h 1850365"/>
              <a:gd name="connsiteX19" fmla="*/ 445829 w 1835725"/>
              <a:gd name="connsiteY19" fmla="*/ 139871 h 1850365"/>
              <a:gd name="connsiteX20" fmla="*/ 437447 w 1835725"/>
              <a:gd name="connsiteY20" fmla="*/ 139395 h 1850365"/>
              <a:gd name="connsiteX21" fmla="*/ 73211 w 1835725"/>
              <a:gd name="connsiteY21" fmla="*/ 137204 h 1850365"/>
              <a:gd name="connsiteX22" fmla="*/ 749 w 1835725"/>
              <a:gd name="connsiteY22" fmla="*/ 84082 h 1850365"/>
              <a:gd name="connsiteX23" fmla="*/ 53871 w 1835725"/>
              <a:gd name="connsiteY23" fmla="*/ 11621 h 1850365"/>
              <a:gd name="connsiteX24" fmla="*/ 58352 w 1835725"/>
              <a:gd name="connsiteY24" fmla="*/ 11093 h 1850365"/>
              <a:gd name="connsiteX25" fmla="*/ 454020 w 1835725"/>
              <a:gd name="connsiteY25" fmla="*/ 13474 h 1850365"/>
              <a:gd name="connsiteX26" fmla="*/ 477919 w 1835725"/>
              <a:gd name="connsiteY26" fmla="*/ 21437 h 1850365"/>
              <a:gd name="connsiteX27" fmla="*/ 957797 w 1835725"/>
              <a:gd name="connsiteY27" fmla="*/ 167970 h 1850365"/>
              <a:gd name="connsiteX28" fmla="*/ 1286982 w 1835725"/>
              <a:gd name="connsiteY28" fmla="*/ 387616 h 1850365"/>
              <a:gd name="connsiteX29" fmla="*/ 1293725 w 1835725"/>
              <a:gd name="connsiteY29" fmla="*/ 477075 h 1850365"/>
              <a:gd name="connsiteX30" fmla="*/ 1245453 w 1835725"/>
              <a:gd name="connsiteY30" fmla="*/ 499154 h 1850365"/>
              <a:gd name="connsiteX31" fmla="*/ 1245167 w 1835725"/>
              <a:gd name="connsiteY31" fmla="*/ 499154 h 1850365"/>
              <a:gd name="connsiteX32" fmla="*/ 1203638 w 1835725"/>
              <a:gd name="connsiteY32" fmla="*/ 484104 h 1850365"/>
              <a:gd name="connsiteX33" fmla="*/ 900647 w 1835725"/>
              <a:gd name="connsiteY33" fmla="*/ 281508 h 1850365"/>
              <a:gd name="connsiteX34" fmla="*/ 872454 w 1835725"/>
              <a:gd name="connsiteY34" fmla="*/ 196164 h 1850365"/>
              <a:gd name="connsiteX35" fmla="*/ 957797 w 1835725"/>
              <a:gd name="connsiteY35" fmla="*/ 167970 h 1850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835725" h="1850365">
                <a:moveTo>
                  <a:pt x="1801138" y="1622662"/>
                </a:moveTo>
                <a:cubicBezTo>
                  <a:pt x="1822106" y="1633400"/>
                  <a:pt x="1836117" y="1655372"/>
                  <a:pt x="1835717" y="1680254"/>
                </a:cubicBezTo>
                <a:lnTo>
                  <a:pt x="1815722" y="1850365"/>
                </a:lnTo>
                <a:lnTo>
                  <a:pt x="1693039" y="1808259"/>
                </a:lnTo>
                <a:lnTo>
                  <a:pt x="1708939" y="1673301"/>
                </a:lnTo>
                <a:cubicBezTo>
                  <a:pt x="1712216" y="1638363"/>
                  <a:pt x="1743190" y="1612703"/>
                  <a:pt x="1778129" y="1615979"/>
                </a:cubicBezTo>
                <a:cubicBezTo>
                  <a:pt x="1786387" y="1616753"/>
                  <a:pt x="1794149" y="1619084"/>
                  <a:pt x="1801138" y="1622662"/>
                </a:cubicBezTo>
                <a:close/>
                <a:moveTo>
                  <a:pt x="1585229" y="764759"/>
                </a:moveTo>
                <a:cubicBezTo>
                  <a:pt x="1600438" y="768789"/>
                  <a:pt x="1614156" y="778436"/>
                  <a:pt x="1623024" y="792810"/>
                </a:cubicBezTo>
                <a:cubicBezTo>
                  <a:pt x="1689575" y="907319"/>
                  <a:pt x="1741505" y="1029715"/>
                  <a:pt x="1777614" y="1157141"/>
                </a:cubicBezTo>
                <a:cubicBezTo>
                  <a:pt x="1787149" y="1190888"/>
                  <a:pt x="1767537" y="1225969"/>
                  <a:pt x="1733799" y="1235532"/>
                </a:cubicBezTo>
                <a:cubicBezTo>
                  <a:pt x="1728151" y="1237046"/>
                  <a:pt x="1722312" y="1237780"/>
                  <a:pt x="1716464" y="1237722"/>
                </a:cubicBezTo>
                <a:lnTo>
                  <a:pt x="1716464" y="1237913"/>
                </a:lnTo>
                <a:cubicBezTo>
                  <a:pt x="1688070" y="1237913"/>
                  <a:pt x="1663124" y="1219044"/>
                  <a:pt x="1655409" y="1191717"/>
                </a:cubicBezTo>
                <a:cubicBezTo>
                  <a:pt x="1622214" y="1074512"/>
                  <a:pt x="1574437" y="961936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53325" y="762319"/>
                  <a:pt x="1570022" y="760730"/>
                  <a:pt x="1585229" y="764759"/>
                </a:cubicBezTo>
                <a:close/>
                <a:moveTo>
                  <a:pt x="477919" y="21437"/>
                </a:moveTo>
                <a:cubicBezTo>
                  <a:pt x="499341" y="33775"/>
                  <a:pt x="512445" y="58102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89834" y="-4456"/>
                  <a:pt x="322735" y="-3656"/>
                  <a:pt x="454020" y="13474"/>
                </a:cubicBezTo>
                <a:cubicBezTo>
                  <a:pt x="462713" y="14543"/>
                  <a:pt x="470778" y="17324"/>
                  <a:pt x="477919" y="21437"/>
                </a:cubicBezTo>
                <a:close/>
                <a:moveTo>
                  <a:pt x="957797" y="167970"/>
                </a:move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8235" y="164811"/>
                  <a:pt x="926445" y="152188"/>
                  <a:pt x="957797" y="16797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CF5E7AE0-415D-4236-B5E6-F2FC68DB94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51302" y="6106160"/>
            <a:ext cx="1804272" cy="746882"/>
          </a:xfrm>
          <a:custGeom>
            <a:avLst/>
            <a:gdLst>
              <a:gd name="connsiteX0" fmla="*/ 995532 w 1991064"/>
              <a:gd name="connsiteY0" fmla="*/ 0 h 824205"/>
              <a:gd name="connsiteX1" fmla="*/ 1984823 w 1991064"/>
              <a:gd name="connsiteY1" fmla="*/ 784423 h 824205"/>
              <a:gd name="connsiteX2" fmla="*/ 1991064 w 1991064"/>
              <a:gd name="connsiteY2" fmla="*/ 824205 h 824205"/>
              <a:gd name="connsiteX3" fmla="*/ 0 w 1991064"/>
              <a:gd name="connsiteY3" fmla="*/ 824205 h 824205"/>
              <a:gd name="connsiteX4" fmla="*/ 6241 w 1991064"/>
              <a:gd name="connsiteY4" fmla="*/ 784423 h 824205"/>
              <a:gd name="connsiteX5" fmla="*/ 995532 w 1991064"/>
              <a:gd name="connsiteY5" fmla="*/ 0 h 82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1064" h="824205">
                <a:moveTo>
                  <a:pt x="995532" y="0"/>
                </a:moveTo>
                <a:cubicBezTo>
                  <a:pt x="1483521" y="0"/>
                  <a:pt x="1890663" y="336754"/>
                  <a:pt x="1984823" y="784423"/>
                </a:cubicBezTo>
                <a:lnTo>
                  <a:pt x="1991064" y="824205"/>
                </a:lnTo>
                <a:lnTo>
                  <a:pt x="0" y="824205"/>
                </a:lnTo>
                <a:lnTo>
                  <a:pt x="6241" y="784423"/>
                </a:lnTo>
                <a:cubicBezTo>
                  <a:pt x="100402" y="336754"/>
                  <a:pt x="507544" y="0"/>
                  <a:pt x="9955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64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221B528-96A4-F4BD-829A-1DB1C8616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b="1" dirty="0"/>
              <a:t>NZ Health and Social Services Directory</a:t>
            </a:r>
            <a:endParaRPr lang="en-US" sz="4000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165EA7-5571-C6CC-2A86-F34ED86A6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547556" cy="3320668"/>
          </a:xfr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r>
              <a:rPr lang="en-US" sz="2400" dirty="0"/>
              <a:t>Detailed information about </a:t>
            </a:r>
            <a:br>
              <a:rPr lang="en-US" sz="2400" dirty="0"/>
            </a:br>
            <a:r>
              <a:rPr lang="en-US" sz="2400" dirty="0"/>
              <a:t>health and social services</a:t>
            </a:r>
          </a:p>
          <a:p>
            <a:r>
              <a:rPr lang="en-US" sz="2400" dirty="0"/>
              <a:t>1 million visitors per month</a:t>
            </a:r>
          </a:p>
          <a:p>
            <a:r>
              <a:rPr lang="en-US" sz="2400" dirty="0"/>
              <a:t>8,779 active services, 6,887 locations, </a:t>
            </a:r>
            <a:br>
              <a:rPr lang="en-US" sz="2400" dirty="0"/>
            </a:br>
            <a:r>
              <a:rPr lang="en-US" sz="2400" dirty="0"/>
              <a:t>8,603 Practitioners, </a:t>
            </a:r>
            <a:br>
              <a:rPr lang="en-US" sz="2400" dirty="0"/>
            </a:br>
            <a:r>
              <a:rPr lang="en-US" sz="2400" dirty="0"/>
              <a:t>12,144 PractitionerRole</a:t>
            </a:r>
          </a:p>
          <a:p>
            <a:r>
              <a:rPr lang="en-US" sz="2400" dirty="0"/>
              <a:t>Partnership with helplines</a:t>
            </a:r>
          </a:p>
          <a:p>
            <a:r>
              <a:rPr lang="en-US" sz="2400" dirty="0"/>
              <a:t>Services own and edit their </a:t>
            </a:r>
            <a:br>
              <a:rPr lang="en-US" sz="2400" dirty="0"/>
            </a:br>
            <a:r>
              <a:rPr lang="en-US" sz="2400" dirty="0"/>
              <a:t>own info – more than 80% </a:t>
            </a:r>
            <a:br>
              <a:rPr lang="en-US" sz="2400" dirty="0"/>
            </a:br>
            <a:r>
              <a:rPr lang="en-US" sz="2400" dirty="0"/>
              <a:t>reviewed in last 4 months</a:t>
            </a:r>
          </a:p>
          <a:p>
            <a:pPr marL="0"/>
            <a:r>
              <a:rPr lang="en-US" sz="2400" dirty="0"/>
              <a:t>100 – 400 services update per    </a:t>
            </a:r>
            <a:br>
              <a:rPr lang="en-US" sz="2400" dirty="0"/>
            </a:br>
            <a:r>
              <a:rPr lang="en-US" sz="2400" dirty="0"/>
              <a:t>    day</a:t>
            </a:r>
          </a:p>
        </p:txBody>
      </p:sp>
      <p:pic>
        <p:nvPicPr>
          <p:cNvPr id="8" name="Content Placeholder 7" descr="A screenshot of a website&#10;&#10;Description automatically generated">
            <a:extLst>
              <a:ext uri="{FF2B5EF4-FFF2-40B4-BE49-F238E27FC236}">
                <a16:creationId xmlns:a16="http://schemas.microsoft.com/office/drawing/2014/main" id="{A7C4EB1C-342B-413E-EC1B-A1ED9066F3C2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 rotWithShape="1">
          <a:blip r:embed="rId2"/>
          <a:srcRect l="3952" r="8785" b="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98142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027DA49-7FDA-72DB-5EF6-F193FB956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7714" y="942158"/>
            <a:ext cx="4529329" cy="128154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200" b="1" dirty="0"/>
              <a:t>Healthpoint API to share the Healthpoint website</a:t>
            </a:r>
          </a:p>
        </p:txBody>
      </p:sp>
      <p:pic>
        <p:nvPicPr>
          <p:cNvPr id="6" name="Content Placeholder 5" descr="People by campfire">
            <a:extLst>
              <a:ext uri="{FF2B5EF4-FFF2-40B4-BE49-F238E27FC236}">
                <a16:creationId xmlns:a16="http://schemas.microsoft.com/office/drawing/2014/main" id="{F6C72316-733E-9EE9-121B-97A5FC7FD6CA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 rotWithShape="1">
          <a:blip r:embed="rId2"/>
          <a:srcRect l="4116" r="29384" b="-1"/>
          <a:stretch/>
        </p:blipFill>
        <p:spPr>
          <a:xfrm>
            <a:off x="505418" y="554151"/>
            <a:ext cx="5742189" cy="5742189"/>
          </a:xfrm>
          <a:custGeom>
            <a:avLst/>
            <a:gdLst/>
            <a:ahLst/>
            <a:cxnLst/>
            <a:rect l="l" t="t" r="r" b="b"/>
            <a:pathLst>
              <a:path w="1838528" h="1838528">
                <a:moveTo>
                  <a:pt x="919264" y="0"/>
                </a:moveTo>
                <a:cubicBezTo>
                  <a:pt x="1426959" y="0"/>
                  <a:pt x="1838528" y="411569"/>
                  <a:pt x="1838528" y="919264"/>
                </a:cubicBezTo>
                <a:cubicBezTo>
                  <a:pt x="1838528" y="1426959"/>
                  <a:pt x="1426959" y="1838528"/>
                  <a:pt x="919264" y="1838528"/>
                </a:cubicBezTo>
                <a:cubicBezTo>
                  <a:pt x="411569" y="1838528"/>
                  <a:pt x="0" y="1426959"/>
                  <a:pt x="0" y="919264"/>
                </a:cubicBezTo>
                <a:cubicBezTo>
                  <a:pt x="0" y="411569"/>
                  <a:pt x="411569" y="0"/>
                  <a:pt x="919264" y="0"/>
                </a:cubicBezTo>
                <a:close/>
              </a:path>
            </a:pathLst>
          </a:cu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4558B1-A816-821B-F66D-5429D7AC1A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7714" y="2508068"/>
            <a:ext cx="4820183" cy="4014651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n-US" sz="2900" dirty="0"/>
              <a:t>Connecting people to health services</a:t>
            </a:r>
          </a:p>
          <a:p>
            <a:r>
              <a:rPr lang="en-US" sz="2900" dirty="0"/>
              <a:t>A lot of organisations need a directory, but don’t have the time or resource to maintain it</a:t>
            </a:r>
          </a:p>
          <a:p>
            <a:r>
              <a:rPr lang="en-US" sz="2900" dirty="0"/>
              <a:t>Single, central reliable source of truth. Reduce system wide duplication</a:t>
            </a:r>
          </a:p>
          <a:p>
            <a:r>
              <a:rPr lang="en-US" sz="2900" dirty="0"/>
              <a:t>Reuse in many contexts beyond Healthpoint</a:t>
            </a:r>
          </a:p>
          <a:p>
            <a:r>
              <a:rPr lang="en-US" sz="2900" dirty="0"/>
              <a:t>Use HL7</a:t>
            </a:r>
            <a:r>
              <a:rPr lang="en-NZ" sz="3200" baseline="30000" dirty="0">
                <a:solidFill>
                  <a:srgbClr val="333333"/>
                </a:solidFill>
                <a:highlight>
                  <a:srgbClr val="FFFFFF"/>
                </a:highlight>
                <a:latin typeface="verdana" panose="020B0604030504040204" pitchFamily="34" charset="0"/>
                <a:cs typeface="Calibri" panose="020F0502020204030204" pitchFamily="34" charset="0"/>
              </a:rPr>
              <a:t>®</a:t>
            </a:r>
            <a:r>
              <a:rPr lang="en-US" sz="2900" dirty="0"/>
              <a:t> FHIR</a:t>
            </a:r>
            <a:r>
              <a:rPr lang="en-NZ" sz="2800" baseline="30000" dirty="0">
                <a:solidFill>
                  <a:srgbClr val="333333"/>
                </a:solidFill>
                <a:highlight>
                  <a:srgbClr val="FFFFFF"/>
                </a:highlight>
                <a:latin typeface="verdana" panose="020B0604030504040204" pitchFamily="34" charset="0"/>
                <a:cs typeface="Calibri" panose="020F0502020204030204" pitchFamily="34" charset="0"/>
              </a:rPr>
              <a:t>®</a:t>
            </a:r>
            <a:r>
              <a:rPr lang="en-US" sz="2800" dirty="0"/>
              <a:t> </a:t>
            </a:r>
            <a:r>
              <a:rPr lang="en-US" sz="2900" dirty="0"/>
              <a:t>as standard for data exchange to support uptake and interoperability</a:t>
            </a:r>
          </a:p>
          <a:p>
            <a:r>
              <a:rPr lang="en-US" sz="2900" dirty="0"/>
              <a:t>Users can query the API by a category, specialty, programme or type of service e.g. Pharmacy services, Immunisation</a:t>
            </a:r>
          </a:p>
          <a:p>
            <a:endParaRPr lang="en-US" sz="1900" dirty="0">
              <a:solidFill>
                <a:schemeClr val="tx1"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708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181FC64-B306-4821-98E2-780662EFC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6" name="Content Placeholder 5" descr="A screenshot of a computer&#10;&#10;Description automatically generated">
            <a:extLst>
              <a:ext uri="{FF2B5EF4-FFF2-40B4-BE49-F238E27FC236}">
                <a16:creationId xmlns:a16="http://schemas.microsoft.com/office/drawing/2014/main" id="{388BA15D-4D88-59A7-9283-45A15FD0C386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 rotWithShape="1">
          <a:blip r:embed="rId2"/>
          <a:srcRect r="1" b="18167"/>
          <a:stretch/>
        </p:blipFill>
        <p:spPr>
          <a:xfrm>
            <a:off x="20" y="10"/>
            <a:ext cx="9947062" cy="6857990"/>
          </a:xfrm>
          <a:prstGeom prst="rect">
            <a:avLst/>
          </a:prstGeom>
        </p:spPr>
      </p:pic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871FC61-DD4E-47D4-81FD-8A7E7D12B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F9EC3F91-A75C-4F74-867E-E4C28C135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8226" y="0"/>
            <a:ext cx="5043774" cy="6858000"/>
          </a:xfrm>
          <a:custGeom>
            <a:avLst/>
            <a:gdLst>
              <a:gd name="connsiteX0" fmla="*/ 1648981 w 5043774"/>
              <a:gd name="connsiteY0" fmla="*/ 0 h 6858000"/>
              <a:gd name="connsiteX1" fmla="*/ 2759699 w 5043774"/>
              <a:gd name="connsiteY1" fmla="*/ 0 h 6858000"/>
              <a:gd name="connsiteX2" fmla="*/ 3379301 w 5043774"/>
              <a:gd name="connsiteY2" fmla="*/ 0 h 6858000"/>
              <a:gd name="connsiteX3" fmla="*/ 3552342 w 5043774"/>
              <a:gd name="connsiteY3" fmla="*/ 0 h 6858000"/>
              <a:gd name="connsiteX4" fmla="*/ 4617166 w 5043774"/>
              <a:gd name="connsiteY4" fmla="*/ 0 h 6858000"/>
              <a:gd name="connsiteX5" fmla="*/ 4786130 w 5043774"/>
              <a:gd name="connsiteY5" fmla="*/ 0 h 6858000"/>
              <a:gd name="connsiteX6" fmla="*/ 4980168 w 5043774"/>
              <a:gd name="connsiteY6" fmla="*/ 0 h 6858000"/>
              <a:gd name="connsiteX7" fmla="*/ 5043774 w 5043774"/>
              <a:gd name="connsiteY7" fmla="*/ 0 h 6858000"/>
              <a:gd name="connsiteX8" fmla="*/ 5043774 w 5043774"/>
              <a:gd name="connsiteY8" fmla="*/ 6858000 h 6858000"/>
              <a:gd name="connsiteX9" fmla="*/ 4980168 w 5043774"/>
              <a:gd name="connsiteY9" fmla="*/ 6858000 h 6858000"/>
              <a:gd name="connsiteX10" fmla="*/ 4786130 w 5043774"/>
              <a:gd name="connsiteY10" fmla="*/ 6858000 h 6858000"/>
              <a:gd name="connsiteX11" fmla="*/ 4617166 w 5043774"/>
              <a:gd name="connsiteY11" fmla="*/ 6858000 h 6858000"/>
              <a:gd name="connsiteX12" fmla="*/ 3552342 w 5043774"/>
              <a:gd name="connsiteY12" fmla="*/ 6858000 h 6858000"/>
              <a:gd name="connsiteX13" fmla="*/ 3379301 w 5043774"/>
              <a:gd name="connsiteY13" fmla="*/ 6858000 h 6858000"/>
              <a:gd name="connsiteX14" fmla="*/ 2759699 w 5043774"/>
              <a:gd name="connsiteY14" fmla="*/ 6858000 h 6858000"/>
              <a:gd name="connsiteX15" fmla="*/ 2542782 w 5043774"/>
              <a:gd name="connsiteY15" fmla="*/ 6858000 h 6858000"/>
              <a:gd name="connsiteX16" fmla="*/ 2429239 w 5043774"/>
              <a:gd name="connsiteY16" fmla="*/ 6780599 h 6858000"/>
              <a:gd name="connsiteX17" fmla="*/ 1904328 w 5043774"/>
              <a:gd name="connsiteY17" fmla="*/ 6374814 h 6858000"/>
              <a:gd name="connsiteX18" fmla="*/ 0 w 5043774"/>
              <a:gd name="connsiteY18" fmla="*/ 3621656 h 6858000"/>
              <a:gd name="connsiteX19" fmla="*/ 1626503 w 5043774"/>
              <a:gd name="connsiteY19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043774" h="6858000">
                <a:moveTo>
                  <a:pt x="1648981" y="0"/>
                </a:moveTo>
                <a:lnTo>
                  <a:pt x="2759699" y="0"/>
                </a:lnTo>
                <a:lnTo>
                  <a:pt x="3379301" y="0"/>
                </a:lnTo>
                <a:lnTo>
                  <a:pt x="3552342" y="0"/>
                </a:lnTo>
                <a:lnTo>
                  <a:pt x="4617166" y="0"/>
                </a:lnTo>
                <a:lnTo>
                  <a:pt x="4786130" y="0"/>
                </a:lnTo>
                <a:lnTo>
                  <a:pt x="4980168" y="0"/>
                </a:lnTo>
                <a:lnTo>
                  <a:pt x="5043774" y="0"/>
                </a:lnTo>
                <a:lnTo>
                  <a:pt x="5043774" y="6858000"/>
                </a:lnTo>
                <a:lnTo>
                  <a:pt x="4980168" y="6858000"/>
                </a:lnTo>
                <a:lnTo>
                  <a:pt x="4786130" y="6858000"/>
                </a:lnTo>
                <a:lnTo>
                  <a:pt x="4617166" y="6858000"/>
                </a:lnTo>
                <a:lnTo>
                  <a:pt x="3552342" y="6858000"/>
                </a:lnTo>
                <a:lnTo>
                  <a:pt x="3379301" y="6858000"/>
                </a:lnTo>
                <a:lnTo>
                  <a:pt x="2759699" y="6858000"/>
                </a:lnTo>
                <a:lnTo>
                  <a:pt x="2542782" y="6858000"/>
                </a:lnTo>
                <a:lnTo>
                  <a:pt x="2429239" y="6780599"/>
                </a:lnTo>
                <a:cubicBezTo>
                  <a:pt x="2252641" y="6653108"/>
                  <a:pt x="2079285" y="6515397"/>
                  <a:pt x="1904328" y="6374814"/>
                </a:cubicBezTo>
                <a:cubicBezTo>
                  <a:pt x="943579" y="5602839"/>
                  <a:pt x="0" y="4969131"/>
                  <a:pt x="0" y="3621656"/>
                </a:cubicBezTo>
                <a:cubicBezTo>
                  <a:pt x="0" y="2093192"/>
                  <a:pt x="582912" y="754641"/>
                  <a:pt x="1626503" y="14997"/>
                </a:cubicBezTo>
                <a:close/>
              </a:path>
            </a:pathLst>
          </a:cu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29A1E2C-5AC8-40FC-99E9-832069D397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97013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392E53-376B-4316-B6A2-08937B0E1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0" y="1045597"/>
            <a:ext cx="3633746" cy="158842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b="1"/>
              <a:t>Use of the  Healthpoint API</a:t>
            </a:r>
            <a:endParaRPr lang="en-US" sz="360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4EAB35-3787-1A51-BE90-596BB41D0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19" y="2722729"/>
            <a:ext cx="3633747" cy="270006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000" dirty="0"/>
              <a:t>200 + registered users </a:t>
            </a:r>
            <a:br>
              <a:rPr lang="en-US" sz="2000" dirty="0"/>
            </a:br>
            <a:r>
              <a:rPr lang="en-US" sz="2000" dirty="0"/>
              <a:t>Government departments, Māori health organisations, districts, PHOs, practice  management software, health apps, private  hospitals, health insurers, health organisations, Ambulance</a:t>
            </a:r>
          </a:p>
          <a:p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C42113-C6F5-A754-ED05-932671747E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2" r="910" b="4578"/>
          <a:stretch/>
        </p:blipFill>
        <p:spPr>
          <a:xfrm>
            <a:off x="0" y="27786"/>
            <a:ext cx="4616751" cy="419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301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CBDDD0-A243-5B51-6814-89EF57C51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Healthpoint use of the HL7</a:t>
            </a:r>
            <a:r>
              <a:rPr lang="en-US" sz="3800" b="1" kern="1200" baseline="30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®</a:t>
            </a:r>
            <a:r>
              <a:rPr 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FHIR</a:t>
            </a:r>
            <a:r>
              <a:rPr lang="en-US" sz="3800" b="1" kern="1200" baseline="30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®</a:t>
            </a:r>
            <a:r>
              <a:rPr lang="en-US" sz="3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Standard</a:t>
            </a:r>
          </a:p>
        </p:txBody>
      </p:sp>
      <p:sp>
        <p:nvSpPr>
          <p:cNvPr id="6" name="Content Placeholder 27">
            <a:extLst>
              <a:ext uri="{FF2B5EF4-FFF2-40B4-BE49-F238E27FC236}">
                <a16:creationId xmlns:a16="http://schemas.microsoft.com/office/drawing/2014/main" id="{B7897D3F-BAE1-4A01-0E29-682F4E8138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5266220" cy="354787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 dirty="0">
                <a:cs typeface="+mn-cs"/>
              </a:rPr>
              <a:t>Module: Predominantly L3 Administration</a:t>
            </a:r>
          </a:p>
          <a:p>
            <a:r>
              <a:rPr lang="en-US" sz="2200" dirty="0">
                <a:cs typeface="+mn-cs"/>
              </a:rPr>
              <a:t>Resources Healthpoint data mapped to:</a:t>
            </a:r>
          </a:p>
          <a:p>
            <a:pPr lvl="1"/>
            <a:r>
              <a:rPr lang="en-US" sz="2200" b="1" dirty="0">
                <a:cs typeface="+mn-cs"/>
              </a:rPr>
              <a:t>Healthcare Service</a:t>
            </a:r>
          </a:p>
          <a:p>
            <a:pPr lvl="1"/>
            <a:r>
              <a:rPr lang="en-US" sz="2200" dirty="0">
                <a:cs typeface="+mn-cs"/>
              </a:rPr>
              <a:t>Location</a:t>
            </a:r>
          </a:p>
          <a:p>
            <a:pPr lvl="1"/>
            <a:r>
              <a:rPr lang="en-US" sz="2200" dirty="0">
                <a:cs typeface="+mn-cs"/>
              </a:rPr>
              <a:t>PractitionerRole</a:t>
            </a:r>
          </a:p>
          <a:p>
            <a:pPr lvl="1"/>
            <a:r>
              <a:rPr lang="en-US" sz="2200" dirty="0">
                <a:cs typeface="+mn-cs"/>
              </a:rPr>
              <a:t>Practitioner	</a:t>
            </a:r>
          </a:p>
          <a:p>
            <a:pPr marL="0"/>
            <a:endParaRPr lang="en-US" sz="2200" dirty="0">
              <a:cs typeface="+mn-cs"/>
            </a:endParaRPr>
          </a:p>
        </p:txBody>
      </p:sp>
      <p:pic>
        <p:nvPicPr>
          <p:cNvPr id="7" name="Content Placeholder 33" descr="Text&#10;&#10;Description automatically generated with medium confidence">
            <a:extLst>
              <a:ext uri="{FF2B5EF4-FFF2-40B4-BE49-F238E27FC236}">
                <a16:creationId xmlns:a16="http://schemas.microsoft.com/office/drawing/2014/main" id="{2FCA64B8-DAFB-F863-58AD-CBFEF75E57C8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6409144" y="640080"/>
            <a:ext cx="4838776" cy="557784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4E85890B-4246-8BC0-CA00-582CFDADEAC5}"/>
              </a:ext>
            </a:extLst>
          </p:cNvPr>
          <p:cNvSpPr/>
          <p:nvPr/>
        </p:nvSpPr>
        <p:spPr>
          <a:xfrm>
            <a:off x="6210300" y="3251200"/>
            <a:ext cx="5350764" cy="977900"/>
          </a:xfrm>
          <a:prstGeom prst="ellipse">
            <a:avLst/>
          </a:prstGeom>
          <a:noFill/>
          <a:ln w="3810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4563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E91A3E-BCB8-8EFB-02B1-2AA15082F1E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510" b="2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F25FEE8-7E6D-3B77-C31E-6899175E1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4000" b="1" dirty="0">
                <a:solidFill>
                  <a:srgbClr val="FFFFFF"/>
                </a:solidFill>
              </a:rPr>
              <a:t>Healthpoint use of Healthcare service resource</a:t>
            </a:r>
          </a:p>
        </p:txBody>
      </p:sp>
    </p:spTree>
    <p:extLst>
      <p:ext uri="{BB962C8B-B14F-4D97-AF65-F5344CB8AC3E}">
        <p14:creationId xmlns:p14="http://schemas.microsoft.com/office/powerpoint/2010/main" val="411246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8" name="Rectangle 87">
            <a:extLst>
              <a:ext uri="{FF2B5EF4-FFF2-40B4-BE49-F238E27FC236}">
                <a16:creationId xmlns:a16="http://schemas.microsoft.com/office/drawing/2014/main" id="{1E9986A5-A7D1-4022-BAC0-885FB7A141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D81DFA0-C2EB-43CC-B0B8-C9BAE9ACB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544570"/>
            <a:ext cx="3344528" cy="17038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Healthpoint API</a:t>
            </a:r>
            <a:br>
              <a:rPr lang="en-US" sz="37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7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Documentation website</a:t>
            </a:r>
          </a:p>
        </p:txBody>
      </p:sp>
      <p:pic>
        <p:nvPicPr>
          <p:cNvPr id="21" name="Picture 2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F680E76-DCE2-F3A4-16E2-2F134DC462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37" b="-4"/>
          <a:stretch/>
        </p:blipFill>
        <p:spPr>
          <a:xfrm>
            <a:off x="20" y="-1"/>
            <a:ext cx="3975444" cy="4306593"/>
          </a:xfrm>
          <a:custGeom>
            <a:avLst/>
            <a:gdLst/>
            <a:ahLst/>
            <a:cxnLst/>
            <a:rect l="l" t="t" r="r" b="b"/>
            <a:pathLst>
              <a:path w="3975464" h="4365555">
                <a:moveTo>
                  <a:pt x="0" y="0"/>
                </a:moveTo>
                <a:lnTo>
                  <a:pt x="3954724" y="0"/>
                </a:lnTo>
                <a:lnTo>
                  <a:pt x="3944328" y="441228"/>
                </a:lnTo>
                <a:cubicBezTo>
                  <a:pt x="3942781" y="508796"/>
                  <a:pt x="3939430" y="576877"/>
                  <a:pt x="3951159" y="643804"/>
                </a:cubicBezTo>
                <a:cubicBezTo>
                  <a:pt x="3980543" y="810736"/>
                  <a:pt x="3979900" y="978310"/>
                  <a:pt x="3967011" y="1146396"/>
                </a:cubicBezTo>
                <a:cubicBezTo>
                  <a:pt x="3954123" y="1321150"/>
                  <a:pt x="3931569" y="1495262"/>
                  <a:pt x="3940203" y="1671170"/>
                </a:cubicBezTo>
                <a:cubicBezTo>
                  <a:pt x="3945230" y="1770534"/>
                  <a:pt x="3953091" y="1869643"/>
                  <a:pt x="3953091" y="1969263"/>
                </a:cubicBezTo>
                <a:cubicBezTo>
                  <a:pt x="3955799" y="2447623"/>
                  <a:pt x="3948581" y="2926496"/>
                  <a:pt x="3959665" y="3405241"/>
                </a:cubicBezTo>
                <a:cubicBezTo>
                  <a:pt x="3962629" y="3529479"/>
                  <a:pt x="3949097" y="3653076"/>
                  <a:pt x="3946777" y="3777057"/>
                </a:cubicBezTo>
                <a:cubicBezTo>
                  <a:pt x="3944973" y="3878089"/>
                  <a:pt x="3947873" y="3979056"/>
                  <a:pt x="3950499" y="4080023"/>
                </a:cubicBezTo>
                <a:lnTo>
                  <a:pt x="3952324" y="4346210"/>
                </a:lnTo>
                <a:lnTo>
                  <a:pt x="3923793" y="4344582"/>
                </a:lnTo>
                <a:cubicBezTo>
                  <a:pt x="3869166" y="4337251"/>
                  <a:pt x="3813841" y="4336693"/>
                  <a:pt x="3759075" y="4342933"/>
                </a:cubicBezTo>
                <a:cubicBezTo>
                  <a:pt x="3703277" y="4347626"/>
                  <a:pt x="3647607" y="4354981"/>
                  <a:pt x="3591682" y="4357645"/>
                </a:cubicBezTo>
                <a:cubicBezTo>
                  <a:pt x="3349688" y="4370998"/>
                  <a:pt x="3107046" y="4367447"/>
                  <a:pt x="2865549" y="4346991"/>
                </a:cubicBezTo>
                <a:cubicBezTo>
                  <a:pt x="2661378" y="4329084"/>
                  <a:pt x="2456048" y="4328501"/>
                  <a:pt x="2251775" y="4345215"/>
                </a:cubicBezTo>
                <a:cubicBezTo>
                  <a:pt x="2200819" y="4349148"/>
                  <a:pt x="2149862" y="4359293"/>
                  <a:pt x="2098906" y="4351937"/>
                </a:cubicBezTo>
                <a:cubicBezTo>
                  <a:pt x="2025044" y="4342895"/>
                  <a:pt x="1950494" y="4340688"/>
                  <a:pt x="1876224" y="4345343"/>
                </a:cubicBezTo>
                <a:cubicBezTo>
                  <a:pt x="1700042" y="4352318"/>
                  <a:pt x="1523986" y="4361576"/>
                  <a:pt x="1347676" y="4359039"/>
                </a:cubicBezTo>
                <a:cubicBezTo>
                  <a:pt x="1064484" y="4355108"/>
                  <a:pt x="781420" y="4341031"/>
                  <a:pt x="498101" y="4351430"/>
                </a:cubicBezTo>
                <a:cubicBezTo>
                  <a:pt x="364340" y="4356376"/>
                  <a:pt x="230578" y="4360752"/>
                  <a:pt x="96817" y="4355568"/>
                </a:cubicBezTo>
                <a:lnTo>
                  <a:pt x="0" y="4349268"/>
                </a:lnTo>
                <a:close/>
              </a:path>
            </a:pathLst>
          </a:custGeom>
        </p:spPr>
      </p:pic>
      <p:pic>
        <p:nvPicPr>
          <p:cNvPr id="23" name="Picture 22" descr="Text&#10;&#10;Description automatically generated">
            <a:extLst>
              <a:ext uri="{FF2B5EF4-FFF2-40B4-BE49-F238E27FC236}">
                <a16:creationId xmlns:a16="http://schemas.microsoft.com/office/drawing/2014/main" id="{CB06DCB1-1FC0-43C9-5BE1-93C0A12949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770" b="-4"/>
          <a:stretch/>
        </p:blipFill>
        <p:spPr>
          <a:xfrm>
            <a:off x="4148881" y="-1"/>
            <a:ext cx="3872656" cy="4306594"/>
          </a:xfrm>
          <a:custGeom>
            <a:avLst/>
            <a:gdLst/>
            <a:ahLst/>
            <a:cxnLst/>
            <a:rect l="l" t="t" r="r" b="b"/>
            <a:pathLst>
              <a:path w="3872656" h="4370715">
                <a:moveTo>
                  <a:pt x="9308" y="0"/>
                </a:moveTo>
                <a:lnTo>
                  <a:pt x="3851998" y="0"/>
                </a:lnTo>
                <a:lnTo>
                  <a:pt x="3841520" y="444702"/>
                </a:lnTo>
                <a:cubicBezTo>
                  <a:pt x="3839973" y="512270"/>
                  <a:pt x="3836622" y="580351"/>
                  <a:pt x="3848351" y="647278"/>
                </a:cubicBezTo>
                <a:cubicBezTo>
                  <a:pt x="3877736" y="814210"/>
                  <a:pt x="3877092" y="981784"/>
                  <a:pt x="3864203" y="1149870"/>
                </a:cubicBezTo>
                <a:cubicBezTo>
                  <a:pt x="3851315" y="1324624"/>
                  <a:pt x="3828761" y="1498736"/>
                  <a:pt x="3837395" y="1674644"/>
                </a:cubicBezTo>
                <a:cubicBezTo>
                  <a:pt x="3842422" y="1774008"/>
                  <a:pt x="3850284" y="1873117"/>
                  <a:pt x="3850284" y="1972737"/>
                </a:cubicBezTo>
                <a:cubicBezTo>
                  <a:pt x="3852991" y="2451097"/>
                  <a:pt x="3845773" y="2929970"/>
                  <a:pt x="3856857" y="3408715"/>
                </a:cubicBezTo>
                <a:cubicBezTo>
                  <a:pt x="3859821" y="3532953"/>
                  <a:pt x="3846289" y="3656550"/>
                  <a:pt x="3843969" y="3780531"/>
                </a:cubicBezTo>
                <a:cubicBezTo>
                  <a:pt x="3842165" y="3881563"/>
                  <a:pt x="3845065" y="3982530"/>
                  <a:pt x="3847691" y="4083497"/>
                </a:cubicBezTo>
                <a:lnTo>
                  <a:pt x="3849494" y="4346466"/>
                </a:lnTo>
                <a:lnTo>
                  <a:pt x="3739963" y="4345485"/>
                </a:lnTo>
                <a:cubicBezTo>
                  <a:pt x="3702780" y="4346420"/>
                  <a:pt x="3665581" y="4348259"/>
                  <a:pt x="3628383" y="4349908"/>
                </a:cubicBezTo>
                <a:cubicBezTo>
                  <a:pt x="3508316" y="4356655"/>
                  <a:pt x="3387918" y="4354828"/>
                  <a:pt x="3268119" y="4344454"/>
                </a:cubicBezTo>
                <a:cubicBezTo>
                  <a:pt x="3196206" y="4335589"/>
                  <a:pt x="3123466" y="4335589"/>
                  <a:pt x="3051553" y="4344454"/>
                </a:cubicBezTo>
                <a:cubicBezTo>
                  <a:pt x="2869715" y="4368829"/>
                  <a:pt x="2685977" y="4376260"/>
                  <a:pt x="2502751" y="4366648"/>
                </a:cubicBezTo>
                <a:cubicBezTo>
                  <a:pt x="2288987" y="4357263"/>
                  <a:pt x="2075733" y="4337859"/>
                  <a:pt x="1861843" y="4332533"/>
                </a:cubicBezTo>
                <a:cubicBezTo>
                  <a:pt x="1726297" y="4329109"/>
                  <a:pt x="1589733" y="4319851"/>
                  <a:pt x="1455972" y="4342552"/>
                </a:cubicBezTo>
                <a:cubicBezTo>
                  <a:pt x="1319536" y="4365887"/>
                  <a:pt x="1184374" y="4354980"/>
                  <a:pt x="1048318" y="4348258"/>
                </a:cubicBezTo>
                <a:cubicBezTo>
                  <a:pt x="946532" y="4340953"/>
                  <a:pt x="844365" y="4340953"/>
                  <a:pt x="742578" y="4348258"/>
                </a:cubicBezTo>
                <a:cubicBezTo>
                  <a:pt x="618869" y="4360661"/>
                  <a:pt x="494432" y="4364263"/>
                  <a:pt x="370214" y="4359038"/>
                </a:cubicBezTo>
                <a:cubicBezTo>
                  <a:pt x="296007" y="4355170"/>
                  <a:pt x="221738" y="4351270"/>
                  <a:pt x="147421" y="4348702"/>
                </a:cubicBezTo>
                <a:lnTo>
                  <a:pt x="13040" y="4347289"/>
                </a:lnTo>
                <a:lnTo>
                  <a:pt x="371" y="4103870"/>
                </a:lnTo>
                <a:cubicBezTo>
                  <a:pt x="-757" y="4012134"/>
                  <a:pt x="886" y="3920334"/>
                  <a:pt x="2690" y="3828598"/>
                </a:cubicBezTo>
                <a:cubicBezTo>
                  <a:pt x="5913" y="3670768"/>
                  <a:pt x="16095" y="3513067"/>
                  <a:pt x="20090" y="3355238"/>
                </a:cubicBezTo>
                <a:cubicBezTo>
                  <a:pt x="25761" y="3127790"/>
                  <a:pt x="3336" y="2900469"/>
                  <a:pt x="10940" y="2573142"/>
                </a:cubicBezTo>
                <a:cubicBezTo>
                  <a:pt x="20218" y="2391979"/>
                  <a:pt x="14032" y="2111578"/>
                  <a:pt x="14677" y="1830024"/>
                </a:cubicBezTo>
                <a:cubicBezTo>
                  <a:pt x="15451" y="1640269"/>
                  <a:pt x="5268" y="1450771"/>
                  <a:pt x="6171" y="1261145"/>
                </a:cubicBezTo>
                <a:cubicBezTo>
                  <a:pt x="6815" y="1121522"/>
                  <a:pt x="19961" y="982540"/>
                  <a:pt x="25374" y="843301"/>
                </a:cubicBezTo>
                <a:cubicBezTo>
                  <a:pt x="30078" y="673215"/>
                  <a:pt x="25426" y="502988"/>
                  <a:pt x="11455" y="333401"/>
                </a:cubicBezTo>
                <a:cubicBezTo>
                  <a:pt x="4817" y="239678"/>
                  <a:pt x="5623" y="145890"/>
                  <a:pt x="8088" y="52087"/>
                </a:cubicBezTo>
                <a:close/>
              </a:path>
            </a:pathLst>
          </a:custGeom>
        </p:spPr>
      </p:pic>
      <p:sp>
        <p:nvSpPr>
          <p:cNvPr id="89" name="sketch line">
            <a:extLst>
              <a:ext uri="{FF2B5EF4-FFF2-40B4-BE49-F238E27FC236}">
                <a16:creationId xmlns:a16="http://schemas.microsoft.com/office/drawing/2014/main" id="{D2758DA7-6A89-49A1-B9F5-546D993242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422904" y="5413767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29D4878-5AC4-6BE9-9E13-2A055B298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3582" y="4544570"/>
            <a:ext cx="7147481" cy="17038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www.healthpointapi.com</a:t>
            </a:r>
            <a:endParaRPr lang="en-US" sz="2000" dirty="0"/>
          </a:p>
          <a:p>
            <a:r>
              <a:rPr lang="en-US" sz="2000"/>
              <a:t>Place where anyone, clinical, analyst or developer can understand what content they can get from the API: Open API (aka Swagger), Documentation, Samples, Common use cases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8BCDC0-BB6A-8D15-EE88-F9B6FB21CB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3618" y="73666"/>
            <a:ext cx="4115334" cy="421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15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9" name="Rectangle 118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ADEE36D-E469-3899-E450-16E2FA8C0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8"/>
            <a:ext cx="10515600" cy="11334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2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Why are we using SNOMED?</a:t>
            </a:r>
            <a:endParaRPr lang="en-US" sz="52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2" name="Content Placeholder 2">
            <a:extLst>
              <a:ext uri="{FF2B5EF4-FFF2-40B4-BE49-F238E27FC236}">
                <a16:creationId xmlns:a16="http://schemas.microsoft.com/office/drawing/2014/main" id="{484D21ED-D202-846D-4583-9A7D7A1B6EB1}"/>
              </a:ext>
            </a:extLst>
          </p:cNvPr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1075452752"/>
              </p:ext>
            </p:extLst>
          </p:nvPr>
        </p:nvGraphicFramePr>
        <p:xfrm>
          <a:off x="639899" y="1690687"/>
          <a:ext cx="10909151" cy="3743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9380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5" name="Rectangle 114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644FAD8-A1C3-EA30-435F-6282A8091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6695" y="411079"/>
            <a:ext cx="5662951" cy="144526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Healthpoint categorisation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E9F42B-E28E-D8C2-5B0C-4864BE1D2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2583" y="2170546"/>
            <a:ext cx="4434721" cy="4185804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sz="2200" dirty="0">
                <a:solidFill>
                  <a:srgbClr val="000000"/>
                </a:solidFill>
              </a:rPr>
              <a:t>Used for navigation, search and to describe what services provide</a:t>
            </a:r>
          </a:p>
          <a:p>
            <a:r>
              <a:rPr lang="en-US" sz="2200" dirty="0">
                <a:solidFill>
                  <a:srgbClr val="000000"/>
                </a:solidFill>
              </a:rPr>
              <a:t>~ 1,000 terms</a:t>
            </a:r>
          </a:p>
          <a:p>
            <a:r>
              <a:rPr lang="en-US" sz="2200" dirty="0">
                <a:solidFill>
                  <a:srgbClr val="000000"/>
                </a:solidFill>
              </a:rPr>
              <a:t>Templates for easy content inclusion</a:t>
            </a:r>
            <a:br>
              <a:rPr lang="en-US" sz="2200" dirty="0">
                <a:solidFill>
                  <a:schemeClr val="tx1">
                    <a:alpha val="80000"/>
                  </a:schemeClr>
                </a:solidFill>
              </a:rPr>
            </a:br>
            <a:endParaRPr lang="en-US" sz="2200" dirty="0">
              <a:solidFill>
                <a:schemeClr val="tx1">
                  <a:alpha val="80000"/>
                </a:schemeClr>
              </a:solidFill>
            </a:endParaRPr>
          </a:p>
          <a:p>
            <a:pPr marL="742950" indent="-457200">
              <a:buFont typeface="+mj-lt"/>
              <a:buAutoNum type="arabicPeriod"/>
            </a:pPr>
            <a:r>
              <a:rPr lang="en-US" sz="2200" dirty="0">
                <a:solidFill>
                  <a:srgbClr val="000000"/>
                </a:solidFill>
              </a:rPr>
              <a:t>Categories: e.g. </a:t>
            </a:r>
            <a:r>
              <a:rPr lang="en-US" sz="2200" dirty="0">
                <a:solidFill>
                  <a:srgbClr val="DEB400"/>
                </a:solidFill>
              </a:rPr>
              <a:t>Allied Health</a:t>
            </a:r>
          </a:p>
          <a:p>
            <a:pPr marL="742950" indent="-457200">
              <a:buFont typeface="+mj-lt"/>
              <a:buAutoNum type="arabicPeriod"/>
            </a:pPr>
            <a:r>
              <a:rPr lang="en-US" sz="2200" dirty="0">
                <a:solidFill>
                  <a:srgbClr val="000000"/>
                </a:solidFill>
              </a:rPr>
              <a:t>Provider types e.g. </a:t>
            </a:r>
            <a:r>
              <a:rPr lang="en-US" sz="2200" dirty="0">
                <a:solidFill>
                  <a:schemeClr val="accent3">
                    <a:lumMod val="50000"/>
                    <a:alpha val="80000"/>
                  </a:schemeClr>
                </a:solidFill>
              </a:rPr>
              <a:t>Physiotherapy</a:t>
            </a:r>
          </a:p>
          <a:p>
            <a:pPr marL="742950" indent="-457200">
              <a:buFont typeface="+mj-lt"/>
              <a:buAutoNum type="arabicPeriod"/>
            </a:pPr>
            <a:r>
              <a:rPr lang="en-US" sz="2200" dirty="0">
                <a:solidFill>
                  <a:srgbClr val="000000"/>
                </a:solidFill>
              </a:rPr>
              <a:t>Services provided e.g. </a:t>
            </a:r>
            <a:r>
              <a:rPr lang="en-US" sz="2200" dirty="0">
                <a:solidFill>
                  <a:srgbClr val="7030A0">
                    <a:alpha val="80000"/>
                  </a:srgbClr>
                </a:solidFill>
              </a:rPr>
              <a:t>Immunisation</a:t>
            </a:r>
            <a:br>
              <a:rPr lang="en-US" sz="2200" dirty="0">
                <a:solidFill>
                  <a:schemeClr val="tx1">
                    <a:alpha val="80000"/>
                  </a:schemeClr>
                </a:solidFill>
              </a:rPr>
            </a:br>
            <a:r>
              <a:rPr lang="en-US" sz="2200" dirty="0">
                <a:solidFill>
                  <a:srgbClr val="000000"/>
                </a:solidFill>
              </a:rPr>
              <a:t>and subtypes: e.g</a:t>
            </a:r>
            <a:r>
              <a:rPr lang="en-US" sz="2200" dirty="0">
                <a:solidFill>
                  <a:schemeClr val="tx1">
                    <a:alpha val="80000"/>
                  </a:schemeClr>
                </a:solidFill>
              </a:rPr>
              <a:t>. </a:t>
            </a:r>
            <a:r>
              <a:rPr lang="en-US" sz="2200" dirty="0">
                <a:solidFill>
                  <a:srgbClr val="7030A0">
                    <a:alpha val="80000"/>
                  </a:srgbClr>
                </a:solidFill>
              </a:rPr>
              <a:t>MMR</a:t>
            </a:r>
          </a:p>
          <a:p>
            <a:pPr marL="742950" indent="-457200">
              <a:buFont typeface="+mj-lt"/>
              <a:buAutoNum type="arabicPeriod"/>
            </a:pPr>
            <a:r>
              <a:rPr lang="en-US" sz="2200" dirty="0">
                <a:solidFill>
                  <a:srgbClr val="000000"/>
                </a:solidFill>
              </a:rPr>
              <a:t>Specialties e.g. </a:t>
            </a:r>
            <a:r>
              <a:rPr lang="en-US" sz="2200" dirty="0">
                <a:solidFill>
                  <a:srgbClr val="0070C0">
                    <a:alpha val="80000"/>
                  </a:srgbClr>
                </a:solidFill>
              </a:rPr>
              <a:t>Cardiology</a:t>
            </a:r>
          </a:p>
          <a:p>
            <a:pPr marL="742950" indent="-457200">
              <a:buFont typeface="+mj-lt"/>
              <a:buAutoNum type="arabicPeriod"/>
            </a:pPr>
            <a:r>
              <a:rPr lang="en-US" sz="2200" dirty="0">
                <a:solidFill>
                  <a:srgbClr val="000000"/>
                </a:solidFill>
              </a:rPr>
              <a:t>Programme areas e.g. </a:t>
            </a:r>
            <a:r>
              <a:rPr lang="en-US" sz="2200" dirty="0">
                <a:solidFill>
                  <a:srgbClr val="C85100">
                    <a:alpha val="80000"/>
                  </a:srgbClr>
                </a:solidFill>
              </a:rPr>
              <a:t>Addictions – drug and alcohol </a:t>
            </a:r>
            <a:r>
              <a:rPr lang="en-US" sz="2200" dirty="0">
                <a:solidFill>
                  <a:srgbClr val="000000"/>
                </a:solidFill>
              </a:rPr>
              <a:t>and types: </a:t>
            </a:r>
            <a:r>
              <a:rPr lang="en-US" sz="2200" dirty="0">
                <a:solidFill>
                  <a:srgbClr val="C85100">
                    <a:alpha val="80000"/>
                  </a:srgbClr>
                </a:solidFill>
              </a:rPr>
              <a:t>Social detox</a:t>
            </a:r>
          </a:p>
          <a:p>
            <a:endParaRPr lang="en-US" sz="1600" dirty="0">
              <a:solidFill>
                <a:schemeClr val="tx1">
                  <a:alpha val="80000"/>
                </a:schemeClr>
              </a:solidFill>
            </a:endParaRPr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1D0697C-1418-9CFD-8C1A-6508ED8662BD}"/>
              </a:ext>
            </a:extLst>
          </p:cNvPr>
          <p:cNvGrpSpPr/>
          <p:nvPr/>
        </p:nvGrpSpPr>
        <p:grpSpPr>
          <a:xfrm>
            <a:off x="279144" y="411079"/>
            <a:ext cx="5221625" cy="6035840"/>
            <a:chOff x="6341513" y="101881"/>
            <a:chExt cx="5734986" cy="662925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838A799-091E-010C-EAA6-3246051536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-3365" b="46068"/>
            <a:stretch/>
          </p:blipFill>
          <p:spPr>
            <a:xfrm>
              <a:off x="9009388" y="1270125"/>
              <a:ext cx="3065913" cy="1796471"/>
            </a:xfrm>
            <a:prstGeom prst="rect">
              <a:avLst/>
            </a:prstGeom>
            <a:ln w="57150" cap="rnd">
              <a:solidFill>
                <a:schemeClr val="accent3">
                  <a:lumMod val="50000"/>
                </a:schemeClr>
              </a:solidFill>
            </a:ln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8136A13-F02A-BCD7-D6D5-B9176A10A8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42711" y="3969386"/>
              <a:ext cx="5732590" cy="2761749"/>
            </a:xfrm>
            <a:prstGeom prst="rect">
              <a:avLst/>
            </a:prstGeom>
            <a:ln w="57150" cap="rnd">
              <a:solidFill>
                <a:srgbClr val="7030A0"/>
              </a:solidFill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21F5C6A-D5D1-897F-7D3E-998A0DAE94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41513" y="101881"/>
              <a:ext cx="2705100" cy="5762625"/>
            </a:xfrm>
            <a:prstGeom prst="rect">
              <a:avLst/>
            </a:prstGeom>
            <a:ln w="57150" cap="rnd">
              <a:solidFill>
                <a:srgbClr val="FFCC00"/>
              </a:solidFill>
            </a:ln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171236B-892A-986D-AA37-B6AAA34639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57531" y="101881"/>
              <a:ext cx="3917770" cy="1055642"/>
            </a:xfrm>
            <a:prstGeom prst="rect">
              <a:avLst/>
            </a:prstGeom>
            <a:ln w="57150" cap="rnd">
              <a:solidFill>
                <a:srgbClr val="009DD9"/>
              </a:solidFill>
            </a:ln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6C55ACB-773F-C4A7-E38D-54C8038109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35888"/>
            <a:stretch/>
          </p:blipFill>
          <p:spPr>
            <a:xfrm>
              <a:off x="8046147" y="2958548"/>
              <a:ext cx="4030352" cy="1162050"/>
            </a:xfrm>
            <a:prstGeom prst="rect">
              <a:avLst/>
            </a:prstGeom>
            <a:ln w="57150" cap="rnd">
              <a:solidFill>
                <a:srgbClr val="C851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515009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3e4f730-0f14-4595-90eb-ae148586f32d" xsi:nil="true"/>
    <MediaServiceKeyPoints xmlns="765cfe94-99e8-4a93-9b4e-cd3240965a39" xsi:nil="true"/>
    <lcf76f155ced4ddcb4097134ff3c332f xmlns="765cfe94-99e8-4a93-9b4e-cd3240965a39">
      <Terms xmlns="http://schemas.microsoft.com/office/infopath/2007/PartnerControls"/>
    </lcf76f155ced4ddcb4097134ff3c332f>
    <SharedWithUsers xmlns="63e4f730-0f14-4595-90eb-ae148586f32d">
      <UserInfo>
        <DisplayName>Kate Rhind</DisplayName>
        <AccountId>14</AccountId>
        <AccountType/>
      </UserInfo>
      <UserInfo>
        <DisplayName>John Williams</DisplayName>
        <AccountId>13</AccountId>
        <AccountType/>
      </UserInfo>
      <UserInfo>
        <DisplayName>Samantha Burchell</DisplayName>
        <AccountId>10</AccountId>
        <AccountType/>
      </UserInfo>
      <UserInfo>
        <DisplayName>Will Mitchell</DisplayName>
        <AccountId>12</AccountId>
        <AccountType/>
      </UserInfo>
      <UserInfo>
        <DisplayName>Kirsty Menzies</DisplayName>
        <AccountId>16</AccountId>
        <AccountType/>
      </UserInfo>
      <UserInfo>
        <DisplayName>Rhonda Dames</DisplayName>
        <AccountId>27</AccountId>
        <AccountType/>
      </UserInfo>
      <UserInfo>
        <DisplayName>Belinda Allen</DisplayName>
        <AccountId>844</AccountId>
        <AccountType/>
      </UserInfo>
      <UserInfo>
        <DisplayName>Azriel Hoh</DisplayName>
        <AccountId>3858</AccountId>
        <AccountType/>
      </UserInfo>
      <UserInfo>
        <DisplayName>Dora Malo</DisplayName>
        <AccountId>18</AccountId>
        <AccountType/>
      </UserInfo>
      <UserInfo>
        <DisplayName>Dianne Thomas</DisplayName>
        <AccountId>106</AccountId>
        <AccountType/>
      </UserInfo>
      <UserInfo>
        <DisplayName>Lynne Lawson</DisplayName>
        <AccountId>101</AccountId>
        <AccountType/>
      </UserInfo>
      <UserInfo>
        <DisplayName>Emily | Healthpoint</DisplayName>
        <AccountId>3348</AccountId>
        <AccountType/>
      </UserInfo>
      <UserInfo>
        <DisplayName>Glenda Williams</DisplayName>
        <AccountId>644</AccountId>
        <AccountType/>
      </UserInfo>
      <UserInfo>
        <DisplayName>Nikki Rhind</DisplayName>
        <AccountId>21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2C4665F5E74546BC7D9A078F65D95A" ma:contentTypeVersion="18" ma:contentTypeDescription="Create a new document." ma:contentTypeScope="" ma:versionID="df8bdde40746ace2257ab7f8cf181dc1">
  <xsd:schema xmlns:xsd="http://www.w3.org/2001/XMLSchema" xmlns:xs="http://www.w3.org/2001/XMLSchema" xmlns:p="http://schemas.microsoft.com/office/2006/metadata/properties" xmlns:ns2="765cfe94-99e8-4a93-9b4e-cd3240965a39" xmlns:ns3="63e4f730-0f14-4595-90eb-ae148586f32d" targetNamespace="http://schemas.microsoft.com/office/2006/metadata/properties" ma:root="true" ma:fieldsID="e397f4319a45febb7fb6db91424cce37" ns2:_="" ns3:_="">
    <xsd:import namespace="765cfe94-99e8-4a93-9b4e-cd3240965a39"/>
    <xsd:import namespace="63e4f730-0f14-4595-90eb-ae148586f32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5cfe94-99e8-4a93-9b4e-cd3240965a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46fa9c9-5882-4a43-8f10-55666c7f91a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e4f730-0f14-4595-90eb-ae148586f32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4f6c3b5-b820-4fd2-ae9b-9c91870d7904}" ma:internalName="TaxCatchAll" ma:showField="CatchAllData" ma:web="63e4f730-0f14-4595-90eb-ae148586f3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63A70E-B046-4E9F-BAAA-A72BFFD2B7E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80999C8-57C9-4989-A24B-21241DEF6259}">
  <ds:schemaRefs>
    <ds:schemaRef ds:uri="http://purl.org/dc/elements/1.1/"/>
    <ds:schemaRef ds:uri="http://purl.org/dc/terms/"/>
    <ds:schemaRef ds:uri="63e4f730-0f14-4595-90eb-ae148586f32d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schemas.openxmlformats.org/package/2006/metadata/core-properties"/>
    <ds:schemaRef ds:uri="765cfe94-99e8-4a93-9b4e-cd3240965a39"/>
  </ds:schemaRefs>
</ds:datastoreItem>
</file>

<file path=customXml/itemProps3.xml><?xml version="1.0" encoding="utf-8"?>
<ds:datastoreItem xmlns:ds="http://schemas.openxmlformats.org/officeDocument/2006/customXml" ds:itemID="{B5E39905-5020-40E0-B801-19A3CA2004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5cfe94-99e8-4a93-9b4e-cd3240965a39"/>
    <ds:schemaRef ds:uri="63e4f730-0f14-4595-90eb-ae148586f3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1229</TotalTime>
  <Words>863</Words>
  <Application>Microsoft Office PowerPoint</Application>
  <PresentationFormat>Widescreen</PresentationFormat>
  <Paragraphs>74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2013 - 2022 Theme</vt:lpstr>
      <vt:lpstr>PowerPoint Presentation</vt:lpstr>
      <vt:lpstr>NZ Health and Social Services Directory</vt:lpstr>
      <vt:lpstr>Healthpoint API to share the Healthpoint website</vt:lpstr>
      <vt:lpstr>Use of the  Healthpoint API</vt:lpstr>
      <vt:lpstr>Healthpoint use of the HL7® FHIR ® Standard</vt:lpstr>
      <vt:lpstr>Healthpoint use of Healthcare service resource</vt:lpstr>
      <vt:lpstr>Healthpoint API Documentation website</vt:lpstr>
      <vt:lpstr>Why are we using SNOMED?</vt:lpstr>
      <vt:lpstr>Healthpoint categorisation</vt:lpstr>
      <vt:lpstr>PowerPoint Presentation</vt:lpstr>
      <vt:lpstr>Step 1: Data remodelling and editorial upgrade</vt:lpstr>
      <vt:lpstr>Step 2: Mapping Healthpoint concepts to SNOMED CT</vt:lpstr>
      <vt:lpstr>Use of SNOMED English + Te Reo Māori in the Healthpoint website</vt:lpstr>
      <vt:lpstr>Use of SNOMED queries in the Healthpoint API</vt:lpstr>
      <vt:lpstr>Example: Kaupapa Māori Cervical screening services only (category AND type):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Lighting Healthpoint on FHIR</dc:title>
  <dc:creator>Samantha Burchell</dc:creator>
  <cp:lastModifiedBy>Samantha Burchell</cp:lastModifiedBy>
  <cp:revision>6</cp:revision>
  <cp:lastPrinted>2022-11-24T20:24:33Z</cp:lastPrinted>
  <dcterms:created xsi:type="dcterms:W3CDTF">2022-10-12T00:10:29Z</dcterms:created>
  <dcterms:modified xsi:type="dcterms:W3CDTF">2024-09-04T03:37:50Z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0x010100DE2C4665F5E74546BC7D9A078F65D95A</vt:lpwstr>
  </property>
  <property fmtid="{D5CDD505-2E9C-101B-9397-08002B2CF9AE}" pid="3" name="MediaServiceImageTags">
    <vt:lpwstr/>
  </property>
</Properties>
</file>