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60" r:id="rId2"/>
  </p:sldMasterIdLst>
  <p:notesMasterIdLst>
    <p:notesMasterId r:id="rId38"/>
  </p:notesMasterIdLst>
  <p:sldIdLst>
    <p:sldId id="1400" r:id="rId3"/>
    <p:sldId id="2147474089" r:id="rId4"/>
    <p:sldId id="2147474126" r:id="rId5"/>
    <p:sldId id="2147474090" r:id="rId6"/>
    <p:sldId id="2147474137" r:id="rId7"/>
    <p:sldId id="791" r:id="rId8"/>
    <p:sldId id="2147474138" r:id="rId9"/>
    <p:sldId id="790" r:id="rId10"/>
    <p:sldId id="793" r:id="rId11"/>
    <p:sldId id="374" r:id="rId12"/>
    <p:sldId id="794" r:id="rId13"/>
    <p:sldId id="1703" r:id="rId14"/>
    <p:sldId id="2147474122" r:id="rId15"/>
    <p:sldId id="2147474115" r:id="rId16"/>
    <p:sldId id="1664" r:id="rId17"/>
    <p:sldId id="1674" r:id="rId18"/>
    <p:sldId id="2147474123" r:id="rId19"/>
    <p:sldId id="2147471780" r:id="rId20"/>
    <p:sldId id="2147471779" r:id="rId21"/>
    <p:sldId id="2147474092" r:id="rId22"/>
    <p:sldId id="2147474094" r:id="rId23"/>
    <p:sldId id="2147471788" r:id="rId24"/>
    <p:sldId id="2147474143" r:id="rId25"/>
    <p:sldId id="2147471782" r:id="rId26"/>
    <p:sldId id="2147471785" r:id="rId27"/>
    <p:sldId id="2147474098" r:id="rId28"/>
    <p:sldId id="2147474099" r:id="rId29"/>
    <p:sldId id="2147471792" r:id="rId30"/>
    <p:sldId id="2147474139" r:id="rId31"/>
    <p:sldId id="2147474140" r:id="rId32"/>
    <p:sldId id="2147471786" r:id="rId33"/>
    <p:sldId id="2147474142" r:id="rId34"/>
    <p:sldId id="2147474141" r:id="rId35"/>
    <p:sldId id="271" r:id="rId36"/>
    <p:sldId id="1698" r:id="rId37"/>
  </p:sldIdLst>
  <p:sldSz cx="12192000" cy="6858000"/>
  <p:notesSz cx="6858000" cy="9144000"/>
  <p:embeddedFontLst>
    <p:embeddedFont>
      <p:font typeface="Archivo Light" pitchFamily="2" charset="77"/>
      <p:regular r:id="rId39"/>
    </p:embeddedFont>
    <p:embeddedFont>
      <p:font typeface="Century Gothic" panose="020B0502020202020204" pitchFamily="34" charset="0"/>
      <p:regular r:id="rId40"/>
      <p:bold r:id="rId41"/>
      <p:italic r:id="rId42"/>
      <p:boldItalic r:id="rId43"/>
    </p:embeddedFont>
    <p:embeddedFont>
      <p:font typeface="Lato" panose="020F0502020204030203" pitchFamily="34" charset="0"/>
      <p:regular r:id="rId44"/>
      <p:bold r:id="rId45"/>
      <p:italic r:id="rId46"/>
      <p:boldItalic r:id="rId47"/>
    </p:embeddedFont>
    <p:embeddedFont>
      <p:font typeface="Mulish" pitchFamily="2" charset="77"/>
      <p:regular r:id="rId48"/>
      <p:bold r:id="rId49"/>
      <p:italic r:id="rId50"/>
      <p:boldItalic r:id="rId51"/>
    </p:embeddedFont>
    <p:embeddedFont>
      <p:font typeface="Mulish SemiBold" pitchFamily="2" charset="77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88" roundtripDataSignature="AMtx7mi0obST033DITbkgzLLXF+DFo7Qx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09"/>
    <p:restoredTop sz="94729"/>
  </p:normalViewPr>
  <p:slideViewPr>
    <p:cSldViewPr snapToGrid="0">
      <p:cViewPr varScale="1">
        <p:scale>
          <a:sx n="86" d="100"/>
          <a:sy n="86" d="100"/>
        </p:scale>
        <p:origin x="240" y="7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26"/>
    </p:cViewPr>
  </p:sorterViewPr>
  <p:notesViewPr>
    <p:cSldViewPr snapToGrid="0">
      <p:cViewPr varScale="1">
        <p:scale>
          <a:sx n="45" d="100"/>
          <a:sy n="45" d="100"/>
        </p:scale>
        <p:origin x="2742" y="4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1.fntdata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4.fntdata"/><Relationship Id="rId47" Type="http://schemas.openxmlformats.org/officeDocument/2006/relationships/font" Target="fonts/font9.fntdata"/><Relationship Id="rId50" Type="http://schemas.openxmlformats.org/officeDocument/2006/relationships/font" Target="fonts/font12.fntdata"/><Relationship Id="rId55" Type="http://schemas.openxmlformats.org/officeDocument/2006/relationships/font" Target="fonts/font17.fntdata"/><Relationship Id="rId89" Type="http://schemas.openxmlformats.org/officeDocument/2006/relationships/presProps" Target="presProps.xml"/><Relationship Id="rId7" Type="http://schemas.openxmlformats.org/officeDocument/2006/relationships/slide" Target="slides/slide5.xml"/><Relationship Id="rId9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font" Target="fonts/font2.fntdata"/><Relationship Id="rId45" Type="http://schemas.openxmlformats.org/officeDocument/2006/relationships/font" Target="fonts/font7.fntdata"/><Relationship Id="rId53" Type="http://schemas.openxmlformats.org/officeDocument/2006/relationships/font" Target="fonts/font15.fntdata"/><Relationship Id="rId5" Type="http://schemas.openxmlformats.org/officeDocument/2006/relationships/slide" Target="slides/slide3.xml"/><Relationship Id="rId90" Type="http://schemas.openxmlformats.org/officeDocument/2006/relationships/viewProps" Target="viewProps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5.fntdata"/><Relationship Id="rId48" Type="http://schemas.openxmlformats.org/officeDocument/2006/relationships/font" Target="fonts/font10.fntdata"/><Relationship Id="rId8" Type="http://schemas.openxmlformats.org/officeDocument/2006/relationships/slide" Target="slides/slide6.xml"/><Relationship Id="rId51" Type="http://schemas.openxmlformats.org/officeDocument/2006/relationships/font" Target="fonts/font13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8.fntdata"/><Relationship Id="rId20" Type="http://schemas.openxmlformats.org/officeDocument/2006/relationships/slide" Target="slides/slide18.xml"/><Relationship Id="rId41" Type="http://schemas.openxmlformats.org/officeDocument/2006/relationships/font" Target="fonts/font3.fntdata"/><Relationship Id="rId54" Type="http://schemas.openxmlformats.org/officeDocument/2006/relationships/font" Target="fonts/font16.fntdata"/><Relationship Id="rId88" Type="http://customschemas.google.com/relationships/presentationmetadata" Target="metadata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1.fntdata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6.fntdata"/><Relationship Id="rId52" Type="http://schemas.openxmlformats.org/officeDocument/2006/relationships/font" Target="fonts/font1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Regenstrief and the LOINC Committees are open to suggestions about how we can do things better.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algn="r">
              <a:buSzPts val="1200"/>
            </a:pPr>
            <a:fld id="{00000000-1234-1234-1234-123412341234}" type="slidenum">
              <a:rPr lang="en-US" sz="1200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pPr algn="r">
                <a:buSzPts val="1200"/>
              </a:pPr>
              <a:t>1</a:t>
            </a:fld>
            <a:endParaRPr lang="en-US" sz="1200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8316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8E6E8-D878-C48E-ADBF-C10F256DD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B7A6B-1227-0183-66A7-00F676A79F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BE4B02-AD83-B4E2-0411-8D5EB399B8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9F6D5-BDED-2C6F-3743-8306117B68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326BED9E-78BD-4C4E-B037-F792E5B37933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21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971455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the whole proposed solution can’t be represented in the six axis parts of the model</a:t>
            </a:r>
          </a:p>
          <a:p>
            <a:r>
              <a:rPr lang="en-US" dirty="0"/>
              <a:t>Proposed rule: only represent the value sets that are part of the six axes as the definitional part of the LOINC code?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22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2266217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397575-F496-B36A-CA15-750CF181BF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D3EA8E-E583-561D-8A2A-64D4C4B0669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C055DD3-B5BF-FDBF-036C-9E9B8E594F7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E16B07-6E72-B014-1BAB-54AEF3188DA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326BED9E-78BD-4C4E-B037-F792E5B37933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23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95710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68E6E8-D878-C48E-ADBF-C10F256DD3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2EB7A6B-1227-0183-66A7-00F676A79FE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CBE4B02-AD83-B4E2-0411-8D5EB399B8B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29F6D5-BDED-2C6F-3743-8306117B68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326BED9E-78BD-4C4E-B037-F792E5B37933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25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6694946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Note that the whole proposed solution can’t be represented in the six axis parts of the model</a:t>
            </a:r>
          </a:p>
          <a:p>
            <a:r>
              <a:rPr lang="en-US" dirty="0"/>
              <a:t>Proposed rule: only represent the value sets that are part of the six axes as the definitional part of the LOINC code?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26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363349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EC4125-AC4E-453C-4D89-9FB9218136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5ED982C-5C17-72DA-C7E1-F1E30CA8FDD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0EA01DE-0A42-DFF2-1DCE-ADA3767546A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A64AA4-1E8A-58D5-0DF2-9C7E78EEA9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326BED9E-78BD-4C4E-B037-F792E5B37933}" type="slidenum">
              <a:rPr kumimoji="0" lang="en-US" sz="1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27</a:t>
            </a:fld>
            <a:endParaRPr kumimoji="0" lang="en-US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42497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>
          <a:extLst>
            <a:ext uri="{FF2B5EF4-FFF2-40B4-BE49-F238E27FC236}">
              <a16:creationId xmlns:a16="http://schemas.microsoft.com/office/drawing/2014/main" id="{1AA4AD31-AB79-538B-6272-57BCB569E2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26:notes">
            <a:extLst>
              <a:ext uri="{FF2B5EF4-FFF2-40B4-BE49-F238E27FC236}">
                <a16:creationId xmlns:a16="http://schemas.microsoft.com/office/drawing/2014/main" id="{F535FBEF-5DE3-17B2-7804-5C36693B108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50" rIns="93150" bIns="4655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0" name="Google Shape;220;p26:notes">
            <a:extLst>
              <a:ext uri="{FF2B5EF4-FFF2-40B4-BE49-F238E27FC236}">
                <a16:creationId xmlns:a16="http://schemas.microsoft.com/office/drawing/2014/main" id="{DB7526AC-3008-26CD-4C51-1BB5772ABF0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3926147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534fdc54b8_0_35:notes"/>
          <p:cNvSpPr txBox="1">
            <a:spLocks noGrp="1"/>
          </p:cNvSpPr>
          <p:nvPr>
            <p:ph type="body" idx="1"/>
          </p:nvPr>
        </p:nvSpPr>
        <p:spPr>
          <a:xfrm>
            <a:off x="700405" y="4470837"/>
            <a:ext cx="5572125" cy="4495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88" tIns="46531" rIns="93088" bIns="46531" anchor="t" anchorCtr="0">
            <a:noAutofit/>
          </a:bodyPr>
          <a:lstStyle/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And, what we have been working on together is </a:t>
            </a: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The LOINC Ontology: </a:t>
            </a: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which is A LOINC and SNOMED CT Interoperability Solution</a:t>
            </a:r>
          </a:p>
          <a:p>
            <a:pPr marL="0" indent="0">
              <a:buClr>
                <a:schemeClr val="dk1"/>
              </a:buClr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Its actually a LOINC extension of SNOMED CT where SNOMED CT provides </a:t>
            </a: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the ontological framework </a:t>
            </a: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and LOINC  provides the content.</a:t>
            </a:r>
          </a:p>
          <a:p>
            <a:pPr marL="0" indent="0">
              <a:buClr>
                <a:schemeClr val="dk1"/>
              </a:buClr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and it offers the ability to distribute LOINC content </a:t>
            </a: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to both LOINC and SNOMED CT users.</a:t>
            </a:r>
          </a:p>
          <a:p>
            <a:pPr marL="0" indent="0">
              <a:buClr>
                <a:schemeClr val="dk1"/>
              </a:buClr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And that happens by creating both </a:t>
            </a: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SNOMED CT and LOINC codes </a:t>
            </a: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for all concepts that are shared between the terminologies. </a:t>
            </a:r>
          </a:p>
          <a:p>
            <a:pPr marL="0" indent="0">
              <a:buClr>
                <a:schemeClr val="dk1"/>
              </a:buClr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The LOINC Ontology makes it easier for implementers to have a unified approach for implementing each standard  </a:t>
            </a:r>
          </a:p>
          <a:p>
            <a:pPr marL="0" indent="0">
              <a:buClr>
                <a:schemeClr val="dk1"/>
              </a:buClr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0" indent="0">
              <a:buClr>
                <a:schemeClr val="dk1"/>
              </a:buClr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and it offers a choice to select codes based on clinical or regulatory requirements 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1534fdc54b8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60463"/>
            <a:ext cx="5572125" cy="31353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9079821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1534fdc54b8_0_16:notes"/>
          <p:cNvSpPr txBox="1">
            <a:spLocks noGrp="1"/>
          </p:cNvSpPr>
          <p:nvPr>
            <p:ph type="body" idx="1"/>
          </p:nvPr>
        </p:nvSpPr>
        <p:spPr>
          <a:xfrm>
            <a:off x="700405" y="4470837"/>
            <a:ext cx="5603240" cy="3658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88" tIns="46531" rIns="93088" bIns="46531" anchor="t" anchorCtr="0">
            <a:noAutofit/>
          </a:bodyPr>
          <a:lstStyle/>
          <a:p>
            <a:pPr marL="0" indent="0">
              <a:buClr>
                <a:schemeClr val="dk1"/>
              </a:buClr>
            </a:pP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0" name="Google Shape;170;g1534fdc54b8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60463"/>
            <a:ext cx="5572125" cy="3135312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8360218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35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66320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8" name="Google Shape;468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644116" cy="4126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dirty="0"/>
              <a:t>STAN [3:00]</a:t>
            </a:r>
            <a:endParaRPr sz="1600" dirty="0"/>
          </a:p>
        </p:txBody>
      </p:sp>
      <p:sp>
        <p:nvSpPr>
          <p:cNvPr id="469" name="Google Shape;469;p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2</a:t>
            </a:fld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4824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3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5503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8" name="Google Shape;468;p4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644116" cy="4126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US" sz="1600" dirty="0"/>
              <a:t>STAN [3:00]</a:t>
            </a:r>
            <a:endParaRPr sz="1600" dirty="0"/>
          </a:p>
        </p:txBody>
      </p:sp>
      <p:sp>
        <p:nvSpPr>
          <p:cNvPr id="469" name="Google Shape;469;p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4</a:t>
            </a:fld>
            <a:endParaRPr kumimoji="0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20470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AA9314-D29A-EBA2-DB21-6E6480DDFB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092282-4638-FDBF-7816-9BAA483E962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154494B-40DD-2AAB-62C5-7663013945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8C32B1-27C8-8D4A-7CCF-0226CBC5FCC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5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21780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40CFB59-E3FF-4368-B160-41BC09FAD87C}" type="datetime1">
              <a:rPr lang="en-US" altLang="en-US" smtClean="0"/>
              <a:pPr/>
              <a:t>9/3/24</a:t>
            </a:fld>
            <a:endParaRPr lang="en-US" altLang="en-US"/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1114E15D-F45A-4188-ADB9-AF29956ED103}" type="slidenum">
              <a:rPr lang="en-US" altLang="en-US" smtClean="0"/>
              <a:pPr/>
              <a:t>8</a:t>
            </a:fld>
            <a:endParaRPr lang="en-US" altLang="en-US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03200" y="609600"/>
            <a:ext cx="6451600" cy="3629025"/>
          </a:xfrm>
          <a:ln w="12699" cap="flat">
            <a:solidFill>
              <a:schemeClr val="tx1"/>
            </a:solidFill>
          </a:ln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81500"/>
            <a:ext cx="5029200" cy="4722813"/>
          </a:xfrm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114527" tIns="58070" rIns="114527" bIns="58070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07873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tabLst/>
              <a:defRPr/>
            </a:pPr>
            <a:fld id="{00000000-1234-1234-1234-123412341234}" type="slidenum">
              <a:rPr kumimoji="0" lang="en-US" sz="12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200"/>
                <a:buFont typeface="Arial"/>
                <a:buNone/>
                <a:tabLst/>
                <a:defRPr/>
              </a:pPr>
              <a:t>12</a:t>
            </a:fld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078973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Component, property, system, scale, and method all have different value sets based on the domain.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64426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86623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0381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" name="Google Shape;16;p17"/>
          <p:cNvSpPr txBox="1">
            <a:spLocks noGrp="1"/>
          </p:cNvSpPr>
          <p:nvPr>
            <p:ph type="title"/>
          </p:nvPr>
        </p:nvSpPr>
        <p:spPr>
          <a:xfrm>
            <a:off x="838200" y="568036"/>
            <a:ext cx="10515600" cy="112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568036"/>
            <a:ext cx="10515600" cy="1122652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0570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03814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838200" y="568036"/>
            <a:ext cx="10515600" cy="112265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601124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29270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407502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53644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8036"/>
            <a:ext cx="10515600" cy="1122652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075063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71590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0626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1"/>
          <p:cNvSpPr txBox="1">
            <a:spLocks noGrp="1"/>
          </p:cNvSpPr>
          <p:nvPr>
            <p:ph type="title"/>
          </p:nvPr>
        </p:nvSpPr>
        <p:spPr>
          <a:xfrm>
            <a:off x="838200" y="568036"/>
            <a:ext cx="10515600" cy="112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64EEC-2E6F-0958-DF8C-3ADFAAAD477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9EE60C-B520-A86D-C9CD-BF6DC0EF84F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BB3FF4-D49D-D589-6E5A-5F51F0C44D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31F3-656C-4568-9B8E-C27F9D2468E2}" type="datetimeFigureOut">
              <a:rPr lang="en-US" smtClean="0"/>
              <a:t>9/3/24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3FC87-720A-6868-7D5A-B89F99796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AFCB5-DC31-2B84-6772-23ABC5A5BA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9A534E1-D4D9-4F11-8B8D-E9CDD8A167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4646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01DEC4-0FFB-C395-CCEC-8B567CF37F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1B2B01-79EA-D0A9-FDFF-4F09F4DDA4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8410D-FF30-4DCA-22E6-1EA99EC5E4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6B31F3-656C-4568-9B8E-C27F9D2468E2}" type="datetimeFigureOut">
              <a:rPr lang="en-US" smtClean="0"/>
              <a:t>9/3/24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5EF78-648B-22B7-A4F0-593813E20D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C4A78F-F940-3B69-842D-3CEB95511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9A534E1-D4D9-4F11-8B8D-E9CDD8A1670E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147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EDBAA0-37AC-4EE3-B713-C6D057AC61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47499B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B04502-D2EA-40DD-A79F-E786D764C8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7515178-3A47-4D1A-B684-5549F7EEFA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428192" y="6112021"/>
            <a:ext cx="608095" cy="608095"/>
          </a:xfrm>
          <a:prstGeom prst="rect">
            <a:avLst/>
          </a:prstGeom>
        </p:spPr>
      </p:pic>
      <p:sp>
        <p:nvSpPr>
          <p:cNvPr id="8" name="Slide Number Placeholder 1">
            <a:extLst>
              <a:ext uri="{FF2B5EF4-FFF2-40B4-BE49-F238E27FC236}">
                <a16:creationId xmlns:a16="http://schemas.microsoft.com/office/drawing/2014/main" id="{24490F55-1FA5-46BF-9672-41BFCB46D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88436" y="6356350"/>
            <a:ext cx="391818" cy="365125"/>
          </a:xfrm>
          <a:prstGeom prst="rect">
            <a:avLst/>
          </a:prstGeom>
        </p:spPr>
        <p:txBody>
          <a:bodyPr/>
          <a:lstStyle/>
          <a:p>
            <a:fld id="{55FE98A2-CD46-C64F-8E7B-3BDF9840C1B1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‹#›</a:t>
            </a:fld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7E5578-119A-094E-A61D-9C9856F7CDB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742" y="6117501"/>
            <a:ext cx="1518785" cy="60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2317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ormal">
  <p:cSld name="Normal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74"/>
          <p:cNvSpPr txBox="1">
            <a:spLocks noGrp="1"/>
          </p:cNvSpPr>
          <p:nvPr>
            <p:ph type="title"/>
          </p:nvPr>
        </p:nvSpPr>
        <p:spPr>
          <a:xfrm>
            <a:off x="609600" y="963655"/>
            <a:ext cx="10972800" cy="8445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74"/>
          <p:cNvSpPr txBox="1">
            <a:spLocks noGrp="1"/>
          </p:cNvSpPr>
          <p:nvPr>
            <p:ph type="body" idx="1"/>
          </p:nvPr>
        </p:nvSpPr>
        <p:spPr>
          <a:xfrm>
            <a:off x="609600" y="2164080"/>
            <a:ext cx="10972800" cy="42970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099291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Two Column Text/Title and One Column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0751" y="578735"/>
            <a:ext cx="10661650" cy="54953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05833" cy="6918854"/>
          </a:xfrm>
          <a:prstGeom prst="rect">
            <a:avLst/>
          </a:prstGeom>
          <a:solidFill>
            <a:srgbClr val="AF282C">
              <a:alpha val="80000"/>
            </a:srgb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182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2880"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920749" y="1762390"/>
            <a:ext cx="10661650" cy="445900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2160637" y="6555771"/>
            <a:ext cx="992628" cy="25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0" b="1" i="0" spc="125" baseline="0">
                <a:solidFill>
                  <a:srgbClr val="A21727"/>
                </a:solidFill>
              </a:defRPr>
            </a:lvl1pPr>
          </a:lstStyle>
          <a:p>
            <a:pPr lvl="0"/>
            <a:r>
              <a:rPr lang="en-US" dirty="0"/>
              <a:t>@HANDLE</a:t>
            </a:r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2" hasCustomPrompt="1"/>
          </p:nvPr>
        </p:nvSpPr>
        <p:spPr>
          <a:xfrm>
            <a:off x="3453005" y="6555771"/>
            <a:ext cx="992628" cy="25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0" b="1" i="0" spc="125" baseline="0">
                <a:solidFill>
                  <a:srgbClr val="A21727"/>
                </a:solidFill>
              </a:defRPr>
            </a:lvl1pPr>
          </a:lstStyle>
          <a:p>
            <a:pPr lvl="0"/>
            <a:r>
              <a:rPr lang="en-US" dirty="0"/>
              <a:t>HASHTAG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4745374" y="6555771"/>
            <a:ext cx="992628" cy="254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0" b="1" i="0" spc="125" baseline="0">
                <a:solidFill>
                  <a:srgbClr val="A21727"/>
                </a:solidFill>
              </a:defRPr>
            </a:lvl1pPr>
          </a:lstStyle>
          <a:p>
            <a:pPr lvl="0"/>
            <a:r>
              <a:rPr lang="en-US" dirty="0"/>
              <a:t>MISC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2147095" y="6547115"/>
            <a:ext cx="10605822" cy="0"/>
          </a:xfrm>
          <a:prstGeom prst="line">
            <a:avLst/>
          </a:prstGeom>
          <a:ln w="12700" cmpd="sng">
            <a:solidFill>
              <a:srgbClr val="A21727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16"/>
          <p:cNvSpPr>
            <a:spLocks noGrp="1"/>
          </p:cNvSpPr>
          <p:nvPr>
            <p:ph type="body" sz="quarter" idx="16" hasCustomPrompt="1"/>
          </p:nvPr>
        </p:nvSpPr>
        <p:spPr>
          <a:xfrm>
            <a:off x="5738001" y="6238875"/>
            <a:ext cx="6454000" cy="3082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750" baseline="0">
                <a:solidFill>
                  <a:srgbClr val="A31527"/>
                </a:solidFill>
              </a:defRPr>
            </a:lvl1pPr>
          </a:lstStyle>
          <a:p>
            <a:pPr lvl="0"/>
            <a:r>
              <a:rPr lang="en-US" dirty="0"/>
              <a:t>Source:</a:t>
            </a: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6431280"/>
            <a:ext cx="1486186" cy="29259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148AA7-1A66-E64C-8FEB-E18F1B2DD997}"/>
              </a:ext>
            </a:extLst>
          </p:cNvPr>
          <p:cNvSpPr txBox="1"/>
          <p:nvPr userDrawn="1"/>
        </p:nvSpPr>
        <p:spPr>
          <a:xfrm>
            <a:off x="8717797" y="6548036"/>
            <a:ext cx="3119017" cy="2077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eaLnBrk="1" hangingPunct="1">
              <a:defRPr/>
            </a:pPr>
            <a:r>
              <a:rPr lang="de-DE" sz="750" b="1" spc="187" baseline="0" dirty="0">
                <a:solidFill>
                  <a:srgbClr val="A21727"/>
                </a:solidFill>
                <a:latin typeface="Century Gothic" charset="0"/>
                <a:ea typeface="Century Gothic" charset="0"/>
                <a:cs typeface="Century Gothic" charset="0"/>
              </a:rPr>
              <a:t>©</a:t>
            </a:r>
            <a:r>
              <a:rPr lang="en-US" sz="750" b="1" spc="187" baseline="0" dirty="0">
                <a:solidFill>
                  <a:srgbClr val="A21727"/>
                </a:solidFill>
                <a:latin typeface="Century Gothic" charset="0"/>
                <a:ea typeface="Century Gothic" charset="0"/>
                <a:cs typeface="Century Gothic" charset="0"/>
              </a:rPr>
              <a:t>UNIVERSITY OF UTAH HEALTH</a:t>
            </a:r>
            <a:endParaRPr lang="en-US" sz="750" b="1" spc="187" dirty="0">
              <a:solidFill>
                <a:srgbClr val="A21727"/>
              </a:solidFill>
              <a:latin typeface="Century Gothic" charset="0"/>
              <a:ea typeface="Century Gothic" charset="0"/>
              <a:cs typeface="Century 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3331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>
  <p:cSld name="13_Title Slide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"/>
          <p:cNvSpPr/>
          <p:nvPr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" name="Google Shape;25;p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pic>
        <p:nvPicPr>
          <p:cNvPr id="26" name="Google Shape;26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3"/>
          <p:cNvSpPr txBox="1">
            <a:spLocks noGrp="1"/>
          </p:cNvSpPr>
          <p:nvPr>
            <p:ph type="body" idx="1"/>
          </p:nvPr>
        </p:nvSpPr>
        <p:spPr>
          <a:xfrm>
            <a:off x="4906174" y="360000"/>
            <a:ext cx="5917037" cy="5355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3200"/>
              <a:buNone/>
              <a:defRPr sz="3200">
                <a:solidFill>
                  <a:schemeClr val="accent1"/>
                </a:solidFill>
                <a:latin typeface="Mulish SemiBold"/>
                <a:ea typeface="Mulish SemiBold"/>
                <a:cs typeface="Mulish SemiBold"/>
                <a:sym typeface="Mulish SemiBold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8" name="Google Shape;28;p3"/>
          <p:cNvSpPr txBox="1">
            <a:spLocks noGrp="1"/>
          </p:cNvSpPr>
          <p:nvPr>
            <p:ph type="body" idx="3"/>
          </p:nvPr>
        </p:nvSpPr>
        <p:spPr>
          <a:xfrm>
            <a:off x="4906537" y="1014413"/>
            <a:ext cx="5917037" cy="54832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•"/>
              <a:defRPr>
                <a:latin typeface="Mulish"/>
                <a:ea typeface="Mulish"/>
                <a:cs typeface="Mulish"/>
                <a:sym typeface="Mulish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171791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0494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/>
          <p:nvPr/>
        </p:nvSpPr>
        <p:spPr>
          <a:xfrm>
            <a:off x="0" y="0"/>
            <a:ext cx="12192000" cy="466725"/>
          </a:xfrm>
          <a:prstGeom prst="rect">
            <a:avLst/>
          </a:prstGeom>
          <a:solidFill>
            <a:srgbClr val="29A9E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1" name="Google Shape;11;p14"/>
          <p:cNvSpPr txBox="1">
            <a:spLocks noGrp="1"/>
          </p:cNvSpPr>
          <p:nvPr>
            <p:ph type="title"/>
          </p:nvPr>
        </p:nvSpPr>
        <p:spPr>
          <a:xfrm>
            <a:off x="838200" y="466725"/>
            <a:ext cx="10515600" cy="122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ato"/>
              <a:buNone/>
              <a:defRPr sz="4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1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6" r:id="rId3"/>
    <p:sldLayoutId id="2147483658" r:id="rId4"/>
    <p:sldLayoutId id="2147483670" r:id="rId5"/>
    <p:sldLayoutId id="2147483682" r:id="rId6"/>
    <p:sldLayoutId id="2147483683" r:id="rId7"/>
    <p:sldLayoutId id="2147483684" r:id="rId8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466725"/>
          </a:xfrm>
          <a:prstGeom prst="rect">
            <a:avLst/>
          </a:prstGeom>
          <a:solidFill>
            <a:srgbClr val="29A9E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Placeholder 10"/>
          <p:cNvSpPr>
            <a:spLocks noGrp="1"/>
          </p:cNvSpPr>
          <p:nvPr>
            <p:ph type="title"/>
          </p:nvPr>
        </p:nvSpPr>
        <p:spPr>
          <a:xfrm>
            <a:off x="838200" y="466725"/>
            <a:ext cx="10515600" cy="12239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22145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AF00EB-5F61-19EF-866F-048611FE258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Computable Concept Models, Pre and Post Coordination, Subsumption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293DB6E-05E5-8F27-52EE-2AAEA26CCD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0520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The Classic Six Axis LOINC Model</a:t>
            </a:r>
          </a:p>
        </p:txBody>
      </p:sp>
      <p:sp>
        <p:nvSpPr>
          <p:cNvPr id="645123" name="Rectangle 3"/>
          <p:cNvSpPr>
            <a:spLocks noChangeArrowheads="1"/>
          </p:cNvSpPr>
          <p:nvPr/>
        </p:nvSpPr>
        <p:spPr bwMode="auto">
          <a:xfrm>
            <a:off x="3508376" y="1720115"/>
            <a:ext cx="5447161" cy="1514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628" tIns="41315" rIns="82628" bIns="41315">
            <a:spAutoFit/>
          </a:bodyPr>
          <a:lstStyle/>
          <a:p>
            <a:pPr defTabSz="820706">
              <a:defRPr/>
            </a:pP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&lt;component&gt; : &lt;property&gt; :</a:t>
            </a:r>
          </a:p>
          <a:p>
            <a:pPr defTabSz="820706">
              <a:defRPr/>
            </a:pP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&lt;timing&gt; : &lt;system&gt; :</a:t>
            </a:r>
          </a:p>
          <a:p>
            <a:pPr defTabSz="820706">
              <a:defRPr/>
            </a:pPr>
            <a:r>
              <a:rPr lang="en-US" sz="31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&lt;scale&gt; : </a:t>
            </a:r>
            <a:r>
              <a:rPr lang="en-US" sz="3100" b="1" dirty="0">
                <a:solidFill>
                  <a:srgbClr val="FF99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&lt;method&gt;</a:t>
            </a:r>
          </a:p>
        </p:txBody>
      </p:sp>
      <p:sp>
        <p:nvSpPr>
          <p:cNvPr id="645125" name="Text Box 5"/>
          <p:cNvSpPr txBox="1">
            <a:spLocks noChangeArrowheads="1"/>
          </p:cNvSpPr>
          <p:nvPr/>
        </p:nvSpPr>
        <p:spPr bwMode="auto">
          <a:xfrm>
            <a:off x="2743201" y="4504591"/>
            <a:ext cx="6784975" cy="1200329"/>
          </a:xfrm>
          <a:prstGeom prst="rect">
            <a:avLst/>
          </a:prstGeom>
          <a:solidFill>
            <a:srgbClr val="9900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lnSpc>
                <a:spcPct val="93000"/>
              </a:lnSpc>
              <a:spcBef>
                <a:spcPct val="50000"/>
              </a:spcBef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88000"/>
              </a:lnSpc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00000"/>
              </a:lnSpc>
              <a:buFontTx/>
              <a:buNone/>
            </a:pPr>
            <a:r>
              <a:rPr lang="en-US" altLang="en-US" sz="3600" b="1">
                <a:solidFill>
                  <a:srgbClr val="FFFFFF"/>
                </a:solidFill>
              </a:rPr>
              <a:t>The first 5 parts are mandatory, but method is optional.</a:t>
            </a:r>
          </a:p>
        </p:txBody>
      </p:sp>
      <p:sp>
        <p:nvSpPr>
          <p:cNvPr id="645126" name="Rectangle 6"/>
          <p:cNvSpPr>
            <a:spLocks noChangeArrowheads="1"/>
          </p:cNvSpPr>
          <p:nvPr/>
        </p:nvSpPr>
        <p:spPr bwMode="auto">
          <a:xfrm>
            <a:off x="2612805" y="3522536"/>
            <a:ext cx="7071167" cy="626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b">
            <a:spAutoFit/>
          </a:bodyPr>
          <a:lstStyle>
            <a:lvl1pPr>
              <a:lnSpc>
                <a:spcPct val="93000"/>
              </a:lnSpc>
              <a:spcBef>
                <a:spcPct val="50000"/>
              </a:spcBef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lnSpc>
                <a:spcPct val="88000"/>
              </a:lnSpc>
              <a:spcBef>
                <a:spcPct val="20000"/>
              </a:spcBef>
              <a:buChar char="–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lnSpc>
                <a:spcPct val="140000"/>
              </a:lnSpc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Arial" panose="020B0604020202020204" pitchFamily="34" charset="0"/>
              </a:rPr>
              <a:t>2947-0   SODIUM  :SCNC  :PT  :BLD  :QN</a:t>
            </a:r>
          </a:p>
        </p:txBody>
      </p:sp>
    </p:spTree>
    <p:extLst>
      <p:ext uri="{BB962C8B-B14F-4D97-AF65-F5344CB8AC3E}">
        <p14:creationId xmlns:p14="http://schemas.microsoft.com/office/powerpoint/2010/main" val="446397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en-US" dirty="0"/>
              <a:t>We do not make all possible permutations that the six axes would allow (no blind cross products)</a:t>
            </a:r>
          </a:p>
          <a:p>
            <a:r>
              <a:rPr lang="en-US" altLang="en-US" dirty="0"/>
              <a:t>We try to only make names and codes for things that are real (exist in someone’s system)</a:t>
            </a:r>
          </a:p>
          <a:p>
            <a:r>
              <a:rPr lang="en-US" altLang="en-US" dirty="0"/>
              <a:t>We </a:t>
            </a:r>
            <a:r>
              <a:rPr lang="en-US" altLang="en-US" b="1" i="1" u="sng" dirty="0"/>
              <a:t>do</a:t>
            </a:r>
            <a:r>
              <a:rPr lang="en-US" altLang="en-US" dirty="0"/>
              <a:t> make names that allow both atomic (post coordinated) and molecular (pre coordinated) styles</a:t>
            </a:r>
          </a:p>
          <a:p>
            <a:pPr lvl="1"/>
            <a:r>
              <a:rPr lang="en-US" altLang="en-US" dirty="0"/>
              <a:t>Some people wish we would be more prescriptive</a:t>
            </a:r>
          </a:p>
          <a:p>
            <a:pPr lvl="1"/>
            <a:r>
              <a:rPr lang="en-US" altLang="en-US" dirty="0"/>
              <a:t>Name everything, let others dictate usage</a:t>
            </a:r>
          </a:p>
          <a:p>
            <a:r>
              <a:rPr lang="en-US" altLang="en-US" dirty="0"/>
              <a:t>We do </a:t>
            </a:r>
            <a:r>
              <a:rPr lang="en-US" altLang="en-US" b="1" i="1" u="sng" dirty="0"/>
              <a:t>object</a:t>
            </a:r>
            <a:r>
              <a:rPr lang="en-US" altLang="en-US" dirty="0"/>
              <a:t> to violations of the HL7 V2 or FHIR models</a:t>
            </a:r>
          </a:p>
          <a:p>
            <a:pPr lvl="1"/>
            <a:r>
              <a:rPr lang="en-US" altLang="en-US" dirty="0"/>
              <a:t>No names that include post coordinated fields from some parts of the HL7 message (status, priority, user role)</a:t>
            </a: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LOINC makes names for things in use </a:t>
            </a:r>
          </a:p>
        </p:txBody>
      </p:sp>
      <p:sp>
        <p:nvSpPr>
          <p:cNvPr id="32770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5131175-6ACD-4339-ABBB-2ACDC5985645}" type="datetime1">
              <a:rPr lang="en-US" smtClean="0"/>
              <a:pPr>
                <a:defRPr/>
              </a:pPr>
              <a:t>9/3/24</a:t>
            </a:fld>
            <a:endParaRPr lang="en-US" altLang="en-US" sz="1400"/>
          </a:p>
        </p:txBody>
      </p:sp>
      <p:sp>
        <p:nvSpPr>
          <p:cNvPr id="32771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287000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fld id="{08881B12-C7EC-437E-AE55-BE2EDA9B5314}" type="slidenum">
              <a:rPr lang="en-US" altLang="en-US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t>11</a:t>
            </a:fld>
            <a:endParaRPr lang="en-US" altLang="en-US"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61D928-3297-0651-BE47-483E7B6A6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293" y="2776654"/>
            <a:ext cx="8671157" cy="1785821"/>
          </a:xfrm>
        </p:spPr>
        <p:txBody>
          <a:bodyPr/>
          <a:lstStyle/>
          <a:p>
            <a:r>
              <a:rPr lang="en-US" dirty="0"/>
              <a:t>Modeling Approach Changes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362A2-1EE9-ADF5-1D93-3B02F4F85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9291B6-FE2D-8DCE-5EB1-CD456ADB4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893741"/>
            <a:ext cx="1709738" cy="166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59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62ACE3-DC22-F0A8-2BDC-DC2BA2993E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Computable Concept Models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A87E423-9C6C-C64B-C827-63BD51BD26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0FA54-92F8-651E-F2FB-00383129C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34E1-D4D9-4F11-8B8D-E9CDD8A1670E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3757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0AE8416-B2D2-6DA3-F955-53BD0DA634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6152942"/>
              </p:ext>
            </p:extLst>
          </p:nvPr>
        </p:nvGraphicFramePr>
        <p:xfrm>
          <a:off x="872255" y="1690688"/>
          <a:ext cx="10983866" cy="4596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3639">
                  <a:extLst>
                    <a:ext uri="{9D8B030D-6E8A-4147-A177-3AD203B41FA5}">
                      <a16:colId xmlns:a16="http://schemas.microsoft.com/office/drawing/2014/main" val="4227742147"/>
                    </a:ext>
                  </a:extLst>
                </a:gridCol>
                <a:gridCol w="1253832">
                  <a:extLst>
                    <a:ext uri="{9D8B030D-6E8A-4147-A177-3AD203B41FA5}">
                      <a16:colId xmlns:a16="http://schemas.microsoft.com/office/drawing/2014/main" val="3226938952"/>
                    </a:ext>
                  </a:extLst>
                </a:gridCol>
                <a:gridCol w="1705572">
                  <a:extLst>
                    <a:ext uri="{9D8B030D-6E8A-4147-A177-3AD203B41FA5}">
                      <a16:colId xmlns:a16="http://schemas.microsoft.com/office/drawing/2014/main" val="251185271"/>
                    </a:ext>
                  </a:extLst>
                </a:gridCol>
                <a:gridCol w="1242775">
                  <a:extLst>
                    <a:ext uri="{9D8B030D-6E8A-4147-A177-3AD203B41FA5}">
                      <a16:colId xmlns:a16="http://schemas.microsoft.com/office/drawing/2014/main" val="694975151"/>
                    </a:ext>
                  </a:extLst>
                </a:gridCol>
                <a:gridCol w="1056068">
                  <a:extLst>
                    <a:ext uri="{9D8B030D-6E8A-4147-A177-3AD203B41FA5}">
                      <a16:colId xmlns:a16="http://schemas.microsoft.com/office/drawing/2014/main" val="1586155076"/>
                    </a:ext>
                  </a:extLst>
                </a:gridCol>
                <a:gridCol w="1410342">
                  <a:extLst>
                    <a:ext uri="{9D8B030D-6E8A-4147-A177-3AD203B41FA5}">
                      <a16:colId xmlns:a16="http://schemas.microsoft.com/office/drawing/2014/main" val="1815392259"/>
                    </a:ext>
                  </a:extLst>
                </a:gridCol>
                <a:gridCol w="939238">
                  <a:extLst>
                    <a:ext uri="{9D8B030D-6E8A-4147-A177-3AD203B41FA5}">
                      <a16:colId xmlns:a16="http://schemas.microsoft.com/office/drawing/2014/main" val="1403893008"/>
                    </a:ext>
                  </a:extLst>
                </a:gridCol>
                <a:gridCol w="1972400">
                  <a:extLst>
                    <a:ext uri="{9D8B030D-6E8A-4147-A177-3AD203B41FA5}">
                      <a16:colId xmlns:a16="http://schemas.microsoft.com/office/drawing/2014/main" val="1911026238"/>
                    </a:ext>
                  </a:extLst>
                </a:gridCol>
              </a:tblGrid>
              <a:tr h="417874">
                <a:tc>
                  <a:txBody>
                    <a:bodyPr/>
                    <a:lstStyle/>
                    <a:p>
                      <a:pPr marL="0" marR="107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Domain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Code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Component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Property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Timing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System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Scale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Method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66601009"/>
                  </a:ext>
                </a:extLst>
              </a:tr>
              <a:tr h="1253623">
                <a:tc>
                  <a:txBody>
                    <a:bodyPr/>
                    <a:lstStyle/>
                    <a:p>
                      <a:pPr marL="0" marR="107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Lab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41653-7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Glucose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(substance)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effectLst/>
                        </a:rPr>
                        <a:t>MCnc</a:t>
                      </a:r>
                      <a:endParaRPr lang="en-US" sz="2000" kern="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kern="100" dirty="0" err="1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concen-tration</a:t>
                      </a:r>
                      <a:r>
                        <a:rPr lang="en-US" sz="20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Pt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effectLst/>
                        </a:rPr>
                        <a:t>BldC</a:t>
                      </a:r>
                      <a:endParaRPr lang="en-US" sz="2000" kern="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(specimen)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Qn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Glucometer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(analytic method)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23832762"/>
                  </a:ext>
                </a:extLst>
              </a:tr>
              <a:tr h="1671497">
                <a:tc>
                  <a:txBody>
                    <a:bodyPr/>
                    <a:lstStyle/>
                    <a:p>
                      <a:pPr marL="0" marR="107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Clinical,</a:t>
                      </a:r>
                    </a:p>
                    <a:p>
                      <a:pPr marL="0" marR="107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Direct Pt Measures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>
                          <a:effectLst/>
                        </a:rPr>
                        <a:t>100165-0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Range of motion</a:t>
                      </a:r>
                      <a:endParaRPr lang="en-US" sz="2000" kern="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(examination)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Angle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(physical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measure)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Pt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Knee</a:t>
                      </a:r>
                      <a:endParaRPr lang="en-US" sz="2000" kern="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(body part)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0" dirty="0">
                          <a:effectLst/>
                        </a:rPr>
                        <a:t>Qn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 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6853995"/>
                  </a:ext>
                </a:extLst>
              </a:tr>
              <a:tr h="1253623">
                <a:tc>
                  <a:txBody>
                    <a:bodyPr/>
                    <a:lstStyle/>
                    <a:p>
                      <a:pPr marL="0" marR="1079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Document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83615-5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Note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(kind of document)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Find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>
                          <a:effectLst/>
                        </a:rPr>
                        <a:t>Pt</a:t>
                      </a:r>
                      <a:endParaRPr lang="en-US" sz="20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Outpatient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(setting)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Doc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  <a:latin typeface="Aptos" panose="020B0004020202020204" pitchFamily="34" charset="0"/>
                          <a:ea typeface="Aptos" panose="020B0004020202020204" pitchFamily="34" charset="0"/>
                          <a:cs typeface="Times New Roman" panose="02020603050405020304" pitchFamily="18" charset="0"/>
                        </a:rPr>
                        <a:t>kind?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 err="1">
                          <a:effectLst/>
                        </a:rPr>
                        <a:t>Surgery.nurse</a:t>
                      </a:r>
                      <a:endParaRPr lang="en-US" sz="2000" kern="1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effectLst/>
                        </a:rPr>
                        <a:t>(subject </a:t>
                      </a:r>
                      <a:r>
                        <a:rPr lang="en-US" sz="2000" kern="100" dirty="0" err="1">
                          <a:effectLst/>
                        </a:rPr>
                        <a:t>matter.role</a:t>
                      </a:r>
                      <a:r>
                        <a:rPr lang="en-US" sz="2000" kern="100" dirty="0">
                          <a:effectLst/>
                        </a:rPr>
                        <a:t>)</a:t>
                      </a:r>
                      <a:endParaRPr lang="en-US" sz="20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92312892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23553C3B-9F72-13AA-EF04-F88A7AA0E264}"/>
              </a:ext>
            </a:extLst>
          </p:cNvPr>
          <p:cNvSpPr/>
          <p:nvPr/>
        </p:nvSpPr>
        <p:spPr>
          <a:xfrm>
            <a:off x="3534508" y="2405631"/>
            <a:ext cx="1423858" cy="367849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5338824-FBAB-DE55-F522-7EA1A32C4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Challenge – Overloading of LOINC Axes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0B8C15-BEE9-8EE1-5F61-2CE19FE6ED91}"/>
              </a:ext>
            </a:extLst>
          </p:cNvPr>
          <p:cNvSpPr/>
          <p:nvPr/>
        </p:nvSpPr>
        <p:spPr>
          <a:xfrm>
            <a:off x="3534508" y="3971625"/>
            <a:ext cx="1642799" cy="367849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AF605DD-E09B-44FF-98ED-4B64425704FD}"/>
              </a:ext>
            </a:extLst>
          </p:cNvPr>
          <p:cNvSpPr/>
          <p:nvPr/>
        </p:nvSpPr>
        <p:spPr>
          <a:xfrm>
            <a:off x="3518101" y="5386742"/>
            <a:ext cx="1318846" cy="623057"/>
          </a:xfrm>
          <a:prstGeom prst="rect">
            <a:avLst/>
          </a:prstGeom>
          <a:solidFill>
            <a:srgbClr val="FFFF00">
              <a:alpha val="5047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33C94D2-4FA0-FD57-F397-9E8028A1C724}"/>
              </a:ext>
            </a:extLst>
          </p:cNvPr>
          <p:cNvSpPr/>
          <p:nvPr/>
        </p:nvSpPr>
        <p:spPr>
          <a:xfrm>
            <a:off x="7518872" y="2381096"/>
            <a:ext cx="1423858" cy="367849"/>
          </a:xfrm>
          <a:prstGeom prst="rect">
            <a:avLst/>
          </a:prstGeom>
          <a:solidFill>
            <a:srgbClr val="FFFF00">
              <a:alpha val="50271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BC75135-C956-0C77-9065-3BFA6F4E8AFF}"/>
              </a:ext>
            </a:extLst>
          </p:cNvPr>
          <p:cNvSpPr/>
          <p:nvPr/>
        </p:nvSpPr>
        <p:spPr>
          <a:xfrm>
            <a:off x="7624461" y="3650855"/>
            <a:ext cx="1230924" cy="35026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96E39B-8B88-481A-85F0-2FF61EAD6B96}"/>
              </a:ext>
            </a:extLst>
          </p:cNvPr>
          <p:cNvSpPr/>
          <p:nvPr/>
        </p:nvSpPr>
        <p:spPr>
          <a:xfrm>
            <a:off x="7572945" y="5329953"/>
            <a:ext cx="961291" cy="350267"/>
          </a:xfrm>
          <a:prstGeom prst="rect">
            <a:avLst/>
          </a:prstGeom>
          <a:solidFill>
            <a:srgbClr val="FFFF00">
              <a:alpha val="4956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DF2EA34-BD8E-0639-49E1-9B3109D806A6}"/>
              </a:ext>
            </a:extLst>
          </p:cNvPr>
          <p:cNvSpPr/>
          <p:nvPr/>
        </p:nvSpPr>
        <p:spPr>
          <a:xfrm>
            <a:off x="9936386" y="2439710"/>
            <a:ext cx="1152325" cy="618469"/>
          </a:xfrm>
          <a:prstGeom prst="rect">
            <a:avLst/>
          </a:prstGeom>
          <a:solidFill>
            <a:srgbClr val="FFFF00">
              <a:alpha val="50171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68EC33D-E8A8-69E6-D645-C4AA2C4DAEAF}"/>
              </a:ext>
            </a:extLst>
          </p:cNvPr>
          <p:cNvSpPr/>
          <p:nvPr/>
        </p:nvSpPr>
        <p:spPr>
          <a:xfrm>
            <a:off x="9962144" y="5335226"/>
            <a:ext cx="1391656" cy="618469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F217C02-EA02-A492-7E60-36B7ABB41FBA}"/>
              </a:ext>
            </a:extLst>
          </p:cNvPr>
          <p:cNvSpPr/>
          <p:nvPr/>
        </p:nvSpPr>
        <p:spPr>
          <a:xfrm>
            <a:off x="5239722" y="3691208"/>
            <a:ext cx="1230924" cy="648266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CBD0051-06D5-BBC3-F1F8-DE4ED36F9E8F}"/>
              </a:ext>
            </a:extLst>
          </p:cNvPr>
          <p:cNvSpPr/>
          <p:nvPr/>
        </p:nvSpPr>
        <p:spPr>
          <a:xfrm>
            <a:off x="5259286" y="2423213"/>
            <a:ext cx="1230924" cy="618469"/>
          </a:xfrm>
          <a:prstGeom prst="rect">
            <a:avLst/>
          </a:prstGeom>
          <a:solidFill>
            <a:srgbClr val="FFFF00">
              <a:alpha val="50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7F116DA-7675-6674-F7C1-73080ACE6C5A}"/>
              </a:ext>
            </a:extLst>
          </p:cNvPr>
          <p:cNvSpPr/>
          <p:nvPr/>
        </p:nvSpPr>
        <p:spPr>
          <a:xfrm>
            <a:off x="8897821" y="5348003"/>
            <a:ext cx="961291" cy="350267"/>
          </a:xfrm>
          <a:prstGeom prst="rect">
            <a:avLst/>
          </a:prstGeom>
          <a:solidFill>
            <a:srgbClr val="FFFF00">
              <a:alpha val="4956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027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C7BBE81-E00A-FFED-8C1A-7BF921D38C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5352" y="1619884"/>
            <a:ext cx="11184467" cy="4860926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We have dissonance with the six axes of the classic LOINC file and the data elements required for each domain</a:t>
            </a:r>
          </a:p>
          <a:p>
            <a:pPr lvl="1"/>
            <a:r>
              <a:rPr lang="en-US" dirty="0"/>
              <a:t>We want to be able to call attributes of the domain models by their real names</a:t>
            </a:r>
          </a:p>
          <a:p>
            <a:r>
              <a:rPr lang="en-US" dirty="0"/>
              <a:t>We want committees to decide what attributes are needed in their domain without worrying about how the attributes will be forced into the traditional six LOINC axes</a:t>
            </a:r>
          </a:p>
          <a:p>
            <a:r>
              <a:rPr lang="en-US" dirty="0"/>
              <a:t>We want to use the models to automate quality and consistency checks for the codes that we make </a:t>
            </a:r>
          </a:p>
          <a:p>
            <a:r>
              <a:rPr lang="en-US" dirty="0"/>
              <a:t>For analytics and for clinical decision support, the models enable correct query statements</a:t>
            </a:r>
          </a:p>
          <a:p>
            <a:pPr lvl="1"/>
            <a:r>
              <a:rPr lang="en-US" dirty="0"/>
              <a:t>Example: Select all documents where setting = outpatient (setting, not system)</a:t>
            </a:r>
          </a:p>
          <a:p>
            <a:r>
              <a:rPr lang="en-US" dirty="0"/>
              <a:t>Computable models are the basis for </a:t>
            </a:r>
            <a:r>
              <a:rPr lang="en-US" dirty="0" err="1"/>
              <a:t>ontologic</a:t>
            </a:r>
            <a:r>
              <a:rPr lang="en-US" dirty="0"/>
              <a:t> reasoning in LOINC</a:t>
            </a:r>
          </a:p>
          <a:p>
            <a:pPr lvl="1"/>
            <a:r>
              <a:rPr lang="en-US" dirty="0"/>
              <a:t>Essential for the LOINC SNOMED Extension</a:t>
            </a:r>
          </a:p>
          <a:p>
            <a:pPr lvl="1"/>
            <a:r>
              <a:rPr lang="en-US" dirty="0"/>
              <a:t>LOINC parts like “knee” can be reasoned about in the context of all of the concepts in the SNOMED CT ontology. Example query: Is the knee part of the lower extremity? Answer: Yes</a:t>
            </a:r>
          </a:p>
          <a:p>
            <a:r>
              <a:rPr lang="en-US" dirty="0"/>
              <a:t>Goal: models and codes that meet the needs of LOINC stakeholders and that provide value for patient care, quality assurance, and analytics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47B3D5-F18A-8F86-B7C7-91DD7DE2F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Why New Domain Specific Concept Models?</a:t>
            </a:r>
          </a:p>
        </p:txBody>
      </p:sp>
    </p:spTree>
    <p:extLst>
      <p:ext uri="{BB962C8B-B14F-4D97-AF65-F5344CB8AC3E}">
        <p14:creationId xmlns:p14="http://schemas.microsoft.com/office/powerpoint/2010/main" val="26685269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B38FE-C223-065E-36D5-2A030F155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 and Actions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A3A853-83A9-ECAA-76BC-7BD05617BD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881855"/>
            <a:ext cx="10972800" cy="4297045"/>
          </a:xfrm>
        </p:spPr>
        <p:txBody>
          <a:bodyPr>
            <a:normAutofit fontScale="70000" lnSpcReduction="20000"/>
          </a:bodyPr>
          <a:lstStyle/>
          <a:p>
            <a:pPr marL="685800" indent="-457200">
              <a:buFont typeface="Arial" panose="020B0604020202020204" pitchFamily="34" charset="0"/>
              <a:buChar char="•"/>
            </a:pPr>
            <a:r>
              <a:rPr lang="en-US" dirty="0"/>
              <a:t>Committees describe the attributes of domain specific models based on the purpose of and use of the LOINC codes (requirements)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The design is not constrained by the current axes</a:t>
            </a:r>
          </a:p>
          <a:p>
            <a:pPr marL="685800" indent="-457200">
              <a:buFont typeface="Arial" panose="020B0604020202020204" pitchFamily="34" charset="0"/>
              <a:buChar char="•"/>
            </a:pPr>
            <a:r>
              <a:rPr lang="en-US" dirty="0"/>
              <a:t>LOINC staff will create the computable models in a selected formalism</a:t>
            </a:r>
          </a:p>
          <a:p>
            <a:pPr marL="685800" indent="-457200">
              <a:buFont typeface="Arial" panose="020B0604020202020204" pitchFamily="34" charset="0"/>
              <a:buChar char="•"/>
            </a:pPr>
            <a:r>
              <a:rPr lang="en-US" dirty="0"/>
              <a:t>The new models will be developed and implemented in phases based on available resources</a:t>
            </a:r>
          </a:p>
          <a:p>
            <a:pPr marL="685800" indent="-457200">
              <a:buFont typeface="Arial" panose="020B0604020202020204" pitchFamily="34" charset="0"/>
              <a:buChar char="•"/>
            </a:pPr>
            <a:r>
              <a:rPr lang="en-US" dirty="0"/>
              <a:t>A new or enhanced LOINC database will be created by LOINC staff where the elements in the database are referenced by their proper names and relationships</a:t>
            </a:r>
          </a:p>
          <a:p>
            <a:pPr marL="685800" indent="-457200">
              <a:buFont typeface="Arial" panose="020B0604020202020204" pitchFamily="34" charset="0"/>
              <a:buChar char="•"/>
            </a:pPr>
            <a:r>
              <a:rPr lang="en-US" dirty="0"/>
              <a:t>Existing concepts will be imported into the new database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Concepts that have never been used or that have no value to LOINC users will be deprecated (inactivated)</a:t>
            </a:r>
          </a:p>
          <a:p>
            <a:pPr marL="685800" indent="-457200">
              <a:buFont typeface="Arial" panose="020B0604020202020204" pitchFamily="34" charset="0"/>
              <a:buChar char="•"/>
            </a:pPr>
            <a:r>
              <a:rPr lang="en-US" dirty="0"/>
              <a:t>The new database will need to support existing functions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Search LOINC – keyword queries that cross domains, filters, advanced query syntax, </a:t>
            </a:r>
            <a:r>
              <a:rPr lang="en-US" dirty="0" err="1"/>
              <a:t>etc</a:t>
            </a:r>
            <a:r>
              <a:rPr lang="en-US" dirty="0"/>
              <a:t>,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Hierarchical browsing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r>
              <a:rPr lang="en-US" dirty="0"/>
              <a:t>Must support distribution and import of LOINC codes into existing systems</a:t>
            </a:r>
          </a:p>
          <a:p>
            <a:pPr marL="1143000" lvl="1" indent="-457200">
              <a:buFont typeface="Arial" panose="020B0604020202020204" pitchFamily="34" charset="0"/>
              <a:buChar char="•"/>
            </a:pPr>
            <a:endParaRPr lang="en-US" dirty="0"/>
          </a:p>
          <a:p>
            <a:pPr marL="685800" indent="-4572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4393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F64AA-DDF9-2069-617C-EF699D8C291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Pre and Post Coordination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2EF5D6-ADE1-E958-A77C-915208050D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6F0ABC-8531-4ABD-EE23-A08344CFA1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34E1-D4D9-4F11-8B8D-E9CDD8A1670E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67106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FEE75B-A9DB-2127-847E-9AF113128B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180" y="1538869"/>
            <a:ext cx="10515600" cy="5045851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/>
              <a:t>There should be one LOINC code for things that have </a:t>
            </a:r>
            <a:r>
              <a:rPr lang="en-US" dirty="0">
                <a:highlight>
                  <a:srgbClr val="FFFF00"/>
                </a:highlight>
              </a:rPr>
              <a:t>the same clinical meaning</a:t>
            </a:r>
            <a:r>
              <a:rPr lang="en-US" dirty="0"/>
              <a:t>, different codes for different meanings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The decision is easy for most things. Things that have a different component never have the same meaning. A sodium level is never used in place of a potassium level. A serum sodium never has the same clinical meaning as a urine sodium. Things that have different ”kind of properties” don’t have the same meaning. 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However, do bilirubin measurements done by different methods have the same clinical meaning? Different use cases (patient care, research, public health) may have different views of what things are the “same.”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/>
              <a:t>The LOINC code alone never has all of the information that would make data instances semantically interoperable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§"/>
            </a:pPr>
            <a:r>
              <a:rPr lang="en-US" dirty="0"/>
              <a:t>You also need unit of measure, interpretation, priority, reference range, device/instrument/test kit, method, reagents, provenance data,  …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/>
              <a:t>When possible, all available information should be sent in the message, and then let users determine what things are the “same” for their purposes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dirty="0"/>
              <a:t>We want to use LOINC codes to represent the data in patient data stores, not just in data exchange messages</a:t>
            </a:r>
          </a:p>
          <a:p>
            <a:pPr>
              <a:lnSpc>
                <a:spcPct val="120000"/>
              </a:lnSpc>
              <a:spcBef>
                <a:spcPts val="0"/>
              </a:spcBef>
              <a:buSzPct val="100000"/>
            </a:pPr>
            <a:r>
              <a:rPr lang="en-US" b="1" dirty="0">
                <a:latin typeface="+mj-lt"/>
              </a:rPr>
              <a:t>The challenge – how much meaning should be in the LOINC code versus important facts that are sent in other fields in a data exchange message?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D753F23-E586-D55B-0A72-D7D972F34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Foundational assumptions</a:t>
            </a:r>
          </a:p>
        </p:txBody>
      </p:sp>
    </p:spTree>
    <p:extLst>
      <p:ext uri="{BB962C8B-B14F-4D97-AF65-F5344CB8AC3E}">
        <p14:creationId xmlns:p14="http://schemas.microsoft.com/office/powerpoint/2010/main" val="13966394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A4363A-ABB8-29D5-A09E-81C886B18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SzPct val="100000"/>
            </a:pPr>
            <a:r>
              <a:rPr lang="en-US" dirty="0"/>
              <a:t>Personal confession: If I had it to do over again, I would not include ”method” as a definitional part of a LOINC code, I would always send it as a post coordinated field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People don’t know whether to choose the general LOINC code or the LOINC code with the method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Addition of new methods forces changes in analytic queries or CDS logic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It is hard to keep up with making new LOINC codes as methods change 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/>
              <a:t>We need an easy way to find </a:t>
            </a:r>
            <a:r>
              <a:rPr lang="en-US" b="1" i="1" u="sng" dirty="0"/>
              <a:t>ALL</a:t>
            </a:r>
            <a:r>
              <a:rPr lang="en-US" dirty="0"/>
              <a:t> urine specific gravities, culture results, amphetamine screens, heart rates, blood pressures, etc.</a:t>
            </a:r>
          </a:p>
          <a:p>
            <a:pPr>
              <a:buSzPct val="100000"/>
            </a:pPr>
            <a:r>
              <a:rPr lang="en-US" dirty="0">
                <a:latin typeface="+mj-lt"/>
              </a:rPr>
              <a:t>Working assumption – the preferred representation should use post coordination for representation of method information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AB60E5-D1ED-769E-3E44-83EECCA2A6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specific problem/opportunity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91CB4E9-DAE6-44D8-3DB7-D37C7E90678A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11900"/>
            <a:ext cx="482441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1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Archivo Light" pitchFamily="2" charset="0"/>
                <a:sym typeface="Arial"/>
              </a:rPr>
              <a:t>CONFIDENTIAL AND PROPRIETARY INFORMATION OF GRAPHITE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Lato"/>
              <a:ea typeface="+mn-ea"/>
              <a:cs typeface="Archivo Light" pitchFamily="2" charset="0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2149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" name="Google Shape;471;p42"/>
          <p:cNvSpPr txBox="1">
            <a:spLocks noGrp="1"/>
          </p:cNvSpPr>
          <p:nvPr>
            <p:ph type="body" idx="1"/>
          </p:nvPr>
        </p:nvSpPr>
        <p:spPr>
          <a:xfrm>
            <a:off x="909222" y="1825625"/>
            <a:ext cx="10515600" cy="40381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chivo Light" pitchFamily="2" charset="0"/>
                <a:ea typeface="Lato"/>
                <a:cs typeface="Lato"/>
                <a:sym typeface="Lato"/>
              </a:rPr>
              <a:t>A very brief history of LOINC (context, goals, assumptions)</a:t>
            </a:r>
          </a:p>
          <a:p>
            <a:pPr marL="457200" marR="0" lvl="0" indent="-4572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chivo Light" pitchFamily="2" charset="0"/>
                <a:ea typeface="Lato"/>
                <a:cs typeface="Lato"/>
                <a:sym typeface="Lato"/>
              </a:rPr>
              <a:t>Introduction of </a:t>
            </a:r>
            <a:r>
              <a:rPr lang="en-US" dirty="0">
                <a:solidFill>
                  <a:srgbClr val="000000"/>
                </a:solidFill>
                <a:latin typeface="Archivo Light" pitchFamily="2" charset="0"/>
              </a:rPr>
              <a:t>new things happening in LOINC</a:t>
            </a:r>
            <a:endParaRPr kumimoji="0" lang="en-US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chivo Light" pitchFamily="2" charset="0"/>
              <a:ea typeface="Lato"/>
              <a:cs typeface="Lato"/>
              <a:sym typeface="Lato"/>
            </a:endParaRPr>
          </a:p>
          <a:p>
            <a:pPr marL="800100" lvl="1">
              <a:buClr>
                <a:srgbClr val="000000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chivo Light" pitchFamily="2" charset="0"/>
                <a:ea typeface="Lato"/>
                <a:cs typeface="Lato"/>
                <a:sym typeface="Lato"/>
              </a:rPr>
              <a:t>General approach to development of computable concept models for LOINC domains</a:t>
            </a:r>
          </a:p>
          <a:p>
            <a:pPr marL="800100" lvl="1">
              <a:buClr>
                <a:srgbClr val="000000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kumimoji="0" lang="en-US" sz="28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chivo Light" pitchFamily="2" charset="0"/>
                <a:ea typeface="Lato"/>
                <a:cs typeface="Lato"/>
                <a:sym typeface="Lato"/>
              </a:rPr>
              <a:t>Greater use of pre and post coordination</a:t>
            </a:r>
          </a:p>
          <a:p>
            <a:pPr marL="800100" lvl="1">
              <a:buClr>
                <a:srgbClr val="000000"/>
              </a:buClr>
              <a:buSzPts val="2400"/>
              <a:buFont typeface="Wingdings" panose="05000000000000000000" pitchFamily="2" charset="2"/>
              <a:buChar char="§"/>
              <a:defRPr/>
            </a:pPr>
            <a:endParaRPr lang="en-US" sz="2800" dirty="0">
              <a:solidFill>
                <a:schemeClr val="tx1"/>
              </a:solidFill>
              <a:latin typeface="Archivo Light" pitchFamily="2" charset="0"/>
            </a:endParaRPr>
          </a:p>
          <a:p>
            <a:pPr marL="342900">
              <a:buClr>
                <a:srgbClr val="000000"/>
              </a:buClr>
              <a:buSzPts val="2400"/>
              <a:buFont typeface="Wingdings" panose="05000000000000000000" pitchFamily="2" charset="2"/>
              <a:buChar char="§"/>
              <a:defRPr/>
            </a:pPr>
            <a:r>
              <a:rPr lang="en-US" sz="3200" dirty="0">
                <a:solidFill>
                  <a:schemeClr val="tx1"/>
                </a:solidFill>
                <a:latin typeface="Archivo Light" pitchFamily="2" charset="0"/>
              </a:rPr>
              <a:t>Regenstrief and the LOINC community are open to changes that improve LOINC and that make international interoperability better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chivo Light" pitchFamily="2" charset="0"/>
              <a:ea typeface="Lato"/>
              <a:cs typeface="Lato"/>
              <a:sym typeface="Lato"/>
            </a:endParaRPr>
          </a:p>
        </p:txBody>
      </p:sp>
      <p:sp>
        <p:nvSpPr>
          <p:cNvPr id="472" name="Google Shape;472;p42"/>
          <p:cNvSpPr txBox="1">
            <a:spLocks noGrp="1"/>
          </p:cNvSpPr>
          <p:nvPr>
            <p:ph type="title"/>
          </p:nvPr>
        </p:nvSpPr>
        <p:spPr>
          <a:xfrm>
            <a:off x="980244" y="585857"/>
            <a:ext cx="10515600" cy="112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Lato"/>
                <a:ea typeface="Lato"/>
                <a:cs typeface="Lato"/>
                <a:sym typeface="Lato"/>
              </a:rPr>
              <a:t>Topics for today</a:t>
            </a:r>
            <a:endParaRPr sz="2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5026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D1477-20B0-131E-CC98-300D41454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Specific Gravity Example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2A4C752-76C8-6EC9-8AC8-90BCF1CF948D}"/>
              </a:ext>
            </a:extLst>
          </p:cNvPr>
          <p:cNvGrpSpPr/>
          <p:nvPr/>
        </p:nvGrpSpPr>
        <p:grpSpPr>
          <a:xfrm>
            <a:off x="3298166" y="2290097"/>
            <a:ext cx="4695460" cy="4159991"/>
            <a:chOff x="3298166" y="2290097"/>
            <a:chExt cx="4695460" cy="4159991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D3A8A0-4E25-E45A-9C7B-315DB764829D}"/>
                </a:ext>
              </a:extLst>
            </p:cNvPr>
            <p:cNvSpPr txBox="1"/>
            <p:nvPr/>
          </p:nvSpPr>
          <p:spPr>
            <a:xfrm>
              <a:off x="4421041" y="5003825"/>
              <a:ext cx="2491388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Ur Spec Gravity Method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Refractometry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dirty="0" err="1"/>
                <a:t>Refractometry.automated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en-US" dirty="0"/>
                <a:t>Test strip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Test </a:t>
              </a: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strip.automated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</p:txBody>
        </p: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0DA92781-892C-7C36-3280-C75625ED3704}"/>
                </a:ext>
              </a:extLst>
            </p:cNvPr>
            <p:cNvSpPr/>
            <p:nvPr/>
          </p:nvSpPr>
          <p:spPr>
            <a:xfrm>
              <a:off x="3298166" y="4727114"/>
              <a:ext cx="4430344" cy="1722974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Lato"/>
                <a:ea typeface="+mn-ea"/>
                <a:cs typeface="+mn-cs"/>
                <a:sym typeface="Arial"/>
              </a:endParaRPr>
            </a:p>
          </p:txBody>
        </p: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737B34AD-A4AC-DA7D-67A5-B5C0421DC8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82813" y="2290097"/>
              <a:ext cx="1710813" cy="2437016"/>
            </a:xfrm>
            <a:prstGeom prst="straightConnector1">
              <a:avLst/>
            </a:prstGeom>
            <a:ln w="635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C27FD1B-643D-2713-FA2A-DC796064D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7874950"/>
              </p:ext>
            </p:extLst>
          </p:nvPr>
        </p:nvGraphicFramePr>
        <p:xfrm>
          <a:off x="1754043" y="1915886"/>
          <a:ext cx="7825385" cy="2383971"/>
        </p:xfrm>
        <a:graphic>
          <a:graphicData uri="http://schemas.openxmlformats.org/drawingml/2006/table">
            <a:tbl>
              <a:tblPr firstRow="1" firstCol="1" bandRow="1"/>
              <a:tblGrid>
                <a:gridCol w="1050302">
                  <a:extLst>
                    <a:ext uri="{9D8B030D-6E8A-4147-A177-3AD203B41FA5}">
                      <a16:colId xmlns:a16="http://schemas.microsoft.com/office/drawing/2014/main" val="3507138357"/>
                    </a:ext>
                  </a:extLst>
                </a:gridCol>
                <a:gridCol w="1531557">
                  <a:extLst>
                    <a:ext uri="{9D8B030D-6E8A-4147-A177-3AD203B41FA5}">
                      <a16:colId xmlns:a16="http://schemas.microsoft.com/office/drawing/2014/main" val="4040893334"/>
                    </a:ext>
                  </a:extLst>
                </a:gridCol>
                <a:gridCol w="718291">
                  <a:extLst>
                    <a:ext uri="{9D8B030D-6E8A-4147-A177-3AD203B41FA5}">
                      <a16:colId xmlns:a16="http://schemas.microsoft.com/office/drawing/2014/main" val="289288614"/>
                    </a:ext>
                  </a:extLst>
                </a:gridCol>
                <a:gridCol w="646462">
                  <a:extLst>
                    <a:ext uri="{9D8B030D-6E8A-4147-A177-3AD203B41FA5}">
                      <a16:colId xmlns:a16="http://schemas.microsoft.com/office/drawing/2014/main" val="1463773786"/>
                    </a:ext>
                  </a:extLst>
                </a:gridCol>
                <a:gridCol w="790120">
                  <a:extLst>
                    <a:ext uri="{9D8B030D-6E8A-4147-A177-3AD203B41FA5}">
                      <a16:colId xmlns:a16="http://schemas.microsoft.com/office/drawing/2014/main" val="1456745155"/>
                    </a:ext>
                  </a:extLst>
                </a:gridCol>
                <a:gridCol w="646462">
                  <a:extLst>
                    <a:ext uri="{9D8B030D-6E8A-4147-A177-3AD203B41FA5}">
                      <a16:colId xmlns:a16="http://schemas.microsoft.com/office/drawing/2014/main" val="1544236626"/>
                    </a:ext>
                  </a:extLst>
                </a:gridCol>
                <a:gridCol w="2442191">
                  <a:extLst>
                    <a:ext uri="{9D8B030D-6E8A-4147-A177-3AD203B41FA5}">
                      <a16:colId xmlns:a16="http://schemas.microsoft.com/office/drawing/2014/main" val="2887029267"/>
                    </a:ext>
                  </a:extLst>
                </a:gridCol>
              </a:tblGrid>
              <a:tr h="346007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2695-2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gravity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Rden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Urine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Qn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9467799"/>
                  </a:ext>
                </a:extLst>
              </a:tr>
              <a:tr h="509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5810-7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gravity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Rden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Urine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Qn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Refractometry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03037836"/>
                  </a:ext>
                </a:extLst>
              </a:tr>
              <a:tr h="509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50562-8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gravity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Rden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Urine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Qn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Refractometry.automated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2266646"/>
                  </a:ext>
                </a:extLst>
              </a:tr>
              <a:tr h="509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5811-5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gravity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Rden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Urine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Qn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strip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44480455"/>
                  </a:ext>
                </a:extLst>
              </a:tr>
              <a:tr h="509491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53326-5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Specific gravity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Rden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Pt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Urine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Qn</a:t>
                      </a:r>
                      <a:endParaRPr lang="en-US" sz="1600" kern="10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kern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Test </a:t>
                      </a:r>
                      <a:r>
                        <a:rPr lang="en-US" sz="1600" kern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strip.automated</a:t>
                      </a:r>
                      <a:endParaRPr lang="en-US" sz="1600" kern="100" dirty="0">
                        <a:effectLst/>
                        <a:latin typeface="Aptos" panose="020B0004020202020204" pitchFamily="34" charset="0"/>
                        <a:ea typeface="Aptos" panose="020B00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99117786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EC977ABC-25C7-3923-392D-7CB3A946DF9E}"/>
              </a:ext>
            </a:extLst>
          </p:cNvPr>
          <p:cNvSpPr txBox="1"/>
          <p:nvPr/>
        </p:nvSpPr>
        <p:spPr>
          <a:xfrm>
            <a:off x="7097486" y="1951543"/>
            <a:ext cx="2214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{</a:t>
            </a:r>
            <a:r>
              <a:rPr lang="en-US" sz="1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Ur Spec Gravity</a:t>
            </a:r>
            <a:r>
              <a:rPr lang="en-US" sz="1400" kern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Method}</a:t>
            </a:r>
            <a:endParaRPr lang="en-US" sz="1400" kern="1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625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A840B-018F-A574-80BE-530C4CF00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BC382F9-301B-683F-D093-76B1448E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instance data for Specific Gravity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81E4A13-D4BE-08EB-4445-9C0F8F21F91A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908516" y="2222207"/>
            <a:ext cx="4937760" cy="2579688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Observation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    code: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5810-7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, Urine spec gravity 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               by Refractometry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    value: 1.020</a:t>
            </a: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86EA2F94-7AAF-535B-22D5-7C29577BD2D5}"/>
              </a:ext>
            </a:extLst>
          </p:cNvPr>
          <p:cNvSpPr txBox="1">
            <a:spLocks/>
          </p:cNvSpPr>
          <p:nvPr/>
        </p:nvSpPr>
        <p:spPr>
          <a:xfrm>
            <a:off x="6199920" y="2222145"/>
            <a:ext cx="4937760" cy="257975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indent="0" defTabSz="91431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0" b="0" i="0">
                <a:solidFill>
                  <a:srgbClr val="333333"/>
                </a:solidFill>
                <a:latin typeface="Century Gothic" panose="020B0502020202020204" pitchFamily="34" charset="0"/>
              </a:defRPr>
            </a:lvl1pPr>
            <a:lvl2pPr marL="0" lvl="1" indent="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None/>
              <a:defRPr sz="2400">
                <a:solidFill>
                  <a:srgbClr val="333333"/>
                </a:solidFill>
                <a:latin typeface="Century Gothic" panose="020B0502020202020204" pitchFamily="34" charset="0"/>
              </a:defRPr>
            </a:lvl2pPr>
            <a:lvl3pPr marL="4064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600" b="0" i="0">
                <a:solidFill>
                  <a:srgbClr val="333333"/>
                </a:solidFill>
                <a:latin typeface="Century Gothic" panose="020B0502020202020204" pitchFamily="34" charset="0"/>
              </a:defRPr>
            </a:lvl3pPr>
            <a:lvl4pPr marL="62865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400" b="0" i="0">
                <a:solidFill>
                  <a:srgbClr val="333333"/>
                </a:solidFill>
                <a:latin typeface="Century Gothic" panose="020B0502020202020204" pitchFamily="34" charset="0"/>
              </a:defRPr>
            </a:lvl4pPr>
            <a:lvl5pPr marL="8636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200" b="0" i="0" baseline="0">
                <a:solidFill>
                  <a:srgbClr val="333333"/>
                </a:solidFill>
                <a:latin typeface="Century Gothic" panose="020B0502020202020204" pitchFamily="34" charset="0"/>
              </a:defRPr>
            </a:lvl5pPr>
            <a:lvl6pPr marL="251437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6pPr>
            <a:lvl7pPr marL="297153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7pPr>
            <a:lvl8pPr marL="3428692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8pPr>
            <a:lvl9pPr marL="3885850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9pPr>
          </a:lstStyle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Observation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code: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2695-2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, 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Urine spec gravity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         original/pre-coordinated: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5810-7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</a:t>
            </a:r>
            <a:r>
              <a:rPr lang="en-US" sz="2000" dirty="0">
                <a:latin typeface="Lato"/>
              </a:rPr>
              <a:t>m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ethod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new LOINC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): Refractometry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latin typeface="Lato"/>
              </a:rPr>
              <a:t>       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        SCTID: 1304095001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value: 1.020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2FAE9F-63CD-5234-9844-90B9D86BB0D7}"/>
              </a:ext>
            </a:extLst>
          </p:cNvPr>
          <p:cNvSpPr txBox="1"/>
          <p:nvPr/>
        </p:nvSpPr>
        <p:spPr>
          <a:xfrm>
            <a:off x="908516" y="1589990"/>
            <a:ext cx="184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3FF41D-C0EC-05AB-FA67-509FF6D35FF0}"/>
              </a:ext>
            </a:extLst>
          </p:cNvPr>
          <p:cNvSpPr txBox="1"/>
          <p:nvPr/>
        </p:nvSpPr>
        <p:spPr>
          <a:xfrm>
            <a:off x="6199920" y="1589990"/>
            <a:ext cx="3765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#2 - Preferred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04F5947-CE0E-26B3-D8E3-6F4D0D0DF4EC}"/>
              </a:ext>
            </a:extLst>
          </p:cNvPr>
          <p:cNvCxnSpPr>
            <a:cxnSpLocks/>
          </p:cNvCxnSpPr>
          <p:nvPr/>
        </p:nvCxnSpPr>
        <p:spPr>
          <a:xfrm>
            <a:off x="2837210" y="2743662"/>
            <a:ext cx="7244339" cy="474100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4516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0B9E9-3FA5-E3ED-A213-6E8985077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3DE84-E32D-2478-97D0-3D81FD51C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Amphetamines screen/confirm codes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91DA846-6CE0-054B-2037-C216EEC44B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862743"/>
              </p:ext>
            </p:extLst>
          </p:nvPr>
        </p:nvGraphicFramePr>
        <p:xfrm>
          <a:off x="838197" y="1463441"/>
          <a:ext cx="9987643" cy="29289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96216">
                  <a:extLst>
                    <a:ext uri="{9D8B030D-6E8A-4147-A177-3AD203B41FA5}">
                      <a16:colId xmlns:a16="http://schemas.microsoft.com/office/drawing/2014/main" val="2426921958"/>
                    </a:ext>
                  </a:extLst>
                </a:gridCol>
                <a:gridCol w="2238759">
                  <a:extLst>
                    <a:ext uri="{9D8B030D-6E8A-4147-A177-3AD203B41FA5}">
                      <a16:colId xmlns:a16="http://schemas.microsoft.com/office/drawing/2014/main" val="1013212414"/>
                    </a:ext>
                  </a:extLst>
                </a:gridCol>
                <a:gridCol w="1030495">
                  <a:extLst>
                    <a:ext uri="{9D8B030D-6E8A-4147-A177-3AD203B41FA5}">
                      <a16:colId xmlns:a16="http://schemas.microsoft.com/office/drawing/2014/main" val="4181677434"/>
                    </a:ext>
                  </a:extLst>
                </a:gridCol>
                <a:gridCol w="546330">
                  <a:extLst>
                    <a:ext uri="{9D8B030D-6E8A-4147-A177-3AD203B41FA5}">
                      <a16:colId xmlns:a16="http://schemas.microsoft.com/office/drawing/2014/main" val="1237035974"/>
                    </a:ext>
                  </a:extLst>
                </a:gridCol>
                <a:gridCol w="858519">
                  <a:extLst>
                    <a:ext uri="{9D8B030D-6E8A-4147-A177-3AD203B41FA5}">
                      <a16:colId xmlns:a16="http://schemas.microsoft.com/office/drawing/2014/main" val="1344890909"/>
                    </a:ext>
                  </a:extLst>
                </a:gridCol>
                <a:gridCol w="770065">
                  <a:extLst>
                    <a:ext uri="{9D8B030D-6E8A-4147-A177-3AD203B41FA5}">
                      <a16:colId xmlns:a16="http://schemas.microsoft.com/office/drawing/2014/main" val="2325135302"/>
                    </a:ext>
                  </a:extLst>
                </a:gridCol>
                <a:gridCol w="2747259">
                  <a:extLst>
                    <a:ext uri="{9D8B030D-6E8A-4147-A177-3AD203B41FA5}">
                      <a16:colId xmlns:a16="http://schemas.microsoft.com/office/drawing/2014/main" val="859055793"/>
                    </a:ext>
                  </a:extLst>
                </a:gridCol>
              </a:tblGrid>
              <a:tr h="58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Amphetamine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25715936"/>
                  </a:ext>
                </a:extLst>
              </a:tr>
              <a:tr h="58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3349-8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highlight>
                            <a:srgbClr val="FFFF00"/>
                          </a:highlight>
                        </a:rPr>
                        <a:t>Amphetamines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highlight>
                            <a:srgbClr val="FFFF00"/>
                          </a:highlight>
                        </a:rPr>
                        <a:t>PrThr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highlight>
                            <a:srgbClr val="FFFF00"/>
                          </a:highlight>
                        </a:rPr>
                        <a:t>Pt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highlight>
                            <a:srgbClr val="FFFF00"/>
                          </a:highlight>
                        </a:rPr>
                        <a:t>Urine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  <a:highlight>
                            <a:srgbClr val="FFFF00"/>
                          </a:highlight>
                        </a:rPr>
                        <a:t>Ord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  <a:highlight>
                            <a:srgbClr val="FFFF00"/>
                          </a:highlight>
                        </a:rPr>
                        <a:t>{screen-conf}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1293235"/>
                  </a:ext>
                </a:extLst>
              </a:tr>
              <a:tr h="58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19261-7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Amphetamines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PrThr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Urine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Ord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Screen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42888833"/>
                  </a:ext>
                </a:extLst>
              </a:tr>
              <a:tr h="58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14309-9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Amphetamines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PrThr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Urine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Ord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Confirm&gt;200 ng/mL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3718812"/>
                  </a:ext>
                </a:extLst>
              </a:tr>
              <a:tr h="585789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14308-1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Amphetamines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PrThr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Pt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Urine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>
                          <a:effectLst/>
                        </a:rPr>
                        <a:t>Ord</a:t>
                      </a:r>
                      <a:endParaRPr lang="en-US" sz="1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u="none" strike="noStrike" dirty="0">
                          <a:effectLst/>
                        </a:rPr>
                        <a:t>Screen&gt;1000 ng/mL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954921"/>
                  </a:ext>
                </a:extLst>
              </a:tr>
            </a:tbl>
          </a:graphicData>
        </a:graphic>
      </p:graphicFrame>
      <p:grpSp>
        <p:nvGrpSpPr>
          <p:cNvPr id="12" name="Group 11">
            <a:extLst>
              <a:ext uri="{FF2B5EF4-FFF2-40B4-BE49-F238E27FC236}">
                <a16:creationId xmlns:a16="http://schemas.microsoft.com/office/drawing/2014/main" id="{474EA84E-4415-0BCA-4C0F-4370D0CE08BD}"/>
              </a:ext>
            </a:extLst>
          </p:cNvPr>
          <p:cNvGrpSpPr/>
          <p:nvPr/>
        </p:nvGrpSpPr>
        <p:grpSpPr>
          <a:xfrm>
            <a:off x="5551335" y="2586093"/>
            <a:ext cx="2948429" cy="3602182"/>
            <a:chOff x="7151535" y="2382982"/>
            <a:chExt cx="2948429" cy="3602182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CE7A132-2267-D263-6169-8D90674A9F35}"/>
                </a:ext>
              </a:extLst>
            </p:cNvPr>
            <p:cNvSpPr txBox="1"/>
            <p:nvPr/>
          </p:nvSpPr>
          <p:spPr>
            <a:xfrm>
              <a:off x="7649491" y="4923619"/>
              <a:ext cx="176843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Screen Confirm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Screen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Confirm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2D1C2CE9-53EE-BF03-0B24-FDA988338934}"/>
                </a:ext>
              </a:extLst>
            </p:cNvPr>
            <p:cNvGrpSpPr/>
            <p:nvPr/>
          </p:nvGrpSpPr>
          <p:grpSpPr>
            <a:xfrm>
              <a:off x="7151535" y="2382982"/>
              <a:ext cx="2948429" cy="3602182"/>
              <a:chOff x="7151535" y="2382982"/>
              <a:chExt cx="2948429" cy="3602182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9F969FF9-A58A-55D0-45D4-AAA261BB7349}"/>
                  </a:ext>
                </a:extLst>
              </p:cNvPr>
              <p:cNvSpPr/>
              <p:nvPr/>
            </p:nvSpPr>
            <p:spPr>
              <a:xfrm>
                <a:off x="7151535" y="4749513"/>
                <a:ext cx="2657483" cy="1235651"/>
              </a:xfrm>
              <a:prstGeom prst="ellipse">
                <a:avLst/>
              </a:prstGeom>
              <a:noFill/>
              <a:ln w="635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  <a:ea typeface="+mn-ea"/>
                  <a:cs typeface="+mn-cs"/>
                  <a:sym typeface="Arial"/>
                </a:endParaRP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4F6F1594-F9EB-C738-169D-67FCDB61E97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965040" y="2382982"/>
                <a:ext cx="1134924" cy="2402422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5829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8AB263-60E4-7944-7DF0-BDF6E4AAC6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19498173-99ED-3567-1A87-5388D8E99A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instance data for screen/confirm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86BC5B1-38DE-59E7-7ADA-4E90AF3C348D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020338" y="2121158"/>
            <a:ext cx="4937760" cy="2579688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Observation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code: </a:t>
            </a:r>
            <a:r>
              <a:rPr lang="en-US" sz="200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</a:rPr>
              <a:t>14309-9</a:t>
            </a:r>
            <a:r>
              <a:rPr lang="en-US" sz="2000" dirty="0">
                <a:solidFill>
                  <a:schemeClr val="tx1"/>
                </a:solidFill>
              </a:rPr>
              <a:t>, Amphetamines Presence Urine Confirmation &gt;200 ng/mL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value: Positive</a:t>
            </a: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2FDF0275-B7BF-6844-C68C-D496A93E53F7}"/>
              </a:ext>
            </a:extLst>
          </p:cNvPr>
          <p:cNvSpPr txBox="1">
            <a:spLocks/>
          </p:cNvSpPr>
          <p:nvPr/>
        </p:nvSpPr>
        <p:spPr>
          <a:xfrm>
            <a:off x="6310876" y="2121158"/>
            <a:ext cx="4937760" cy="257975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>
            <a:lvl1pPr indent="0" defTabSz="91431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0" b="0" i="0">
                <a:solidFill>
                  <a:srgbClr val="333333"/>
                </a:solidFill>
                <a:latin typeface="Century Gothic" panose="020B0502020202020204" pitchFamily="34" charset="0"/>
              </a:defRPr>
            </a:lvl1pPr>
            <a:lvl2pPr marL="0" lvl="1" indent="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None/>
              <a:defRPr sz="2400">
                <a:solidFill>
                  <a:srgbClr val="333333"/>
                </a:solidFill>
                <a:latin typeface="Century Gothic" panose="020B0502020202020204" pitchFamily="34" charset="0"/>
              </a:defRPr>
            </a:lvl2pPr>
            <a:lvl3pPr marL="4064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600" b="0" i="0">
                <a:solidFill>
                  <a:srgbClr val="333333"/>
                </a:solidFill>
                <a:latin typeface="Century Gothic" panose="020B0502020202020204" pitchFamily="34" charset="0"/>
              </a:defRPr>
            </a:lvl3pPr>
            <a:lvl4pPr marL="62865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400" b="0" i="0">
                <a:solidFill>
                  <a:srgbClr val="333333"/>
                </a:solidFill>
                <a:latin typeface="Century Gothic" panose="020B0502020202020204" pitchFamily="34" charset="0"/>
              </a:defRPr>
            </a:lvl4pPr>
            <a:lvl5pPr marL="8636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200" b="0" i="0" baseline="0">
                <a:solidFill>
                  <a:srgbClr val="333333"/>
                </a:solidFill>
                <a:latin typeface="Century Gothic" panose="020B0502020202020204" pitchFamily="34" charset="0"/>
              </a:defRPr>
            </a:lvl5pPr>
            <a:lvl6pPr marL="251437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6pPr>
            <a:lvl7pPr marL="297153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7pPr>
            <a:lvl8pPr marL="3428692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8pPr>
            <a:lvl9pPr marL="3885850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9pPr>
          </a:lstStyle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Observation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code: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3349-8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,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Amphetamines Presence Urine 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 original/pre-coordinated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14309-9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Screen/Confirm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new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): Confirm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Threshold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new?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): &gt;200 ng/mL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Method: 85069-3: GC-MS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new?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SCT code)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value: Positive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4CF120-54EC-E7A5-14AE-34E4931FE1EA}"/>
              </a:ext>
            </a:extLst>
          </p:cNvPr>
          <p:cNvSpPr txBox="1"/>
          <p:nvPr/>
        </p:nvSpPr>
        <p:spPr>
          <a:xfrm>
            <a:off x="972987" y="1597938"/>
            <a:ext cx="184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DD1117-3145-5CFC-B2D2-CF0982908E6D}"/>
              </a:ext>
            </a:extLst>
          </p:cNvPr>
          <p:cNvSpPr txBox="1"/>
          <p:nvPr/>
        </p:nvSpPr>
        <p:spPr>
          <a:xfrm>
            <a:off x="6250092" y="1597938"/>
            <a:ext cx="3765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#2 - Preferred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5FA75B6-545B-D0C3-5DEC-2E851EEB1240}"/>
              </a:ext>
            </a:extLst>
          </p:cNvPr>
          <p:cNvCxnSpPr>
            <a:cxnSpLocks/>
          </p:cNvCxnSpPr>
          <p:nvPr/>
        </p:nvCxnSpPr>
        <p:spPr>
          <a:xfrm>
            <a:off x="3094465" y="2771078"/>
            <a:ext cx="6066263" cy="37998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0344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ED1477-20B0-131E-CC98-300D41454B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Bacteria Identified</a:t>
            </a:r>
            <a:endParaRPr lang="en-US" dirty="0">
              <a:solidFill>
                <a:srgbClr val="FF0000"/>
              </a:solidFill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48826C9-F458-FF7C-32F0-8EFCB631C25F}"/>
              </a:ext>
            </a:extLst>
          </p:cNvPr>
          <p:cNvGraphicFramePr>
            <a:graphicFrameLocks noGrp="1"/>
          </p:cNvGraphicFramePr>
          <p:nvPr/>
        </p:nvGraphicFramePr>
        <p:xfrm>
          <a:off x="832207" y="1677024"/>
          <a:ext cx="11146006" cy="29052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13238">
                  <a:extLst>
                    <a:ext uri="{9D8B030D-6E8A-4147-A177-3AD203B41FA5}">
                      <a16:colId xmlns:a16="http://schemas.microsoft.com/office/drawing/2014/main" val="1741880936"/>
                    </a:ext>
                  </a:extLst>
                </a:gridCol>
                <a:gridCol w="522899">
                  <a:extLst>
                    <a:ext uri="{9D8B030D-6E8A-4147-A177-3AD203B41FA5}">
                      <a16:colId xmlns:a16="http://schemas.microsoft.com/office/drawing/2014/main" val="2732102717"/>
                    </a:ext>
                  </a:extLst>
                </a:gridCol>
                <a:gridCol w="908847">
                  <a:extLst>
                    <a:ext uri="{9D8B030D-6E8A-4147-A177-3AD203B41FA5}">
                      <a16:colId xmlns:a16="http://schemas.microsoft.com/office/drawing/2014/main" val="3549128735"/>
                    </a:ext>
                  </a:extLst>
                </a:gridCol>
                <a:gridCol w="1200291">
                  <a:extLst>
                    <a:ext uri="{9D8B030D-6E8A-4147-A177-3AD203B41FA5}">
                      <a16:colId xmlns:a16="http://schemas.microsoft.com/office/drawing/2014/main" val="1571221584"/>
                    </a:ext>
                  </a:extLst>
                </a:gridCol>
                <a:gridCol w="1253447">
                  <a:extLst>
                    <a:ext uri="{9D8B030D-6E8A-4147-A177-3AD203B41FA5}">
                      <a16:colId xmlns:a16="http://schemas.microsoft.com/office/drawing/2014/main" val="3274480296"/>
                    </a:ext>
                  </a:extLst>
                </a:gridCol>
                <a:gridCol w="482886">
                  <a:extLst>
                    <a:ext uri="{9D8B030D-6E8A-4147-A177-3AD203B41FA5}">
                      <a16:colId xmlns:a16="http://schemas.microsoft.com/office/drawing/2014/main" val="3943203470"/>
                    </a:ext>
                  </a:extLst>
                </a:gridCol>
                <a:gridCol w="719191">
                  <a:extLst>
                    <a:ext uri="{9D8B030D-6E8A-4147-A177-3AD203B41FA5}">
                      <a16:colId xmlns:a16="http://schemas.microsoft.com/office/drawing/2014/main" val="784309013"/>
                    </a:ext>
                  </a:extLst>
                </a:gridCol>
                <a:gridCol w="1806797">
                  <a:extLst>
                    <a:ext uri="{9D8B030D-6E8A-4147-A177-3AD203B41FA5}">
                      <a16:colId xmlns:a16="http://schemas.microsoft.com/office/drawing/2014/main" val="906592063"/>
                    </a:ext>
                  </a:extLst>
                </a:gridCol>
                <a:gridCol w="708917">
                  <a:extLst>
                    <a:ext uri="{9D8B030D-6E8A-4147-A177-3AD203B41FA5}">
                      <a16:colId xmlns:a16="http://schemas.microsoft.com/office/drawing/2014/main" val="4135171729"/>
                    </a:ext>
                  </a:extLst>
                </a:gridCol>
                <a:gridCol w="2229493">
                  <a:extLst>
                    <a:ext uri="{9D8B030D-6E8A-4147-A177-3AD203B41FA5}">
                      <a16:colId xmlns:a16="http://schemas.microsoft.com/office/drawing/2014/main" val="3765211497"/>
                    </a:ext>
                  </a:extLst>
                </a:gridCol>
              </a:tblGrid>
              <a:tr h="2319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77979250"/>
                  </a:ext>
                </a:extLst>
              </a:tr>
              <a:tr h="42835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LOINC_NUM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Is Base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Parent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Decomp Pattern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COMPONENT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PROP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TIME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SCALE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METHOD_TYP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3734811798"/>
                  </a:ext>
                </a:extLst>
              </a:tr>
              <a:tr h="2319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23667-9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XXX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1894393093"/>
                  </a:ext>
                </a:extLst>
              </a:tr>
              <a:tr h="225332"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23667-9 new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endParaRPr lang="en-US" sz="1100" u="none" strike="noStrike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Bacteria identified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Prid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Pt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{Bacterial Culture Specimen}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Nom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fontAlgn="b" latinLnBrk="0" hangingPunct="1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{Culture Type}</a:t>
                      </a:r>
                    </a:p>
                  </a:txBody>
                  <a:tcPr marL="8842" marR="8842" marT="8842" marB="0"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6651319"/>
                  </a:ext>
                </a:extLst>
              </a:tr>
              <a:tr h="25814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43441-5</a:t>
                      </a: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Method &amp; System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BAL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Aerobic culture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471703992"/>
                  </a:ext>
                </a:extLst>
              </a:tr>
              <a:tr h="2319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600-7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 &amp; 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Bld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Culture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13038467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610-6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 &amp; 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Body fld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Aerobic culture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121159765"/>
                  </a:ext>
                </a:extLst>
              </a:tr>
              <a:tr h="20674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624-7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 &amp; 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Sputum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Respiratory culture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4563176"/>
                  </a:ext>
                </a:extLst>
              </a:tr>
              <a:tr h="2319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625-4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 &amp; 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Stool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Culture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2852470813"/>
                  </a:ext>
                </a:extLst>
              </a:tr>
              <a:tr h="2319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630-4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 &amp; 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Urine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Culture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4292322258"/>
                  </a:ext>
                </a:extLst>
              </a:tr>
              <a:tr h="231932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6462-6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 &amp; 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Wound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Culture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3824292312"/>
                  </a:ext>
                </a:extLst>
              </a:tr>
              <a:tr h="218605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634-6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23667-9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Method &amp; System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Bacteria identified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Prid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Pt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XXX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Nom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Aerobic culture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842" marR="8842" marT="8842" marB="0" anchor="b"/>
                </a:tc>
                <a:extLst>
                  <a:ext uri="{0D108BD9-81ED-4DB2-BD59-A6C34878D82A}">
                    <a16:rowId xmlns:a16="http://schemas.microsoft.com/office/drawing/2014/main" val="664338753"/>
                  </a:ext>
                </a:extLst>
              </a:tr>
            </a:tbl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F197F0D4-B682-D135-8DA5-27CC21A79EB9}"/>
              </a:ext>
            </a:extLst>
          </p:cNvPr>
          <p:cNvGrpSpPr/>
          <p:nvPr/>
        </p:nvGrpSpPr>
        <p:grpSpPr>
          <a:xfrm>
            <a:off x="1321882" y="2812473"/>
            <a:ext cx="6658336" cy="3585536"/>
            <a:chOff x="1321882" y="2812473"/>
            <a:chExt cx="6658336" cy="3585536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BD3A8A0-4E25-E45A-9C7B-315DB764829D}"/>
                </a:ext>
              </a:extLst>
            </p:cNvPr>
            <p:cNvSpPr txBox="1"/>
            <p:nvPr/>
          </p:nvSpPr>
          <p:spPr>
            <a:xfrm>
              <a:off x="1906706" y="4920681"/>
              <a:ext cx="4055919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Bacterial Culture Specimen (value set)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BAL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Bld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Sputum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…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73A22DFB-D778-9F3D-C1A7-61735032D5D2}"/>
                </a:ext>
              </a:extLst>
            </p:cNvPr>
            <p:cNvGrpSpPr/>
            <p:nvPr/>
          </p:nvGrpSpPr>
          <p:grpSpPr>
            <a:xfrm>
              <a:off x="1321882" y="2812473"/>
              <a:ext cx="6658336" cy="3585536"/>
              <a:chOff x="1321882" y="2812473"/>
              <a:chExt cx="6658336" cy="3585536"/>
            </a:xfrm>
          </p:grpSpPr>
          <p:sp>
            <p:nvSpPr>
              <p:cNvPr id="4" name="Oval 3">
                <a:extLst>
                  <a:ext uri="{FF2B5EF4-FFF2-40B4-BE49-F238E27FC236}">
                    <a16:creationId xmlns:a16="http://schemas.microsoft.com/office/drawing/2014/main" id="{0DA92781-892C-7C36-3280-C75625ED3704}"/>
                  </a:ext>
                </a:extLst>
              </p:cNvPr>
              <p:cNvSpPr/>
              <p:nvPr/>
            </p:nvSpPr>
            <p:spPr>
              <a:xfrm>
                <a:off x="1321882" y="4675035"/>
                <a:ext cx="4430344" cy="1722974"/>
              </a:xfrm>
              <a:prstGeom prst="ellipse">
                <a:avLst/>
              </a:prstGeom>
              <a:noFill/>
              <a:ln w="635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  <a:ea typeface="+mn-ea"/>
                  <a:cs typeface="+mn-cs"/>
                  <a:sym typeface="Arial"/>
                </a:endParaRPr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737B34AD-A4AC-DA7D-67A5-B5C0421DC88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397190" y="2812473"/>
                <a:ext cx="2583028" cy="2194425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8B52A40-5D04-C43E-AE3C-E51C61F6C191}"/>
              </a:ext>
            </a:extLst>
          </p:cNvPr>
          <p:cNvGrpSpPr/>
          <p:nvPr/>
        </p:nvGrpSpPr>
        <p:grpSpPr>
          <a:xfrm>
            <a:off x="7151535" y="2812473"/>
            <a:ext cx="3605109" cy="3374841"/>
            <a:chOff x="7151535" y="2812473"/>
            <a:chExt cx="3605109" cy="337484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627E07A-EF9E-90FF-CD7A-B16747689616}"/>
                </a:ext>
              </a:extLst>
            </p:cNvPr>
            <p:cNvSpPr txBox="1"/>
            <p:nvPr/>
          </p:nvSpPr>
          <p:spPr>
            <a:xfrm>
              <a:off x="7649491" y="4923619"/>
              <a:ext cx="2658100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Culture Type (value set)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Respiratory Culture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Aerobic culture</a:t>
              </a:r>
            </a:p>
            <a:p>
              <a:pPr marL="285750" marR="0" lvl="0" indent="-28575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cs typeface="Arial"/>
                  <a:sym typeface="Arial"/>
                </a:rPr>
                <a:t>Culture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B0B6414-8AEA-24D8-E286-566C5BE74E2C}"/>
                </a:ext>
              </a:extLst>
            </p:cNvPr>
            <p:cNvGrpSpPr/>
            <p:nvPr/>
          </p:nvGrpSpPr>
          <p:grpSpPr>
            <a:xfrm>
              <a:off x="7151535" y="2812473"/>
              <a:ext cx="3605109" cy="3374841"/>
              <a:chOff x="7151535" y="2812473"/>
              <a:chExt cx="3605109" cy="3374841"/>
            </a:xfrm>
          </p:grpSpPr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5015EABF-89E1-C6DD-19F1-97CBE4111547}"/>
                  </a:ext>
                </a:extLst>
              </p:cNvPr>
              <p:cNvSpPr/>
              <p:nvPr/>
            </p:nvSpPr>
            <p:spPr>
              <a:xfrm>
                <a:off x="7151535" y="4749513"/>
                <a:ext cx="3605109" cy="1437801"/>
              </a:xfrm>
              <a:prstGeom prst="ellipse">
                <a:avLst/>
              </a:prstGeom>
              <a:noFill/>
              <a:ln w="635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14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Lato"/>
                  <a:ea typeface="+mn-ea"/>
                  <a:cs typeface="+mn-cs"/>
                  <a:sym typeface="Arial"/>
                </a:endParaRPr>
              </a:p>
            </p:txBody>
          </p:sp>
          <p:cxnSp>
            <p:nvCxnSpPr>
              <p:cNvPr id="14" name="Straight Arrow Connector 13">
                <a:extLst>
                  <a:ext uri="{FF2B5EF4-FFF2-40B4-BE49-F238E27FC236}">
                    <a16:creationId xmlns:a16="http://schemas.microsoft.com/office/drawing/2014/main" id="{0550A0E3-852F-D374-A23E-C645C0385FF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379527" y="2812473"/>
                <a:ext cx="905767" cy="1943907"/>
              </a:xfrm>
              <a:prstGeom prst="straightConnector1">
                <a:avLst/>
              </a:prstGeom>
              <a:ln w="635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414284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2A840B-018F-A574-80BE-530C4CF00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BBC382F9-301B-683F-D093-76B1448E60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instance data for Bacteria Identified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81E4A13-D4BE-08EB-4445-9C0F8F21F91A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908516" y="2222207"/>
            <a:ext cx="4937760" cy="2579688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Observation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    code: </a:t>
            </a:r>
            <a:r>
              <a:rPr lang="en-US" sz="2000" u="none" strike="noStrike" dirty="0">
                <a:solidFill>
                  <a:srgbClr val="000000"/>
                </a:solidFill>
                <a:effectLst/>
                <a:highlight>
                  <a:srgbClr val="FFFF00"/>
                </a:highlight>
                <a:latin typeface="+mn-lt"/>
              </a:rPr>
              <a:t>624-7</a:t>
            </a:r>
            <a:r>
              <a:rPr lang="en-US" sz="2000" dirty="0">
                <a:solidFill>
                  <a:schemeClr val="tx1"/>
                </a:solidFill>
                <a:latin typeface="+mn-lt"/>
              </a:rPr>
              <a:t>, Bacteria Identified,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       Sputum, Respiratory System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    value: pseudomonas aeruginosa 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  <a:latin typeface="+mn-lt"/>
              </a:rPr>
              <a:t>                           (SCTID 52499004)</a:t>
            </a: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86EA2F94-7AAF-535B-22D5-7C29577BD2D5}"/>
              </a:ext>
            </a:extLst>
          </p:cNvPr>
          <p:cNvSpPr txBox="1">
            <a:spLocks/>
          </p:cNvSpPr>
          <p:nvPr/>
        </p:nvSpPr>
        <p:spPr>
          <a:xfrm>
            <a:off x="6199920" y="2222145"/>
            <a:ext cx="4937760" cy="3819426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indent="0" defTabSz="91431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0" b="0" i="0">
                <a:solidFill>
                  <a:srgbClr val="333333"/>
                </a:solidFill>
                <a:latin typeface="Century Gothic" panose="020B0502020202020204" pitchFamily="34" charset="0"/>
              </a:defRPr>
            </a:lvl1pPr>
            <a:lvl2pPr marL="0" lvl="1" indent="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None/>
              <a:defRPr sz="2400">
                <a:solidFill>
                  <a:srgbClr val="333333"/>
                </a:solidFill>
                <a:latin typeface="Century Gothic" panose="020B0502020202020204" pitchFamily="34" charset="0"/>
              </a:defRPr>
            </a:lvl2pPr>
            <a:lvl3pPr marL="4064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600" b="0" i="0">
                <a:solidFill>
                  <a:srgbClr val="333333"/>
                </a:solidFill>
                <a:latin typeface="Century Gothic" panose="020B0502020202020204" pitchFamily="34" charset="0"/>
              </a:defRPr>
            </a:lvl3pPr>
            <a:lvl4pPr marL="62865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400" b="0" i="0">
                <a:solidFill>
                  <a:srgbClr val="333333"/>
                </a:solidFill>
                <a:latin typeface="Century Gothic" panose="020B0502020202020204" pitchFamily="34" charset="0"/>
              </a:defRPr>
            </a:lvl4pPr>
            <a:lvl5pPr marL="8636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200" b="0" i="0" baseline="0">
                <a:solidFill>
                  <a:srgbClr val="333333"/>
                </a:solidFill>
                <a:latin typeface="Century Gothic" panose="020B0502020202020204" pitchFamily="34" charset="0"/>
              </a:defRPr>
            </a:lvl5pPr>
            <a:lvl6pPr marL="251437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6pPr>
            <a:lvl7pPr marL="297153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7pPr>
            <a:lvl8pPr marL="3428692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8pPr>
            <a:lvl9pPr marL="3885850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9pPr>
          </a:lstStyle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Observation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code: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23667-9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, Bacteria Identified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 original/pre-coordinated: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624-7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System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66746-9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): Sputum </a:t>
            </a:r>
            <a:endParaRPr lang="en-US" sz="2000" dirty="0">
              <a:latin typeface="Lato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                      (SCTID: 119334006)</a:t>
            </a:r>
          </a:p>
          <a:p>
            <a:pPr marL="284163" marR="0" lvl="1" indent="-284163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Culture Type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new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): Respiratory</a:t>
            </a:r>
          </a:p>
          <a:p>
            <a:pPr marL="284163" marR="0" lvl="1" indent="-284163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latin typeface="Lato"/>
              </a:rPr>
              <a:t>                          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(SCTID 117056007)</a:t>
            </a:r>
          </a:p>
          <a:p>
            <a:pPr marL="228600" marR="0" lvl="1" indent="-22860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value: pseudomonas aeruginosa </a:t>
            </a:r>
          </a:p>
          <a:p>
            <a:pPr marL="228600" marR="0" lvl="1" indent="-22860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solidFill>
                  <a:prstClr val="black"/>
                </a:solidFill>
                <a:latin typeface="Lato"/>
              </a:rPr>
              <a:t>                           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(SCTID 52499004)</a:t>
            </a: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2FAE9F-63CD-5234-9844-90B9D86BB0D7}"/>
              </a:ext>
            </a:extLst>
          </p:cNvPr>
          <p:cNvSpPr txBox="1"/>
          <p:nvPr/>
        </p:nvSpPr>
        <p:spPr>
          <a:xfrm>
            <a:off x="908516" y="1589990"/>
            <a:ext cx="184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3FF41D-C0EC-05AB-FA67-509FF6D35FF0}"/>
              </a:ext>
            </a:extLst>
          </p:cNvPr>
          <p:cNvSpPr txBox="1"/>
          <p:nvPr/>
        </p:nvSpPr>
        <p:spPr>
          <a:xfrm>
            <a:off x="6199920" y="1589990"/>
            <a:ext cx="3765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#2 - Preferred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D03873E-2644-9C03-4C7C-65C16D661C8E}"/>
              </a:ext>
            </a:extLst>
          </p:cNvPr>
          <p:cNvSpPr txBox="1"/>
          <p:nvPr/>
        </p:nvSpPr>
        <p:spPr>
          <a:xfrm>
            <a:off x="2749084" y="5500240"/>
            <a:ext cx="2525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4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Mapping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04F5947-CE0E-26B3-D8E3-6F4D0D0DF4EC}"/>
              </a:ext>
            </a:extLst>
          </p:cNvPr>
          <p:cNvCxnSpPr>
            <a:cxnSpLocks/>
          </p:cNvCxnSpPr>
          <p:nvPr/>
        </p:nvCxnSpPr>
        <p:spPr>
          <a:xfrm>
            <a:off x="2749084" y="2804532"/>
            <a:ext cx="6737816" cy="330632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601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0B9E9-3FA5-E3ED-A213-6E89850777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3DE84-E32D-2478-97D0-3D81FD51C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kern="100" dirty="0">
                <a:solidFill>
                  <a:schemeClr val="tx1"/>
                </a:solidFill>
                <a:highlight>
                  <a:srgbClr val="FFFFFF"/>
                </a:highlight>
              </a:rPr>
              <a:t>Neisseria gonorrhoeae DNA example</a:t>
            </a:r>
            <a:endParaRPr lang="en-US" kern="100" dirty="0">
              <a:solidFill>
                <a:schemeClr val="tx1"/>
              </a:solidFill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8530A8A-E132-8B49-820A-5CE91D54ED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1107325"/>
              </p:ext>
            </p:extLst>
          </p:nvPr>
        </p:nvGraphicFramePr>
        <p:xfrm>
          <a:off x="715735" y="1739673"/>
          <a:ext cx="9715501" cy="43760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89840">
                  <a:extLst>
                    <a:ext uri="{9D8B030D-6E8A-4147-A177-3AD203B41FA5}">
                      <a16:colId xmlns:a16="http://schemas.microsoft.com/office/drawing/2014/main" val="2156111280"/>
                    </a:ext>
                  </a:extLst>
                </a:gridCol>
                <a:gridCol w="2841886">
                  <a:extLst>
                    <a:ext uri="{9D8B030D-6E8A-4147-A177-3AD203B41FA5}">
                      <a16:colId xmlns:a16="http://schemas.microsoft.com/office/drawing/2014/main" val="203077264"/>
                    </a:ext>
                  </a:extLst>
                </a:gridCol>
                <a:gridCol w="928991">
                  <a:extLst>
                    <a:ext uri="{9D8B030D-6E8A-4147-A177-3AD203B41FA5}">
                      <a16:colId xmlns:a16="http://schemas.microsoft.com/office/drawing/2014/main" val="3816770369"/>
                    </a:ext>
                  </a:extLst>
                </a:gridCol>
                <a:gridCol w="636107">
                  <a:extLst>
                    <a:ext uri="{9D8B030D-6E8A-4147-A177-3AD203B41FA5}">
                      <a16:colId xmlns:a16="http://schemas.microsoft.com/office/drawing/2014/main" val="1183592222"/>
                    </a:ext>
                  </a:extLst>
                </a:gridCol>
                <a:gridCol w="1565097">
                  <a:extLst>
                    <a:ext uri="{9D8B030D-6E8A-4147-A177-3AD203B41FA5}">
                      <a16:colId xmlns:a16="http://schemas.microsoft.com/office/drawing/2014/main" val="2127367525"/>
                    </a:ext>
                  </a:extLst>
                </a:gridCol>
                <a:gridCol w="642514">
                  <a:extLst>
                    <a:ext uri="{9D8B030D-6E8A-4147-A177-3AD203B41FA5}">
                      <a16:colId xmlns:a16="http://schemas.microsoft.com/office/drawing/2014/main" val="3547406177"/>
                    </a:ext>
                  </a:extLst>
                </a:gridCol>
                <a:gridCol w="1911066">
                  <a:extLst>
                    <a:ext uri="{9D8B030D-6E8A-4147-A177-3AD203B41FA5}">
                      <a16:colId xmlns:a16="http://schemas.microsoft.com/office/drawing/2014/main" val="2502687590"/>
                    </a:ext>
                  </a:extLst>
                </a:gridCol>
              </a:tblGrid>
              <a:tr h="3724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New</a:t>
                      </a:r>
                      <a:endParaRPr lang="en-US" sz="1200" b="1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Neisseria gonorrhoeae DNA</a:t>
                      </a:r>
                      <a:endParaRPr lang="en-US" sz="1200" b="1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PrThr</a:t>
                      </a:r>
                      <a:endParaRPr lang="en-US" sz="1200" b="1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Pt</a:t>
                      </a:r>
                      <a:endParaRPr lang="en-US" sz="1200" b="1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{GC Specimen}</a:t>
                      </a:r>
                      <a:endParaRPr lang="en-US" sz="1200" b="1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Ord</a:t>
                      </a:r>
                      <a:endParaRPr lang="en-US" sz="1200" b="1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{GC DNA method}</a:t>
                      </a:r>
                      <a:endParaRPr lang="en-US" sz="1200" b="1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679594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24111-7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XXX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3625497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43403-5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XXX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Probe.amp.sig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0516761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35735-0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Cnjt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1672451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</a:rPr>
                        <a:t>21414-8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Cvm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96996227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96599-6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Cvx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29268108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</a:rPr>
                        <a:t>47387-6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Genital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74676064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57180-2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Nph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4007440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88225-8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Thrt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6379691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21415-5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Urethra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055456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21416-3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Urine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14290924"/>
                  </a:ext>
                </a:extLst>
              </a:tr>
              <a:tr h="36396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</a:rPr>
                        <a:t>32705-6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Neisseria gonorrhoeae DNA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PrThr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Pt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Vag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Ord</a:t>
                      </a:r>
                      <a:endParaRPr lang="en-US" sz="1200" b="0" kern="10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kern="100" dirty="0" err="1">
                          <a:solidFill>
                            <a:schemeClr val="tx1"/>
                          </a:solidFill>
                          <a:effectLst/>
                          <a:highlight>
                            <a:srgbClr val="FFFFFF"/>
                          </a:highlight>
                        </a:rPr>
                        <a:t>Probe.amp.tar</a:t>
                      </a:r>
                      <a:endParaRPr lang="en-US" sz="1200" b="0" kern="100" dirty="0">
                        <a:solidFill>
                          <a:schemeClr val="tx1"/>
                        </a:solidFill>
                        <a:effectLst/>
                        <a:highlight>
                          <a:srgbClr val="FFFFFF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0957001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615752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161FEB4-511C-364D-85A0-334B42E1A1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A37F7294-A2E7-A733-E79D-70A27CF46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Example instance data for </a:t>
            </a:r>
            <a:r>
              <a:rPr lang="en-US" sz="3200" kern="100" dirty="0">
                <a:solidFill>
                  <a:schemeClr val="tx1"/>
                </a:solidFill>
                <a:highlight>
                  <a:srgbClr val="FFFFFF"/>
                </a:highlight>
              </a:rPr>
              <a:t>Neisseria gonorrhoeae DNA 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B634335-B10E-B11C-DBEE-B4927B7E629E}"/>
              </a:ext>
            </a:extLst>
          </p:cNvPr>
          <p:cNvSpPr>
            <a:spLocks noGrp="1"/>
          </p:cNvSpPr>
          <p:nvPr>
            <p:ph sz="quarter" idx="4294967295"/>
          </p:nvPr>
        </p:nvSpPr>
        <p:spPr>
          <a:xfrm>
            <a:off x="1020338" y="2121158"/>
            <a:ext cx="4937760" cy="2579688"/>
          </a:xfrm>
          <a:ln w="3810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Observation</a:t>
            </a: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code: </a:t>
            </a:r>
            <a:r>
              <a:rPr lang="en-US" sz="2000" b="0" kern="100" dirty="0">
                <a:solidFill>
                  <a:schemeClr val="tx1"/>
                </a:solidFill>
                <a:effectLst/>
                <a:highlight>
                  <a:srgbClr val="FFFF00"/>
                </a:highlight>
              </a:rPr>
              <a:t>47387-6</a:t>
            </a:r>
            <a:r>
              <a:rPr lang="en-US" sz="2000" b="0" kern="100" dirty="0">
                <a:solidFill>
                  <a:schemeClr val="tx1"/>
                </a:solidFill>
                <a:effectLst/>
              </a:rPr>
              <a:t> </a:t>
            </a:r>
            <a:r>
              <a:rPr lang="en-US" sz="2000" kern="100" dirty="0">
                <a:solidFill>
                  <a:schemeClr val="tx1"/>
                </a:solidFill>
                <a:highlight>
                  <a:srgbClr val="FFFFFF"/>
                </a:highlight>
              </a:rPr>
              <a:t>Neisseria gonorrhoeae DNA [Presence] in Genital specimen by NAA with probe detection</a:t>
            </a:r>
            <a:endParaRPr lang="en-US" sz="2000" dirty="0">
              <a:solidFill>
                <a:schemeClr val="tx1"/>
              </a:solidFill>
            </a:endParaRPr>
          </a:p>
          <a:p>
            <a:pPr marL="0" lvl="1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   value: Positive</a:t>
            </a:r>
          </a:p>
          <a:p>
            <a:pPr marL="0" lvl="1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3" name="Content Placeholder 7">
            <a:extLst>
              <a:ext uri="{FF2B5EF4-FFF2-40B4-BE49-F238E27FC236}">
                <a16:creationId xmlns:a16="http://schemas.microsoft.com/office/drawing/2014/main" id="{041D8C74-4528-938E-71CC-479511A63697}"/>
              </a:ext>
            </a:extLst>
          </p:cNvPr>
          <p:cNvSpPr txBox="1">
            <a:spLocks/>
          </p:cNvSpPr>
          <p:nvPr/>
        </p:nvSpPr>
        <p:spPr>
          <a:xfrm>
            <a:off x="6310876" y="2121158"/>
            <a:ext cx="4937760" cy="4002056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indent="0" defTabSz="914318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2000" b="0" i="0">
                <a:solidFill>
                  <a:srgbClr val="333333"/>
                </a:solidFill>
                <a:latin typeface="Century Gothic" panose="020B0502020202020204" pitchFamily="34" charset="0"/>
              </a:defRPr>
            </a:lvl1pPr>
            <a:lvl2pPr marL="0" lvl="1" indent="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None/>
              <a:defRPr sz="2400">
                <a:solidFill>
                  <a:srgbClr val="333333"/>
                </a:solidFill>
                <a:latin typeface="Century Gothic" panose="020B0502020202020204" pitchFamily="34" charset="0"/>
              </a:defRPr>
            </a:lvl2pPr>
            <a:lvl3pPr marL="4064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600" b="0" i="0">
                <a:solidFill>
                  <a:srgbClr val="333333"/>
                </a:solidFill>
                <a:latin typeface="Century Gothic" panose="020B0502020202020204" pitchFamily="34" charset="0"/>
              </a:defRPr>
            </a:lvl3pPr>
            <a:lvl4pPr marL="62865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400" b="0" i="0">
                <a:solidFill>
                  <a:srgbClr val="333333"/>
                </a:solidFill>
                <a:latin typeface="Century Gothic" panose="020B0502020202020204" pitchFamily="34" charset="0"/>
              </a:defRPr>
            </a:lvl4pPr>
            <a:lvl5pPr marL="863600" indent="-203200" defTabSz="914318">
              <a:lnSpc>
                <a:spcPct val="100000"/>
              </a:lnSpc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tabLst/>
              <a:defRPr sz="1200" b="0" i="0" baseline="0">
                <a:solidFill>
                  <a:srgbClr val="333333"/>
                </a:solidFill>
                <a:latin typeface="Century Gothic" panose="020B0502020202020204" pitchFamily="34" charset="0"/>
              </a:defRPr>
            </a:lvl5pPr>
            <a:lvl6pPr marL="251437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6pPr>
            <a:lvl7pPr marL="2971534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7pPr>
            <a:lvl8pPr marL="3428692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8pPr>
            <a:lvl9pPr marL="3885850" indent="-228580" defTabSz="914318">
              <a:lnSpc>
                <a:spcPct val="90000"/>
              </a:lnSpc>
              <a:spcBef>
                <a:spcPts val="499"/>
              </a:spcBef>
              <a:buFont typeface="Arial" panose="020B0604020202020204" pitchFamily="34" charset="0"/>
              <a:buChar char="•"/>
            </a:lvl9pPr>
          </a:lstStyle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Observation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code: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New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, </a:t>
            </a:r>
            <a:r>
              <a:rPr lang="en-US" sz="2000" kern="100" dirty="0">
                <a:solidFill>
                  <a:schemeClr val="tx1"/>
                </a:solidFill>
                <a:highlight>
                  <a:srgbClr val="FFFFFF"/>
                </a:highlight>
              </a:rPr>
              <a:t>Neisseria gonorrhoeae DNA [Presence] 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original/pre-coordinated: </a:t>
            </a:r>
            <a:r>
              <a:rPr lang="en-US" sz="2000" b="0" kern="100" dirty="0">
                <a:solidFill>
                  <a:schemeClr val="tx1"/>
                </a:solidFill>
                <a:effectLst/>
              </a:rPr>
              <a:t>47387-6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lvl="1">
              <a:buClr>
                <a:srgbClr val="A5A5A5"/>
              </a:buClr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system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highlight>
                  <a:srgbClr val="FFFF00"/>
                </a:highlight>
                <a:uLnTx/>
                <a:uFillTx/>
                <a:latin typeface="Lato"/>
                <a:cs typeface="Arial"/>
                <a:sym typeface="Arial"/>
              </a:rPr>
              <a:t>66746-9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): Genital specimen</a:t>
            </a:r>
          </a:p>
          <a:p>
            <a:pPr lvl="1">
              <a:buClr>
                <a:srgbClr val="A5A5A5"/>
              </a:buClr>
              <a:defRPr/>
            </a:pPr>
            <a:r>
              <a:rPr lang="en-US" sz="2000" dirty="0">
                <a:latin typeface="Lato"/>
              </a:rPr>
              <a:t>                                 (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SCTID: 119344008)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latin typeface="Lato"/>
              </a:rPr>
              <a:t>     m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ethod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: 85069-3:  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Probe.amp.tar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sz="2000" dirty="0">
                <a:latin typeface="Lato"/>
              </a:rPr>
              <a:t>                                 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(SCTID: 702675006)</a:t>
            </a: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cs typeface="Arial"/>
                <a:sym typeface="Arial"/>
              </a:rPr>
              <a:t>      value: Positive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Lato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  <a:p>
            <a:pPr marL="0" marR="0" lvl="1" indent="0" algn="l" defTabSz="914318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A5A5A5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2400" b="0" i="0" u="none" strike="noStrike" kern="0" cap="none" spc="0" normalizeH="0" baseline="0" noProof="0" dirty="0">
              <a:ln>
                <a:noFill/>
              </a:ln>
              <a:solidFill>
                <a:srgbClr val="333333"/>
              </a:solidFill>
              <a:effectLst/>
              <a:uLnTx/>
              <a:uFillTx/>
              <a:latin typeface="Century Gothic" panose="020B0502020202020204" pitchFamily="34" charset="0"/>
              <a:cs typeface="Arial"/>
              <a:sym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6C606-DD1E-5D87-B667-9E4B7F7223F3}"/>
              </a:ext>
            </a:extLst>
          </p:cNvPr>
          <p:cNvSpPr txBox="1"/>
          <p:nvPr/>
        </p:nvSpPr>
        <p:spPr>
          <a:xfrm>
            <a:off x="972987" y="1597938"/>
            <a:ext cx="184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830881B-2856-2346-1B12-99DB00D161D9}"/>
              </a:ext>
            </a:extLst>
          </p:cNvPr>
          <p:cNvSpPr txBox="1"/>
          <p:nvPr/>
        </p:nvSpPr>
        <p:spPr>
          <a:xfrm>
            <a:off x="6250092" y="1597938"/>
            <a:ext cx="3765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Option</a:t>
            </a: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 </a:t>
            </a:r>
            <a:r>
              <a:rPr kumimoji="0" lang="en-US" sz="2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 panose="020B0502020202020204" pitchFamily="34" charset="0"/>
                <a:cs typeface="Arial"/>
                <a:sym typeface="Arial"/>
              </a:rPr>
              <a:t>#2 - Preferred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4CBC6317-2305-463B-C8DD-B6DBBD39B445}"/>
              </a:ext>
            </a:extLst>
          </p:cNvPr>
          <p:cNvCxnSpPr>
            <a:cxnSpLocks/>
          </p:cNvCxnSpPr>
          <p:nvPr/>
        </p:nvCxnSpPr>
        <p:spPr>
          <a:xfrm>
            <a:off x="3069771" y="2694214"/>
            <a:ext cx="6433458" cy="734786"/>
          </a:xfrm>
          <a:prstGeom prst="straightConnector1">
            <a:avLst/>
          </a:prstGeom>
          <a:ln w="635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080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540E92-1A32-5426-C6AB-0A3CB609DB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7229" y="1525946"/>
            <a:ext cx="10515600" cy="5242844"/>
          </a:xfrm>
        </p:spPr>
        <p:txBody>
          <a:bodyPr>
            <a:normAutofit fontScale="62500" lnSpcReduction="20000"/>
          </a:bodyPr>
          <a:lstStyle/>
          <a:p>
            <a:pPr>
              <a:buSzPct val="100000"/>
            </a:pPr>
            <a:r>
              <a:rPr lang="en-US" dirty="0"/>
              <a:t>Determine all of the elements that are needed for unambiguous exchange of data</a:t>
            </a:r>
          </a:p>
          <a:p>
            <a:pPr>
              <a:buSzPct val="100000"/>
            </a:pPr>
            <a:r>
              <a:rPr lang="en-US" dirty="0"/>
              <a:t>Determine the elements that define the primary LOINC code in the preferred model for data exchange</a:t>
            </a:r>
            <a:endParaRPr lang="en-US" sz="26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/>
              <a:t>The most reasonable post coordinated representation is preferred</a:t>
            </a:r>
          </a:p>
          <a:p>
            <a:pPr>
              <a:buSzPct val="100000"/>
            </a:pPr>
            <a:r>
              <a:rPr lang="en-US" dirty="0"/>
              <a:t>Make LOINC codes and value sets (answer list) for the additional attributes that will be used in data exchange</a:t>
            </a:r>
          </a:p>
          <a:p>
            <a:pPr>
              <a:buSzPct val="100000"/>
            </a:pPr>
            <a:r>
              <a:rPr lang="en-US" dirty="0"/>
              <a:t>If needed, make pre coordinated codes</a:t>
            </a:r>
          </a:p>
          <a:p>
            <a:pPr>
              <a:buSzPct val="100000"/>
            </a:pPr>
            <a:r>
              <a:rPr lang="en-US" dirty="0"/>
              <a:t>Create a comprehensive, technology agnostic information model showing the relationships between the primary LOINC code and all of the other attributes that are needed for data sharing</a:t>
            </a:r>
          </a:p>
          <a:p>
            <a:pPr>
              <a:buSzPct val="100000"/>
            </a:pPr>
            <a:r>
              <a:rPr lang="en-US" dirty="0"/>
              <a:t>As needed, make maps between pre and post coordinated </a:t>
            </a:r>
            <a:r>
              <a:rPr lang="en-US" dirty="0" err="1"/>
              <a:t>isosemantic</a:t>
            </a:r>
            <a:r>
              <a:rPr lang="en-US" dirty="0"/>
              <a:t> models</a:t>
            </a:r>
          </a:p>
          <a:p>
            <a:pPr>
              <a:buSzPct val="100000"/>
            </a:pPr>
            <a:r>
              <a:rPr lang="en-US" dirty="0"/>
              <a:t>As needed, create use case specific, constrained subtypes (profiles/templates) of the comprehensive model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/>
              <a:t>orders from clinical system to lab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/>
              <a:t>“orders” from lab system to instruments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/>
              <a:t>results from Instruments back to lab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/>
              <a:t>results from lab system back to clinical system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2600" dirty="0"/>
              <a:t>medical use cases: individual health record, research, public health, etc.</a:t>
            </a:r>
          </a:p>
          <a:p>
            <a:pPr>
              <a:buSzPct val="100000"/>
            </a:pPr>
            <a:r>
              <a:rPr lang="en-US" dirty="0"/>
              <a:t>Make exchange syntax specific representations of the profiles/templates (HL7 V2.X, FHIR, CDA, CDISC, etc.)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1DFFCA-9608-C1E4-EE8B-5471E9977D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proposed process </a:t>
            </a:r>
          </a:p>
        </p:txBody>
      </p:sp>
    </p:spTree>
    <p:extLst>
      <p:ext uri="{BB962C8B-B14F-4D97-AF65-F5344CB8AC3E}">
        <p14:creationId xmlns:p14="http://schemas.microsoft.com/office/powerpoint/2010/main" val="35718012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>
          <a:extLst>
            <a:ext uri="{FF2B5EF4-FFF2-40B4-BE49-F238E27FC236}">
              <a16:creationId xmlns:a16="http://schemas.microsoft.com/office/drawing/2014/main" id="{0CAAF308-3904-5F20-B236-BC1AF9F96EE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6">
            <a:extLst>
              <a:ext uri="{FF2B5EF4-FFF2-40B4-BE49-F238E27FC236}">
                <a16:creationId xmlns:a16="http://schemas.microsoft.com/office/drawing/2014/main" id="{2CEE0AF0-429C-E0A5-8B2F-1B288F42328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568036"/>
            <a:ext cx="10515600" cy="112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Lato"/>
              <a:buNone/>
            </a:pPr>
            <a:r>
              <a:rPr lang="en-US" b="1"/>
              <a:t>Example comprehensive model for quantitative lab</a:t>
            </a:r>
            <a:endParaRPr/>
          </a:p>
        </p:txBody>
      </p:sp>
      <p:sp>
        <p:nvSpPr>
          <p:cNvPr id="224" name="Google Shape;224;p26">
            <a:extLst>
              <a:ext uri="{FF2B5EF4-FFF2-40B4-BE49-F238E27FC236}">
                <a16:creationId xmlns:a16="http://schemas.microsoft.com/office/drawing/2014/main" id="{D34C58DE-9387-B6AC-1BC3-A44D6CA8B375}"/>
              </a:ext>
            </a:extLst>
          </p:cNvPr>
          <p:cNvSpPr txBox="1"/>
          <p:nvPr/>
        </p:nvSpPr>
        <p:spPr>
          <a:xfrm>
            <a:off x="6696307" y="1789248"/>
            <a:ext cx="5100057" cy="35368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US" sz="2400" b="1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information model :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Shows the primary LOINC code …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In the context of all other attributes that would/could be important for understanding the complete meaning of the primary data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•"/>
              <a:tabLst/>
              <a:defRPr/>
            </a:pPr>
            <a:r>
              <a:rPr kumimoji="0" lang="en-US" sz="2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information model can/will be constrained to meet the requirements of specific use cases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E41BBA5-306C-467E-A0FC-491F841691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714" y="1965428"/>
            <a:ext cx="6050334" cy="4111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3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61D928-3297-0651-BE47-483E7B6A6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293" y="2776654"/>
            <a:ext cx="8671157" cy="1785821"/>
          </a:xfrm>
        </p:spPr>
        <p:txBody>
          <a:bodyPr>
            <a:normAutofit fontScale="90000"/>
          </a:bodyPr>
          <a:lstStyle/>
          <a:p>
            <a:r>
              <a:rPr lang="en-US" dirty="0"/>
              <a:t>Ultimate Goal:</a:t>
            </a:r>
            <a:br>
              <a:rPr lang="en-US" dirty="0"/>
            </a:br>
            <a:r>
              <a:rPr lang="en-US" dirty="0"/>
              <a:t> Semantic Interoperability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362A2-1EE9-ADF5-1D93-3B02F4F85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9291B6-FE2D-8DCE-5EB1-CD456ADB42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893741"/>
            <a:ext cx="1709738" cy="166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4486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C305E5-BE21-A654-71F7-B67BE280EA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EEBEB-15A7-85B7-2E90-77CFCB39FD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 use case specific constrained model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6D66D06-792F-8070-9593-347198E9D726}"/>
              </a:ext>
            </a:extLst>
          </p:cNvPr>
          <p:cNvSpPr txBox="1"/>
          <p:nvPr/>
        </p:nvSpPr>
        <p:spPr>
          <a:xfrm>
            <a:off x="2141915" y="1690688"/>
            <a:ext cx="6928500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Amphetamines Lab Result</a:t>
            </a:r>
          </a:p>
          <a:p>
            <a:pPr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LOINC code: </a:t>
            </a:r>
            <a:r>
              <a:rPr lang="en-US" sz="2000" u="none" strike="noStrike" dirty="0">
                <a:effectLst/>
              </a:rPr>
              <a:t>3349-8 Amphetamines </a:t>
            </a:r>
            <a:r>
              <a:rPr lang="en-US" sz="2000" u="none" strike="noStrike" dirty="0" err="1">
                <a:effectLst/>
              </a:rPr>
              <a:t>PrThr</a:t>
            </a:r>
            <a:r>
              <a:rPr lang="en-US" sz="2000" u="none" strike="noStrike" dirty="0">
                <a:effectLst/>
              </a:rPr>
              <a:t> Urine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value [required] [</a:t>
            </a:r>
            <a:r>
              <a:rPr kumimoji="0" lang="en-US" sz="20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va</a:t>
            </a:r>
            <a:r>
              <a:rPr lang="en-US" sz="2000" dirty="0" err="1"/>
              <a:t>lue</a:t>
            </a:r>
            <a:r>
              <a:rPr lang="en-US" sz="2000" dirty="0"/>
              <a:t> set </a:t>
            </a:r>
            <a:r>
              <a:rPr lang="en-US" sz="2000" dirty="0" err="1"/>
              <a:t>presemce</a:t>
            </a:r>
            <a:r>
              <a:rPr lang="en-US" sz="2000" dirty="0"/>
              <a:t>/absence]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threshold/cutoff [required],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interpretation [required] [value set ABC],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method [optional] [value set DEF].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screen/confirm [required] [value set screen/confirm]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device (UDI) [optional] [value set GHI]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provenance info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	collection date/time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	specimen in lab date/time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	performer,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	testing laboratory,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	responsible pathologist,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		…,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A87B27-73A7-EBD8-8692-54F77B76FF05}"/>
              </a:ext>
            </a:extLst>
          </p:cNvPr>
          <p:cNvSpPr txBox="1"/>
          <p:nvPr/>
        </p:nvSpPr>
        <p:spPr>
          <a:xfrm>
            <a:off x="3784079" y="2354581"/>
            <a:ext cx="1192655" cy="313668"/>
          </a:xfrm>
          <a:prstGeom prst="rect">
            <a:avLst/>
          </a:prstGeom>
          <a:solidFill>
            <a:srgbClr val="FFFF00">
              <a:alpha val="40915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E5E14E-C6B3-931F-AF99-49B8529743C4}"/>
              </a:ext>
            </a:extLst>
          </p:cNvPr>
          <p:cNvSpPr txBox="1"/>
          <p:nvPr/>
        </p:nvSpPr>
        <p:spPr>
          <a:xfrm>
            <a:off x="4903345" y="2656506"/>
            <a:ext cx="1192655" cy="313668"/>
          </a:xfrm>
          <a:prstGeom prst="rect">
            <a:avLst/>
          </a:prstGeom>
          <a:solidFill>
            <a:srgbClr val="FFFF00">
              <a:alpha val="40915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C85D459-323D-BA42-55BD-4841986EC6F3}"/>
              </a:ext>
            </a:extLst>
          </p:cNvPr>
          <p:cNvSpPr txBox="1"/>
          <p:nvPr/>
        </p:nvSpPr>
        <p:spPr>
          <a:xfrm>
            <a:off x="4626026" y="2993222"/>
            <a:ext cx="1192655" cy="313668"/>
          </a:xfrm>
          <a:prstGeom prst="rect">
            <a:avLst/>
          </a:prstGeom>
          <a:solidFill>
            <a:srgbClr val="FFFF00">
              <a:alpha val="40915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0213E5-203A-FDFF-746F-22BC61CC7679}"/>
              </a:ext>
            </a:extLst>
          </p:cNvPr>
          <p:cNvSpPr txBox="1"/>
          <p:nvPr/>
        </p:nvSpPr>
        <p:spPr>
          <a:xfrm>
            <a:off x="3999718" y="3272099"/>
            <a:ext cx="1192655" cy="313668"/>
          </a:xfrm>
          <a:prstGeom prst="rect">
            <a:avLst/>
          </a:prstGeom>
          <a:solidFill>
            <a:srgbClr val="FFFF00">
              <a:alpha val="40915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02A271-8087-0DAD-0227-0F71C3B6CF81}"/>
              </a:ext>
            </a:extLst>
          </p:cNvPr>
          <p:cNvSpPr txBox="1"/>
          <p:nvPr/>
        </p:nvSpPr>
        <p:spPr>
          <a:xfrm>
            <a:off x="4820896" y="3586893"/>
            <a:ext cx="1192655" cy="313668"/>
          </a:xfrm>
          <a:prstGeom prst="rect">
            <a:avLst/>
          </a:prstGeom>
          <a:solidFill>
            <a:srgbClr val="FFFF00">
              <a:alpha val="40915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18FAE15-AF95-E101-6CB2-40715972028D}"/>
              </a:ext>
            </a:extLst>
          </p:cNvPr>
          <p:cNvSpPr txBox="1"/>
          <p:nvPr/>
        </p:nvSpPr>
        <p:spPr>
          <a:xfrm>
            <a:off x="4545140" y="3896876"/>
            <a:ext cx="1192655" cy="313668"/>
          </a:xfrm>
          <a:prstGeom prst="rect">
            <a:avLst/>
          </a:prstGeom>
          <a:solidFill>
            <a:srgbClr val="FFFF00">
              <a:alpha val="40915"/>
            </a:srgbClr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264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3523C6-EA72-5044-A47A-53A0601288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FA4EA4-93C8-857A-FBB9-073EBBCC3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0410"/>
            <a:ext cx="10515600" cy="4038146"/>
          </a:xfrm>
        </p:spPr>
        <p:txBody>
          <a:bodyPr>
            <a:normAutofit fontScale="77500" lnSpcReduction="20000"/>
          </a:bodyPr>
          <a:lstStyle/>
          <a:p>
            <a:pPr>
              <a:buSzPct val="100000"/>
            </a:pPr>
            <a:r>
              <a:rPr lang="en-US" dirty="0"/>
              <a:t>XXX System (microorganism antibodies, antigens, DNA, and RNA)</a:t>
            </a:r>
          </a:p>
          <a:p>
            <a:pPr>
              <a:buSzPct val="100000"/>
            </a:pPr>
            <a:r>
              <a:rPr lang="en-US" dirty="0"/>
              <a:t>Specimen 1, 2, 3, 4, …; Organism 1, 2, 3, 4, …; etc.</a:t>
            </a:r>
          </a:p>
          <a:p>
            <a:pPr>
              <a:buSzPct val="100000"/>
            </a:pPr>
            <a:r>
              <a:rPr lang="en-US" dirty="0"/>
              <a:t>Challenge test details</a:t>
            </a:r>
          </a:p>
          <a:p>
            <a:pPr>
              <a:buSzPct val="100000"/>
            </a:pPr>
            <a:r>
              <a:rPr lang="en-US" dirty="0"/>
              <a:t>Subtypes of antibodies: IgA, </a:t>
            </a:r>
            <a:r>
              <a:rPr lang="en-US" dirty="0" err="1"/>
              <a:t>IgE</a:t>
            </a:r>
            <a:r>
              <a:rPr lang="en-US" dirty="0"/>
              <a:t>, IgM</a:t>
            </a:r>
          </a:p>
          <a:p>
            <a:pPr>
              <a:buSzPct val="100000"/>
            </a:pPr>
            <a:r>
              <a:rPr lang="en-US" dirty="0"/>
              <a:t>”Risk of X” codes</a:t>
            </a:r>
          </a:p>
          <a:p>
            <a:pPr>
              <a:buSzPct val="100000"/>
            </a:pPr>
            <a:r>
              <a:rPr lang="en-US" dirty="0"/>
              <a:t>Microbiology susceptibilities</a:t>
            </a:r>
          </a:p>
          <a:p>
            <a:pPr>
              <a:buSzPct val="100000"/>
            </a:pPr>
            <a:r>
              <a:rPr lang="en-US" dirty="0"/>
              <a:t>Screen/confirm designation</a:t>
            </a:r>
          </a:p>
          <a:p>
            <a:pPr>
              <a:buSzPct val="100000"/>
            </a:pPr>
            <a:r>
              <a:rPr lang="en-US" dirty="0"/>
              <a:t>Specific numeric thresholds/cutoffs</a:t>
            </a:r>
          </a:p>
          <a:p>
            <a:pPr>
              <a:buSzPct val="100000"/>
            </a:pPr>
            <a:r>
              <a:rPr lang="en-US" dirty="0"/>
              <a:t>Some preconditions??? Peak/Trough, Fasting/Random, Exercising vs at Rest, clothes on/off (consider one at a time)</a:t>
            </a:r>
          </a:p>
          <a:p>
            <a:pPr>
              <a:buSzPct val="100000"/>
            </a:pPr>
            <a:r>
              <a:rPr lang="en-US" dirty="0"/>
              <a:t>Other use cases yet to be discovered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45B88E-EFCE-1467-8863-0FF9746A6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b="1" dirty="0"/>
              <a:t>Other areas where post coordination </a:t>
            </a:r>
            <a:r>
              <a:rPr lang="en-US" sz="3200" b="1" i="1" u="sng" dirty="0"/>
              <a:t>might</a:t>
            </a:r>
            <a:r>
              <a:rPr lang="en-US" sz="3200" b="1" dirty="0"/>
              <a:t> be useful</a:t>
            </a:r>
          </a:p>
        </p:txBody>
      </p:sp>
    </p:spTree>
    <p:extLst>
      <p:ext uri="{BB962C8B-B14F-4D97-AF65-F5344CB8AC3E}">
        <p14:creationId xmlns:p14="http://schemas.microsoft.com/office/powerpoint/2010/main" val="97037147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845242-FD88-52B1-871D-CE40BC944C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147EAD-59AB-3BC6-AC06-4A4F4F4434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LOINC SNOMED Ontology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E41E56-DE0E-6BF4-0EFD-60A4EC1A28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85869-5BED-6A60-9B9C-A11085437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34E1-D4D9-4F11-8B8D-E9CDD8A1670E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6439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561EAC3-C054-B41D-2F41-177B64AC19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A" sz="3200" b="1" dirty="0"/>
              <a:t>The LOINC Ontology: A LOINC and SNOMED CT Interoperability Solution</a:t>
            </a:r>
            <a:endParaRPr lang="en-US" sz="3200" dirty="0"/>
          </a:p>
        </p:txBody>
      </p:sp>
      <p:sp>
        <p:nvSpPr>
          <p:cNvPr id="165" name="Google Shape;165;p20"/>
          <p:cNvSpPr txBox="1">
            <a:spLocks noGrp="1"/>
          </p:cNvSpPr>
          <p:nvPr>
            <p:ph type="body" idx="4294967295"/>
          </p:nvPr>
        </p:nvSpPr>
        <p:spPr>
          <a:xfrm>
            <a:off x="419725" y="1689389"/>
            <a:ext cx="5487988" cy="46005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lvl="1" indent="-366395">
              <a:lnSpc>
                <a:spcPct val="115000"/>
              </a:lnSpc>
              <a:spcBef>
                <a:spcPts val="1000"/>
              </a:spcBef>
              <a:buSzPct val="100000"/>
            </a:pPr>
            <a:r>
              <a:rPr lang="en-US" dirty="0"/>
              <a:t>Extension of SNOMED CT</a:t>
            </a:r>
          </a:p>
          <a:p>
            <a:pPr lvl="2" indent="-366395">
              <a:lnSpc>
                <a:spcPct val="115000"/>
              </a:lnSpc>
              <a:spcBef>
                <a:spcPts val="1000"/>
              </a:spcBef>
              <a:buSzPct val="100000"/>
            </a:pPr>
            <a:r>
              <a:rPr lang="en-US" dirty="0"/>
              <a:t>SNOMED CT: ontological framework</a:t>
            </a:r>
          </a:p>
          <a:p>
            <a:pPr lvl="2" indent="-366395">
              <a:lnSpc>
                <a:spcPct val="115000"/>
              </a:lnSpc>
              <a:spcBef>
                <a:spcPts val="1000"/>
              </a:spcBef>
              <a:buSzPct val="100000"/>
            </a:pPr>
            <a:r>
              <a:rPr lang="en-US" dirty="0"/>
              <a:t>LOINC: content</a:t>
            </a:r>
            <a:endParaRPr dirty="0"/>
          </a:p>
          <a:p>
            <a:pPr marL="914400" lvl="1" indent="-34671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ct val="100000"/>
              <a:buChar char="•"/>
            </a:pPr>
            <a:r>
              <a:rPr lang="en-US" dirty="0"/>
              <a:t>Distribute LOINC content to LOINC and SNOMED CT users</a:t>
            </a:r>
          </a:p>
          <a:p>
            <a:pPr lvl="2" indent="-346710">
              <a:lnSpc>
                <a:spcPct val="115000"/>
              </a:lnSpc>
              <a:spcBef>
                <a:spcPts val="1000"/>
              </a:spcBef>
              <a:buSzPct val="100000"/>
            </a:pPr>
            <a:r>
              <a:rPr lang="en-US" dirty="0"/>
              <a:t>Create SNOMED CT and LOINC codes for all concepts that are shared between the terminologies</a:t>
            </a:r>
          </a:p>
        </p:txBody>
      </p:sp>
      <p:sp>
        <p:nvSpPr>
          <p:cNvPr id="3" name="Google Shape;165;p20">
            <a:extLst>
              <a:ext uri="{FF2B5EF4-FFF2-40B4-BE49-F238E27FC236}">
                <a16:creationId xmlns:a16="http://schemas.microsoft.com/office/drawing/2014/main" id="{53660549-9EBE-7B49-9A22-01EE85665A1D}"/>
              </a:ext>
            </a:extLst>
          </p:cNvPr>
          <p:cNvSpPr txBox="1">
            <a:spLocks/>
          </p:cNvSpPr>
          <p:nvPr/>
        </p:nvSpPr>
        <p:spPr>
          <a:xfrm>
            <a:off x="6096000" y="1689389"/>
            <a:ext cx="5363932" cy="37751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Mulish"/>
                <a:ea typeface="Mulish"/>
                <a:cs typeface="Mulish"/>
                <a:sym typeface="Mulish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lvl="1" indent="-346710">
              <a:lnSpc>
                <a:spcPct val="115000"/>
              </a:lnSpc>
              <a:spcBef>
                <a:spcPts val="1000"/>
              </a:spcBef>
              <a:buSzPct val="100000"/>
            </a:pPr>
            <a:r>
              <a:rPr lang="en-US" dirty="0"/>
              <a:t>Easy for implementers to have a unified approach to implementing both standards, giving them a choice of which codes to use for ease of implementation</a:t>
            </a:r>
          </a:p>
          <a:p>
            <a:pPr lvl="1" indent="-346710">
              <a:lnSpc>
                <a:spcPct val="115000"/>
              </a:lnSpc>
              <a:spcBef>
                <a:spcPts val="1000"/>
              </a:spcBef>
              <a:buSzPct val="100000"/>
            </a:pPr>
            <a:r>
              <a:rPr lang="en-US" dirty="0"/>
              <a:t>Provide a single solution that meets clinical and regulatory requirements, globally</a:t>
            </a:r>
          </a:p>
        </p:txBody>
      </p:sp>
    </p:spTree>
    <p:extLst>
      <p:ext uri="{BB962C8B-B14F-4D97-AF65-F5344CB8AC3E}">
        <p14:creationId xmlns:p14="http://schemas.microsoft.com/office/powerpoint/2010/main" val="22568264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57FFF5-60D4-8EEA-2404-DCB6C8CAD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/>
              <a:t>More details</a:t>
            </a:r>
            <a:endParaRPr lang="en-US" dirty="0"/>
          </a:p>
        </p:txBody>
      </p:sp>
      <p:sp>
        <p:nvSpPr>
          <p:cNvPr id="174" name="Google Shape;174;p21"/>
          <p:cNvSpPr txBox="1">
            <a:spLocks noGrp="1"/>
          </p:cNvSpPr>
          <p:nvPr>
            <p:ph type="body" idx="4294967295"/>
          </p:nvPr>
        </p:nvSpPr>
        <p:spPr>
          <a:xfrm>
            <a:off x="838200" y="1682314"/>
            <a:ext cx="4632325" cy="443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2400" dirty="0"/>
              <a:t>All </a:t>
            </a:r>
            <a:r>
              <a:rPr lang="en-US" sz="2400" b="1" dirty="0"/>
              <a:t>LOINC</a:t>
            </a:r>
            <a:r>
              <a:rPr lang="en-US" sz="2400" dirty="0"/>
              <a:t> content will eventually be in the extension</a:t>
            </a:r>
          </a:p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endParaRPr lang="en-US" sz="2400" dirty="0"/>
          </a:p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2400" dirty="0"/>
              <a:t>We will map </a:t>
            </a:r>
            <a:r>
              <a:rPr lang="en-US" sz="2400" b="1" dirty="0"/>
              <a:t>existing SNOMED observables </a:t>
            </a:r>
            <a:r>
              <a:rPr lang="en-US" sz="2400" dirty="0"/>
              <a:t>to LOINC codes and make new LOINC codes as needed</a:t>
            </a:r>
          </a:p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endParaRPr lang="en-US" sz="2400" dirty="0"/>
          </a:p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r>
              <a:rPr lang="en-US" sz="2400" dirty="0"/>
              <a:t>We will map/match </a:t>
            </a:r>
            <a:r>
              <a:rPr lang="en-US" sz="2400" b="1" dirty="0"/>
              <a:t>LOINC parts </a:t>
            </a:r>
            <a:r>
              <a:rPr lang="en-US" sz="2400" dirty="0"/>
              <a:t>to SNOMED concepts, and create new SNOMED concepts as needed</a:t>
            </a:r>
          </a:p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endParaRPr lang="en-US" sz="2400" dirty="0"/>
          </a:p>
          <a:p>
            <a:pPr marL="87630" indent="0">
              <a:lnSpc>
                <a:spcPct val="115000"/>
              </a:lnSpc>
              <a:spcBef>
                <a:spcPts val="0"/>
              </a:spcBef>
              <a:buSzPct val="100000"/>
              <a:buNone/>
            </a:pPr>
            <a:endParaRPr lang="en-US" sz="2400" dirty="0"/>
          </a:p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endParaRPr lang="en-US" sz="2400" dirty="0"/>
          </a:p>
          <a:p>
            <a:pPr indent="-369570">
              <a:lnSpc>
                <a:spcPct val="115000"/>
              </a:lnSpc>
              <a:spcBef>
                <a:spcPts val="0"/>
              </a:spcBef>
              <a:buSzPct val="100000"/>
            </a:pPr>
            <a:endParaRPr lang="en-US" sz="2400" dirty="0"/>
          </a:p>
          <a:p>
            <a:pPr marL="457200" lvl="0" indent="-36957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endParaRPr lang="en-US" sz="2400" dirty="0"/>
          </a:p>
          <a:p>
            <a:pPr marL="457200" lvl="0" indent="-36957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•"/>
            </a:pPr>
            <a:endParaRPr lang="en-US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1E5072A-939F-4096-9113-F89C22F46A6B}"/>
              </a:ext>
            </a:extLst>
          </p:cNvPr>
          <p:cNvSpPr/>
          <p:nvPr/>
        </p:nvSpPr>
        <p:spPr>
          <a:xfrm>
            <a:off x="11729156" y="4052711"/>
            <a:ext cx="203200" cy="244492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Google Shape;174;p21">
            <a:extLst>
              <a:ext uri="{FF2B5EF4-FFF2-40B4-BE49-F238E27FC236}">
                <a16:creationId xmlns:a16="http://schemas.microsoft.com/office/drawing/2014/main" id="{9202D9D7-706E-3D72-DE00-81137736C1FB}"/>
              </a:ext>
            </a:extLst>
          </p:cNvPr>
          <p:cNvSpPr txBox="1">
            <a:spLocks/>
          </p:cNvSpPr>
          <p:nvPr/>
        </p:nvSpPr>
        <p:spPr>
          <a:xfrm>
            <a:off x="6530447" y="1682314"/>
            <a:ext cx="4630752" cy="44324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indent="-369570">
              <a:lnSpc>
                <a:spcPct val="115000"/>
              </a:lnSpc>
              <a:buClr>
                <a:schemeClr val="dk1"/>
              </a:buClr>
              <a:buSzPct val="100000"/>
              <a:buChar char="•"/>
              <a:defRPr sz="2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indent="-3810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indent="-3556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2000"/>
              <a:buChar char="•"/>
              <a:defRPr sz="20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indent="-34290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rPr lang="en-US" dirty="0"/>
              <a:t>We will represent LOINC answer lists (value sets) and the relationship between LOINC concepts and the allowed value sets in the extension</a:t>
            </a:r>
          </a:p>
          <a:p>
            <a:pPr marL="87630" indent="0">
              <a:buNone/>
            </a:pPr>
            <a:endParaRPr lang="en-US" dirty="0"/>
          </a:p>
          <a:p>
            <a:r>
              <a:rPr lang="en-US" dirty="0"/>
              <a:t>FSNs in the LOINC Extension will be created by the rules for FSNs in the SNOMED International Edition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23756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661D928-3297-0651-BE47-483E7B6A6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7275" y="2905125"/>
            <a:ext cx="7750175" cy="1657350"/>
          </a:xfrm>
        </p:spPr>
        <p:txBody>
          <a:bodyPr anchor="t"/>
          <a:lstStyle/>
          <a:p>
            <a:r>
              <a:rPr lang="en-US" dirty="0"/>
              <a:t>Wrap-Up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E362A2-1EE9-ADF5-1D93-3B02F4F85F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89499E6-2F9E-9A70-9692-2B0C07F5D4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918619"/>
            <a:ext cx="2752725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891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Google Shape;472;p42"/>
          <p:cNvSpPr txBox="1">
            <a:spLocks noGrp="1"/>
          </p:cNvSpPr>
          <p:nvPr>
            <p:ph type="title"/>
          </p:nvPr>
        </p:nvSpPr>
        <p:spPr>
          <a:xfrm>
            <a:off x="980244" y="585857"/>
            <a:ext cx="10515600" cy="11226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kumimoji="0" lang="en-US" sz="40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MS PGothic" pitchFamily="34" charset="-128"/>
                <a:cs typeface="Lato"/>
                <a:sym typeface="Lato"/>
              </a:rPr>
              <a:t>Goal: We Want to Enable Semantic (or Plug-and-Play) Interoperability</a:t>
            </a:r>
            <a:endParaRPr sz="2700" dirty="0">
              <a:solidFill>
                <a:schemeClr val="tx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45EE1F-2793-22DD-BB98-7F6C4E7B09AC}"/>
              </a:ext>
            </a:extLst>
          </p:cNvPr>
          <p:cNvSpPr txBox="1">
            <a:spLocks/>
          </p:cNvSpPr>
          <p:nvPr/>
        </p:nvSpPr>
        <p:spPr>
          <a:xfrm>
            <a:off x="980244" y="1752080"/>
            <a:ext cx="6036132" cy="469925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rtl="0" eaLnBrk="1" fontAlgn="base" hangingPunct="1">
              <a:spcBef>
                <a:spcPts val="120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+mn-lt"/>
                <a:ea typeface="MS PGothic" pitchFamily="34" charset="-128"/>
                <a:cs typeface="Roboto Regular"/>
              </a:defRPr>
            </a:lvl1pPr>
            <a:lvl2pPr marL="502920" indent="-22860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Arial"/>
              <a:buChar char="•"/>
              <a:defRPr sz="1400">
                <a:solidFill>
                  <a:schemeClr val="accent2">
                    <a:lumMod val="75000"/>
                  </a:schemeClr>
                </a:solidFill>
                <a:latin typeface="Roboto Regular"/>
                <a:ea typeface="MS PGothic" pitchFamily="34" charset="-128"/>
                <a:cs typeface="Roboto Regular"/>
              </a:defRPr>
            </a:lvl2pPr>
            <a:lvl3pPr marL="914400" indent="-22860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4"/>
              </a:buClr>
              <a:buFont typeface="Arial"/>
              <a:buChar char="•"/>
              <a:defRPr sz="1200">
                <a:solidFill>
                  <a:schemeClr val="accent2">
                    <a:lumMod val="75000"/>
                  </a:schemeClr>
                </a:solidFill>
                <a:latin typeface="Roboto Regular"/>
                <a:ea typeface="MS PGothic" pitchFamily="34" charset="-128"/>
                <a:cs typeface="Roboto Regular"/>
              </a:defRPr>
            </a:lvl3pPr>
            <a:lvl4pPr marL="1325880" indent="-22860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5"/>
              </a:buClr>
              <a:buFont typeface="Arial"/>
              <a:buChar char="•"/>
              <a:defRPr sz="1100" baseline="0">
                <a:solidFill>
                  <a:schemeClr val="accent2">
                    <a:lumMod val="75000"/>
                  </a:schemeClr>
                </a:solidFill>
                <a:latin typeface="Roboto Regular"/>
                <a:ea typeface="MS PGothic" pitchFamily="34" charset="-128"/>
                <a:cs typeface="Roboto Regular"/>
              </a:defRPr>
            </a:lvl4pPr>
            <a:lvl5pPr marL="1737360" marR="0" indent="-22860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chemeClr val="accent6"/>
              </a:buClr>
              <a:buSzTx/>
              <a:buFont typeface="Arial"/>
              <a:buChar char="•"/>
              <a:tabLst/>
              <a:defRPr sz="1000" b="0" baseline="0">
                <a:solidFill>
                  <a:schemeClr val="accent2">
                    <a:lumMod val="75000"/>
                  </a:schemeClr>
                </a:solidFill>
                <a:latin typeface="Roboto Regular"/>
                <a:ea typeface="MS PGothic" pitchFamily="34" charset="-128"/>
                <a:cs typeface="Roboto Regular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727274"/>
                </a:solidFill>
                <a:latin typeface="+mn-lt"/>
                <a:ea typeface="+mn-ea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727274"/>
                </a:solidFill>
                <a:latin typeface="+mn-lt"/>
                <a:ea typeface="+mn-ea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727274"/>
                </a:solidFill>
                <a:latin typeface="+mn-lt"/>
                <a:ea typeface="+mn-ea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500" b="1">
                <a:solidFill>
                  <a:srgbClr val="727274"/>
                </a:solidFill>
                <a:latin typeface="+mn-lt"/>
                <a:ea typeface="+mn-ea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ea typeface="MS PGothic" pitchFamily="34" charset="-128"/>
                <a:sym typeface="Arial"/>
              </a:rPr>
              <a:t>The ultimate goal is to achieve the same level of knowledge and application sharing that is provided by the Apple App Store - </a:t>
            </a: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ea typeface="MS PGothic" pitchFamily="34" charset="-128"/>
                <a:sym typeface="Arial"/>
              </a:rPr>
              <a:t>the ability to download, install, and immediately begin using a new application.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/>
              <a:ea typeface="MS PGothic" pitchFamily="34" charset="-128"/>
              <a:sym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ea typeface="MS PGothic" pitchFamily="34" charset="-128"/>
                <a:sym typeface="Arial"/>
              </a:rPr>
              <a:t>Installing a new app should not require special mapping from local terms and codes to standard terms and codes. We should all be using standard codes.</a:t>
            </a: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/>
              <a:ea typeface="MS PGothic" pitchFamily="34" charset="-128"/>
              <a:sym typeface="Arial"/>
            </a:endParaRPr>
          </a:p>
          <a:p>
            <a:pPr marL="0" marR="0" lvl="0" indent="0" algn="l" defTabSz="914400" rtl="0" eaLnBrk="1" fontAlgn="base" latinLnBrk="0" hangingPunct="1">
              <a:lnSpc>
                <a:spcPct val="120000"/>
              </a:lnSpc>
              <a:spcBef>
                <a:spcPts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ato"/>
                <a:ea typeface="MS PGothic" pitchFamily="34" charset="-128"/>
                <a:sym typeface="Arial"/>
              </a:rPr>
              <a:t>That implies a single preferred digital representation for a given kind of measurement, assessment, conclusion, …</a:t>
            </a:r>
            <a:endParaRPr kumimoji="0" lang="en-US" sz="3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ato"/>
              <a:ea typeface="MS PGothic" pitchFamily="34" charset="-128"/>
              <a:sym typeface="Arial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5737FA7-1840-6594-3903-77AE78523748}"/>
              </a:ext>
            </a:extLst>
          </p:cNvPr>
          <p:cNvGrpSpPr/>
          <p:nvPr/>
        </p:nvGrpSpPr>
        <p:grpSpPr>
          <a:xfrm>
            <a:off x="6937570" y="1187448"/>
            <a:ext cx="4898380" cy="4930747"/>
            <a:chOff x="5287425" y="339594"/>
            <a:chExt cx="6073092" cy="6097573"/>
          </a:xfrm>
          <a:solidFill>
            <a:schemeClr val="accent1">
              <a:lumMod val="20000"/>
              <a:lumOff val="80000"/>
            </a:schemeClr>
          </a:solidFill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CEDCAD1D-F832-779B-26E7-302F9575277F}"/>
                </a:ext>
              </a:extLst>
            </p:cNvPr>
            <p:cNvGrpSpPr/>
            <p:nvPr/>
          </p:nvGrpSpPr>
          <p:grpSpPr>
            <a:xfrm>
              <a:off x="5287425" y="339594"/>
              <a:ext cx="6073092" cy="6097573"/>
              <a:chOff x="5171273" y="87091"/>
              <a:chExt cx="6278121" cy="6564112"/>
            </a:xfrm>
            <a:grpFill/>
          </p:grpSpPr>
          <p:sp>
            <p:nvSpPr>
              <p:cNvPr id="8" name="Rounded Rectangle 9">
                <a:extLst>
                  <a:ext uri="{FF2B5EF4-FFF2-40B4-BE49-F238E27FC236}">
                    <a16:creationId xmlns:a16="http://schemas.microsoft.com/office/drawing/2014/main" id="{C1DBCFC9-871A-A752-EBF9-043333DBBD63}"/>
                  </a:ext>
                </a:extLst>
              </p:cNvPr>
              <p:cNvSpPr/>
              <p:nvPr/>
            </p:nvSpPr>
            <p:spPr>
              <a:xfrm>
                <a:off x="5171273" y="87091"/>
                <a:ext cx="6278121" cy="6564112"/>
              </a:xfrm>
              <a:prstGeom prst="roundRect">
                <a:avLst>
                  <a:gd name="adj" fmla="val 330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9" name="Rounded Rectangle 13">
                <a:extLst>
                  <a:ext uri="{FF2B5EF4-FFF2-40B4-BE49-F238E27FC236}">
                    <a16:creationId xmlns:a16="http://schemas.microsoft.com/office/drawing/2014/main" id="{29253EAA-5E25-AA5F-DCCF-854F89A62776}"/>
                  </a:ext>
                </a:extLst>
              </p:cNvPr>
              <p:cNvSpPr/>
              <p:nvPr/>
            </p:nvSpPr>
            <p:spPr>
              <a:xfrm>
                <a:off x="5266376" y="199072"/>
                <a:ext cx="6073091" cy="6331507"/>
              </a:xfrm>
              <a:prstGeom prst="roundRect">
                <a:avLst>
                  <a:gd name="adj" fmla="val 3309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entury Gothic" panose="020B0502020202020204" pitchFamily="34" charset="0"/>
                  <a:ea typeface="+mn-ea"/>
                  <a:cs typeface="+mn-cs"/>
                  <a:sym typeface="Arial"/>
                </a:endParaRP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C633E139-B81E-2AE9-2B76-9DDF11C7E9F4}"/>
                  </a:ext>
                </a:extLst>
              </p:cNvPr>
              <p:cNvSpPr txBox="1"/>
              <p:nvPr/>
            </p:nvSpPr>
            <p:spPr>
              <a:xfrm>
                <a:off x="5394833" y="274636"/>
                <a:ext cx="5031257" cy="532651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Tx/>
                  <a:buFont typeface="Arial"/>
                  <a:buNone/>
                  <a:tabLst/>
                  <a:defRPr/>
                </a:pPr>
                <a:r>
                  <a:rPr kumimoji="0" lang="en-US" sz="2000" b="1" i="1" u="none" strike="noStrike" kern="0" cap="small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Century Gothic" panose="020B0502020202020204" pitchFamily="34" charset="0"/>
                    <a:cs typeface="Arial"/>
                    <a:sym typeface="Arial"/>
                  </a:rPr>
                  <a:t>“Plug and Play” &lt; 5 days</a:t>
                </a:r>
              </a:p>
            </p:txBody>
          </p:sp>
        </p:grpSp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DB4952C-D05E-F7F1-0BA5-5A69C916A5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08471" y="1163914"/>
              <a:ext cx="5494323" cy="5191686"/>
            </a:xfrm>
            <a:prstGeom prst="rect">
              <a:avLst/>
            </a:prstGeom>
            <a:grpFill/>
          </p:spPr>
        </p:pic>
      </p:grpSp>
    </p:spTree>
    <p:extLst>
      <p:ext uri="{BB962C8B-B14F-4D97-AF65-F5344CB8AC3E}">
        <p14:creationId xmlns:p14="http://schemas.microsoft.com/office/powerpoint/2010/main" val="36384650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8EB93-7046-D486-4651-52736105AD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25A3325-AA6D-E589-0936-900488843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293" y="2776654"/>
            <a:ext cx="8671157" cy="1785821"/>
          </a:xfrm>
        </p:spPr>
        <p:txBody>
          <a:bodyPr>
            <a:normAutofit/>
          </a:bodyPr>
          <a:lstStyle/>
          <a:p>
            <a:r>
              <a:rPr lang="en-US" sz="4800" dirty="0"/>
              <a:t>A Little Bit of LOINC History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18FDD98-5A63-6B36-3235-50F3E898A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237B47-BFC6-8B3B-6320-103B7D1FE5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550" y="2893741"/>
            <a:ext cx="1709738" cy="1668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44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Date Placeholder 3"/>
          <p:cNvSpPr>
            <a:spLocks noGrp="1"/>
          </p:cNvSpPr>
          <p:nvPr>
            <p:ph type="dt" sz="quarter" idx="10"/>
          </p:nvPr>
        </p:nvSpPr>
        <p:spPr bwMode="auto">
          <a:xfrm>
            <a:off x="671513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5131175-6ACD-4339-ABBB-2ACDC5985645}" type="datetime1">
              <a:rPr lang="en-US" smtClean="0"/>
              <a:pPr>
                <a:defRPr/>
              </a:pPr>
              <a:t>9/3/24</a:t>
            </a:fld>
            <a:endParaRPr lang="en-US" altLang="en-US" sz="1400"/>
          </a:p>
        </p:txBody>
      </p:sp>
      <p:sp>
        <p:nvSpPr>
          <p:cNvPr id="30723" name="Slide Number Placeholder 4"/>
          <p:cNvSpPr>
            <a:spLocks noGrp="1"/>
          </p:cNvSpPr>
          <p:nvPr>
            <p:ph type="sldNum" sz="quarter" idx="11"/>
          </p:nvPr>
        </p:nvSpPr>
        <p:spPr bwMode="auto">
          <a:xfrm>
            <a:off x="6538913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fld id="{08881B12-C7EC-437E-AE55-BE2EDA9B5314}" type="slidenum">
              <a:rPr lang="en-US" altLang="en-US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t>6</a:t>
            </a:fld>
            <a:endParaRPr lang="en-US" altLang="en-US" sz="1400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Brief History of LOINC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/>
              <a:t>Logical Observation Identifier Names and Codes</a:t>
            </a:r>
          </a:p>
          <a:p>
            <a:r>
              <a:rPr lang="en-US" altLang="en-US" b="1" dirty="0"/>
              <a:t>Organized by Clement McDonald, 1994</a:t>
            </a:r>
          </a:p>
          <a:p>
            <a:r>
              <a:rPr lang="en-US" altLang="en-US" b="1" dirty="0"/>
              <a:t>Supported by Regenstrief Institute and NLM</a:t>
            </a:r>
          </a:p>
          <a:p>
            <a:r>
              <a:rPr lang="en-US" altLang="en-US" b="1" dirty="0"/>
              <a:t>Create a universal language for observation identifiers</a:t>
            </a:r>
          </a:p>
          <a:p>
            <a:r>
              <a:rPr lang="en-US" altLang="en-US" b="1" dirty="0"/>
              <a:t>Creation of laboratory observations began in 1994</a:t>
            </a:r>
          </a:p>
          <a:p>
            <a:r>
              <a:rPr lang="en-US" altLang="en-US" b="1" dirty="0"/>
              <a:t>Creation of clinical observations began in 1996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A1B5D77-EED8-C381-4B3B-7BE6609AA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Henrik Oleson</a:t>
            </a:r>
          </a:p>
          <a:p>
            <a:pPr lvl="1"/>
            <a:r>
              <a:rPr lang="en-US" dirty="0"/>
              <a:t>IUPAC Silver Book</a:t>
            </a:r>
          </a:p>
          <a:p>
            <a:pPr lvl="1"/>
            <a:r>
              <a:rPr lang="en-US" dirty="0"/>
              <a:t>Concepts of system, component, kind-of-property</a:t>
            </a:r>
          </a:p>
          <a:p>
            <a:r>
              <a:rPr lang="en-US" dirty="0"/>
              <a:t>George De Moor, Tom </a:t>
            </a:r>
            <a:r>
              <a:rPr lang="en-US" dirty="0" err="1"/>
              <a:t>Fiers</a:t>
            </a:r>
            <a:endParaRPr lang="en-US" dirty="0"/>
          </a:p>
          <a:p>
            <a:pPr lvl="1"/>
            <a:r>
              <a:rPr lang="en-US" dirty="0"/>
              <a:t>EUCLIDES, </a:t>
            </a:r>
            <a:r>
              <a:rPr lang="en-US" dirty="0" err="1"/>
              <a:t>OpenLabs</a:t>
            </a:r>
            <a:endParaRPr lang="en-US" dirty="0"/>
          </a:p>
          <a:p>
            <a:pPr lvl="2"/>
            <a:r>
              <a:rPr lang="en-US" dirty="0"/>
              <a:t>Theoretically compelling</a:t>
            </a:r>
          </a:p>
          <a:p>
            <a:pPr lvl="2"/>
            <a:r>
              <a:rPr lang="en-US" dirty="0"/>
              <a:t>Complete post coordination - 42 semantic axes</a:t>
            </a:r>
          </a:p>
          <a:p>
            <a:pPr lvl="1"/>
            <a:r>
              <a:rPr lang="en-US" dirty="0"/>
              <a:t>Angelo Rossi Mori</a:t>
            </a:r>
          </a:p>
          <a:p>
            <a:pPr lvl="2"/>
            <a:r>
              <a:rPr lang="en-US" dirty="0"/>
              <a:t>Archetypes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6A170C-F82A-19F7-A408-1D78597153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Seminal Influencers</a:t>
            </a:r>
          </a:p>
        </p:txBody>
      </p:sp>
    </p:spTree>
    <p:extLst>
      <p:ext uri="{BB962C8B-B14F-4D97-AF65-F5344CB8AC3E}">
        <p14:creationId xmlns:p14="http://schemas.microsoft.com/office/powerpoint/2010/main" val="13954320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spcFirstLastPara="1" wrap="square" lIns="91176" tIns="45588" rIns="91176" bIns="45588" anchor="t" anchorCtr="0">
            <a:normAutofit/>
          </a:bodyPr>
          <a:lstStyle/>
          <a:p>
            <a:r>
              <a:rPr lang="en-US" altLang="en-US" sz="2400" b="1" dirty="0"/>
              <a:t>Value for ‘Observation Identifier’ (Seq. #3) of OBX or the value for the “code” attribute in the FHIR Observation Resource</a:t>
            </a:r>
          </a:p>
          <a:p>
            <a:pPr lvl="1"/>
            <a:r>
              <a:rPr lang="en-US" altLang="en-US" sz="2000" b="1" dirty="0"/>
              <a:t>Or the name of the observation in other standards, such as DICOM, and C-CDA</a:t>
            </a:r>
          </a:p>
          <a:p>
            <a:r>
              <a:rPr lang="en-US" altLang="en-US" sz="2400" b="1" dirty="0"/>
              <a:t>Individual result names first, then panels</a:t>
            </a:r>
          </a:p>
          <a:p>
            <a:pPr lvl="1"/>
            <a:r>
              <a:rPr lang="en-US" altLang="en-US" sz="2000" b="1" dirty="0"/>
              <a:t>Panels are built based on the tests they contain</a:t>
            </a:r>
          </a:p>
          <a:p>
            <a:pPr lvl="1"/>
            <a:r>
              <a:rPr lang="en-US" altLang="en-US" sz="2000" b="1" dirty="0"/>
              <a:t>Panels can contain other panels</a:t>
            </a:r>
          </a:p>
          <a:p>
            <a:r>
              <a:rPr lang="en-US" altLang="en-US" sz="2400" b="1" dirty="0"/>
              <a:t>Name should facilitate automated or manual matching (fully specified)</a:t>
            </a:r>
          </a:p>
          <a:p>
            <a:pPr lvl="1"/>
            <a:r>
              <a:rPr lang="en-US" altLang="en-US" sz="2000" b="1" dirty="0"/>
              <a:t>Create local labels as needed</a:t>
            </a:r>
          </a:p>
          <a:p>
            <a:pPr lvl="1"/>
            <a:r>
              <a:rPr lang="en-US" altLang="en-US" sz="2000" b="1" dirty="0"/>
              <a:t>Standard LOINC short names</a:t>
            </a:r>
          </a:p>
          <a:p>
            <a:r>
              <a:rPr lang="en-US" altLang="en-US" sz="2400" b="1" dirty="0"/>
              <a:t>One common identifier for tests that are ‘clinically’ the same</a:t>
            </a: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 spcFirstLastPara="1" wrap="square" lIns="91176" tIns="45588" rIns="91176" bIns="45588" anchor="ctr" anchorCtr="0">
            <a:normAutofit/>
          </a:bodyPr>
          <a:lstStyle/>
          <a:p>
            <a:r>
              <a:rPr lang="en-US" altLang="en-US"/>
              <a:t>Focus of LOINC</a:t>
            </a:r>
          </a:p>
        </p:txBody>
      </p:sp>
      <p:sp>
        <p:nvSpPr>
          <p:cNvPr id="28674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5131175-6ACD-4339-ABBB-2ACDC5985645}" type="datetime1">
              <a:rPr lang="en-US" smtClean="0"/>
              <a:pPr>
                <a:defRPr/>
              </a:pPr>
              <a:t>9/3/24</a:t>
            </a:fld>
            <a:endParaRPr lang="en-US" altLang="en-US" sz="1400"/>
          </a:p>
        </p:txBody>
      </p:sp>
      <p:sp>
        <p:nvSpPr>
          <p:cNvPr id="28675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287000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fld id="{08881B12-C7EC-437E-AE55-BE2EDA9B5314}" type="slidenum">
              <a:rPr lang="en-US" altLang="en-US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t>8</a:t>
            </a:fld>
            <a:endParaRPr lang="en-US" altLang="en-US" sz="140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5A864E1-4BDD-FC15-C13C-F2181D890D13}"/>
              </a:ext>
            </a:extLst>
          </p:cNvPr>
          <p:cNvSpPr/>
          <p:nvPr/>
        </p:nvSpPr>
        <p:spPr>
          <a:xfrm>
            <a:off x="1292051" y="5346527"/>
            <a:ext cx="8382000" cy="401130"/>
          </a:xfrm>
          <a:prstGeom prst="rect">
            <a:avLst/>
          </a:prstGeom>
          <a:solidFill>
            <a:srgbClr val="FFFF00">
              <a:alpha val="27746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en-US" b="1"/>
              <a:t>Collect result names and descriptions</a:t>
            </a:r>
          </a:p>
          <a:p>
            <a:pPr lvl="1"/>
            <a:r>
              <a:rPr lang="en-US" altLang="en-US" sz="2800" b="1"/>
              <a:t>IHC, VA, Regenstrief, Mayo Clinic, 3M, Vendors</a:t>
            </a:r>
          </a:p>
          <a:p>
            <a:r>
              <a:rPr lang="en-US" altLang="en-US" b="1"/>
              <a:t>Formulate a model to represent the individual pieces of information in the name</a:t>
            </a:r>
          </a:p>
          <a:p>
            <a:pPr lvl="1"/>
            <a:r>
              <a:rPr lang="en-US" altLang="en-US" b="1"/>
              <a:t>Avoid strategies that lead to “combinatorial explosion”</a:t>
            </a:r>
          </a:p>
          <a:p>
            <a:r>
              <a:rPr lang="en-US" altLang="en-US" b="1"/>
              <a:t>Create “fully specified names”</a:t>
            </a:r>
          </a:p>
          <a:p>
            <a:r>
              <a:rPr lang="en-US" altLang="en-US" b="1"/>
              <a:t>Adjust model as needed</a:t>
            </a:r>
          </a:p>
          <a:p>
            <a:pPr lvl="1"/>
            <a:r>
              <a:rPr lang="en-US" altLang="en-US" b="1"/>
              <a:t>Do any distinct entities have the same name?</a:t>
            </a:r>
          </a:p>
          <a:p>
            <a:pPr lvl="1"/>
            <a:r>
              <a:rPr lang="en-US" altLang="en-US" b="1"/>
              <a:t>Do any entities that are the same have different names?</a:t>
            </a:r>
          </a:p>
          <a:p>
            <a:r>
              <a:rPr lang="en-US" altLang="en-US" b="1"/>
              <a:t>Repeat the process until no more adjustments are needed</a:t>
            </a: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Pragmatic Approach of LOINC</a:t>
            </a:r>
          </a:p>
        </p:txBody>
      </p:sp>
      <p:sp>
        <p:nvSpPr>
          <p:cNvPr id="31746" name="Date Placeholder 3"/>
          <p:cNvSpPr>
            <a:spLocks noGrp="1"/>
          </p:cNvSpPr>
          <p:nvPr>
            <p:ph type="dt" sz="quarter" idx="4294967295"/>
          </p:nvPr>
        </p:nvSpPr>
        <p:spPr bwMode="auto">
          <a:xfrm>
            <a:off x="0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fld id="{45131175-6ACD-4339-ABBB-2ACDC5985645}" type="datetime1">
              <a:rPr lang="en-US" smtClean="0"/>
              <a:pPr>
                <a:defRPr/>
              </a:pPr>
              <a:t>9/3/24</a:t>
            </a:fld>
            <a:endParaRPr lang="en-US" altLang="en-US" sz="1400"/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287000" y="6618288"/>
            <a:ext cx="1905000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fld id="{08881B12-C7EC-437E-AE55-BE2EDA9B5314}" type="slidenum">
              <a:rPr lang="en-US" altLang="en-US" smtClean="0"/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  <a:defRPr/>
              </a:pPr>
              <a:t>9</a:t>
            </a:fld>
            <a:endParaRPr lang="en-US" altLang="en-US"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o Branding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st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LOINCinar Template v2.2" id="{38CEB250-748A-4641-987B-D5D3CA2E19ED}" vid="{7A7EB35E-AA7A-3C42-B8D4-BD48A9866C6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10195</TotalTime>
  <Words>3122</Words>
  <Application>Microsoft Macintosh PowerPoint</Application>
  <PresentationFormat>Widescreen</PresentationFormat>
  <Paragraphs>610</Paragraphs>
  <Slides>35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7" baseType="lpstr">
      <vt:lpstr>Calibri</vt:lpstr>
      <vt:lpstr>Wingdings</vt:lpstr>
      <vt:lpstr>Archivo Light</vt:lpstr>
      <vt:lpstr>Mulish</vt:lpstr>
      <vt:lpstr>Aptos</vt:lpstr>
      <vt:lpstr>Arial</vt:lpstr>
      <vt:lpstr>Times New Roman</vt:lpstr>
      <vt:lpstr>Mulish SemiBold</vt:lpstr>
      <vt:lpstr>Lato</vt:lpstr>
      <vt:lpstr>Century Gothic</vt:lpstr>
      <vt:lpstr>No Branding</vt:lpstr>
      <vt:lpstr>1_Office Theme</vt:lpstr>
      <vt:lpstr>Computable Concept Models, Pre and Post Coordination, Subsumption</vt:lpstr>
      <vt:lpstr>Topics for today</vt:lpstr>
      <vt:lpstr>Ultimate Goal:  Semantic Interoperability</vt:lpstr>
      <vt:lpstr>Goal: We Want to Enable Semantic (or Plug-and-Play) Interoperability</vt:lpstr>
      <vt:lpstr>A Little Bit of LOINC History </vt:lpstr>
      <vt:lpstr>Brief History of LOINC</vt:lpstr>
      <vt:lpstr>Seminal Influencers</vt:lpstr>
      <vt:lpstr>Focus of LOINC</vt:lpstr>
      <vt:lpstr>Pragmatic Approach of LOINC</vt:lpstr>
      <vt:lpstr>The Classic Six Axis LOINC Model</vt:lpstr>
      <vt:lpstr>LOINC makes names for things in use </vt:lpstr>
      <vt:lpstr>Modeling Approach Changes </vt:lpstr>
      <vt:lpstr>Computable Concept Models</vt:lpstr>
      <vt:lpstr>Challenge – Overloading of LOINC Axes</vt:lpstr>
      <vt:lpstr>Why New Domain Specific Concept Models?</vt:lpstr>
      <vt:lpstr>Process and Actions</vt:lpstr>
      <vt:lpstr>Pre and Post Coordination</vt:lpstr>
      <vt:lpstr>Foundational assumptions</vt:lpstr>
      <vt:lpstr>One specific problem/opportunity</vt:lpstr>
      <vt:lpstr>Specific Gravity Example</vt:lpstr>
      <vt:lpstr>Example instance data for Specific Gravity</vt:lpstr>
      <vt:lpstr>Amphetamines screen/confirm codes</vt:lpstr>
      <vt:lpstr>Example instance data for screen/confirm</vt:lpstr>
      <vt:lpstr>Bacteria Identified</vt:lpstr>
      <vt:lpstr>Example instance data for Bacteria Identified</vt:lpstr>
      <vt:lpstr>Neisseria gonorrhoeae DNA example</vt:lpstr>
      <vt:lpstr>Example instance data for Neisseria gonorrhoeae DNA </vt:lpstr>
      <vt:lpstr>Overall proposed process </vt:lpstr>
      <vt:lpstr>Example comprehensive model for quantitative lab</vt:lpstr>
      <vt:lpstr>Example use case specific constrained model</vt:lpstr>
      <vt:lpstr>Other areas where post coordination might be useful</vt:lpstr>
      <vt:lpstr>The LOINC SNOMED Ontology</vt:lpstr>
      <vt:lpstr>The LOINC Ontology: A LOINC and SNOMED CT Interoperability Solution</vt:lpstr>
      <vt:lpstr>More details</vt:lpstr>
      <vt:lpstr>Wrap-Up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and Pre and Post Coordination</dc:title>
  <dc:subject/>
  <dc:creator>Stanley Huff</dc:creator>
  <cp:keywords/>
  <dc:description/>
  <cp:lastModifiedBy>Stan Huff</cp:lastModifiedBy>
  <cp:revision>91</cp:revision>
  <dcterms:created xsi:type="dcterms:W3CDTF">2017-05-21T23:16:59Z</dcterms:created>
  <dcterms:modified xsi:type="dcterms:W3CDTF">2024-09-03T23:15:24Z</dcterms:modified>
  <cp:category/>
</cp:coreProperties>
</file>