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vml" ContentType="application/vnd.openxmlformats-officedocument.vmlDrawing"/>
  <Default Extension="docx" ContentType="application/vnd.openxmlformats-officedocument.wordprocessingml.document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8" r:id="rId1"/>
  </p:sldMasterIdLst>
  <p:notesMasterIdLst>
    <p:notesMasterId r:id="rId32"/>
  </p:notesMasterIdLst>
  <p:sldIdLst>
    <p:sldId id="258" r:id="rId2"/>
    <p:sldId id="263" r:id="rId3"/>
    <p:sldId id="268" r:id="rId4"/>
    <p:sldId id="271" r:id="rId5"/>
    <p:sldId id="264" r:id="rId6"/>
    <p:sldId id="269" r:id="rId7"/>
    <p:sldId id="272" r:id="rId8"/>
    <p:sldId id="273" r:id="rId9"/>
    <p:sldId id="275" r:id="rId10"/>
    <p:sldId id="276" r:id="rId11"/>
    <p:sldId id="277" r:id="rId12"/>
    <p:sldId id="278" r:id="rId13"/>
    <p:sldId id="292" r:id="rId14"/>
    <p:sldId id="279" r:id="rId15"/>
    <p:sldId id="280" r:id="rId16"/>
    <p:sldId id="281" r:id="rId17"/>
    <p:sldId id="282" r:id="rId18"/>
    <p:sldId id="283" r:id="rId19"/>
    <p:sldId id="285" r:id="rId20"/>
    <p:sldId id="286" r:id="rId21"/>
    <p:sldId id="287" r:id="rId22"/>
    <p:sldId id="288" r:id="rId23"/>
    <p:sldId id="289" r:id="rId24"/>
    <p:sldId id="290" r:id="rId25"/>
    <p:sldId id="291" r:id="rId26"/>
    <p:sldId id="265" r:id="rId27"/>
    <p:sldId id="293" r:id="rId28"/>
    <p:sldId id="295" r:id="rId29"/>
    <p:sldId id="294" r:id="rId30"/>
    <p:sldId id="266" r:id="rId31"/>
  </p:sldIdLst>
  <p:sldSz cx="9144000" cy="6858000" type="screen4x3"/>
  <p:notesSz cx="9144000" cy="6858000"/>
  <p:defaultTextStyle>
    <a:defPPr marR="0" algn="l" rtl="0">
      <a:lnSpc>
        <a:spcPct val="100000"/>
      </a:lnSpc>
      <a:spcBef>
        <a:spcPts val="0"/>
      </a:spcBef>
      <a:spcAft>
        <a:spcPts val="0"/>
      </a:spcAft>
    </a:defPPr>
    <a:lvl1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90651C3A-4460-11DB-9652-00E08161165F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078" autoAdjust="0"/>
    <p:restoredTop sz="87737" autoAdjust="0"/>
  </p:normalViewPr>
  <p:slideViewPr>
    <p:cSldViewPr snapToGrid="0" snapToObjects="1">
      <p:cViewPr varScale="1">
        <p:scale>
          <a:sx n="106" d="100"/>
          <a:sy n="106" d="100"/>
        </p:scale>
        <p:origin x="-1976" y="-1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notesMaster" Target="notesMasters/notesMaster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printerSettings" Target="printerSettings/printerSettings1.bin"/><Relationship Id="rId34" Type="http://schemas.openxmlformats.org/officeDocument/2006/relationships/presProps" Target="presProps.xml"/><Relationship Id="rId35" Type="http://schemas.openxmlformats.org/officeDocument/2006/relationships/viewProps" Target="viewProps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3962399" cy="3428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defRPr sz="1200" b="0" i="0" u="none" strike="noStrike" cap="none" baseline="0"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  <p:sp>
        <p:nvSpPr>
          <p:cNvPr id="3" name="Shape 3"/>
          <p:cNvSpPr txBox="1">
            <a:spLocks noGrp="1"/>
          </p:cNvSpPr>
          <p:nvPr>
            <p:ph type="dt" idx="10"/>
          </p:nvPr>
        </p:nvSpPr>
        <p:spPr>
          <a:xfrm>
            <a:off x="5179483" y="0"/>
            <a:ext cx="3962399" cy="3428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r" rtl="0">
              <a:defRPr sz="1200" b="0" i="0" u="none" strike="noStrike" cap="none" baseline="0"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  <p:sp>
        <p:nvSpPr>
          <p:cNvPr id="4" name="Shape 4"/>
          <p:cNvSpPr>
            <a:spLocks noGrp="1" noRot="1" noChangeAspect="1"/>
          </p:cNvSpPr>
          <p:nvPr>
            <p:ph type="sldImg" idx="3"/>
          </p:nvPr>
        </p:nvSpPr>
        <p:spPr>
          <a:xfrm>
            <a:off x="2857500" y="514350"/>
            <a:ext cx="3429000" cy="257174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5" name="Shape 5"/>
          <p:cNvSpPr txBox="1">
            <a:spLocks noGrp="1"/>
          </p:cNvSpPr>
          <p:nvPr>
            <p:ph type="body" idx="1"/>
          </p:nvPr>
        </p:nvSpPr>
        <p:spPr>
          <a:xfrm>
            <a:off x="914400" y="3257550"/>
            <a:ext cx="7315200" cy="30860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  <p:sp>
        <p:nvSpPr>
          <p:cNvPr id="6" name="Shape 6"/>
          <p:cNvSpPr txBox="1">
            <a:spLocks noGrp="1"/>
          </p:cNvSpPr>
          <p:nvPr>
            <p:ph type="ftr" idx="11"/>
          </p:nvPr>
        </p:nvSpPr>
        <p:spPr>
          <a:xfrm>
            <a:off x="0" y="6513910"/>
            <a:ext cx="3962399" cy="3428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defRPr sz="1200" b="0" i="0" u="none" strike="noStrike" cap="none" baseline="0"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sldNum" idx="12"/>
          </p:nvPr>
        </p:nvSpPr>
        <p:spPr>
          <a:xfrm>
            <a:off x="5179483" y="6513910"/>
            <a:ext cx="3962399" cy="3428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r" rtl="0">
              <a:defRPr sz="1200" b="0" i="0" u="none" strike="noStrike" cap="none" baseline="0"/>
            </a:lvl1pPr>
            <a:lvl2pPr marL="0" marR="0" indent="0" algn="l" rtl="0">
              <a:defRPr/>
            </a:lvl2pPr>
            <a:lvl3pPr marL="0" marR="0" indent="0" algn="l" rtl="0">
              <a:defRPr/>
            </a:lvl3pPr>
            <a:lvl4pPr marL="0" marR="0" indent="0" algn="l" rtl="0">
              <a:defRPr/>
            </a:lvl4pPr>
            <a:lvl5pPr marL="0" marR="0" indent="0" algn="l" rtl="0">
              <a:defRPr/>
            </a:lvl5pPr>
            <a:lvl6pPr marL="0" marR="0" indent="0" algn="l" rtl="0">
              <a:defRPr/>
            </a:lvl6pPr>
            <a:lvl7pPr marL="0" marR="0" indent="0" algn="l" rtl="0">
              <a:defRPr/>
            </a:lvl7pPr>
            <a:lvl8pPr marL="0" marR="0" indent="0" algn="l" rtl="0">
              <a:defRPr/>
            </a:lvl8pPr>
            <a:lvl9pPr marL="0" marR="0" indent="0" algn="l" rtl="0">
              <a:defRPr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257629482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857500" y="514350"/>
            <a:ext cx="3429000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46355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857500" y="514350"/>
            <a:ext cx="3429000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560203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857500" y="514350"/>
            <a:ext cx="3429000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026467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857500" y="514350"/>
            <a:ext cx="3429000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Benefits of having a simpler set of anatomy codes</a:t>
            </a:r>
          </a:p>
          <a:p>
            <a:endParaRPr lang="en-US" dirty="0" smtClean="0"/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Drawbacks of significantly more complicated disorder and procedure models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564423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857500" y="514350"/>
            <a:ext cx="3429000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95842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eldias"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Shape 13"/>
          <p:cNvCxnSpPr/>
          <p:nvPr/>
        </p:nvCxnSpPr>
        <p:spPr>
          <a:xfrm>
            <a:off x="0" y="1613266"/>
            <a:ext cx="9144000" cy="0"/>
          </a:xfrm>
          <a:prstGeom prst="straightConnector1">
            <a:avLst/>
          </a:prstGeom>
          <a:noFill/>
          <a:ln w="9525" cap="flat">
            <a:solidFill>
              <a:srgbClr val="229BB8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4" name="Shape 14"/>
          <p:cNvSpPr txBox="1">
            <a:spLocks noGrp="1"/>
          </p:cNvSpPr>
          <p:nvPr>
            <p:ph type="ctrTitle"/>
          </p:nvPr>
        </p:nvSpPr>
        <p:spPr>
          <a:xfrm>
            <a:off x="685800" y="2143116"/>
            <a:ext cx="7772400" cy="147002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spcAft>
                <a:spcPts val="0"/>
              </a:spcAft>
              <a:defRPr sz="3600" b="0" i="0" u="none" strike="noStrike" cap="none" baseline="0">
                <a:solidFill>
                  <a:srgbClr val="21218A"/>
                </a:solidFill>
                <a:latin typeface="Trebuchet MS Bold"/>
                <a:ea typeface="Arial"/>
                <a:cs typeface="Trebuchet MS Bold"/>
                <a:sym typeface="Arial"/>
              </a:defRPr>
            </a:lvl1pPr>
            <a:lvl2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4572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9144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3716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8288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GB" smtClean="0"/>
              <a:t>Click to edit Master title style</a:t>
            </a:r>
            <a:endParaRPr dirty="0"/>
          </a:p>
        </p:txBody>
      </p:sp>
      <p:sp>
        <p:nvSpPr>
          <p:cNvPr id="15" name="Shape 15"/>
          <p:cNvSpPr txBox="1">
            <a:spLocks noGrp="1"/>
          </p:cNvSpPr>
          <p:nvPr>
            <p:ph type="subTitle" idx="1"/>
          </p:nvPr>
        </p:nvSpPr>
        <p:spPr>
          <a:xfrm>
            <a:off x="685800" y="3895402"/>
            <a:ext cx="6400799" cy="146952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100"/>
              </a:spcBef>
              <a:spcAft>
                <a:spcPts val="100"/>
              </a:spcAft>
              <a:buClr>
                <a:srgbClr val="0055B0"/>
              </a:buClr>
              <a:buFont typeface="Arial"/>
              <a:buNone/>
              <a:defRPr sz="2400" b="0" i="0" u="none" strike="noStrike" cap="none" baseline="0">
                <a:solidFill>
                  <a:srgbClr val="0070C0"/>
                </a:solidFill>
                <a:latin typeface="Trebuchet MS"/>
                <a:ea typeface="Arial"/>
                <a:cs typeface="Trebuchet MS"/>
                <a:sym typeface="Arial"/>
              </a:defRPr>
            </a:lvl1pPr>
            <a:lvl2pPr marL="742950" marR="0" indent="-177800" algn="l" rtl="0">
              <a:spcBef>
                <a:spcPts val="100"/>
              </a:spcBef>
              <a:spcAft>
                <a:spcPts val="100"/>
              </a:spcAft>
              <a:buClr>
                <a:srgbClr val="0070C0"/>
              </a:buClr>
              <a:buFont typeface="Arial"/>
              <a:buChar char="▪"/>
              <a:defRPr sz="2000" b="0" i="0" u="none" strike="noStrike" cap="none" baseline="0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marR="0" indent="-165100" algn="l" rtl="0">
              <a:spcBef>
                <a:spcPts val="100"/>
              </a:spcBef>
              <a:spcAft>
                <a:spcPts val="100"/>
              </a:spcAft>
              <a:buClr>
                <a:srgbClr val="229BB8"/>
              </a:buClr>
              <a:buFont typeface="Arial"/>
              <a:buChar char="▪"/>
              <a:defRPr sz="2000" b="0" i="0" u="none" strike="noStrike" cap="none" baseline="0">
                <a:solidFill>
                  <a:srgbClr val="229BB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marR="0" indent="-127000" algn="l" rtl="0"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Font typeface="Arial"/>
              <a:buChar char="–"/>
              <a:defRPr sz="1600" b="0" i="0" u="none" strike="noStrike" cap="none" baseline="0">
                <a:solidFill>
                  <a:srgbClr val="60606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indent="-127000" algn="l" rtl="0"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Font typeface="Arial"/>
              <a:buChar char="»"/>
              <a:defRPr sz="1600" b="0" i="0" u="none" strike="noStrike" cap="none" baseline="0">
                <a:solidFill>
                  <a:srgbClr val="60606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GB" smtClean="0"/>
              <a:t>Click to edit Master subtitle style</a:t>
            </a:r>
            <a:endParaRPr dirty="0"/>
          </a:p>
        </p:txBody>
      </p:sp>
      <p:pic>
        <p:nvPicPr>
          <p:cNvPr id="2" name="Picture 1" descr="ihtsdo_brand_master_PMS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79275" y="64416"/>
            <a:ext cx="3238066" cy="1438019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3" name="Picture 2" descr="delivering_snomed_tagline_CMYK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675" y="5722818"/>
            <a:ext cx="2426053" cy="1033959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2A2698-25A6-BB44-BDF3-496AA86874B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Shape 9"/>
          <p:cNvSpPr txBox="1">
            <a:spLocks noGrp="1"/>
          </p:cNvSpPr>
          <p:nvPr>
            <p:ph idx="1"/>
          </p:nvPr>
        </p:nvSpPr>
        <p:spPr>
          <a:xfrm>
            <a:off x="457200" y="1452308"/>
            <a:ext cx="8229600" cy="465800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indent="-213359" algn="l" rtl="0">
              <a:spcBef>
                <a:spcPts val="100"/>
              </a:spcBef>
              <a:spcAft>
                <a:spcPts val="100"/>
              </a:spcAft>
              <a:buClr>
                <a:srgbClr val="0055B0"/>
              </a:buClr>
              <a:buFont typeface="Arial"/>
              <a:buChar char="▪"/>
              <a:defRPr sz="2400" b="0" i="0" u="none" strike="noStrike" cap="none" baseline="0">
                <a:solidFill>
                  <a:srgbClr val="0055B0"/>
                </a:solidFill>
                <a:latin typeface="Trebuchet MS"/>
                <a:ea typeface="Arial"/>
                <a:cs typeface="Trebuchet MS"/>
                <a:sym typeface="Arial"/>
              </a:defRPr>
            </a:lvl1pPr>
            <a:lvl2pPr marL="742950" marR="0" indent="-177800" algn="l" rtl="0">
              <a:spcBef>
                <a:spcPts val="100"/>
              </a:spcBef>
              <a:spcAft>
                <a:spcPts val="100"/>
              </a:spcAft>
              <a:buClr>
                <a:srgbClr val="0070C0"/>
              </a:buClr>
              <a:buFont typeface="Arial"/>
              <a:buChar char="▪"/>
              <a:defRPr sz="2000" b="0" i="0" u="none" strike="noStrike" cap="none" baseline="0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marR="0" indent="-165100" algn="l" rtl="0">
              <a:spcBef>
                <a:spcPts val="100"/>
              </a:spcBef>
              <a:spcAft>
                <a:spcPts val="100"/>
              </a:spcAft>
              <a:buClr>
                <a:srgbClr val="229BB8"/>
              </a:buClr>
              <a:buFont typeface="Arial"/>
              <a:buChar char="▪"/>
              <a:defRPr sz="2000" b="0" i="0" u="none" strike="noStrike" cap="none" baseline="0">
                <a:solidFill>
                  <a:srgbClr val="229BB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marR="0" indent="-127000" algn="l" rtl="0"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Font typeface="Arial"/>
              <a:buChar char="–"/>
              <a:defRPr sz="1600" b="0" i="0" u="none" strike="noStrike" cap="none" baseline="0">
                <a:solidFill>
                  <a:srgbClr val="60606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indent="-127000" algn="l" rtl="0"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Font typeface="Arial"/>
              <a:buChar char="»"/>
              <a:defRPr sz="1600" b="0" i="0" u="none" strike="noStrike" cap="none" baseline="0">
                <a:solidFill>
                  <a:srgbClr val="60606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8" name="Shape 29"/>
          <p:cNvSpPr txBox="1">
            <a:spLocks noGrp="1"/>
          </p:cNvSpPr>
          <p:nvPr>
            <p:ph type="title"/>
          </p:nvPr>
        </p:nvSpPr>
        <p:spPr>
          <a:xfrm>
            <a:off x="457200" y="714356"/>
            <a:ext cx="6592043" cy="50799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l" rtl="0">
              <a:spcBef>
                <a:spcPts val="0"/>
              </a:spcBef>
              <a:spcAft>
                <a:spcPts val="0"/>
              </a:spcAft>
              <a:defRPr sz="2800" b="0" i="0">
                <a:solidFill>
                  <a:srgbClr val="21218A"/>
                </a:solidFill>
                <a:latin typeface="Trebuchet MS Bold"/>
                <a:ea typeface="Arial"/>
                <a:cs typeface="Trebuchet MS Bold"/>
                <a:sym typeface="Arial"/>
              </a:defRPr>
            </a:lvl1pPr>
            <a:lvl2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4572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9144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3716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8288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GB" smtClean="0"/>
              <a:t>Click to edit Master title style</a:t>
            </a:r>
            <a:endParaRPr dirty="0"/>
          </a:p>
        </p:txBody>
      </p:sp>
      <p:cxnSp>
        <p:nvCxnSpPr>
          <p:cNvPr id="9" name="Shape 13"/>
          <p:cNvCxnSpPr/>
          <p:nvPr userDrawn="1"/>
        </p:nvCxnSpPr>
        <p:spPr>
          <a:xfrm>
            <a:off x="0" y="1318802"/>
            <a:ext cx="9144000" cy="0"/>
          </a:xfrm>
          <a:prstGeom prst="straightConnector1">
            <a:avLst/>
          </a:prstGeom>
          <a:noFill/>
          <a:ln w="9525" cap="flat">
            <a:solidFill>
              <a:srgbClr val="229BB8"/>
            </a:solidFill>
            <a:prstDash val="solid"/>
            <a:round/>
            <a:headEnd type="none" w="med" len="med"/>
            <a:tailEnd type="none" w="med" len="med"/>
          </a:ln>
        </p:spPr>
      </p:cxnSp>
    </p:spTree>
    <p:extLst>
      <p:ext uri="{BB962C8B-B14F-4D97-AF65-F5344CB8AC3E}">
        <p14:creationId xmlns:p14="http://schemas.microsoft.com/office/powerpoint/2010/main" val="38100697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fsnits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0" i="0" cap="all">
                <a:latin typeface="Trebuchet MS Bold"/>
                <a:cs typeface="Trebuchet MS Bold"/>
              </a:defRPr>
            </a:lvl1pPr>
          </a:lstStyle>
          <a:p>
            <a:r>
              <a:rPr lang="en-GB" smtClean="0"/>
              <a:t>Click to edit Master title style</a:t>
            </a:r>
            <a:endParaRPr lang="da-DK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 b="0" i="0">
                <a:latin typeface="Trebuchet MS"/>
                <a:cs typeface="Trebuchet MS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pic>
        <p:nvPicPr>
          <p:cNvPr id="7" name="Picture 6" descr="ihtsdo_brand_master_PMS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79275" y="64416"/>
            <a:ext cx="3238066" cy="1438019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8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7389741" y="6429396"/>
            <a:ext cx="1104971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latin typeface="Museo 300"/>
                <a:cs typeface="Museo 300"/>
              </a:defRPr>
            </a:lvl1pPr>
          </a:lstStyle>
          <a:p>
            <a:fld id="{E72A2698-25A6-BB44-BDF3-496AA86874B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84849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ammenligning"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 txBox="1">
            <a:spLocks noGrp="1"/>
          </p:cNvSpPr>
          <p:nvPr>
            <p:ph type="body" idx="1"/>
          </p:nvPr>
        </p:nvSpPr>
        <p:spPr>
          <a:xfrm>
            <a:off x="457200" y="1535112"/>
            <a:ext cx="4040187" cy="6397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0" rtl="0">
              <a:buFont typeface="Arial"/>
              <a:buNone/>
              <a:defRPr sz="2000" b="1" i="0">
                <a:latin typeface="Trebuchet MS Bold"/>
                <a:cs typeface="Trebuchet MS Bold"/>
              </a:defRPr>
            </a:lvl1pPr>
            <a:lvl2pPr marL="457200" indent="0" rtl="0">
              <a:buFont typeface="Arial"/>
              <a:buNone/>
              <a:defRPr sz="2000" b="1"/>
            </a:lvl2pPr>
            <a:lvl3pPr marL="914400" indent="0" rtl="0">
              <a:buFont typeface="Arial"/>
              <a:buNone/>
              <a:defRPr sz="1800" b="1"/>
            </a:lvl3pPr>
            <a:lvl4pPr marL="1371600" indent="0" rtl="0">
              <a:buFont typeface="Arial"/>
              <a:buNone/>
              <a:defRPr sz="1600" b="1"/>
            </a:lvl4pPr>
            <a:lvl5pPr marL="1828800" indent="0" rtl="0">
              <a:buFont typeface="Arial"/>
              <a:buNone/>
              <a:defRPr sz="1600" b="1"/>
            </a:lvl5pPr>
            <a:lvl6pPr marL="2286000" indent="0" rtl="0">
              <a:buFont typeface="Arial"/>
              <a:buNone/>
              <a:defRPr sz="1600" b="1"/>
            </a:lvl6pPr>
            <a:lvl7pPr marL="2743200" indent="0" rtl="0">
              <a:buFont typeface="Arial"/>
              <a:buNone/>
              <a:defRPr sz="1600" b="1"/>
            </a:lvl7pPr>
            <a:lvl8pPr marL="3200400" indent="0" rtl="0">
              <a:buFont typeface="Arial"/>
              <a:buNone/>
              <a:defRPr sz="1600" b="1"/>
            </a:lvl8pPr>
            <a:lvl9pPr marL="3657600" indent="0" rtl="0">
              <a:buFont typeface="Arial"/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37" name="Shape 37"/>
          <p:cNvSpPr txBox="1">
            <a:spLocks noGrp="1"/>
          </p:cNvSpPr>
          <p:nvPr>
            <p:ph type="body" idx="2"/>
          </p:nvPr>
        </p:nvSpPr>
        <p:spPr>
          <a:xfrm>
            <a:off x="457200" y="2174875"/>
            <a:ext cx="4040187" cy="39512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 sz="1800" b="0" i="0">
                <a:latin typeface="Trebuchet MS"/>
                <a:cs typeface="Trebuchet MS"/>
              </a:defRPr>
            </a:lvl1pPr>
            <a:lvl2pPr rtl="0">
              <a:defRPr sz="2000"/>
            </a:lvl2pPr>
            <a:lvl3pPr rtl="0">
              <a:defRPr sz="1800"/>
            </a:lvl3pPr>
            <a:lvl4pPr rtl="0">
              <a:defRPr sz="1600"/>
            </a:lvl4pPr>
            <a:lvl5pPr rtl="0">
              <a:defRPr sz="1600"/>
            </a:lvl5pPr>
            <a:lvl6pPr rtl="0">
              <a:defRPr sz="1600"/>
            </a:lvl6pPr>
            <a:lvl7pPr rtl="0">
              <a:defRPr sz="1600"/>
            </a:lvl7pPr>
            <a:lvl8pPr rtl="0">
              <a:defRPr sz="1600"/>
            </a:lvl8pPr>
            <a:lvl9pPr rtl="0"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38" name="Shape 38"/>
          <p:cNvSpPr txBox="1">
            <a:spLocks noGrp="1"/>
          </p:cNvSpPr>
          <p:nvPr>
            <p:ph type="body" idx="3"/>
          </p:nvPr>
        </p:nvSpPr>
        <p:spPr>
          <a:xfrm>
            <a:off x="4645025" y="1535112"/>
            <a:ext cx="4041774" cy="6397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0" rtl="0">
              <a:buFont typeface="Arial"/>
              <a:buNone/>
              <a:defRPr sz="2000" b="1" i="0">
                <a:latin typeface="Trebuchet MS Bold"/>
                <a:cs typeface="Trebuchet MS Bold"/>
              </a:defRPr>
            </a:lvl1pPr>
            <a:lvl2pPr marL="457200" indent="0" rtl="0">
              <a:buFont typeface="Arial"/>
              <a:buNone/>
              <a:defRPr sz="2000" b="1"/>
            </a:lvl2pPr>
            <a:lvl3pPr marL="914400" indent="0" rtl="0">
              <a:buFont typeface="Arial"/>
              <a:buNone/>
              <a:defRPr sz="1800" b="1"/>
            </a:lvl3pPr>
            <a:lvl4pPr marL="1371600" indent="0" rtl="0">
              <a:buFont typeface="Arial"/>
              <a:buNone/>
              <a:defRPr sz="1600" b="1"/>
            </a:lvl4pPr>
            <a:lvl5pPr marL="1828800" indent="0" rtl="0">
              <a:buFont typeface="Arial"/>
              <a:buNone/>
              <a:defRPr sz="1600" b="1"/>
            </a:lvl5pPr>
            <a:lvl6pPr marL="2286000" indent="0" rtl="0">
              <a:buFont typeface="Arial"/>
              <a:buNone/>
              <a:defRPr sz="1600" b="1"/>
            </a:lvl6pPr>
            <a:lvl7pPr marL="2743200" indent="0" rtl="0">
              <a:buFont typeface="Arial"/>
              <a:buNone/>
              <a:defRPr sz="1600" b="1"/>
            </a:lvl7pPr>
            <a:lvl8pPr marL="3200400" indent="0" rtl="0">
              <a:buFont typeface="Arial"/>
              <a:buNone/>
              <a:defRPr sz="1600" b="1"/>
            </a:lvl8pPr>
            <a:lvl9pPr marL="3657600" indent="0" rtl="0">
              <a:buFont typeface="Arial"/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39" name="Shape 39"/>
          <p:cNvSpPr txBox="1">
            <a:spLocks noGrp="1"/>
          </p:cNvSpPr>
          <p:nvPr>
            <p:ph type="body" idx="4"/>
          </p:nvPr>
        </p:nvSpPr>
        <p:spPr>
          <a:xfrm>
            <a:off x="4645025" y="2174875"/>
            <a:ext cx="4041774" cy="39512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 sz="1800" b="0" i="0">
                <a:latin typeface="Trebuchet MS"/>
                <a:cs typeface="Trebuchet MS"/>
              </a:defRPr>
            </a:lvl1pPr>
            <a:lvl2pPr rtl="0">
              <a:defRPr sz="2000"/>
            </a:lvl2pPr>
            <a:lvl3pPr rtl="0">
              <a:defRPr sz="1800"/>
            </a:lvl3pPr>
            <a:lvl4pPr rtl="0">
              <a:defRPr sz="1600"/>
            </a:lvl4pPr>
            <a:lvl5pPr rtl="0">
              <a:defRPr sz="1600"/>
            </a:lvl5pPr>
            <a:lvl6pPr rtl="0">
              <a:defRPr sz="1600"/>
            </a:lvl6pPr>
            <a:lvl7pPr rtl="0">
              <a:defRPr sz="1600"/>
            </a:lvl7pPr>
            <a:lvl8pPr rtl="0">
              <a:defRPr sz="1600"/>
            </a:lvl8pPr>
            <a:lvl9pPr rtl="0"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cxnSp>
        <p:nvCxnSpPr>
          <p:cNvPr id="11" name="Shape 13"/>
          <p:cNvCxnSpPr/>
          <p:nvPr userDrawn="1"/>
        </p:nvCxnSpPr>
        <p:spPr>
          <a:xfrm>
            <a:off x="0" y="1318802"/>
            <a:ext cx="9144000" cy="0"/>
          </a:xfrm>
          <a:prstGeom prst="straightConnector1">
            <a:avLst/>
          </a:prstGeom>
          <a:noFill/>
          <a:ln w="9525" cap="flat">
            <a:solidFill>
              <a:srgbClr val="229BB8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2" name="Shape 18"/>
          <p:cNvSpPr txBox="1">
            <a:spLocks noGrp="1"/>
          </p:cNvSpPr>
          <p:nvPr>
            <p:ph type="title"/>
          </p:nvPr>
        </p:nvSpPr>
        <p:spPr>
          <a:xfrm>
            <a:off x="457200" y="642918"/>
            <a:ext cx="6592043" cy="57943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l" rtl="0">
              <a:spcBef>
                <a:spcPts val="0"/>
              </a:spcBef>
              <a:spcAft>
                <a:spcPts val="0"/>
              </a:spcAft>
              <a:defRPr sz="2800" b="0" i="0">
                <a:solidFill>
                  <a:srgbClr val="21218A"/>
                </a:solidFill>
                <a:latin typeface="Trebuchet MS Bold"/>
                <a:ea typeface="Arial"/>
                <a:cs typeface="Trebuchet MS Bold"/>
                <a:sym typeface="Arial"/>
              </a:defRPr>
            </a:lvl1pPr>
            <a:lvl2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4572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9144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3716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8288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GB" smtClean="0"/>
              <a:t>Click to edit Master title style</a:t>
            </a:r>
            <a:endParaRPr dirty="0"/>
          </a:p>
        </p:txBody>
      </p:sp>
      <p:sp>
        <p:nvSpPr>
          <p:cNvPr id="13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6553200" y="6429396"/>
            <a:ext cx="2133600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latin typeface="Museo 300"/>
                <a:cs typeface="Museo 300"/>
              </a:defRPr>
            </a:lvl1pPr>
          </a:lstStyle>
          <a:p>
            <a:fld id="{E72A2698-25A6-BB44-BDF3-496AA86874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Kun titel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 txBox="1">
            <a:spLocks noGrp="1"/>
          </p:cNvSpPr>
          <p:nvPr>
            <p:ph type="title"/>
          </p:nvPr>
        </p:nvSpPr>
        <p:spPr>
          <a:xfrm>
            <a:off x="457200" y="642918"/>
            <a:ext cx="6610448" cy="57943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l" rtl="0">
              <a:spcBef>
                <a:spcPts val="0"/>
              </a:spcBef>
              <a:spcAft>
                <a:spcPts val="0"/>
              </a:spcAft>
              <a:defRPr sz="2800" b="0" i="0">
                <a:solidFill>
                  <a:srgbClr val="21218A"/>
                </a:solidFill>
                <a:latin typeface="Trebuchet MS Bold"/>
                <a:ea typeface="Arial"/>
                <a:cs typeface="Trebuchet MS Bold"/>
                <a:sym typeface="Arial"/>
              </a:defRPr>
            </a:lvl1pPr>
            <a:lvl2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4572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9144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3716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8288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GB" smtClean="0"/>
              <a:t>Click to edit Master title style</a:t>
            </a:r>
            <a:endParaRPr dirty="0"/>
          </a:p>
        </p:txBody>
      </p:sp>
      <p:cxnSp>
        <p:nvCxnSpPr>
          <p:cNvPr id="7" name="Shape 13"/>
          <p:cNvCxnSpPr/>
          <p:nvPr userDrawn="1"/>
        </p:nvCxnSpPr>
        <p:spPr>
          <a:xfrm>
            <a:off x="0" y="1318802"/>
            <a:ext cx="9144000" cy="0"/>
          </a:xfrm>
          <a:prstGeom prst="straightConnector1">
            <a:avLst/>
          </a:prstGeom>
          <a:noFill/>
          <a:ln w="9525" cap="flat">
            <a:solidFill>
              <a:srgbClr val="229BB8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8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6553200" y="6429396"/>
            <a:ext cx="2133600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latin typeface="Museo 300"/>
                <a:cs typeface="Museo 300"/>
              </a:defRPr>
            </a:lvl1pPr>
          </a:lstStyle>
          <a:p>
            <a:fld id="{E72A2698-25A6-BB44-BDF3-496AA86874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Tomt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6553200" y="6429396"/>
            <a:ext cx="2133600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latin typeface="Museo 300"/>
                <a:cs typeface="Museo 300"/>
              </a:defRPr>
            </a:lvl1pPr>
          </a:lstStyle>
          <a:p>
            <a:fld id="{E72A2698-25A6-BB44-BDF3-496AA86874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>
  <p:cSld name="Indhold med billedtekst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Shape 55"/>
          <p:cNvSpPr txBox="1">
            <a:spLocks noGrp="1"/>
          </p:cNvSpPr>
          <p:nvPr>
            <p:ph type="title"/>
          </p:nvPr>
        </p:nvSpPr>
        <p:spPr>
          <a:xfrm>
            <a:off x="457200" y="714356"/>
            <a:ext cx="3008313" cy="72074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defRPr sz="2000" b="0" i="0">
                <a:latin typeface="Trebuchet MS Bold"/>
                <a:cs typeface="Trebuchet MS Bold"/>
              </a:defRPr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56" name="Shape 56"/>
          <p:cNvSpPr txBox="1">
            <a:spLocks noGrp="1"/>
          </p:cNvSpPr>
          <p:nvPr>
            <p:ph type="body" idx="1"/>
          </p:nvPr>
        </p:nvSpPr>
        <p:spPr>
          <a:xfrm>
            <a:off x="3575050" y="892621"/>
            <a:ext cx="5111750" cy="523354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 sz="2000" b="0" i="0">
                <a:latin typeface="Trebuchet MS"/>
                <a:cs typeface="Trebuchet MS"/>
              </a:defRPr>
            </a:lvl1pPr>
            <a:lvl2pPr rtl="0">
              <a:defRPr sz="2400"/>
            </a:lvl2pPr>
            <a:lvl3pPr rtl="0">
              <a:defRPr sz="2000"/>
            </a:lvl3pPr>
            <a:lvl4pPr rtl="0">
              <a:defRPr sz="1800"/>
            </a:lvl4pPr>
            <a:lvl5pPr rtl="0">
              <a:defRPr sz="1800"/>
            </a:lvl5pPr>
            <a:lvl6pPr rtl="0">
              <a:defRPr sz="2000"/>
            </a:lvl6pPr>
            <a:lvl7pPr rtl="0">
              <a:defRPr sz="2000"/>
            </a:lvl7pPr>
            <a:lvl8pPr rtl="0">
              <a:defRPr sz="2000"/>
            </a:lvl8pPr>
            <a:lvl9pPr rtl="0"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7" name="Shape 57"/>
          <p:cNvSpPr txBox="1">
            <a:spLocks noGrp="1"/>
          </p:cNvSpPr>
          <p:nvPr>
            <p:ph type="body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indent="0" rtl="0">
              <a:buFont typeface="Arial"/>
              <a:buNone/>
              <a:defRPr sz="1400" b="0" i="0">
                <a:latin typeface="Trebuchet MS"/>
                <a:cs typeface="Trebuchet MS"/>
              </a:defRPr>
            </a:lvl1pPr>
            <a:lvl2pPr marL="457200" indent="0" rtl="0">
              <a:buFont typeface="Arial"/>
              <a:buNone/>
              <a:defRPr sz="1200"/>
            </a:lvl2pPr>
            <a:lvl3pPr marL="914400" indent="0" rtl="0">
              <a:buFont typeface="Arial"/>
              <a:buNone/>
              <a:defRPr sz="1000"/>
            </a:lvl3pPr>
            <a:lvl4pPr marL="1371600" indent="0" rtl="0">
              <a:buFont typeface="Arial"/>
              <a:buNone/>
              <a:defRPr sz="900"/>
            </a:lvl4pPr>
            <a:lvl5pPr marL="1828800" indent="0" rtl="0">
              <a:buFont typeface="Arial"/>
              <a:buNone/>
              <a:defRPr sz="900"/>
            </a:lvl5pPr>
            <a:lvl6pPr marL="2286000" indent="0" rtl="0">
              <a:buFont typeface="Arial"/>
              <a:buNone/>
              <a:defRPr sz="900"/>
            </a:lvl6pPr>
            <a:lvl7pPr marL="2743200" indent="0" rtl="0">
              <a:buFont typeface="Arial"/>
              <a:buNone/>
              <a:defRPr sz="900"/>
            </a:lvl7pPr>
            <a:lvl8pPr marL="3200400" indent="0" rtl="0">
              <a:buFont typeface="Arial"/>
              <a:buNone/>
              <a:defRPr sz="900"/>
            </a:lvl8pPr>
            <a:lvl9pPr marL="3657600" indent="0" rtl="0">
              <a:buFont typeface="Arial"/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cxnSp>
        <p:nvCxnSpPr>
          <p:cNvPr id="61" name="Shape 61"/>
          <p:cNvCxnSpPr/>
          <p:nvPr/>
        </p:nvCxnSpPr>
        <p:spPr>
          <a:xfrm>
            <a:off x="428597" y="1428736"/>
            <a:ext cx="3071833" cy="0"/>
          </a:xfrm>
          <a:prstGeom prst="straightConnector1">
            <a:avLst/>
          </a:prstGeom>
          <a:noFill/>
          <a:ln w="38100" cap="flat">
            <a:solidFill>
              <a:srgbClr val="229BB8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9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6553200" y="6429396"/>
            <a:ext cx="2133600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latin typeface="Museo 300"/>
                <a:cs typeface="Museo 300"/>
              </a:defRPr>
            </a:lvl1pPr>
          </a:lstStyle>
          <a:p>
            <a:fld id="{E72A2698-25A6-BB44-BDF3-496AA86874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>
  <p:cSld name="Billede med billedtekst"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Shape 63"/>
          <p:cNvSpPr txBox="1">
            <a:spLocks noGrp="1"/>
          </p:cNvSpPr>
          <p:nvPr>
            <p:ph type="title"/>
          </p:nvPr>
        </p:nvSpPr>
        <p:spPr>
          <a:xfrm>
            <a:off x="1792288" y="4914919"/>
            <a:ext cx="5486399" cy="56673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defRPr sz="2000" b="0" i="0">
                <a:latin typeface="Trebuchet MS Bold"/>
                <a:cs typeface="Trebuchet MS Bold"/>
              </a:defRPr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64" name="Shape 64"/>
          <p:cNvSpPr>
            <a:spLocks noGrp="1"/>
          </p:cNvSpPr>
          <p:nvPr>
            <p:ph type="pic" idx="2"/>
          </p:nvPr>
        </p:nvSpPr>
        <p:spPr>
          <a:xfrm>
            <a:off x="1792288" y="883418"/>
            <a:ext cx="5486399" cy="390290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buClr>
                <a:srgbClr val="150E53"/>
              </a:buClr>
              <a:buFont typeface="Arial"/>
              <a:buNone/>
              <a:defRPr sz="3200" b="0" i="0" u="none" strike="noStrike" cap="none" baseline="0">
                <a:solidFill>
                  <a:srgbClr val="150E53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buClr>
                <a:schemeClr val="dk1"/>
              </a:buClr>
              <a:buFont typeface="Arial"/>
              <a:buNone/>
              <a:defRPr sz="2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indent="0" algn="l" rtl="0">
              <a:buClr>
                <a:schemeClr val="dk1"/>
              </a:buClr>
              <a:buFont typeface="Arial"/>
              <a:buNone/>
              <a:defRPr sz="2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indent="0" algn="l" rtl="0">
              <a:buClr>
                <a:schemeClr val="dk1"/>
              </a:buClr>
              <a:buFont typeface="Arial"/>
              <a:buNone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indent="0" algn="l" rtl="0">
              <a:buClr>
                <a:schemeClr val="dk1"/>
              </a:buClr>
              <a:buFont typeface="Arial"/>
              <a:buNone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indent="0" algn="l" rtl="0">
              <a:buClr>
                <a:schemeClr val="dk1"/>
              </a:buClr>
              <a:buFont typeface="Arial"/>
              <a:buNone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indent="0" algn="l" rtl="0">
              <a:buClr>
                <a:schemeClr val="dk1"/>
              </a:buClr>
              <a:buFont typeface="Arial"/>
              <a:buNone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indent="0" algn="l" rtl="0">
              <a:buClr>
                <a:schemeClr val="dk1"/>
              </a:buClr>
              <a:buFont typeface="Arial"/>
              <a:buNone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indent="0" algn="l" rtl="0">
              <a:buClr>
                <a:schemeClr val="dk1"/>
              </a:buClr>
              <a:buFont typeface="Arial"/>
              <a:buNone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GB" smtClean="0"/>
              <a:t>Drag picture to placeholder or click icon to add</a:t>
            </a:r>
            <a:endParaRPr/>
          </a:p>
        </p:txBody>
      </p:sp>
      <p:sp>
        <p:nvSpPr>
          <p:cNvPr id="65" name="Shape 65"/>
          <p:cNvSpPr txBox="1">
            <a:spLocks noGrp="1"/>
          </p:cNvSpPr>
          <p:nvPr>
            <p:ph type="body" idx="1"/>
          </p:nvPr>
        </p:nvSpPr>
        <p:spPr>
          <a:xfrm>
            <a:off x="1792288" y="5481657"/>
            <a:ext cx="5486399" cy="80486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indent="0" rtl="0">
              <a:buFont typeface="Arial"/>
              <a:buNone/>
              <a:defRPr sz="1400" b="0" i="0">
                <a:latin typeface="Trebuchet MS"/>
                <a:cs typeface="Trebuchet MS"/>
              </a:defRPr>
            </a:lvl1pPr>
            <a:lvl2pPr marL="457200" indent="0" rtl="0">
              <a:buFont typeface="Arial"/>
              <a:buNone/>
              <a:defRPr sz="1200"/>
            </a:lvl2pPr>
            <a:lvl3pPr marL="914400" indent="0" rtl="0">
              <a:buFont typeface="Arial"/>
              <a:buNone/>
              <a:defRPr sz="1000"/>
            </a:lvl3pPr>
            <a:lvl4pPr marL="1371600" indent="0" rtl="0">
              <a:buFont typeface="Arial"/>
              <a:buNone/>
              <a:defRPr sz="900"/>
            </a:lvl4pPr>
            <a:lvl5pPr marL="1828800" indent="0" rtl="0">
              <a:buFont typeface="Arial"/>
              <a:buNone/>
              <a:defRPr sz="900"/>
            </a:lvl5pPr>
            <a:lvl6pPr marL="2286000" indent="0" rtl="0">
              <a:buFont typeface="Arial"/>
              <a:buNone/>
              <a:defRPr sz="900"/>
            </a:lvl6pPr>
            <a:lvl7pPr marL="2743200" indent="0" rtl="0">
              <a:buFont typeface="Arial"/>
              <a:buNone/>
              <a:defRPr sz="900"/>
            </a:lvl7pPr>
            <a:lvl8pPr marL="3200400" indent="0" rtl="0">
              <a:buFont typeface="Arial"/>
              <a:buNone/>
              <a:defRPr sz="900"/>
            </a:lvl8pPr>
            <a:lvl9pPr marL="3657600" indent="0" rtl="0">
              <a:buFont typeface="Arial"/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8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6553200" y="6429396"/>
            <a:ext cx="2133600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latin typeface="Museo 300"/>
                <a:cs typeface="Museo 300"/>
              </a:defRPr>
            </a:lvl1pPr>
          </a:lstStyle>
          <a:p>
            <a:fld id="{E72A2698-25A6-BB44-BDF3-496AA86874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theme" Target="../theme/theme1.xml"/><Relationship Id="rId10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hape 9"/>
          <p:cNvSpPr txBox="1">
            <a:spLocks noGrp="1"/>
          </p:cNvSpPr>
          <p:nvPr>
            <p:ph type="body" idx="1"/>
          </p:nvPr>
        </p:nvSpPr>
        <p:spPr>
          <a:xfrm>
            <a:off x="457200" y="1428736"/>
            <a:ext cx="8229600" cy="482881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indent="-213359" algn="l" rtl="0">
              <a:spcBef>
                <a:spcPts val="100"/>
              </a:spcBef>
              <a:spcAft>
                <a:spcPts val="100"/>
              </a:spcAft>
              <a:buClr>
                <a:srgbClr val="0055B0"/>
              </a:buClr>
              <a:buFont typeface="Arial"/>
              <a:buChar char="▪"/>
              <a:defRPr sz="24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742950" marR="0" indent="-177800" algn="l" rtl="0">
              <a:spcBef>
                <a:spcPts val="100"/>
              </a:spcBef>
              <a:spcAft>
                <a:spcPts val="100"/>
              </a:spcAft>
              <a:buClr>
                <a:srgbClr val="0070C0"/>
              </a:buClr>
              <a:buFont typeface="Arial"/>
              <a:buChar char="▪"/>
              <a:defRPr sz="2000" b="0" i="0" u="none" strike="noStrike" cap="none" baseline="0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marR="0" indent="-165100" algn="l" rtl="0">
              <a:spcBef>
                <a:spcPts val="100"/>
              </a:spcBef>
              <a:spcAft>
                <a:spcPts val="100"/>
              </a:spcAft>
              <a:buClr>
                <a:srgbClr val="229BB8"/>
              </a:buClr>
              <a:buFont typeface="Arial"/>
              <a:buChar char="▪"/>
              <a:defRPr sz="2000" b="0" i="0" u="none" strike="noStrike" cap="none" baseline="0">
                <a:solidFill>
                  <a:srgbClr val="229BB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marR="0" indent="-127000" algn="l" rtl="0"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Font typeface="Arial"/>
              <a:buChar char="–"/>
              <a:defRPr sz="1600" b="0" i="0" u="none" strike="noStrike" cap="none" baseline="0">
                <a:solidFill>
                  <a:srgbClr val="60606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indent="-127000" algn="l" rtl="0"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Font typeface="Arial"/>
              <a:buChar char="»"/>
              <a:defRPr sz="1600" b="0" i="0" u="none" strike="noStrike" cap="none" baseline="0">
                <a:solidFill>
                  <a:srgbClr val="60606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dirty="0"/>
          </a:p>
        </p:txBody>
      </p:sp>
      <p:sp>
        <p:nvSpPr>
          <p:cNvPr id="11" name="Shape 11"/>
          <p:cNvSpPr txBox="1">
            <a:spLocks noGrp="1"/>
          </p:cNvSpPr>
          <p:nvPr>
            <p:ph type="title"/>
          </p:nvPr>
        </p:nvSpPr>
        <p:spPr>
          <a:xfrm>
            <a:off x="457200" y="642918"/>
            <a:ext cx="6711673" cy="57943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spcAft>
                <a:spcPts val="0"/>
              </a:spcAft>
              <a:defRPr sz="2800" b="0" i="0" u="none" strike="noStrike" cap="none" baseline="0">
                <a:solidFill>
                  <a:srgbClr val="21218A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4572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9144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3716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8288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dirty="0"/>
          </a:p>
        </p:txBody>
      </p:sp>
      <p:pic>
        <p:nvPicPr>
          <p:cNvPr id="2" name="Picture 1" descr="ihtsdo_snomed_combined_b_PMS.png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8873" y="114249"/>
            <a:ext cx="1735851" cy="629964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6553200" y="6429396"/>
            <a:ext cx="2133600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latin typeface="Museo 300"/>
                <a:cs typeface="Museo 300"/>
              </a:defRPr>
            </a:lvl1pPr>
          </a:lstStyle>
          <a:p>
            <a:fld id="{E72A2698-25A6-BB44-BDF3-496AA86874B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80" r:id="rId2"/>
    <p:sldLayoutId id="2147483679" r:id="rId3"/>
    <p:sldLayoutId id="2147483652" r:id="rId4"/>
    <p:sldLayoutId id="2147483653" r:id="rId5"/>
    <p:sldLayoutId id="2147483654" r:id="rId6"/>
    <p:sldLayoutId id="2147483655" r:id="rId7"/>
    <p:sldLayoutId id="2147483656" r:id="rId8"/>
  </p:sldLayoutIdLst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1" i="1" u="none" strike="noStrike" cap="none" baseline="0">
          <a:solidFill>
            <a:srgbClr val="000000"/>
          </a:solidFill>
          <a:latin typeface="Trebuchet MS Bold"/>
          <a:ea typeface="Arial"/>
          <a:cs typeface="Trebuchet MS Bold"/>
          <a:sym typeface="Arial"/>
          <a:rtl val="0"/>
        </a:defRPr>
      </a:lvl1pPr>
      <a:lvl2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1" i="1" u="none" strike="noStrike" cap="none" baseline="0">
          <a:solidFill>
            <a:srgbClr val="000000"/>
          </a:solidFill>
          <a:latin typeface="Trebuchet MS"/>
          <a:ea typeface="Arial"/>
          <a:cs typeface="Trebuchet MS"/>
          <a:sym typeface="Arial"/>
          <a:rtl val="0"/>
        </a:defRPr>
      </a:lvl1pPr>
      <a:lvl2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1" i="1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1" i="1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1" i="1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1" i="1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1.docx"/><Relationship Id="rId4" Type="http://schemas.openxmlformats.org/officeDocument/2006/relationships/image" Target="../media/image4.png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A</a:t>
            </a:r>
            <a:r>
              <a:rPr lang="en-US" dirty="0" smtClean="0"/>
              <a:t>natomy project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Yongsheng Gao</a:t>
            </a:r>
          </a:p>
          <a:p>
            <a:r>
              <a:rPr lang="en-US" dirty="0" smtClean="0"/>
              <a:t>Consultant Terminologist </a:t>
            </a:r>
            <a:r>
              <a:rPr lang="en-US" dirty="0" smtClean="0"/>
              <a:t>Group meeting</a:t>
            </a:r>
            <a:r>
              <a:rPr lang="en-US" dirty="0" smtClean="0"/>
              <a:t>, </a:t>
            </a:r>
            <a:r>
              <a:rPr lang="en-US" dirty="0" smtClean="0"/>
              <a:t>2016/03/22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07970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82.4% of 18,767 review SNOMED CT concepts have one to one map to FMA classes.</a:t>
            </a:r>
          </a:p>
          <a:p>
            <a:pPr lvl="1"/>
            <a:r>
              <a:rPr lang="en-US" dirty="0"/>
              <a:t>‘Asserted maps’ review</a:t>
            </a:r>
          </a:p>
          <a:p>
            <a:pPr lvl="2"/>
            <a:r>
              <a:rPr lang="en-US" dirty="0"/>
              <a:t>Confirmed correct maps – 8,000</a:t>
            </a:r>
          </a:p>
          <a:p>
            <a:pPr lvl="2"/>
            <a:r>
              <a:rPr lang="en-US" dirty="0"/>
              <a:t>Corrected maps  - 300</a:t>
            </a:r>
          </a:p>
          <a:p>
            <a:pPr lvl="1"/>
            <a:r>
              <a:rPr lang="en-US" dirty="0"/>
              <a:t>‘Asserted no map’ review </a:t>
            </a:r>
          </a:p>
          <a:p>
            <a:pPr lvl="2"/>
            <a:r>
              <a:rPr lang="en-US" dirty="0"/>
              <a:t>Mapped SCT concepts to FMA classes – 7,000</a:t>
            </a:r>
          </a:p>
          <a:p>
            <a:pPr lvl="2"/>
            <a:r>
              <a:rPr lang="en-US" dirty="0"/>
              <a:t>Created new FMA classes  - 3,000</a:t>
            </a:r>
          </a:p>
          <a:p>
            <a:r>
              <a:rPr lang="en-US" dirty="0"/>
              <a:t>Unmappable SCT concepts to FMA classes – 3,000</a:t>
            </a:r>
          </a:p>
          <a:p>
            <a:pPr lvl="2"/>
            <a:r>
              <a:rPr lang="en-US" dirty="0"/>
              <a:t>Redundant high level concepts</a:t>
            </a:r>
          </a:p>
          <a:p>
            <a:pPr lvl="2"/>
            <a:r>
              <a:rPr lang="en-US" dirty="0"/>
              <a:t>Inappropriate terms</a:t>
            </a:r>
          </a:p>
          <a:p>
            <a:pPr lvl="2"/>
            <a:r>
              <a:rPr lang="en-US" dirty="0"/>
              <a:t>Non-structural context</a:t>
            </a:r>
          </a:p>
          <a:p>
            <a:pPr lvl="2"/>
            <a:r>
              <a:rPr lang="en-US" dirty="0"/>
              <a:t>Ambiguous terms</a:t>
            </a:r>
          </a:p>
          <a:p>
            <a:pPr lvl="2"/>
            <a:r>
              <a:rPr lang="en-US" dirty="0"/>
              <a:t>Non-anatomical </a:t>
            </a:r>
          </a:p>
          <a:p>
            <a:pPr lvl="2"/>
            <a:r>
              <a:rPr lang="en-US" dirty="0"/>
              <a:t>Non-human anatomical </a:t>
            </a:r>
            <a:r>
              <a:rPr lang="en-US" dirty="0" smtClean="0"/>
              <a:t>entities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Outcomes from Mapping review by University of Washington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47332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Count disparity: singular vs. plural concept</a:t>
            </a:r>
          </a:p>
          <a:p>
            <a:pPr lvl="2"/>
            <a:r>
              <a:rPr lang="en-US" dirty="0"/>
              <a:t>Base name ‘cerebral vessel’ vs. E-name ‘Entire cerebral vessels’</a:t>
            </a:r>
          </a:p>
          <a:p>
            <a:endParaRPr lang="en-US" dirty="0"/>
          </a:p>
          <a:p>
            <a:r>
              <a:rPr lang="en-US" dirty="0"/>
              <a:t>Different entities represented</a:t>
            </a:r>
          </a:p>
          <a:p>
            <a:pPr lvl="2"/>
            <a:r>
              <a:rPr lang="en-US" dirty="0"/>
              <a:t>Base name ‘skeletal system’ vs. E-name ‘Entire skeleton’</a:t>
            </a:r>
          </a:p>
          <a:p>
            <a:pPr lvl="2"/>
            <a:endParaRPr lang="en-US" dirty="0"/>
          </a:p>
          <a:p>
            <a:r>
              <a:rPr lang="en-US" dirty="0"/>
              <a:t>Missing Entire concepts or ‘entire’ in description</a:t>
            </a:r>
          </a:p>
          <a:p>
            <a:pPr lvl="2"/>
            <a:r>
              <a:rPr lang="en-US" dirty="0"/>
              <a:t>Base name ‘Cervical intertransverse ligament’ vs. E-name ‘’</a:t>
            </a:r>
          </a:p>
          <a:p>
            <a:pPr lvl="2"/>
            <a:endParaRPr lang="en-US" dirty="0"/>
          </a:p>
          <a:p>
            <a:r>
              <a:rPr lang="en-US" dirty="0"/>
              <a:t>Synonym</a:t>
            </a:r>
          </a:p>
          <a:p>
            <a:pPr lvl="2"/>
            <a:r>
              <a:rPr lang="en-US" dirty="0"/>
              <a:t>Base name ‘skull’ vs. E-name ‘Entire cranium’ 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Reported Issues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19930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IS-A and Part-Of modeling</a:t>
            </a:r>
          </a:p>
          <a:p>
            <a:pPr lvl="1"/>
            <a:r>
              <a:rPr lang="en-US" dirty="0"/>
              <a:t>Clear separation of is-a hierarchy and part-of relationships</a:t>
            </a:r>
          </a:p>
          <a:p>
            <a:pPr lvl="1"/>
            <a:r>
              <a:rPr lang="en-US" dirty="0"/>
              <a:t>Concept definition based on ‘E’ concepts</a:t>
            </a:r>
          </a:p>
          <a:p>
            <a:pPr lvl="1"/>
            <a:r>
              <a:rPr lang="en-US" dirty="0"/>
              <a:t>Logic model options</a:t>
            </a:r>
          </a:p>
          <a:p>
            <a:pPr lvl="2"/>
            <a:r>
              <a:rPr lang="en-US" dirty="0"/>
              <a:t>OWL2 EL with reflexive and transitive relationship</a:t>
            </a:r>
          </a:p>
          <a:p>
            <a:pPr lvl="2"/>
            <a:r>
              <a:rPr lang="en-US" dirty="0"/>
              <a:t>OWL 2 DL with disjunction</a:t>
            </a:r>
          </a:p>
          <a:p>
            <a:r>
              <a:rPr lang="en-US" dirty="0"/>
              <a:t>Sufficient Definitions</a:t>
            </a:r>
          </a:p>
          <a:p>
            <a:r>
              <a:rPr lang="en-US" dirty="0"/>
              <a:t>General Concept Inclusion/Axioms</a:t>
            </a:r>
          </a:p>
          <a:p>
            <a:r>
              <a:rPr lang="en-US" dirty="0"/>
              <a:t>Role chaining</a:t>
            </a:r>
          </a:p>
          <a:p>
            <a:r>
              <a:rPr lang="en-US" dirty="0"/>
              <a:t>Options for eliminating ‘S’ </a:t>
            </a:r>
          </a:p>
          <a:p>
            <a:pPr lvl="1"/>
            <a:r>
              <a:rPr lang="en-US" dirty="0"/>
              <a:t>Impact </a:t>
            </a:r>
            <a:r>
              <a:rPr lang="en-US" dirty="0" smtClean="0"/>
              <a:t>assessment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Redesign of anatomy concept model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24511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Description Logic features required by projects – (Palo Alto meeting)</a:t>
            </a:r>
            <a:endParaRPr lang="en-US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50313579"/>
              </p:ext>
            </p:extLst>
          </p:nvPr>
        </p:nvGraphicFramePr>
        <p:xfrm>
          <a:off x="690894" y="1447800"/>
          <a:ext cx="7494963" cy="499664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83" name="Document" r:id="rId3" imgW="5943600" imgH="3962400" progId="Word.Document.12">
                  <p:embed/>
                </p:oleObj>
              </mc:Choice>
              <mc:Fallback>
                <p:oleObj name="Document" r:id="rId3" imgW="5943600" imgH="396240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690894" y="1447800"/>
                        <a:ext cx="7494963" cy="499664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50384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714356"/>
            <a:ext cx="6895287" cy="507995"/>
          </a:xfrm>
        </p:spPr>
        <p:txBody>
          <a:bodyPr/>
          <a:lstStyle/>
          <a:p>
            <a:r>
              <a:rPr lang="en-US" dirty="0" smtClean="0"/>
              <a:t>SEP model – Structure, Entire/Entity, Part</a:t>
            </a:r>
            <a:endParaRPr lang="en-US" dirty="0"/>
          </a:p>
        </p:txBody>
      </p:sp>
      <p:sp>
        <p:nvSpPr>
          <p:cNvPr id="5" name="Rounded Rectangle 4"/>
          <p:cNvSpPr/>
          <p:nvPr/>
        </p:nvSpPr>
        <p:spPr>
          <a:xfrm>
            <a:off x="1004956" y="2340112"/>
            <a:ext cx="1091095" cy="452783"/>
          </a:xfrm>
          <a:prstGeom prst="round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(E)Hand</a:t>
            </a:r>
            <a:endParaRPr lang="en-US" dirty="0"/>
          </a:p>
        </p:txBody>
      </p:sp>
      <p:sp>
        <p:nvSpPr>
          <p:cNvPr id="6" name="Rounded Rectangle 5"/>
          <p:cNvSpPr/>
          <p:nvPr/>
        </p:nvSpPr>
        <p:spPr>
          <a:xfrm>
            <a:off x="2351650" y="4245113"/>
            <a:ext cx="1058575" cy="452783"/>
          </a:xfrm>
          <a:prstGeom prst="round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(E)Finger</a:t>
            </a:r>
            <a:endParaRPr lang="en-US" dirty="0"/>
          </a:p>
        </p:txBody>
      </p:sp>
      <p:sp>
        <p:nvSpPr>
          <p:cNvPr id="7" name="Rounded Rectangle 6"/>
          <p:cNvSpPr/>
          <p:nvPr/>
        </p:nvSpPr>
        <p:spPr>
          <a:xfrm>
            <a:off x="2880938" y="6160051"/>
            <a:ext cx="1430886" cy="452783"/>
          </a:xfrm>
          <a:prstGeom prst="round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(E)Index finger</a:t>
            </a:r>
            <a:endParaRPr lang="en-US" dirty="0"/>
          </a:p>
        </p:txBody>
      </p:sp>
      <p:sp>
        <p:nvSpPr>
          <p:cNvPr id="8" name="Rounded Rectangle 7"/>
          <p:cNvSpPr/>
          <p:nvPr/>
        </p:nvSpPr>
        <p:spPr>
          <a:xfrm>
            <a:off x="2096051" y="1477617"/>
            <a:ext cx="962992" cy="452783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(S)Hand</a:t>
            </a:r>
            <a:endParaRPr lang="en-US" dirty="0"/>
          </a:p>
        </p:txBody>
      </p:sp>
      <p:sp>
        <p:nvSpPr>
          <p:cNvPr id="9" name="Rounded Rectangle 8"/>
          <p:cNvSpPr/>
          <p:nvPr/>
        </p:nvSpPr>
        <p:spPr>
          <a:xfrm>
            <a:off x="3101262" y="3313042"/>
            <a:ext cx="1098171" cy="452783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(S)Finger</a:t>
            </a:r>
            <a:endParaRPr lang="en-US" dirty="0"/>
          </a:p>
        </p:txBody>
      </p:sp>
      <p:sp>
        <p:nvSpPr>
          <p:cNvPr id="10" name="Rounded Rectangle 9"/>
          <p:cNvSpPr/>
          <p:nvPr/>
        </p:nvSpPr>
        <p:spPr>
          <a:xfrm>
            <a:off x="4165715" y="5152887"/>
            <a:ext cx="1397387" cy="452783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(S)Index finger</a:t>
            </a:r>
            <a:endParaRPr lang="en-US" dirty="0"/>
          </a:p>
        </p:txBody>
      </p:sp>
      <p:sp>
        <p:nvSpPr>
          <p:cNvPr id="11" name="Rounded Rectangle 10"/>
          <p:cNvSpPr/>
          <p:nvPr/>
        </p:nvSpPr>
        <p:spPr>
          <a:xfrm>
            <a:off x="2938857" y="2340112"/>
            <a:ext cx="1435653" cy="452783"/>
          </a:xfrm>
          <a:prstGeom prst="round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(P)Hand</a:t>
            </a:r>
            <a:endParaRPr lang="en-US" dirty="0"/>
          </a:p>
        </p:txBody>
      </p:sp>
      <p:sp>
        <p:nvSpPr>
          <p:cNvPr id="12" name="Rounded Rectangle 11"/>
          <p:cNvSpPr/>
          <p:nvPr/>
        </p:nvSpPr>
        <p:spPr>
          <a:xfrm>
            <a:off x="4374510" y="4245113"/>
            <a:ext cx="971179" cy="452783"/>
          </a:xfrm>
          <a:prstGeom prst="round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(P)Finger</a:t>
            </a:r>
            <a:endParaRPr lang="en-US" dirty="0"/>
          </a:p>
        </p:txBody>
      </p:sp>
      <p:sp>
        <p:nvSpPr>
          <p:cNvPr id="13" name="Rounded Rectangle 12"/>
          <p:cNvSpPr/>
          <p:nvPr/>
        </p:nvSpPr>
        <p:spPr>
          <a:xfrm>
            <a:off x="5345690" y="6160051"/>
            <a:ext cx="1453659" cy="452783"/>
          </a:xfrm>
          <a:prstGeom prst="round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(P)Index finger</a:t>
            </a:r>
            <a:endParaRPr lang="en-US" dirty="0"/>
          </a:p>
        </p:txBody>
      </p:sp>
      <p:cxnSp>
        <p:nvCxnSpPr>
          <p:cNvPr id="15" name="Straight Arrow Connector 14"/>
          <p:cNvCxnSpPr>
            <a:stCxn id="5" idx="0"/>
            <a:endCxn id="8" idx="2"/>
          </p:cNvCxnSpPr>
          <p:nvPr/>
        </p:nvCxnSpPr>
        <p:spPr>
          <a:xfrm flipV="1">
            <a:off x="1550504" y="1930400"/>
            <a:ext cx="1027043" cy="40971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>
            <a:stCxn id="11" idx="0"/>
            <a:endCxn id="8" idx="2"/>
          </p:cNvCxnSpPr>
          <p:nvPr/>
        </p:nvCxnSpPr>
        <p:spPr>
          <a:xfrm flipH="1" flipV="1">
            <a:off x="2577547" y="1930400"/>
            <a:ext cx="1079137" cy="40971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>
            <a:stCxn id="9" idx="0"/>
            <a:endCxn id="11" idx="2"/>
          </p:cNvCxnSpPr>
          <p:nvPr/>
        </p:nvCxnSpPr>
        <p:spPr>
          <a:xfrm flipV="1">
            <a:off x="3650348" y="2792895"/>
            <a:ext cx="6336" cy="52014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>
            <a:stCxn id="6" idx="0"/>
            <a:endCxn id="9" idx="2"/>
          </p:cNvCxnSpPr>
          <p:nvPr/>
        </p:nvCxnSpPr>
        <p:spPr>
          <a:xfrm flipV="1">
            <a:off x="2880938" y="3765825"/>
            <a:ext cx="769410" cy="4792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>
            <a:stCxn id="12" idx="0"/>
            <a:endCxn id="9" idx="2"/>
          </p:cNvCxnSpPr>
          <p:nvPr/>
        </p:nvCxnSpPr>
        <p:spPr>
          <a:xfrm flipH="1" flipV="1">
            <a:off x="3650348" y="3765825"/>
            <a:ext cx="1209752" cy="4792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>
            <a:stCxn id="7" idx="0"/>
            <a:endCxn id="10" idx="2"/>
          </p:cNvCxnSpPr>
          <p:nvPr/>
        </p:nvCxnSpPr>
        <p:spPr>
          <a:xfrm flipV="1">
            <a:off x="3596381" y="5605670"/>
            <a:ext cx="1268028" cy="55438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3" name="Straight Arrow Connector 52"/>
          <p:cNvCxnSpPr>
            <a:stCxn id="10" idx="0"/>
            <a:endCxn id="12" idx="2"/>
          </p:cNvCxnSpPr>
          <p:nvPr/>
        </p:nvCxnSpPr>
        <p:spPr>
          <a:xfrm flipH="1" flipV="1">
            <a:off x="4860100" y="4697896"/>
            <a:ext cx="4309" cy="45499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5" name="Straight Arrow Connector 54"/>
          <p:cNvCxnSpPr>
            <a:stCxn id="13" idx="0"/>
            <a:endCxn id="10" idx="2"/>
          </p:cNvCxnSpPr>
          <p:nvPr/>
        </p:nvCxnSpPr>
        <p:spPr>
          <a:xfrm flipH="1" flipV="1">
            <a:off x="4864409" y="5605670"/>
            <a:ext cx="1208111" cy="55438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7" name="Straight Arrow Connector 56"/>
          <p:cNvCxnSpPr>
            <a:stCxn id="11" idx="1"/>
            <a:endCxn id="5" idx="3"/>
          </p:cNvCxnSpPr>
          <p:nvPr/>
        </p:nvCxnSpPr>
        <p:spPr>
          <a:xfrm flipH="1">
            <a:off x="2096051" y="2566504"/>
            <a:ext cx="842806" cy="0"/>
          </a:xfrm>
          <a:prstGeom prst="straightConnector1">
            <a:avLst/>
          </a:prstGeom>
          <a:ln>
            <a:solidFill>
              <a:srgbClr val="3366FF"/>
            </a:solidFill>
            <a:prstDash val="sys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8" name="Straight Arrow Connector 57"/>
          <p:cNvCxnSpPr>
            <a:stCxn id="12" idx="1"/>
            <a:endCxn id="6" idx="3"/>
          </p:cNvCxnSpPr>
          <p:nvPr/>
        </p:nvCxnSpPr>
        <p:spPr>
          <a:xfrm flipH="1">
            <a:off x="3410225" y="4471505"/>
            <a:ext cx="964285" cy="0"/>
          </a:xfrm>
          <a:prstGeom prst="straightConnector1">
            <a:avLst/>
          </a:prstGeom>
          <a:ln>
            <a:solidFill>
              <a:srgbClr val="3366FF"/>
            </a:solidFill>
            <a:prstDash val="sys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1" name="Straight Arrow Connector 60"/>
          <p:cNvCxnSpPr>
            <a:stCxn id="13" idx="1"/>
            <a:endCxn id="7" idx="3"/>
          </p:cNvCxnSpPr>
          <p:nvPr/>
        </p:nvCxnSpPr>
        <p:spPr>
          <a:xfrm flipH="1">
            <a:off x="4311824" y="6386443"/>
            <a:ext cx="1033866" cy="0"/>
          </a:xfrm>
          <a:prstGeom prst="straightConnector1">
            <a:avLst/>
          </a:prstGeom>
          <a:ln>
            <a:solidFill>
              <a:srgbClr val="3366FF"/>
            </a:solidFill>
            <a:prstDash val="sys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/>
          <p:cNvCxnSpPr>
            <a:stCxn id="7" idx="0"/>
            <a:endCxn id="6" idx="2"/>
          </p:cNvCxnSpPr>
          <p:nvPr/>
        </p:nvCxnSpPr>
        <p:spPr>
          <a:xfrm flipH="1" flipV="1">
            <a:off x="2880938" y="4697896"/>
            <a:ext cx="715443" cy="146215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6417236" y="2340112"/>
            <a:ext cx="223648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IS A</a:t>
            </a:r>
          </a:p>
          <a:p>
            <a:endParaRPr lang="en-US" dirty="0" smtClean="0"/>
          </a:p>
          <a:p>
            <a:r>
              <a:rPr lang="en-US" dirty="0" smtClean="0"/>
              <a:t>Part of    </a:t>
            </a:r>
            <a:endParaRPr lang="en-US" dirty="0"/>
          </a:p>
        </p:txBody>
      </p:sp>
      <p:cxnSp>
        <p:nvCxnSpPr>
          <p:cNvPr id="28" name="Straight Arrow Connector 27"/>
          <p:cNvCxnSpPr/>
          <p:nvPr/>
        </p:nvCxnSpPr>
        <p:spPr>
          <a:xfrm>
            <a:off x="7324060" y="2931730"/>
            <a:ext cx="812143" cy="0"/>
          </a:xfrm>
          <a:prstGeom prst="straightConnector1">
            <a:avLst/>
          </a:prstGeom>
          <a:ln>
            <a:solidFill>
              <a:srgbClr val="3366FF"/>
            </a:solidFill>
            <a:prstDash val="sys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>
            <a:off x="7324060" y="2566504"/>
            <a:ext cx="812143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127466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IS-A and Part-Of differentiation</a:t>
            </a:r>
          </a:p>
        </p:txBody>
      </p:sp>
      <p:sp>
        <p:nvSpPr>
          <p:cNvPr id="4" name="Rounded Rectangle 3"/>
          <p:cNvSpPr/>
          <p:nvPr/>
        </p:nvSpPr>
        <p:spPr>
          <a:xfrm>
            <a:off x="1004956" y="2340112"/>
            <a:ext cx="1091095" cy="452783"/>
          </a:xfrm>
          <a:prstGeom prst="round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(E)Hand</a:t>
            </a:r>
            <a:endParaRPr lang="en-US" dirty="0"/>
          </a:p>
        </p:txBody>
      </p:sp>
      <p:sp>
        <p:nvSpPr>
          <p:cNvPr id="6" name="Rounded Rectangle 5"/>
          <p:cNvSpPr/>
          <p:nvPr/>
        </p:nvSpPr>
        <p:spPr>
          <a:xfrm>
            <a:off x="2210551" y="6162743"/>
            <a:ext cx="1474883" cy="452783"/>
          </a:xfrm>
          <a:prstGeom prst="round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(E)Index finger</a:t>
            </a:r>
            <a:endParaRPr lang="en-US" dirty="0"/>
          </a:p>
        </p:txBody>
      </p:sp>
      <p:sp>
        <p:nvSpPr>
          <p:cNvPr id="7" name="Rounded Rectangle 6"/>
          <p:cNvSpPr/>
          <p:nvPr/>
        </p:nvSpPr>
        <p:spPr>
          <a:xfrm>
            <a:off x="2096051" y="1477617"/>
            <a:ext cx="962992" cy="452783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(S)Hand</a:t>
            </a:r>
            <a:endParaRPr lang="en-US" dirty="0"/>
          </a:p>
        </p:txBody>
      </p:sp>
      <p:sp>
        <p:nvSpPr>
          <p:cNvPr id="12" name="Rounded Rectangle 11"/>
          <p:cNvSpPr/>
          <p:nvPr/>
        </p:nvSpPr>
        <p:spPr>
          <a:xfrm>
            <a:off x="5345690" y="6160051"/>
            <a:ext cx="1453659" cy="452783"/>
          </a:xfrm>
          <a:prstGeom prst="round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(P)Index finger</a:t>
            </a:r>
            <a:endParaRPr lang="en-US" dirty="0"/>
          </a:p>
        </p:txBody>
      </p:sp>
      <p:cxnSp>
        <p:nvCxnSpPr>
          <p:cNvPr id="13" name="Straight Arrow Connector 12"/>
          <p:cNvCxnSpPr>
            <a:stCxn id="4" idx="0"/>
            <a:endCxn id="7" idx="2"/>
          </p:cNvCxnSpPr>
          <p:nvPr/>
        </p:nvCxnSpPr>
        <p:spPr>
          <a:xfrm flipV="1">
            <a:off x="1550504" y="1930400"/>
            <a:ext cx="1027043" cy="40971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>
            <a:stCxn id="10" idx="0"/>
            <a:endCxn id="7" idx="2"/>
          </p:cNvCxnSpPr>
          <p:nvPr/>
        </p:nvCxnSpPr>
        <p:spPr>
          <a:xfrm flipH="1" flipV="1">
            <a:off x="2577547" y="1930400"/>
            <a:ext cx="1079137" cy="40971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>
            <a:stCxn id="8" idx="0"/>
            <a:endCxn id="10" idx="2"/>
          </p:cNvCxnSpPr>
          <p:nvPr/>
        </p:nvCxnSpPr>
        <p:spPr>
          <a:xfrm flipH="1" flipV="1">
            <a:off x="3656684" y="2792895"/>
            <a:ext cx="1689005" cy="47839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>
            <a:stCxn id="5" idx="0"/>
            <a:endCxn id="8" idx="2"/>
          </p:cNvCxnSpPr>
          <p:nvPr/>
        </p:nvCxnSpPr>
        <p:spPr>
          <a:xfrm flipV="1">
            <a:off x="2064026" y="3724073"/>
            <a:ext cx="3281663" cy="52104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>
            <a:stCxn id="11" idx="0"/>
            <a:endCxn id="8" idx="2"/>
          </p:cNvCxnSpPr>
          <p:nvPr/>
        </p:nvCxnSpPr>
        <p:spPr>
          <a:xfrm flipH="1" flipV="1">
            <a:off x="5345689" y="3724073"/>
            <a:ext cx="2762863" cy="458763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>
            <a:stCxn id="6" idx="0"/>
            <a:endCxn id="9" idx="2"/>
          </p:cNvCxnSpPr>
          <p:nvPr/>
        </p:nvCxnSpPr>
        <p:spPr>
          <a:xfrm flipV="1">
            <a:off x="2947993" y="5595211"/>
            <a:ext cx="1436135" cy="56753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>
            <a:stCxn id="9" idx="0"/>
            <a:endCxn id="11" idx="2"/>
          </p:cNvCxnSpPr>
          <p:nvPr/>
        </p:nvCxnSpPr>
        <p:spPr>
          <a:xfrm flipV="1">
            <a:off x="4384128" y="4635619"/>
            <a:ext cx="3724424" cy="50680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>
            <a:stCxn id="12" idx="0"/>
            <a:endCxn id="9" idx="2"/>
          </p:cNvCxnSpPr>
          <p:nvPr/>
        </p:nvCxnSpPr>
        <p:spPr>
          <a:xfrm flipH="1" flipV="1">
            <a:off x="4384128" y="5595211"/>
            <a:ext cx="1688392" cy="56484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>
            <a:stCxn id="10" idx="1"/>
            <a:endCxn id="4" idx="3"/>
          </p:cNvCxnSpPr>
          <p:nvPr/>
        </p:nvCxnSpPr>
        <p:spPr>
          <a:xfrm flipH="1">
            <a:off x="2096051" y="2566504"/>
            <a:ext cx="842806" cy="0"/>
          </a:xfrm>
          <a:prstGeom prst="straightConnector1">
            <a:avLst/>
          </a:prstGeom>
          <a:ln>
            <a:solidFill>
              <a:srgbClr val="3366FF"/>
            </a:solidFill>
            <a:prstDash val="sys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>
            <a:stCxn id="11" idx="1"/>
            <a:endCxn id="5" idx="3"/>
          </p:cNvCxnSpPr>
          <p:nvPr/>
        </p:nvCxnSpPr>
        <p:spPr>
          <a:xfrm flipH="1">
            <a:off x="2577547" y="4409228"/>
            <a:ext cx="5045415" cy="62277"/>
          </a:xfrm>
          <a:prstGeom prst="straightConnector1">
            <a:avLst/>
          </a:prstGeom>
          <a:ln>
            <a:solidFill>
              <a:srgbClr val="3366FF"/>
            </a:solidFill>
            <a:prstDash val="sys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>
            <a:stCxn id="12" idx="1"/>
            <a:endCxn id="6" idx="3"/>
          </p:cNvCxnSpPr>
          <p:nvPr/>
        </p:nvCxnSpPr>
        <p:spPr>
          <a:xfrm flipH="1">
            <a:off x="3685434" y="6386443"/>
            <a:ext cx="1660256" cy="2692"/>
          </a:xfrm>
          <a:prstGeom prst="straightConnector1">
            <a:avLst/>
          </a:prstGeom>
          <a:ln>
            <a:solidFill>
              <a:srgbClr val="3366FF"/>
            </a:solidFill>
            <a:prstDash val="sys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>
            <a:stCxn id="6" idx="0"/>
            <a:endCxn id="5" idx="2"/>
          </p:cNvCxnSpPr>
          <p:nvPr/>
        </p:nvCxnSpPr>
        <p:spPr>
          <a:xfrm flipH="1" flipV="1">
            <a:off x="2064026" y="4697896"/>
            <a:ext cx="883967" cy="146484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>
            <a:stCxn id="5" idx="0"/>
            <a:endCxn id="7" idx="2"/>
          </p:cNvCxnSpPr>
          <p:nvPr/>
        </p:nvCxnSpPr>
        <p:spPr>
          <a:xfrm flipV="1">
            <a:off x="2064026" y="1930400"/>
            <a:ext cx="513521" cy="2314713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>
            <a:stCxn id="5" idx="0"/>
            <a:endCxn id="10" idx="2"/>
          </p:cNvCxnSpPr>
          <p:nvPr/>
        </p:nvCxnSpPr>
        <p:spPr>
          <a:xfrm flipV="1">
            <a:off x="2064026" y="2792895"/>
            <a:ext cx="1592658" cy="145221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>
            <a:stCxn id="8" idx="0"/>
            <a:endCxn id="7" idx="2"/>
          </p:cNvCxnSpPr>
          <p:nvPr/>
        </p:nvCxnSpPr>
        <p:spPr>
          <a:xfrm flipH="1" flipV="1">
            <a:off x="2577547" y="1930400"/>
            <a:ext cx="2768142" cy="134089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/>
          <p:cNvCxnSpPr>
            <a:stCxn id="11" idx="0"/>
            <a:endCxn id="10" idx="2"/>
          </p:cNvCxnSpPr>
          <p:nvPr/>
        </p:nvCxnSpPr>
        <p:spPr>
          <a:xfrm flipH="1" flipV="1">
            <a:off x="3656684" y="2792895"/>
            <a:ext cx="4451868" cy="138994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/>
          <p:cNvCxnSpPr>
            <a:stCxn id="11" idx="0"/>
            <a:endCxn id="7" idx="2"/>
          </p:cNvCxnSpPr>
          <p:nvPr/>
        </p:nvCxnSpPr>
        <p:spPr>
          <a:xfrm flipH="1" flipV="1">
            <a:off x="2577547" y="1930400"/>
            <a:ext cx="5531005" cy="225243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/>
          <p:cNvCxnSpPr>
            <a:stCxn id="9" idx="0"/>
            <a:endCxn id="7" idx="2"/>
          </p:cNvCxnSpPr>
          <p:nvPr/>
        </p:nvCxnSpPr>
        <p:spPr>
          <a:xfrm flipH="1" flipV="1">
            <a:off x="2577547" y="1930400"/>
            <a:ext cx="1806581" cy="321202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48"/>
          <p:cNvCxnSpPr>
            <a:stCxn id="9" idx="0"/>
            <a:endCxn id="10" idx="2"/>
          </p:cNvCxnSpPr>
          <p:nvPr/>
        </p:nvCxnSpPr>
        <p:spPr>
          <a:xfrm flipH="1" flipV="1">
            <a:off x="3656684" y="2792895"/>
            <a:ext cx="727444" cy="2349533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2" name="Straight Arrow Connector 51"/>
          <p:cNvCxnSpPr>
            <a:stCxn id="9" idx="0"/>
            <a:endCxn id="8" idx="2"/>
          </p:cNvCxnSpPr>
          <p:nvPr/>
        </p:nvCxnSpPr>
        <p:spPr>
          <a:xfrm flipV="1">
            <a:off x="4384128" y="3724073"/>
            <a:ext cx="961561" cy="141835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5" name="Straight Arrow Connector 54"/>
          <p:cNvCxnSpPr>
            <a:stCxn id="6" idx="0"/>
            <a:endCxn id="7" idx="2"/>
          </p:cNvCxnSpPr>
          <p:nvPr/>
        </p:nvCxnSpPr>
        <p:spPr>
          <a:xfrm flipH="1" flipV="1">
            <a:off x="2577547" y="1930400"/>
            <a:ext cx="370446" cy="4232343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8" name="Straight Arrow Connector 57"/>
          <p:cNvCxnSpPr>
            <a:stCxn id="6" idx="0"/>
            <a:endCxn id="10" idx="2"/>
          </p:cNvCxnSpPr>
          <p:nvPr/>
        </p:nvCxnSpPr>
        <p:spPr>
          <a:xfrm flipV="1">
            <a:off x="2947993" y="2792895"/>
            <a:ext cx="708691" cy="336984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1" name="Straight Arrow Connector 60"/>
          <p:cNvCxnSpPr>
            <a:stCxn id="6" idx="0"/>
            <a:endCxn id="8" idx="2"/>
          </p:cNvCxnSpPr>
          <p:nvPr/>
        </p:nvCxnSpPr>
        <p:spPr>
          <a:xfrm flipV="1">
            <a:off x="2947993" y="3724073"/>
            <a:ext cx="2397696" cy="243867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4" name="Straight Arrow Connector 63"/>
          <p:cNvCxnSpPr>
            <a:stCxn id="6" idx="0"/>
            <a:endCxn id="11" idx="2"/>
          </p:cNvCxnSpPr>
          <p:nvPr/>
        </p:nvCxnSpPr>
        <p:spPr>
          <a:xfrm flipV="1">
            <a:off x="2947993" y="4635619"/>
            <a:ext cx="5160559" cy="152712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7" name="Straight Arrow Connector 66"/>
          <p:cNvCxnSpPr>
            <a:stCxn id="12" idx="0"/>
            <a:endCxn id="11" idx="2"/>
          </p:cNvCxnSpPr>
          <p:nvPr/>
        </p:nvCxnSpPr>
        <p:spPr>
          <a:xfrm flipV="1">
            <a:off x="6072520" y="4635619"/>
            <a:ext cx="2036032" cy="152443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3" name="Straight Arrow Connector 72"/>
          <p:cNvCxnSpPr>
            <a:stCxn id="12" idx="0"/>
            <a:endCxn id="10" idx="2"/>
          </p:cNvCxnSpPr>
          <p:nvPr/>
        </p:nvCxnSpPr>
        <p:spPr>
          <a:xfrm flipH="1" flipV="1">
            <a:off x="3656684" y="2792895"/>
            <a:ext cx="2415836" cy="336715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6" name="Straight Arrow Connector 75"/>
          <p:cNvCxnSpPr/>
          <p:nvPr/>
        </p:nvCxnSpPr>
        <p:spPr>
          <a:xfrm flipH="1" flipV="1">
            <a:off x="2577547" y="1930400"/>
            <a:ext cx="3494973" cy="422965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Rounded Rectangle 7"/>
          <p:cNvSpPr/>
          <p:nvPr/>
        </p:nvSpPr>
        <p:spPr>
          <a:xfrm>
            <a:off x="4796603" y="3271290"/>
            <a:ext cx="1098171" cy="452783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(S)Finger</a:t>
            </a:r>
            <a:endParaRPr lang="en-US" dirty="0"/>
          </a:p>
        </p:txBody>
      </p:sp>
      <p:sp>
        <p:nvSpPr>
          <p:cNvPr id="11" name="Rounded Rectangle 10"/>
          <p:cNvSpPr/>
          <p:nvPr/>
        </p:nvSpPr>
        <p:spPr>
          <a:xfrm>
            <a:off x="7622962" y="4182836"/>
            <a:ext cx="971179" cy="452783"/>
          </a:xfrm>
          <a:prstGeom prst="round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(P)Finger</a:t>
            </a:r>
            <a:endParaRPr lang="en-US" dirty="0"/>
          </a:p>
        </p:txBody>
      </p:sp>
      <p:cxnSp>
        <p:nvCxnSpPr>
          <p:cNvPr id="70" name="Straight Arrow Connector 69"/>
          <p:cNvCxnSpPr>
            <a:stCxn id="12" idx="0"/>
            <a:endCxn id="8" idx="2"/>
          </p:cNvCxnSpPr>
          <p:nvPr/>
        </p:nvCxnSpPr>
        <p:spPr>
          <a:xfrm flipH="1" flipV="1">
            <a:off x="5345689" y="3724073"/>
            <a:ext cx="726831" cy="243597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Rounded Rectangle 8"/>
          <p:cNvSpPr/>
          <p:nvPr/>
        </p:nvSpPr>
        <p:spPr>
          <a:xfrm>
            <a:off x="3685434" y="5142428"/>
            <a:ext cx="1397387" cy="452783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(S)Index finger</a:t>
            </a:r>
            <a:endParaRPr lang="en-US" dirty="0"/>
          </a:p>
        </p:txBody>
      </p:sp>
      <p:sp>
        <p:nvSpPr>
          <p:cNvPr id="5" name="Rounded Rectangle 4"/>
          <p:cNvSpPr/>
          <p:nvPr/>
        </p:nvSpPr>
        <p:spPr>
          <a:xfrm>
            <a:off x="1550504" y="4245113"/>
            <a:ext cx="1027043" cy="452783"/>
          </a:xfrm>
          <a:prstGeom prst="round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(E)Finger</a:t>
            </a:r>
            <a:endParaRPr lang="en-US" dirty="0"/>
          </a:p>
        </p:txBody>
      </p:sp>
      <p:sp>
        <p:nvSpPr>
          <p:cNvPr id="10" name="Rounded Rectangle 9"/>
          <p:cNvSpPr/>
          <p:nvPr/>
        </p:nvSpPr>
        <p:spPr>
          <a:xfrm>
            <a:off x="2938857" y="2340112"/>
            <a:ext cx="1435653" cy="452783"/>
          </a:xfrm>
          <a:prstGeom prst="round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(P)Hand</a:t>
            </a:r>
            <a:endParaRPr lang="en-US" dirty="0"/>
          </a:p>
        </p:txBody>
      </p:sp>
      <p:sp>
        <p:nvSpPr>
          <p:cNvPr id="44" name="TextBox 43"/>
          <p:cNvSpPr txBox="1"/>
          <p:nvPr/>
        </p:nvSpPr>
        <p:spPr>
          <a:xfrm>
            <a:off x="6417236" y="2340112"/>
            <a:ext cx="223648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IS A</a:t>
            </a:r>
          </a:p>
          <a:p>
            <a:endParaRPr lang="en-US" dirty="0" smtClean="0"/>
          </a:p>
          <a:p>
            <a:r>
              <a:rPr lang="en-US" dirty="0" smtClean="0"/>
              <a:t>Part of    </a:t>
            </a:r>
            <a:endParaRPr lang="en-US" dirty="0"/>
          </a:p>
        </p:txBody>
      </p:sp>
      <p:cxnSp>
        <p:nvCxnSpPr>
          <p:cNvPr id="45" name="Straight Arrow Connector 44"/>
          <p:cNvCxnSpPr/>
          <p:nvPr/>
        </p:nvCxnSpPr>
        <p:spPr>
          <a:xfrm>
            <a:off x="7324060" y="2931730"/>
            <a:ext cx="812143" cy="0"/>
          </a:xfrm>
          <a:prstGeom prst="straightConnector1">
            <a:avLst/>
          </a:prstGeom>
          <a:ln>
            <a:solidFill>
              <a:srgbClr val="3366FF"/>
            </a:solidFill>
            <a:prstDash val="sys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/>
          <p:cNvCxnSpPr/>
          <p:nvPr/>
        </p:nvCxnSpPr>
        <p:spPr>
          <a:xfrm>
            <a:off x="7324060" y="2566504"/>
            <a:ext cx="812143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737023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2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2" dur="2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7" dur="2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2" dur="2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7" dur="2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2" dur="2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7" dur="2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62" dur="2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67" dur="2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2" dur="2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7" dur="2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82" dur="2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IS-A and Part-Of differentiation</a:t>
            </a:r>
            <a:endParaRPr lang="en-US" dirty="0"/>
          </a:p>
        </p:txBody>
      </p:sp>
      <p:sp>
        <p:nvSpPr>
          <p:cNvPr id="4" name="Rounded Rectangle 3"/>
          <p:cNvSpPr/>
          <p:nvPr/>
        </p:nvSpPr>
        <p:spPr>
          <a:xfrm>
            <a:off x="1004956" y="2340112"/>
            <a:ext cx="1091095" cy="452783"/>
          </a:xfrm>
          <a:prstGeom prst="round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(E)Hand</a:t>
            </a:r>
            <a:endParaRPr lang="en-US" dirty="0"/>
          </a:p>
        </p:txBody>
      </p:sp>
      <p:sp>
        <p:nvSpPr>
          <p:cNvPr id="5" name="Rounded Rectangle 4"/>
          <p:cNvSpPr/>
          <p:nvPr/>
        </p:nvSpPr>
        <p:spPr>
          <a:xfrm>
            <a:off x="2335973" y="4245113"/>
            <a:ext cx="1074252" cy="452783"/>
          </a:xfrm>
          <a:prstGeom prst="round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(E)Finger</a:t>
            </a:r>
            <a:endParaRPr lang="en-US" dirty="0"/>
          </a:p>
        </p:txBody>
      </p:sp>
      <p:sp>
        <p:nvSpPr>
          <p:cNvPr id="6" name="Rounded Rectangle 5"/>
          <p:cNvSpPr/>
          <p:nvPr/>
        </p:nvSpPr>
        <p:spPr>
          <a:xfrm>
            <a:off x="2873099" y="6160051"/>
            <a:ext cx="1438725" cy="452783"/>
          </a:xfrm>
          <a:prstGeom prst="round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(E)Index finger</a:t>
            </a:r>
            <a:endParaRPr lang="en-US" dirty="0"/>
          </a:p>
        </p:txBody>
      </p:sp>
      <p:sp>
        <p:nvSpPr>
          <p:cNvPr id="7" name="Rounded Rectangle 6"/>
          <p:cNvSpPr/>
          <p:nvPr/>
        </p:nvSpPr>
        <p:spPr>
          <a:xfrm>
            <a:off x="2096051" y="1477617"/>
            <a:ext cx="962992" cy="452783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(S)Hand</a:t>
            </a:r>
            <a:endParaRPr lang="en-US" dirty="0"/>
          </a:p>
        </p:txBody>
      </p:sp>
      <p:sp>
        <p:nvSpPr>
          <p:cNvPr id="8" name="Rounded Rectangle 7"/>
          <p:cNvSpPr/>
          <p:nvPr/>
        </p:nvSpPr>
        <p:spPr>
          <a:xfrm>
            <a:off x="3101262" y="3313042"/>
            <a:ext cx="1098171" cy="452783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(S)Finger</a:t>
            </a:r>
            <a:endParaRPr lang="en-US" dirty="0"/>
          </a:p>
        </p:txBody>
      </p:sp>
      <p:sp>
        <p:nvSpPr>
          <p:cNvPr id="9" name="Rounded Rectangle 8"/>
          <p:cNvSpPr/>
          <p:nvPr/>
        </p:nvSpPr>
        <p:spPr>
          <a:xfrm>
            <a:off x="4165715" y="5152887"/>
            <a:ext cx="1397387" cy="452783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(S)Index finger</a:t>
            </a:r>
            <a:endParaRPr lang="en-US" dirty="0"/>
          </a:p>
        </p:txBody>
      </p:sp>
      <p:sp>
        <p:nvSpPr>
          <p:cNvPr id="10" name="Rounded Rectangle 9"/>
          <p:cNvSpPr/>
          <p:nvPr/>
        </p:nvSpPr>
        <p:spPr>
          <a:xfrm>
            <a:off x="2938857" y="2340112"/>
            <a:ext cx="1435653" cy="452783"/>
          </a:xfrm>
          <a:prstGeom prst="round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(P)Hand</a:t>
            </a:r>
            <a:endParaRPr lang="en-US" dirty="0"/>
          </a:p>
        </p:txBody>
      </p:sp>
      <p:sp>
        <p:nvSpPr>
          <p:cNvPr id="11" name="Rounded Rectangle 10"/>
          <p:cNvSpPr/>
          <p:nvPr/>
        </p:nvSpPr>
        <p:spPr>
          <a:xfrm>
            <a:off x="4374510" y="4245113"/>
            <a:ext cx="971179" cy="452783"/>
          </a:xfrm>
          <a:prstGeom prst="round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(P)Finger</a:t>
            </a:r>
            <a:endParaRPr lang="en-US" dirty="0"/>
          </a:p>
        </p:txBody>
      </p:sp>
      <p:sp>
        <p:nvSpPr>
          <p:cNvPr id="12" name="Rounded Rectangle 11"/>
          <p:cNvSpPr/>
          <p:nvPr/>
        </p:nvSpPr>
        <p:spPr>
          <a:xfrm>
            <a:off x="5345690" y="6160051"/>
            <a:ext cx="1453659" cy="452783"/>
          </a:xfrm>
          <a:prstGeom prst="round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(P)Index finger</a:t>
            </a:r>
            <a:endParaRPr lang="en-US" dirty="0"/>
          </a:p>
        </p:txBody>
      </p:sp>
      <p:cxnSp>
        <p:nvCxnSpPr>
          <p:cNvPr id="13" name="Straight Arrow Connector 12"/>
          <p:cNvCxnSpPr>
            <a:stCxn id="4" idx="0"/>
            <a:endCxn id="7" idx="2"/>
          </p:cNvCxnSpPr>
          <p:nvPr/>
        </p:nvCxnSpPr>
        <p:spPr>
          <a:xfrm flipV="1">
            <a:off x="1550504" y="1930400"/>
            <a:ext cx="1027043" cy="40971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>
            <a:stCxn id="10" idx="0"/>
            <a:endCxn id="7" idx="2"/>
          </p:cNvCxnSpPr>
          <p:nvPr/>
        </p:nvCxnSpPr>
        <p:spPr>
          <a:xfrm flipH="1" flipV="1">
            <a:off x="2577547" y="1930400"/>
            <a:ext cx="1079137" cy="40971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>
            <a:stCxn id="8" idx="0"/>
            <a:endCxn id="10" idx="2"/>
          </p:cNvCxnSpPr>
          <p:nvPr/>
        </p:nvCxnSpPr>
        <p:spPr>
          <a:xfrm flipV="1">
            <a:off x="3650348" y="2792895"/>
            <a:ext cx="6336" cy="52014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>
            <a:stCxn id="5" idx="0"/>
            <a:endCxn id="8" idx="2"/>
          </p:cNvCxnSpPr>
          <p:nvPr/>
        </p:nvCxnSpPr>
        <p:spPr>
          <a:xfrm flipV="1">
            <a:off x="2873099" y="3765825"/>
            <a:ext cx="777249" cy="4792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>
            <a:stCxn id="11" idx="0"/>
            <a:endCxn id="8" idx="2"/>
          </p:cNvCxnSpPr>
          <p:nvPr/>
        </p:nvCxnSpPr>
        <p:spPr>
          <a:xfrm flipH="1" flipV="1">
            <a:off x="3650348" y="3765825"/>
            <a:ext cx="1209752" cy="4792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>
            <a:stCxn id="6" idx="0"/>
            <a:endCxn id="9" idx="2"/>
          </p:cNvCxnSpPr>
          <p:nvPr/>
        </p:nvCxnSpPr>
        <p:spPr>
          <a:xfrm flipV="1">
            <a:off x="3592462" y="5605670"/>
            <a:ext cx="1271947" cy="55438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>
            <a:stCxn id="9" idx="0"/>
            <a:endCxn id="11" idx="2"/>
          </p:cNvCxnSpPr>
          <p:nvPr/>
        </p:nvCxnSpPr>
        <p:spPr>
          <a:xfrm flipH="1" flipV="1">
            <a:off x="4860100" y="4697896"/>
            <a:ext cx="4309" cy="45499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>
            <a:stCxn id="12" idx="0"/>
            <a:endCxn id="9" idx="2"/>
          </p:cNvCxnSpPr>
          <p:nvPr/>
        </p:nvCxnSpPr>
        <p:spPr>
          <a:xfrm flipH="1" flipV="1">
            <a:off x="4864409" y="5605670"/>
            <a:ext cx="1208111" cy="55438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>
            <a:stCxn id="10" idx="1"/>
            <a:endCxn id="4" idx="3"/>
          </p:cNvCxnSpPr>
          <p:nvPr/>
        </p:nvCxnSpPr>
        <p:spPr>
          <a:xfrm flipH="1">
            <a:off x="2096051" y="2566504"/>
            <a:ext cx="842806" cy="0"/>
          </a:xfrm>
          <a:prstGeom prst="straightConnector1">
            <a:avLst/>
          </a:prstGeom>
          <a:ln>
            <a:solidFill>
              <a:srgbClr val="3366FF"/>
            </a:solidFill>
            <a:prstDash val="sys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>
            <a:stCxn id="11" idx="1"/>
            <a:endCxn id="5" idx="3"/>
          </p:cNvCxnSpPr>
          <p:nvPr/>
        </p:nvCxnSpPr>
        <p:spPr>
          <a:xfrm flipH="1">
            <a:off x="3410225" y="4471505"/>
            <a:ext cx="964285" cy="0"/>
          </a:xfrm>
          <a:prstGeom prst="straightConnector1">
            <a:avLst/>
          </a:prstGeom>
          <a:ln>
            <a:solidFill>
              <a:srgbClr val="3366FF"/>
            </a:solidFill>
            <a:prstDash val="sys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>
            <a:stCxn id="12" idx="1"/>
            <a:endCxn id="6" idx="3"/>
          </p:cNvCxnSpPr>
          <p:nvPr/>
        </p:nvCxnSpPr>
        <p:spPr>
          <a:xfrm flipH="1">
            <a:off x="4311824" y="6386443"/>
            <a:ext cx="1033866" cy="0"/>
          </a:xfrm>
          <a:prstGeom prst="straightConnector1">
            <a:avLst/>
          </a:prstGeom>
          <a:ln>
            <a:solidFill>
              <a:srgbClr val="3366FF"/>
            </a:solidFill>
            <a:prstDash val="sys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>
            <a:stCxn id="6" idx="0"/>
            <a:endCxn id="5" idx="2"/>
          </p:cNvCxnSpPr>
          <p:nvPr/>
        </p:nvCxnSpPr>
        <p:spPr>
          <a:xfrm flipH="1" flipV="1">
            <a:off x="2873099" y="4697896"/>
            <a:ext cx="719363" cy="146215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6417236" y="2340112"/>
            <a:ext cx="223648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IS A</a:t>
            </a:r>
          </a:p>
          <a:p>
            <a:endParaRPr lang="en-US" dirty="0" smtClean="0"/>
          </a:p>
          <a:p>
            <a:r>
              <a:rPr lang="en-US" dirty="0" smtClean="0"/>
              <a:t>Part of    </a:t>
            </a:r>
            <a:endParaRPr lang="en-US" dirty="0"/>
          </a:p>
        </p:txBody>
      </p:sp>
      <p:cxnSp>
        <p:nvCxnSpPr>
          <p:cNvPr id="29" name="Straight Arrow Connector 28"/>
          <p:cNvCxnSpPr/>
          <p:nvPr/>
        </p:nvCxnSpPr>
        <p:spPr>
          <a:xfrm>
            <a:off x="7324060" y="2931730"/>
            <a:ext cx="812143" cy="0"/>
          </a:xfrm>
          <a:prstGeom prst="straightConnector1">
            <a:avLst/>
          </a:prstGeom>
          <a:ln>
            <a:solidFill>
              <a:srgbClr val="3366FF"/>
            </a:solidFill>
            <a:prstDash val="sys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>
            <a:off x="7324060" y="2566504"/>
            <a:ext cx="812143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155215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allAtOnce" animBg="1"/>
      <p:bldP spid="11" grpId="0" build="allAtOnce" animBg="1"/>
      <p:bldP spid="12" grpId="0" build="allAtOnce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IS-A and Part-Of differentiation</a:t>
            </a:r>
          </a:p>
        </p:txBody>
      </p:sp>
      <p:sp>
        <p:nvSpPr>
          <p:cNvPr id="4" name="Rounded Rectangle 3"/>
          <p:cNvSpPr/>
          <p:nvPr/>
        </p:nvSpPr>
        <p:spPr>
          <a:xfrm>
            <a:off x="1004956" y="2340112"/>
            <a:ext cx="1091095" cy="452783"/>
          </a:xfrm>
          <a:prstGeom prst="round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(E)Hand</a:t>
            </a:r>
            <a:endParaRPr lang="en-US" dirty="0"/>
          </a:p>
        </p:txBody>
      </p:sp>
      <p:sp>
        <p:nvSpPr>
          <p:cNvPr id="5" name="Rounded Rectangle 4"/>
          <p:cNvSpPr/>
          <p:nvPr/>
        </p:nvSpPr>
        <p:spPr>
          <a:xfrm>
            <a:off x="1550504" y="4676141"/>
            <a:ext cx="1182203" cy="452783"/>
          </a:xfrm>
          <a:prstGeom prst="round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(E)Finger</a:t>
            </a:r>
            <a:endParaRPr lang="en-US" dirty="0"/>
          </a:p>
        </p:txBody>
      </p:sp>
      <p:sp>
        <p:nvSpPr>
          <p:cNvPr id="6" name="Rounded Rectangle 5"/>
          <p:cNvSpPr/>
          <p:nvPr/>
        </p:nvSpPr>
        <p:spPr>
          <a:xfrm>
            <a:off x="2257839" y="6045751"/>
            <a:ext cx="1427595" cy="452783"/>
          </a:xfrm>
          <a:prstGeom prst="round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(E)Index finger</a:t>
            </a:r>
            <a:endParaRPr lang="en-US" dirty="0"/>
          </a:p>
        </p:txBody>
      </p:sp>
      <p:sp>
        <p:nvSpPr>
          <p:cNvPr id="7" name="Rounded Rectangle 6"/>
          <p:cNvSpPr/>
          <p:nvPr/>
        </p:nvSpPr>
        <p:spPr>
          <a:xfrm>
            <a:off x="2096051" y="1477617"/>
            <a:ext cx="962992" cy="452783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(S)Hand</a:t>
            </a:r>
            <a:endParaRPr lang="en-US" dirty="0"/>
          </a:p>
        </p:txBody>
      </p:sp>
      <p:sp>
        <p:nvSpPr>
          <p:cNvPr id="8" name="Rounded Rectangle 7"/>
          <p:cNvSpPr/>
          <p:nvPr/>
        </p:nvSpPr>
        <p:spPr>
          <a:xfrm>
            <a:off x="3380998" y="3882333"/>
            <a:ext cx="1098171" cy="452783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(S)Finger</a:t>
            </a:r>
            <a:endParaRPr lang="en-US" dirty="0"/>
          </a:p>
        </p:txBody>
      </p:sp>
      <p:sp>
        <p:nvSpPr>
          <p:cNvPr id="9" name="Rounded Rectangle 8"/>
          <p:cNvSpPr/>
          <p:nvPr/>
        </p:nvSpPr>
        <p:spPr>
          <a:xfrm>
            <a:off x="3269490" y="5128924"/>
            <a:ext cx="1397387" cy="452783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(S)Index finger</a:t>
            </a:r>
            <a:endParaRPr lang="en-US" dirty="0"/>
          </a:p>
        </p:txBody>
      </p:sp>
      <p:cxnSp>
        <p:nvCxnSpPr>
          <p:cNvPr id="13" name="Straight Arrow Connector 12"/>
          <p:cNvCxnSpPr>
            <a:stCxn id="4" idx="0"/>
            <a:endCxn id="7" idx="2"/>
          </p:cNvCxnSpPr>
          <p:nvPr/>
        </p:nvCxnSpPr>
        <p:spPr>
          <a:xfrm flipV="1">
            <a:off x="1550504" y="1930400"/>
            <a:ext cx="1027043" cy="40971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>
            <a:stCxn id="5" idx="0"/>
            <a:endCxn id="8" idx="2"/>
          </p:cNvCxnSpPr>
          <p:nvPr/>
        </p:nvCxnSpPr>
        <p:spPr>
          <a:xfrm flipV="1">
            <a:off x="2141606" y="4335116"/>
            <a:ext cx="1788478" cy="34102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>
            <a:stCxn id="6" idx="0"/>
            <a:endCxn id="9" idx="2"/>
          </p:cNvCxnSpPr>
          <p:nvPr/>
        </p:nvCxnSpPr>
        <p:spPr>
          <a:xfrm flipV="1">
            <a:off x="2971637" y="5581707"/>
            <a:ext cx="996547" cy="46404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>
            <a:stCxn id="9" idx="0"/>
            <a:endCxn id="8" idx="2"/>
          </p:cNvCxnSpPr>
          <p:nvPr/>
        </p:nvCxnSpPr>
        <p:spPr>
          <a:xfrm flipH="1" flipV="1">
            <a:off x="3930084" y="4335116"/>
            <a:ext cx="38100" cy="79380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>
            <a:stCxn id="5" idx="0"/>
            <a:endCxn id="4" idx="2"/>
          </p:cNvCxnSpPr>
          <p:nvPr/>
        </p:nvCxnSpPr>
        <p:spPr>
          <a:xfrm flipH="1" flipV="1">
            <a:off x="1550504" y="2792895"/>
            <a:ext cx="591102" cy="1883246"/>
          </a:xfrm>
          <a:prstGeom prst="straightConnector1">
            <a:avLst/>
          </a:prstGeom>
          <a:ln>
            <a:solidFill>
              <a:srgbClr val="3366FF"/>
            </a:solidFill>
            <a:prstDash val="sys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>
            <a:stCxn id="6" idx="0"/>
            <a:endCxn id="5" idx="2"/>
          </p:cNvCxnSpPr>
          <p:nvPr/>
        </p:nvCxnSpPr>
        <p:spPr>
          <a:xfrm flipH="1" flipV="1">
            <a:off x="2141606" y="5128924"/>
            <a:ext cx="830031" cy="91682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4748875" y="3313042"/>
            <a:ext cx="4210485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Finger </a:t>
            </a:r>
            <a:r>
              <a:rPr lang="en-US" i="1" dirty="0" err="1" smtClean="0">
                <a:solidFill>
                  <a:srgbClr val="FF6600"/>
                </a:solidFill>
              </a:rPr>
              <a:t>SubClassOf</a:t>
            </a:r>
            <a:r>
              <a:rPr lang="en-US" dirty="0" smtClean="0"/>
              <a:t>  ‘Digit of hand’</a:t>
            </a:r>
          </a:p>
          <a:p>
            <a:r>
              <a:rPr lang="en-US" dirty="0" smtClean="0"/>
              <a:t>(S)Finger </a:t>
            </a:r>
            <a:r>
              <a:rPr lang="en-US" i="1" dirty="0" err="1" smtClean="0">
                <a:solidFill>
                  <a:srgbClr val="FF6600"/>
                </a:solidFill>
              </a:rPr>
              <a:t>EquivalentTo</a:t>
            </a:r>
            <a:r>
              <a:rPr lang="en-US" dirty="0" smtClean="0"/>
              <a:t> </a:t>
            </a:r>
            <a:r>
              <a:rPr lang="en-US" dirty="0" err="1" smtClean="0"/>
              <a:t>allOrPartOf</a:t>
            </a:r>
            <a:r>
              <a:rPr lang="en-US" dirty="0" smtClean="0"/>
              <a:t> </a:t>
            </a:r>
            <a:r>
              <a:rPr lang="en-US" i="1" dirty="0" smtClean="0">
                <a:solidFill>
                  <a:srgbClr val="FF6600"/>
                </a:solidFill>
              </a:rPr>
              <a:t>some</a:t>
            </a:r>
            <a:r>
              <a:rPr lang="en-US" dirty="0" smtClean="0"/>
              <a:t> Finger</a:t>
            </a:r>
          </a:p>
          <a:p>
            <a:endParaRPr lang="en-US" dirty="0"/>
          </a:p>
          <a:p>
            <a:r>
              <a:rPr lang="en-US" dirty="0" smtClean="0"/>
              <a:t>‘Index finger’ </a:t>
            </a:r>
            <a:r>
              <a:rPr lang="en-US" i="1" dirty="0" err="1" smtClean="0">
                <a:solidFill>
                  <a:srgbClr val="FF6600"/>
                </a:solidFill>
              </a:rPr>
              <a:t>SubClassOf</a:t>
            </a:r>
            <a:r>
              <a:rPr lang="en-US" dirty="0" smtClean="0"/>
              <a:t> Finger</a:t>
            </a:r>
          </a:p>
          <a:p>
            <a:r>
              <a:rPr lang="en-US" dirty="0" smtClean="0"/>
              <a:t>‘(S)Index finger’ </a:t>
            </a:r>
            <a:r>
              <a:rPr lang="en-US" i="1" dirty="0" err="1" smtClean="0">
                <a:solidFill>
                  <a:srgbClr val="FF6600"/>
                </a:solidFill>
              </a:rPr>
              <a:t>EquivalentTo</a:t>
            </a:r>
            <a:r>
              <a:rPr lang="en-US" dirty="0" smtClean="0"/>
              <a:t> </a:t>
            </a:r>
            <a:r>
              <a:rPr lang="en-US" dirty="0" err="1" smtClean="0"/>
              <a:t>allOrPartOf</a:t>
            </a:r>
            <a:r>
              <a:rPr lang="en-US" dirty="0" smtClean="0"/>
              <a:t> </a:t>
            </a:r>
            <a:r>
              <a:rPr lang="en-US" i="1" dirty="0" smtClean="0">
                <a:solidFill>
                  <a:srgbClr val="FF6600"/>
                </a:solidFill>
              </a:rPr>
              <a:t>some</a:t>
            </a:r>
            <a:r>
              <a:rPr lang="en-US" dirty="0" smtClean="0"/>
              <a:t> ‘index finger’</a:t>
            </a:r>
          </a:p>
          <a:p>
            <a:endParaRPr lang="en-US" dirty="0"/>
          </a:p>
          <a:p>
            <a:r>
              <a:rPr lang="en-US" dirty="0" smtClean="0"/>
              <a:t>‘Part of hand’ </a:t>
            </a:r>
            <a:r>
              <a:rPr lang="en-US" i="1" dirty="0" err="1" smtClean="0">
                <a:solidFill>
                  <a:srgbClr val="FF6600"/>
                </a:solidFill>
              </a:rPr>
              <a:t>EquivalentTo</a:t>
            </a:r>
            <a:r>
              <a:rPr lang="en-US" dirty="0"/>
              <a:t>  </a:t>
            </a:r>
            <a:r>
              <a:rPr lang="en-US" dirty="0" err="1" smtClean="0"/>
              <a:t>PartOf</a:t>
            </a:r>
            <a:r>
              <a:rPr lang="en-US" dirty="0" smtClean="0"/>
              <a:t> </a:t>
            </a:r>
            <a:r>
              <a:rPr lang="en-US" i="1" dirty="0" smtClean="0">
                <a:solidFill>
                  <a:srgbClr val="FF6600"/>
                </a:solidFill>
              </a:rPr>
              <a:t>some</a:t>
            </a:r>
            <a:r>
              <a:rPr lang="en-US" dirty="0" smtClean="0"/>
              <a:t> hand </a:t>
            </a:r>
            <a:endParaRPr lang="en-US" dirty="0"/>
          </a:p>
        </p:txBody>
      </p:sp>
      <p:sp>
        <p:nvSpPr>
          <p:cNvPr id="33" name="Rounded Rectangle 32"/>
          <p:cNvSpPr/>
          <p:nvPr/>
        </p:nvSpPr>
        <p:spPr>
          <a:xfrm>
            <a:off x="3419098" y="2625993"/>
            <a:ext cx="1711381" cy="452783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(S)Digit of hand</a:t>
            </a:r>
            <a:endParaRPr lang="en-US" dirty="0"/>
          </a:p>
        </p:txBody>
      </p:sp>
      <p:cxnSp>
        <p:nvCxnSpPr>
          <p:cNvPr id="37" name="Straight Arrow Connector 36"/>
          <p:cNvCxnSpPr>
            <a:stCxn id="8" idx="0"/>
            <a:endCxn id="33" idx="2"/>
          </p:cNvCxnSpPr>
          <p:nvPr/>
        </p:nvCxnSpPr>
        <p:spPr>
          <a:xfrm flipV="1">
            <a:off x="3930084" y="3078776"/>
            <a:ext cx="344705" cy="80355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6417236" y="2340112"/>
            <a:ext cx="223648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IS A</a:t>
            </a:r>
          </a:p>
          <a:p>
            <a:endParaRPr lang="en-US" dirty="0" smtClean="0"/>
          </a:p>
          <a:p>
            <a:r>
              <a:rPr lang="en-US" dirty="0" smtClean="0"/>
              <a:t>Part of    </a:t>
            </a:r>
            <a:endParaRPr lang="en-US" dirty="0"/>
          </a:p>
        </p:txBody>
      </p:sp>
      <p:cxnSp>
        <p:nvCxnSpPr>
          <p:cNvPr id="30" name="Straight Arrow Connector 29"/>
          <p:cNvCxnSpPr/>
          <p:nvPr/>
        </p:nvCxnSpPr>
        <p:spPr>
          <a:xfrm>
            <a:off x="7324060" y="2931730"/>
            <a:ext cx="812143" cy="0"/>
          </a:xfrm>
          <a:prstGeom prst="straightConnector1">
            <a:avLst/>
          </a:prstGeom>
          <a:ln>
            <a:solidFill>
              <a:srgbClr val="3366FF"/>
            </a:solidFill>
            <a:prstDash val="sys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/>
          <p:nvPr/>
        </p:nvCxnSpPr>
        <p:spPr>
          <a:xfrm>
            <a:off x="7324060" y="2566504"/>
            <a:ext cx="812143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Rounded Rectangle 21"/>
          <p:cNvSpPr/>
          <p:nvPr/>
        </p:nvSpPr>
        <p:spPr>
          <a:xfrm>
            <a:off x="2257839" y="3313042"/>
            <a:ext cx="936486" cy="452783"/>
          </a:xfrm>
          <a:prstGeom prst="round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(E)Digit of hand</a:t>
            </a:r>
            <a:endParaRPr lang="en-US" dirty="0"/>
          </a:p>
        </p:txBody>
      </p:sp>
      <p:cxnSp>
        <p:nvCxnSpPr>
          <p:cNvPr id="23" name="Straight Arrow Connector 22"/>
          <p:cNvCxnSpPr>
            <a:stCxn id="5" idx="0"/>
            <a:endCxn id="22" idx="2"/>
          </p:cNvCxnSpPr>
          <p:nvPr/>
        </p:nvCxnSpPr>
        <p:spPr>
          <a:xfrm flipV="1">
            <a:off x="2141606" y="3765825"/>
            <a:ext cx="584476" cy="91031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>
            <a:stCxn id="22" idx="3"/>
            <a:endCxn id="33" idx="2"/>
          </p:cNvCxnSpPr>
          <p:nvPr/>
        </p:nvCxnSpPr>
        <p:spPr>
          <a:xfrm flipV="1">
            <a:off x="3194325" y="3078776"/>
            <a:ext cx="1080464" cy="46065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>
            <a:stCxn id="22" idx="0"/>
            <a:endCxn id="4" idx="3"/>
          </p:cNvCxnSpPr>
          <p:nvPr/>
        </p:nvCxnSpPr>
        <p:spPr>
          <a:xfrm flipH="1" flipV="1">
            <a:off x="2096051" y="2566504"/>
            <a:ext cx="630031" cy="746538"/>
          </a:xfrm>
          <a:prstGeom prst="straightConnector1">
            <a:avLst/>
          </a:prstGeom>
          <a:ln>
            <a:solidFill>
              <a:srgbClr val="3366FF"/>
            </a:solidFill>
            <a:prstDash val="sys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>
            <a:stCxn id="33" idx="0"/>
            <a:endCxn id="7" idx="2"/>
          </p:cNvCxnSpPr>
          <p:nvPr/>
        </p:nvCxnSpPr>
        <p:spPr>
          <a:xfrm flipH="1" flipV="1">
            <a:off x="2577547" y="1930400"/>
            <a:ext cx="1697242" cy="695593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>
            <a:stCxn id="8" idx="0"/>
            <a:endCxn id="7" idx="2"/>
          </p:cNvCxnSpPr>
          <p:nvPr/>
        </p:nvCxnSpPr>
        <p:spPr>
          <a:xfrm flipH="1" flipV="1">
            <a:off x="2577547" y="1930400"/>
            <a:ext cx="1352537" cy="1951933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708640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animBg="1"/>
      <p:bldP spid="22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allOrPartOf</a:t>
            </a:r>
            <a:r>
              <a:rPr lang="en-US" dirty="0" smtClean="0"/>
              <a:t>  - reflexive and transitive property </a:t>
            </a:r>
          </a:p>
          <a:p>
            <a:pPr lvl="1"/>
            <a:r>
              <a:rPr lang="en-US" dirty="0" smtClean="0"/>
              <a:t>part of  - proper part of,  transitive property</a:t>
            </a:r>
          </a:p>
          <a:p>
            <a:pPr lvl="2"/>
            <a:r>
              <a:rPr lang="en-US" dirty="0" err="1" smtClean="0"/>
              <a:t>cPartOf</a:t>
            </a:r>
            <a:r>
              <a:rPr lang="en-US" dirty="0" smtClean="0"/>
              <a:t>  - constitutional part of</a:t>
            </a:r>
          </a:p>
          <a:p>
            <a:pPr lvl="2"/>
            <a:r>
              <a:rPr lang="en-US" dirty="0" err="1" smtClean="0"/>
              <a:t>rPartOf</a:t>
            </a:r>
            <a:r>
              <a:rPr lang="en-US" dirty="0" smtClean="0"/>
              <a:t>  - regional part of, transitive property</a:t>
            </a:r>
          </a:p>
          <a:p>
            <a:pPr lvl="2"/>
            <a:r>
              <a:rPr lang="en-US" dirty="0" err="1" smtClean="0"/>
              <a:t>sPartOf</a:t>
            </a:r>
            <a:r>
              <a:rPr lang="en-US" dirty="0" smtClean="0"/>
              <a:t>  -  systemic part of</a:t>
            </a:r>
          </a:p>
          <a:p>
            <a:pPr lvl="2"/>
            <a:r>
              <a:rPr lang="en-US" dirty="0" err="1" smtClean="0"/>
              <a:t>lateralHalfOf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</a:t>
            </a:r>
            <a:r>
              <a:rPr lang="en-US" dirty="0" smtClean="0"/>
              <a:t>art of relationships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55108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Skin of part of &lt;region&gt;</a:t>
            </a:r>
            <a:endParaRPr lang="en-US" dirty="0"/>
          </a:p>
        </p:txBody>
      </p:sp>
      <p:sp>
        <p:nvSpPr>
          <p:cNvPr id="31" name="Rounded Rectangle 30"/>
          <p:cNvSpPr/>
          <p:nvPr/>
        </p:nvSpPr>
        <p:spPr>
          <a:xfrm>
            <a:off x="1361580" y="2503488"/>
            <a:ext cx="1644650" cy="285750"/>
          </a:xfrm>
          <a:prstGeom prst="roundRect">
            <a:avLst>
              <a:gd name="adj" fmla="val 50000"/>
            </a:avLst>
          </a:prstGeom>
          <a:solidFill>
            <a:srgbClr val="FFFFD5"/>
          </a:solidFill>
          <a:ln w="38100" cmpd="dbl">
            <a:solidFill>
              <a:schemeClr val="tx1"/>
            </a:solidFill>
            <a:prstDash val="solid"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sz="1400" dirty="0">
                <a:solidFill>
                  <a:schemeClr val="tx1"/>
                </a:solidFill>
                <a:ea typeface="ＭＳ Ｐゴシック" pitchFamily="-106" charset="-128"/>
                <a:cs typeface="Calibri" pitchFamily="34" charset="0"/>
              </a:rPr>
              <a:t>regional part of</a:t>
            </a:r>
          </a:p>
        </p:txBody>
      </p:sp>
      <p:sp>
        <p:nvSpPr>
          <p:cNvPr id="32" name="Rectangle 3"/>
          <p:cNvSpPr>
            <a:spLocks noChangeArrowheads="1"/>
          </p:cNvSpPr>
          <p:nvPr/>
        </p:nvSpPr>
        <p:spPr bwMode="auto">
          <a:xfrm>
            <a:off x="1639393" y="1974850"/>
            <a:ext cx="1647825" cy="301625"/>
          </a:xfrm>
          <a:prstGeom prst="rect">
            <a:avLst/>
          </a:prstGeom>
          <a:solidFill>
            <a:srgbClr val="99CCFF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 lIns="61448" tIns="30724" rIns="61448" bIns="30724" anchor="ctr"/>
          <a:lstStyle/>
          <a:p>
            <a:pPr algn="ctr"/>
            <a:r>
              <a:rPr lang="en-US" sz="1400">
                <a:solidFill>
                  <a:schemeClr val="tx1"/>
                </a:solidFill>
                <a:latin typeface="Calibri" charset="0"/>
              </a:rPr>
              <a:t>region of skin</a:t>
            </a:r>
          </a:p>
        </p:txBody>
      </p:sp>
      <p:sp>
        <p:nvSpPr>
          <p:cNvPr id="33" name="Oval 4"/>
          <p:cNvSpPr>
            <a:spLocks noChangeAspect="1"/>
          </p:cNvSpPr>
          <p:nvPr/>
        </p:nvSpPr>
        <p:spPr bwMode="auto">
          <a:xfrm>
            <a:off x="917080" y="2079625"/>
            <a:ext cx="92075" cy="90488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90000" tIns="46800" rIns="90000" bIns="46800" anchor="ctr">
            <a:spAutoFit/>
          </a:bodyPr>
          <a:lstStyle/>
          <a:p>
            <a:pPr algn="ctr" eaLnBrk="0" hangingPunct="0">
              <a:spcBef>
                <a:spcPct val="50000"/>
              </a:spcBef>
            </a:pPr>
            <a:endParaRPr lang="en-US" sz="1600" b="0">
              <a:solidFill>
                <a:srgbClr val="808080"/>
              </a:solidFill>
              <a:latin typeface="Verdana" charset="0"/>
            </a:endParaRPr>
          </a:p>
        </p:txBody>
      </p:sp>
      <p:cxnSp>
        <p:nvCxnSpPr>
          <p:cNvPr id="35" name="Elbow Connector 42"/>
          <p:cNvCxnSpPr>
            <a:cxnSpLocks noChangeShapeType="1"/>
            <a:stCxn id="33" idx="6"/>
            <a:endCxn id="31" idx="1"/>
          </p:cNvCxnSpPr>
          <p:nvPr/>
        </p:nvCxnSpPr>
        <p:spPr bwMode="auto">
          <a:xfrm>
            <a:off x="1009155" y="2125663"/>
            <a:ext cx="352425" cy="520700"/>
          </a:xfrm>
          <a:prstGeom prst="bentConnector3">
            <a:avLst>
              <a:gd name="adj1" fmla="val 50000"/>
            </a:avLst>
          </a:prstGeom>
          <a:noFill/>
          <a:ln w="12700">
            <a:solidFill>
              <a:schemeClr val="tx1"/>
            </a:solidFill>
            <a:round/>
            <a:headEnd/>
            <a:tailEnd type="triangle" w="lg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7" name="Rounded Rectangle 36"/>
          <p:cNvSpPr/>
          <p:nvPr/>
        </p:nvSpPr>
        <p:spPr>
          <a:xfrm>
            <a:off x="1474293" y="4048126"/>
            <a:ext cx="2103437" cy="314325"/>
          </a:xfrm>
          <a:prstGeom prst="roundRect">
            <a:avLst>
              <a:gd name="adj" fmla="val 50000"/>
            </a:avLst>
          </a:prstGeom>
          <a:solidFill>
            <a:srgbClr val="FFFFD5"/>
          </a:solidFill>
          <a:ln w="38100" cmpd="dbl">
            <a:solidFill>
              <a:schemeClr val="tx1"/>
            </a:solidFill>
            <a:prstDash val="solid"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sz="1400" dirty="0">
                <a:solidFill>
                  <a:schemeClr val="tx1"/>
                </a:solidFill>
                <a:ea typeface="ＭＳ Ｐゴシック" pitchFamily="-106" charset="-128"/>
                <a:cs typeface="Calibri" pitchFamily="34" charset="0"/>
              </a:rPr>
              <a:t>constitutional part of</a:t>
            </a:r>
          </a:p>
        </p:txBody>
      </p:sp>
      <p:sp>
        <p:nvSpPr>
          <p:cNvPr id="38" name="Rectangle 3"/>
          <p:cNvSpPr>
            <a:spLocks noChangeArrowheads="1"/>
          </p:cNvSpPr>
          <p:nvPr/>
        </p:nvSpPr>
        <p:spPr bwMode="auto">
          <a:xfrm>
            <a:off x="1720356" y="3549650"/>
            <a:ext cx="1646237" cy="301625"/>
          </a:xfrm>
          <a:prstGeom prst="rect">
            <a:avLst/>
          </a:prstGeom>
          <a:solidFill>
            <a:srgbClr val="99CCFF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 lIns="61448" tIns="30724" rIns="61448" bIns="30724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  <a:latin typeface="Calibri" charset="0"/>
              </a:rPr>
              <a:t>region of skin</a:t>
            </a:r>
          </a:p>
        </p:txBody>
      </p:sp>
      <p:sp>
        <p:nvSpPr>
          <p:cNvPr id="39" name="Oval 85"/>
          <p:cNvSpPr>
            <a:spLocks noChangeAspect="1"/>
          </p:cNvSpPr>
          <p:nvPr/>
        </p:nvSpPr>
        <p:spPr bwMode="auto">
          <a:xfrm>
            <a:off x="917080" y="3656013"/>
            <a:ext cx="92075" cy="90487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90000" tIns="46800" rIns="90000" bIns="46800" anchor="ctr">
            <a:spAutoFit/>
          </a:bodyPr>
          <a:lstStyle/>
          <a:p>
            <a:pPr algn="ctr" eaLnBrk="0" hangingPunct="0">
              <a:spcBef>
                <a:spcPct val="50000"/>
              </a:spcBef>
            </a:pPr>
            <a:endParaRPr lang="en-US" sz="1600" b="0">
              <a:solidFill>
                <a:srgbClr val="808080"/>
              </a:solidFill>
              <a:latin typeface="Verdana" charset="0"/>
            </a:endParaRPr>
          </a:p>
        </p:txBody>
      </p:sp>
      <p:cxnSp>
        <p:nvCxnSpPr>
          <p:cNvPr id="41" name="Elbow Connector 87"/>
          <p:cNvCxnSpPr>
            <a:cxnSpLocks noChangeShapeType="1"/>
            <a:stCxn id="39" idx="6"/>
            <a:endCxn id="37" idx="1"/>
          </p:cNvCxnSpPr>
          <p:nvPr/>
        </p:nvCxnSpPr>
        <p:spPr bwMode="auto">
          <a:xfrm>
            <a:off x="1009155" y="3701257"/>
            <a:ext cx="465138" cy="504032"/>
          </a:xfrm>
          <a:prstGeom prst="bentConnector3">
            <a:avLst>
              <a:gd name="adj1" fmla="val 50000"/>
            </a:avLst>
          </a:prstGeom>
          <a:noFill/>
          <a:ln w="12700">
            <a:solidFill>
              <a:schemeClr val="tx1"/>
            </a:solidFill>
            <a:round/>
            <a:headEnd/>
            <a:tailEnd type="triangle" w="lg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43" name="Rounded Rectangle 42"/>
          <p:cNvSpPr/>
          <p:nvPr/>
        </p:nvSpPr>
        <p:spPr>
          <a:xfrm>
            <a:off x="3992068" y="4062413"/>
            <a:ext cx="1644650" cy="285750"/>
          </a:xfrm>
          <a:prstGeom prst="roundRect">
            <a:avLst>
              <a:gd name="adj" fmla="val 50000"/>
            </a:avLst>
          </a:prstGeom>
          <a:solidFill>
            <a:srgbClr val="FFFFD5"/>
          </a:solidFill>
          <a:ln w="38100" cmpd="dbl">
            <a:solidFill>
              <a:schemeClr val="tx1"/>
            </a:solidFill>
            <a:prstDash val="solid"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sz="1400" dirty="0">
                <a:solidFill>
                  <a:schemeClr val="tx1"/>
                </a:solidFill>
                <a:ea typeface="ＭＳ Ｐゴシック" pitchFamily="-106" charset="-128"/>
                <a:cs typeface="Calibri" pitchFamily="34" charset="0"/>
              </a:rPr>
              <a:t>regional part of</a:t>
            </a:r>
          </a:p>
        </p:txBody>
      </p:sp>
      <p:cxnSp>
        <p:nvCxnSpPr>
          <p:cNvPr id="44" name="Elbow Connector 95"/>
          <p:cNvCxnSpPr>
            <a:cxnSpLocks noChangeShapeType="1"/>
            <a:stCxn id="37" idx="3"/>
            <a:endCxn id="43" idx="1"/>
          </p:cNvCxnSpPr>
          <p:nvPr/>
        </p:nvCxnSpPr>
        <p:spPr bwMode="auto">
          <a:xfrm flipV="1">
            <a:off x="3577730" y="4205288"/>
            <a:ext cx="414338" cy="1"/>
          </a:xfrm>
          <a:prstGeom prst="bentConnector3">
            <a:avLst>
              <a:gd name="adj1" fmla="val 50000"/>
            </a:avLst>
          </a:prstGeom>
          <a:noFill/>
          <a:ln w="12700">
            <a:solidFill>
              <a:schemeClr val="tx1"/>
            </a:solidFill>
            <a:round/>
            <a:headEnd/>
            <a:tailEnd type="triangle" w="lg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5" name="Straight Connector 2"/>
          <p:cNvCxnSpPr>
            <a:cxnSpLocks noChangeShapeType="1"/>
            <a:stCxn id="31" idx="3"/>
          </p:cNvCxnSpPr>
          <p:nvPr/>
        </p:nvCxnSpPr>
        <p:spPr bwMode="auto">
          <a:xfrm flipV="1">
            <a:off x="3006230" y="2638425"/>
            <a:ext cx="711200" cy="7938"/>
          </a:xfrm>
          <a:prstGeom prst="straightConnector1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46" name="Rectangle 17"/>
          <p:cNvSpPr>
            <a:spLocks noChangeArrowheads="1"/>
          </p:cNvSpPr>
          <p:nvPr/>
        </p:nvSpPr>
        <p:spPr bwMode="auto">
          <a:xfrm>
            <a:off x="6428880" y="4052888"/>
            <a:ext cx="1876425" cy="304800"/>
          </a:xfrm>
          <a:prstGeom prst="rect">
            <a:avLst/>
          </a:prstGeom>
          <a:pattFill prst="pct50">
            <a:fgClr>
              <a:srgbClr val="99CCFF"/>
            </a:fgClr>
            <a:bgClr>
              <a:schemeClr val="bg1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61448" tIns="30724" rIns="61448" bIns="30724" anchor="ctr"/>
          <a:lstStyle/>
          <a:p>
            <a:pPr algn="ctr"/>
            <a:r>
              <a:rPr lang="en-US" sz="1400">
                <a:solidFill>
                  <a:schemeClr val="tx1"/>
                </a:solidFill>
                <a:latin typeface="Calibri" charset="0"/>
              </a:rPr>
              <a:t>&lt;region&gt;</a:t>
            </a:r>
          </a:p>
        </p:txBody>
      </p:sp>
      <p:cxnSp>
        <p:nvCxnSpPr>
          <p:cNvPr id="47" name="AutoShape 18"/>
          <p:cNvCxnSpPr>
            <a:cxnSpLocks noChangeShapeType="1"/>
            <a:stCxn id="43" idx="3"/>
            <a:endCxn id="46" idx="1"/>
          </p:cNvCxnSpPr>
          <p:nvPr/>
        </p:nvCxnSpPr>
        <p:spPr bwMode="auto">
          <a:xfrm>
            <a:off x="5636718" y="4205288"/>
            <a:ext cx="792162" cy="0"/>
          </a:xfrm>
          <a:prstGeom prst="straightConnector1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lg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48" name="Rounded Rectangle 47"/>
          <p:cNvSpPr/>
          <p:nvPr/>
        </p:nvSpPr>
        <p:spPr>
          <a:xfrm>
            <a:off x="3757118" y="3016250"/>
            <a:ext cx="2103437" cy="285750"/>
          </a:xfrm>
          <a:prstGeom prst="roundRect">
            <a:avLst>
              <a:gd name="adj" fmla="val 50000"/>
            </a:avLst>
          </a:prstGeom>
          <a:solidFill>
            <a:srgbClr val="FFFFD5"/>
          </a:solidFill>
          <a:ln w="38100" cmpd="dbl">
            <a:solidFill>
              <a:schemeClr val="tx1"/>
            </a:solidFill>
            <a:prstDash val="solid"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sz="1400" dirty="0">
                <a:solidFill>
                  <a:schemeClr val="tx1"/>
                </a:solidFill>
                <a:ea typeface="ＭＳ Ｐゴシック" pitchFamily="-106" charset="-128"/>
                <a:cs typeface="Calibri" pitchFamily="34" charset="0"/>
              </a:rPr>
              <a:t>constitutional part of</a:t>
            </a:r>
          </a:p>
        </p:txBody>
      </p:sp>
      <p:sp>
        <p:nvSpPr>
          <p:cNvPr id="49" name="Rectangle 3"/>
          <p:cNvSpPr>
            <a:spLocks noChangeArrowheads="1"/>
          </p:cNvSpPr>
          <p:nvPr/>
        </p:nvSpPr>
        <p:spPr bwMode="auto">
          <a:xfrm>
            <a:off x="3832824" y="2487612"/>
            <a:ext cx="1646237" cy="301625"/>
          </a:xfrm>
          <a:prstGeom prst="rect">
            <a:avLst/>
          </a:prstGeom>
          <a:solidFill>
            <a:srgbClr val="99CCFF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 lIns="61448" tIns="30724" rIns="61448" bIns="30724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  <a:latin typeface="Calibri" charset="0"/>
              </a:rPr>
              <a:t>region of skin</a:t>
            </a:r>
          </a:p>
        </p:txBody>
      </p:sp>
      <p:sp>
        <p:nvSpPr>
          <p:cNvPr id="50" name="Oval 36"/>
          <p:cNvSpPr>
            <a:spLocks noChangeAspect="1"/>
          </p:cNvSpPr>
          <p:nvPr/>
        </p:nvSpPr>
        <p:spPr bwMode="auto">
          <a:xfrm>
            <a:off x="3312618" y="2600325"/>
            <a:ext cx="92075" cy="92075"/>
          </a:xfrm>
          <a:prstGeom prst="ellipse">
            <a:avLst/>
          </a:prstGeom>
          <a:solidFill>
            <a:schemeClr val="tx1"/>
          </a:solidFill>
          <a:ln w="9525">
            <a:solidFill>
              <a:srgbClr val="808080"/>
            </a:solidFill>
            <a:round/>
            <a:headEnd/>
            <a:tailEnd/>
          </a:ln>
        </p:spPr>
        <p:txBody>
          <a:bodyPr wrap="none" lIns="90000" tIns="46800" rIns="90000" bIns="46800" anchor="ctr">
            <a:spAutoFit/>
          </a:bodyPr>
          <a:lstStyle/>
          <a:p>
            <a:pPr algn="ctr" eaLnBrk="0" hangingPunct="0">
              <a:spcBef>
                <a:spcPct val="50000"/>
              </a:spcBef>
            </a:pPr>
            <a:endParaRPr lang="en-US" sz="1600" b="0">
              <a:solidFill>
                <a:srgbClr val="808080"/>
              </a:solidFill>
              <a:latin typeface="Verdana" charset="0"/>
            </a:endParaRPr>
          </a:p>
        </p:txBody>
      </p:sp>
      <p:cxnSp>
        <p:nvCxnSpPr>
          <p:cNvPr id="52" name="Elbow Connector 39"/>
          <p:cNvCxnSpPr>
            <a:cxnSpLocks noChangeShapeType="1"/>
            <a:stCxn id="50" idx="6"/>
            <a:endCxn id="48" idx="1"/>
          </p:cNvCxnSpPr>
          <p:nvPr/>
        </p:nvCxnSpPr>
        <p:spPr bwMode="auto">
          <a:xfrm>
            <a:off x="3404693" y="2646363"/>
            <a:ext cx="352425" cy="512762"/>
          </a:xfrm>
          <a:prstGeom prst="bentConnector3">
            <a:avLst>
              <a:gd name="adj1" fmla="val 36514"/>
            </a:avLst>
          </a:prstGeom>
          <a:noFill/>
          <a:ln w="12700">
            <a:solidFill>
              <a:schemeClr val="tx1"/>
            </a:solidFill>
            <a:round/>
            <a:headEnd/>
            <a:tailEnd type="triangle" w="lg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53" name="Rectangle 17"/>
          <p:cNvSpPr>
            <a:spLocks noChangeArrowheads="1"/>
          </p:cNvSpPr>
          <p:nvPr/>
        </p:nvSpPr>
        <p:spPr bwMode="auto">
          <a:xfrm>
            <a:off x="6403480" y="3006725"/>
            <a:ext cx="1876425" cy="304800"/>
          </a:xfrm>
          <a:prstGeom prst="rect">
            <a:avLst/>
          </a:prstGeom>
          <a:pattFill prst="pct50">
            <a:fgClr>
              <a:srgbClr val="99CCFF"/>
            </a:fgClr>
            <a:bgClr>
              <a:schemeClr val="bg1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61448" tIns="30724" rIns="61448" bIns="30724" anchor="ctr"/>
          <a:lstStyle/>
          <a:p>
            <a:pPr algn="ctr"/>
            <a:r>
              <a:rPr lang="en-US" sz="1400">
                <a:solidFill>
                  <a:schemeClr val="tx1"/>
                </a:solidFill>
                <a:latin typeface="Calibri" charset="0"/>
              </a:rPr>
              <a:t>&lt;region&gt;</a:t>
            </a:r>
          </a:p>
        </p:txBody>
      </p:sp>
      <p:cxnSp>
        <p:nvCxnSpPr>
          <p:cNvPr id="54" name="Straight Connector 2"/>
          <p:cNvCxnSpPr>
            <a:cxnSpLocks noChangeShapeType="1"/>
            <a:stCxn id="48" idx="3"/>
          </p:cNvCxnSpPr>
          <p:nvPr/>
        </p:nvCxnSpPr>
        <p:spPr bwMode="auto">
          <a:xfrm>
            <a:off x="5860555" y="3159125"/>
            <a:ext cx="252413" cy="0"/>
          </a:xfrm>
          <a:prstGeom prst="straightConnector1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5" name="AutoShape 18"/>
          <p:cNvCxnSpPr>
            <a:cxnSpLocks noChangeShapeType="1"/>
            <a:endCxn id="53" idx="1"/>
          </p:cNvCxnSpPr>
          <p:nvPr/>
        </p:nvCxnSpPr>
        <p:spPr bwMode="auto">
          <a:xfrm>
            <a:off x="6112968" y="3159125"/>
            <a:ext cx="290512" cy="0"/>
          </a:xfrm>
          <a:prstGeom prst="straightConnector1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lg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58" name="TextBox 57"/>
          <p:cNvSpPr txBox="1"/>
          <p:nvPr/>
        </p:nvSpPr>
        <p:spPr>
          <a:xfrm>
            <a:off x="1113121" y="5203136"/>
            <a:ext cx="716678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/>
              <a:t>GCA (General Class Axioms), anonymous class, to ensure proper subsumption, e.g. </a:t>
            </a:r>
          </a:p>
          <a:p>
            <a:r>
              <a:rPr lang="en-US" sz="1800" dirty="0" smtClean="0"/>
              <a:t>‘(S)Skin of hand’ subsumes of skin of regional part of the hand</a:t>
            </a:r>
            <a:endParaRPr lang="en-US" sz="1800" dirty="0"/>
          </a:p>
        </p:txBody>
      </p:sp>
      <p:sp>
        <p:nvSpPr>
          <p:cNvPr id="59" name="Isosceles Triangle 58"/>
          <p:cNvSpPr/>
          <p:nvPr/>
        </p:nvSpPr>
        <p:spPr>
          <a:xfrm rot="5400000">
            <a:off x="1531815" y="2070193"/>
            <a:ext cx="121940" cy="98365"/>
          </a:xfrm>
          <a:prstGeom prst="triangle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dirty="0"/>
          </a:p>
        </p:txBody>
      </p:sp>
      <p:cxnSp>
        <p:nvCxnSpPr>
          <p:cNvPr id="60" name="Elbow Connector 111"/>
          <p:cNvCxnSpPr>
            <a:endCxn id="59" idx="3"/>
          </p:cNvCxnSpPr>
          <p:nvPr/>
        </p:nvCxnSpPr>
        <p:spPr>
          <a:xfrm flipV="1">
            <a:off x="1016721" y="2119376"/>
            <a:ext cx="526882" cy="3181"/>
          </a:xfrm>
          <a:prstGeom prst="straightConnector1">
            <a:avLst/>
          </a:prstGeom>
          <a:ln w="1270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Isosceles Triangle 60"/>
          <p:cNvSpPr/>
          <p:nvPr/>
        </p:nvSpPr>
        <p:spPr>
          <a:xfrm rot="5400000">
            <a:off x="3707961" y="2592635"/>
            <a:ext cx="134331" cy="86697"/>
          </a:xfrm>
          <a:prstGeom prst="triangle">
            <a:avLst/>
          </a:prstGeom>
          <a:solidFill>
            <a:schemeClr val="tx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dirty="0"/>
          </a:p>
        </p:txBody>
      </p:sp>
      <p:sp>
        <p:nvSpPr>
          <p:cNvPr id="63" name="Isosceles Triangle 62"/>
          <p:cNvSpPr/>
          <p:nvPr/>
        </p:nvSpPr>
        <p:spPr>
          <a:xfrm rot="5400000">
            <a:off x="1604297" y="3656168"/>
            <a:ext cx="134134" cy="98365"/>
          </a:xfrm>
          <a:prstGeom prst="triangle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dirty="0"/>
          </a:p>
        </p:txBody>
      </p:sp>
      <p:cxnSp>
        <p:nvCxnSpPr>
          <p:cNvPr id="64" name="Elbow Connector 111"/>
          <p:cNvCxnSpPr/>
          <p:nvPr/>
        </p:nvCxnSpPr>
        <p:spPr>
          <a:xfrm flipV="1">
            <a:off x="1120700" y="3705350"/>
            <a:ext cx="504056" cy="3178"/>
          </a:xfrm>
          <a:prstGeom prst="straightConnector1">
            <a:avLst/>
          </a:prstGeom>
          <a:ln w="1270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Oval 64"/>
          <p:cNvSpPr/>
          <p:nvPr/>
        </p:nvSpPr>
        <p:spPr>
          <a:xfrm>
            <a:off x="578824" y="2660089"/>
            <a:ext cx="271581" cy="277091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800" dirty="0">
                <a:solidFill>
                  <a:schemeClr val="tx1"/>
                </a:solidFill>
                <a:latin typeface="Arial Unicode MS"/>
                <a:ea typeface="Arial Unicode MS"/>
                <a:cs typeface="Arial Unicode MS"/>
              </a:rPr>
              <a:t>≡</a:t>
            </a:r>
            <a:endParaRPr lang="en-AU" sz="1800" dirty="0">
              <a:solidFill>
                <a:schemeClr val="tx1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cxnSp>
        <p:nvCxnSpPr>
          <p:cNvPr id="9" name="Elbow Connector 8"/>
          <p:cNvCxnSpPr>
            <a:stCxn id="33" idx="2"/>
            <a:endCxn id="65" idx="0"/>
          </p:cNvCxnSpPr>
          <p:nvPr/>
        </p:nvCxnSpPr>
        <p:spPr>
          <a:xfrm rot="10800000" flipV="1">
            <a:off x="714616" y="2124869"/>
            <a:ext cx="202465" cy="535220"/>
          </a:xfrm>
          <a:prstGeom prst="bentConnector2">
            <a:avLst/>
          </a:prstGeom>
          <a:ln w="1270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Elbow Connector 10"/>
          <p:cNvCxnSpPr>
            <a:stCxn id="65" idx="4"/>
            <a:endCxn id="39" idx="2"/>
          </p:cNvCxnSpPr>
          <p:nvPr/>
        </p:nvCxnSpPr>
        <p:spPr>
          <a:xfrm rot="16200000" flipH="1">
            <a:off x="433809" y="3217985"/>
            <a:ext cx="764077" cy="202465"/>
          </a:xfrm>
          <a:prstGeom prst="bentConnector2">
            <a:avLst/>
          </a:prstGeom>
          <a:ln w="1270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882863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Six </a:t>
            </a:r>
            <a:r>
              <a:rPr lang="en-US" dirty="0" smtClean="0"/>
              <a:t>subprojects and a follow-on</a:t>
            </a:r>
            <a:endParaRPr lang="en-US" dirty="0"/>
          </a:p>
          <a:p>
            <a:endParaRPr lang="en-US" dirty="0"/>
          </a:p>
          <a:p>
            <a:pPr lvl="1"/>
            <a:r>
              <a:rPr lang="en-US" dirty="0" smtClean="0"/>
              <a:t>SEP (Structure/Entire/Part) </a:t>
            </a:r>
            <a:r>
              <a:rPr lang="en-US" dirty="0"/>
              <a:t>assignment</a:t>
            </a:r>
          </a:p>
          <a:p>
            <a:pPr lvl="1"/>
            <a:r>
              <a:rPr lang="en-US" dirty="0"/>
              <a:t>laterality assignment</a:t>
            </a:r>
          </a:p>
          <a:p>
            <a:pPr lvl="1"/>
            <a:r>
              <a:rPr lang="en-US" dirty="0"/>
              <a:t>systematic naming</a:t>
            </a:r>
          </a:p>
          <a:p>
            <a:pPr lvl="1"/>
            <a:r>
              <a:rPr lang="en-US" dirty="0"/>
              <a:t>is-a and part-of modeling</a:t>
            </a:r>
          </a:p>
          <a:p>
            <a:pPr lvl="1"/>
            <a:r>
              <a:rPr lang="en-US" dirty="0"/>
              <a:t>sufficient definitions</a:t>
            </a:r>
          </a:p>
          <a:p>
            <a:pPr lvl="1"/>
            <a:r>
              <a:rPr lang="en-US" dirty="0"/>
              <a:t>FMA </a:t>
            </a:r>
            <a:r>
              <a:rPr lang="en-US" dirty="0" smtClean="0"/>
              <a:t>alignment</a:t>
            </a:r>
          </a:p>
          <a:p>
            <a:endParaRPr lang="en-US" dirty="0"/>
          </a:p>
          <a:p>
            <a:r>
              <a:rPr lang="en-US" dirty="0" smtClean="0"/>
              <a:t>Follow-on:</a:t>
            </a:r>
          </a:p>
          <a:p>
            <a:r>
              <a:rPr lang="en-US" dirty="0" smtClean="0"/>
              <a:t>G. Examination of options for eliminating “S”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 of anatomy project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22583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Laterality: side to the mid-sagittal plane</a:t>
            </a:r>
          </a:p>
          <a:p>
            <a:endParaRPr lang="en-US" dirty="0"/>
          </a:p>
          <a:p>
            <a:r>
              <a:rPr lang="en-US" dirty="0" smtClean="0"/>
              <a:t>Role chain:</a:t>
            </a:r>
          </a:p>
          <a:p>
            <a:pPr lvl="1"/>
            <a:r>
              <a:rPr lang="en-US" dirty="0"/>
              <a:t>P</a:t>
            </a:r>
            <a:r>
              <a:rPr lang="en-US" dirty="0" smtClean="0"/>
              <a:t>art of </a:t>
            </a:r>
            <a:r>
              <a:rPr lang="en-US" sz="1400" dirty="0" smtClean="0"/>
              <a:t>o</a:t>
            </a:r>
            <a:r>
              <a:rPr lang="en-US" dirty="0" smtClean="0"/>
              <a:t> laterality -&gt; laterality</a:t>
            </a:r>
          </a:p>
          <a:p>
            <a:pPr lvl="1"/>
            <a:r>
              <a:rPr lang="en-US" dirty="0" smtClean="0"/>
              <a:t>(X part of Y), and (Y laterality R/L) implies (X laterality R/L)</a:t>
            </a:r>
          </a:p>
          <a:p>
            <a:pPr marL="565150" lvl="1" indent="0">
              <a:buNone/>
            </a:pPr>
            <a:r>
              <a:rPr lang="en-US" dirty="0" smtClean="0"/>
              <a:t> </a:t>
            </a:r>
          </a:p>
          <a:p>
            <a:pPr marL="565150" lvl="1" indent="0">
              <a:buNone/>
            </a:pPr>
            <a:r>
              <a:rPr lang="en-US" dirty="0" smtClean="0"/>
              <a:t> (Finger part of Hand), (Hand laterality R/L) implies (Finger laterality R/L)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Laterality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00964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Skin of &lt;region&gt;, &lt;laterality&gt;</a:t>
            </a:r>
            <a:endParaRPr lang="en-US" dirty="0"/>
          </a:p>
        </p:txBody>
      </p:sp>
      <p:sp>
        <p:nvSpPr>
          <p:cNvPr id="4" name="Rectangle 17"/>
          <p:cNvSpPr>
            <a:spLocks noChangeArrowheads="1"/>
          </p:cNvSpPr>
          <p:nvPr/>
        </p:nvSpPr>
        <p:spPr bwMode="auto">
          <a:xfrm>
            <a:off x="3842866" y="4696469"/>
            <a:ext cx="2092797" cy="304800"/>
          </a:xfrm>
          <a:prstGeom prst="rect">
            <a:avLst/>
          </a:prstGeom>
          <a:solidFill>
            <a:srgbClr val="99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61448" tIns="30724" rIns="61448" bIns="30724" anchor="ctr"/>
          <a:lstStyle/>
          <a:p>
            <a:pPr algn="ctr"/>
            <a:r>
              <a:rPr lang="en-US" sz="1400">
                <a:solidFill>
                  <a:schemeClr val="tx1"/>
                </a:solidFill>
                <a:latin typeface="Calibri" charset="0"/>
              </a:rPr>
              <a:t>zone of integument</a:t>
            </a:r>
          </a:p>
        </p:txBody>
      </p:sp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909638" y="1602432"/>
            <a:ext cx="2125662" cy="301625"/>
          </a:xfrm>
          <a:prstGeom prst="rect">
            <a:avLst/>
          </a:prstGeom>
          <a:solidFill>
            <a:srgbClr val="CCCCFF"/>
          </a:solidFill>
          <a:ln w="38100" cmpd="dbl">
            <a:solidFill>
              <a:srgbClr val="000000"/>
            </a:solidFill>
            <a:miter lim="800000"/>
            <a:headEnd/>
            <a:tailEnd/>
          </a:ln>
        </p:spPr>
        <p:txBody>
          <a:bodyPr lIns="61448" tIns="30724" rIns="61448" bIns="30724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  <a:latin typeface="Calibri" charset="0"/>
              </a:rPr>
              <a:t>skin of &lt;side&gt;&lt;region&gt;</a:t>
            </a:r>
          </a:p>
        </p:txBody>
      </p:sp>
      <p:cxnSp>
        <p:nvCxnSpPr>
          <p:cNvPr id="7" name="Straight Connector 38"/>
          <p:cNvCxnSpPr>
            <a:cxnSpLocks noChangeShapeType="1"/>
            <a:endCxn id="5" idx="1"/>
          </p:cNvCxnSpPr>
          <p:nvPr/>
        </p:nvCxnSpPr>
        <p:spPr bwMode="auto">
          <a:xfrm rot="5400000" flipH="1" flipV="1">
            <a:off x="312738" y="1746894"/>
            <a:ext cx="590550" cy="603250"/>
          </a:xfrm>
          <a:prstGeom prst="bentConnector2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8" name="Rounded Rectangle 7"/>
          <p:cNvSpPr/>
          <p:nvPr/>
        </p:nvSpPr>
        <p:spPr>
          <a:xfrm>
            <a:off x="933450" y="2827982"/>
            <a:ext cx="2101850" cy="285750"/>
          </a:xfrm>
          <a:prstGeom prst="roundRect">
            <a:avLst>
              <a:gd name="adj" fmla="val 50000"/>
            </a:avLst>
          </a:prstGeom>
          <a:solidFill>
            <a:srgbClr val="FFFFD5"/>
          </a:solidFill>
          <a:ln w="38100" cmpd="dbl">
            <a:solidFill>
              <a:schemeClr val="tx1"/>
            </a:solidFill>
            <a:prstDash val="solid"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sz="1400" dirty="0">
                <a:solidFill>
                  <a:schemeClr val="tx1"/>
                </a:solidFill>
                <a:ea typeface="ＭＳ Ｐゴシック" pitchFamily="-106" charset="-128"/>
                <a:cs typeface="Calibri" pitchFamily="34" charset="0"/>
              </a:rPr>
              <a:t>constitutional part of</a:t>
            </a:r>
          </a:p>
        </p:txBody>
      </p:sp>
      <p:sp>
        <p:nvSpPr>
          <p:cNvPr id="9" name="Rectangle 3"/>
          <p:cNvSpPr>
            <a:spLocks noChangeArrowheads="1"/>
          </p:cNvSpPr>
          <p:nvPr/>
        </p:nvSpPr>
        <p:spPr bwMode="auto">
          <a:xfrm>
            <a:off x="1303035" y="2307282"/>
            <a:ext cx="2125662" cy="301625"/>
          </a:xfrm>
          <a:prstGeom prst="rect">
            <a:avLst/>
          </a:prstGeom>
          <a:solidFill>
            <a:srgbClr val="99CCFF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 lIns="61448" tIns="30724" rIns="61448" bIns="30724" anchor="ctr"/>
          <a:lstStyle/>
          <a:p>
            <a:pPr algn="ctr"/>
            <a:r>
              <a:rPr lang="en-US" sz="1400">
                <a:solidFill>
                  <a:schemeClr val="tx1"/>
                </a:solidFill>
                <a:latin typeface="Calibri" charset="0"/>
              </a:rPr>
              <a:t>region of skin</a:t>
            </a:r>
          </a:p>
        </p:txBody>
      </p:sp>
      <p:sp>
        <p:nvSpPr>
          <p:cNvPr id="10" name="Oval 4"/>
          <p:cNvSpPr>
            <a:spLocks noChangeAspect="1"/>
          </p:cNvSpPr>
          <p:nvPr/>
        </p:nvSpPr>
        <p:spPr bwMode="auto">
          <a:xfrm>
            <a:off x="488950" y="2412057"/>
            <a:ext cx="92075" cy="90487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90000" tIns="46800" rIns="90000" bIns="46800" anchor="ctr">
            <a:spAutoFit/>
          </a:bodyPr>
          <a:lstStyle/>
          <a:p>
            <a:pPr algn="ctr" eaLnBrk="0" hangingPunct="0">
              <a:spcBef>
                <a:spcPct val="50000"/>
              </a:spcBef>
            </a:pPr>
            <a:endParaRPr lang="en-US" sz="1600" b="0">
              <a:solidFill>
                <a:srgbClr val="808080"/>
              </a:solidFill>
              <a:latin typeface="Verdana" charset="0"/>
            </a:endParaRPr>
          </a:p>
        </p:txBody>
      </p:sp>
      <p:cxnSp>
        <p:nvCxnSpPr>
          <p:cNvPr id="12" name="Elbow Connector 42"/>
          <p:cNvCxnSpPr>
            <a:cxnSpLocks noChangeShapeType="1"/>
            <a:stCxn id="10" idx="6"/>
            <a:endCxn id="8" idx="1"/>
          </p:cNvCxnSpPr>
          <p:nvPr/>
        </p:nvCxnSpPr>
        <p:spPr bwMode="auto">
          <a:xfrm>
            <a:off x="581025" y="2458094"/>
            <a:ext cx="352425" cy="512763"/>
          </a:xfrm>
          <a:prstGeom prst="bentConnector3">
            <a:avLst>
              <a:gd name="adj1" fmla="val 30407"/>
            </a:avLst>
          </a:prstGeom>
          <a:noFill/>
          <a:ln w="12700">
            <a:solidFill>
              <a:schemeClr val="tx1"/>
            </a:solidFill>
            <a:round/>
            <a:headEnd/>
            <a:tailEnd type="triangle" w="lg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4" name="Rounded Rectangle 13"/>
          <p:cNvSpPr/>
          <p:nvPr/>
        </p:nvSpPr>
        <p:spPr>
          <a:xfrm>
            <a:off x="868363" y="4705994"/>
            <a:ext cx="2103437" cy="285750"/>
          </a:xfrm>
          <a:prstGeom prst="roundRect">
            <a:avLst>
              <a:gd name="adj" fmla="val 50000"/>
            </a:avLst>
          </a:prstGeom>
          <a:solidFill>
            <a:srgbClr val="FFFFD5"/>
          </a:solidFill>
          <a:ln w="38100" cmpd="dbl">
            <a:solidFill>
              <a:schemeClr val="tx1"/>
            </a:solidFill>
            <a:prstDash val="solid"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sz="1400" dirty="0">
                <a:solidFill>
                  <a:schemeClr val="tx1"/>
                </a:solidFill>
                <a:ea typeface="ＭＳ Ｐゴシック" pitchFamily="-106" charset="-128"/>
                <a:cs typeface="Calibri" pitchFamily="34" charset="0"/>
              </a:rPr>
              <a:t>constitutional part of</a:t>
            </a: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1353835" y="4179588"/>
            <a:ext cx="2062162" cy="301625"/>
          </a:xfrm>
          <a:prstGeom prst="rect">
            <a:avLst/>
          </a:prstGeom>
          <a:solidFill>
            <a:srgbClr val="99CCFF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 lIns="61448" tIns="30724" rIns="61448" bIns="30724" anchor="ctr"/>
          <a:lstStyle/>
          <a:p>
            <a:pPr algn="ctr"/>
            <a:r>
              <a:rPr lang="en-US" sz="1400">
                <a:solidFill>
                  <a:schemeClr val="tx1"/>
                </a:solidFill>
                <a:latin typeface="Calibri" charset="0"/>
              </a:rPr>
              <a:t>region of skin</a:t>
            </a:r>
          </a:p>
        </p:txBody>
      </p:sp>
      <p:sp>
        <p:nvSpPr>
          <p:cNvPr id="16" name="Oval 85"/>
          <p:cNvSpPr>
            <a:spLocks noChangeAspect="1"/>
          </p:cNvSpPr>
          <p:nvPr/>
        </p:nvSpPr>
        <p:spPr bwMode="auto">
          <a:xfrm>
            <a:off x="488950" y="4290069"/>
            <a:ext cx="92075" cy="90488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90000" tIns="46800" rIns="90000" bIns="46800" anchor="ctr">
            <a:spAutoFit/>
          </a:bodyPr>
          <a:lstStyle/>
          <a:p>
            <a:pPr algn="ctr" eaLnBrk="0" hangingPunct="0">
              <a:spcBef>
                <a:spcPct val="50000"/>
              </a:spcBef>
            </a:pPr>
            <a:endParaRPr lang="en-US" sz="1600" b="0">
              <a:solidFill>
                <a:srgbClr val="808080"/>
              </a:solidFill>
              <a:latin typeface="Verdana" charset="0"/>
            </a:endParaRPr>
          </a:p>
        </p:txBody>
      </p:sp>
      <p:cxnSp>
        <p:nvCxnSpPr>
          <p:cNvPr id="18" name="Elbow Connector 87"/>
          <p:cNvCxnSpPr>
            <a:cxnSpLocks noChangeShapeType="1"/>
            <a:stCxn id="16" idx="6"/>
            <a:endCxn id="14" idx="1"/>
          </p:cNvCxnSpPr>
          <p:nvPr/>
        </p:nvCxnSpPr>
        <p:spPr bwMode="auto">
          <a:xfrm>
            <a:off x="581025" y="4334519"/>
            <a:ext cx="287338" cy="514350"/>
          </a:xfrm>
          <a:prstGeom prst="bentConnector3">
            <a:avLst>
              <a:gd name="adj1" fmla="val 50000"/>
            </a:avLst>
          </a:prstGeom>
          <a:noFill/>
          <a:ln w="12700">
            <a:solidFill>
              <a:schemeClr val="tx1"/>
            </a:solidFill>
            <a:round/>
            <a:headEnd/>
            <a:tailEnd type="triangle" w="lg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9" name="Straight Connector 48"/>
          <p:cNvCxnSpPr>
            <a:cxnSpLocks noChangeShapeType="1"/>
          </p:cNvCxnSpPr>
          <p:nvPr/>
        </p:nvCxnSpPr>
        <p:spPr bwMode="auto">
          <a:xfrm>
            <a:off x="306388" y="2572394"/>
            <a:ext cx="0" cy="14938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0" name="Straight Connector 2"/>
          <p:cNvCxnSpPr>
            <a:cxnSpLocks noChangeShapeType="1"/>
            <a:stCxn id="14" idx="3"/>
            <a:endCxn id="21" idx="6"/>
          </p:cNvCxnSpPr>
          <p:nvPr/>
        </p:nvCxnSpPr>
        <p:spPr bwMode="auto">
          <a:xfrm flipV="1">
            <a:off x="2971800" y="4848869"/>
            <a:ext cx="250825" cy="0"/>
          </a:xfrm>
          <a:prstGeom prst="straightConnector1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1" name="Oval 93"/>
          <p:cNvSpPr>
            <a:spLocks noChangeAspect="1"/>
          </p:cNvSpPr>
          <p:nvPr/>
        </p:nvSpPr>
        <p:spPr bwMode="auto">
          <a:xfrm>
            <a:off x="3130550" y="4802832"/>
            <a:ext cx="92075" cy="92075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90000" tIns="46800" rIns="90000" bIns="46800" anchor="ctr">
            <a:spAutoFit/>
          </a:bodyPr>
          <a:lstStyle/>
          <a:p>
            <a:pPr algn="ctr" eaLnBrk="0" hangingPunct="0">
              <a:spcBef>
                <a:spcPct val="50000"/>
              </a:spcBef>
            </a:pPr>
            <a:endParaRPr lang="en-US" sz="1600" b="0">
              <a:solidFill>
                <a:srgbClr val="808080"/>
              </a:solidFill>
              <a:latin typeface="Verdana" charset="0"/>
            </a:endParaRPr>
          </a:p>
        </p:txBody>
      </p:sp>
      <p:cxnSp>
        <p:nvCxnSpPr>
          <p:cNvPr id="23" name="Elbow Connector 95"/>
          <p:cNvCxnSpPr>
            <a:cxnSpLocks noChangeShapeType="1"/>
            <a:stCxn id="21" idx="6"/>
            <a:endCxn id="27" idx="1"/>
          </p:cNvCxnSpPr>
          <p:nvPr/>
        </p:nvCxnSpPr>
        <p:spPr bwMode="auto">
          <a:xfrm>
            <a:off x="3222625" y="4848869"/>
            <a:ext cx="220663" cy="503238"/>
          </a:xfrm>
          <a:prstGeom prst="bentConnector3">
            <a:avLst>
              <a:gd name="adj1" fmla="val 34407"/>
            </a:avLst>
          </a:prstGeom>
          <a:noFill/>
          <a:ln w="12700">
            <a:solidFill>
              <a:schemeClr val="tx1"/>
            </a:solidFill>
            <a:round/>
            <a:headEnd/>
            <a:tailEnd type="triangle" w="lg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4" name="Rectangle 17"/>
          <p:cNvSpPr>
            <a:spLocks noChangeArrowheads="1"/>
          </p:cNvSpPr>
          <p:nvPr/>
        </p:nvSpPr>
        <p:spPr bwMode="auto">
          <a:xfrm>
            <a:off x="3514725" y="2818457"/>
            <a:ext cx="2420938" cy="304800"/>
          </a:xfrm>
          <a:prstGeom prst="rect">
            <a:avLst/>
          </a:prstGeom>
          <a:pattFill prst="pct50">
            <a:fgClr>
              <a:srgbClr val="99CCFF"/>
            </a:fgClr>
            <a:bgClr>
              <a:schemeClr val="bg1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61448" tIns="30724" rIns="61448" bIns="30724" anchor="ctr"/>
          <a:lstStyle/>
          <a:p>
            <a:pPr algn="ctr"/>
            <a:r>
              <a:rPr lang="en-US" sz="1400">
                <a:solidFill>
                  <a:schemeClr val="tx1"/>
                </a:solidFill>
                <a:latin typeface="Calibri" charset="0"/>
              </a:rPr>
              <a:t>&lt;sided region&gt;</a:t>
            </a:r>
          </a:p>
        </p:txBody>
      </p:sp>
      <p:cxnSp>
        <p:nvCxnSpPr>
          <p:cNvPr id="25" name="Straight Connector 2"/>
          <p:cNvCxnSpPr>
            <a:cxnSpLocks noChangeShapeType="1"/>
            <a:stCxn id="8" idx="3"/>
          </p:cNvCxnSpPr>
          <p:nvPr/>
        </p:nvCxnSpPr>
        <p:spPr bwMode="auto">
          <a:xfrm>
            <a:off x="3035300" y="2970857"/>
            <a:ext cx="254000" cy="0"/>
          </a:xfrm>
          <a:prstGeom prst="straightConnector1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6" name="AutoShape 18"/>
          <p:cNvCxnSpPr>
            <a:cxnSpLocks noChangeShapeType="1"/>
            <a:endCxn id="24" idx="1"/>
          </p:cNvCxnSpPr>
          <p:nvPr/>
        </p:nvCxnSpPr>
        <p:spPr bwMode="auto">
          <a:xfrm>
            <a:off x="3289300" y="2970857"/>
            <a:ext cx="225425" cy="0"/>
          </a:xfrm>
          <a:prstGeom prst="straightConnector1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lg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7" name="Rounded Rectangle 26"/>
          <p:cNvSpPr/>
          <p:nvPr/>
        </p:nvSpPr>
        <p:spPr bwMode="auto">
          <a:xfrm>
            <a:off x="3443288" y="5209232"/>
            <a:ext cx="2103437" cy="285750"/>
          </a:xfrm>
          <a:prstGeom prst="roundRect">
            <a:avLst>
              <a:gd name="adj" fmla="val 50000"/>
            </a:avLst>
          </a:prstGeom>
          <a:solidFill>
            <a:srgbClr val="FFFFD5"/>
          </a:solidFill>
          <a:ln w="38100" cmpd="dbl">
            <a:solidFill>
              <a:schemeClr val="tx1"/>
            </a:solidFill>
            <a:prstDash val="solid"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sz="1400" dirty="0">
                <a:solidFill>
                  <a:schemeClr val="tx1"/>
                </a:solidFill>
                <a:ea typeface="ＭＳ Ｐゴシック" pitchFamily="-106" charset="-128"/>
                <a:cs typeface="Calibri" pitchFamily="34" charset="0"/>
              </a:rPr>
              <a:t>constitutional part of</a:t>
            </a:r>
          </a:p>
        </p:txBody>
      </p:sp>
      <p:sp>
        <p:nvSpPr>
          <p:cNvPr id="28" name="Rectangle 17"/>
          <p:cNvSpPr>
            <a:spLocks noChangeArrowheads="1"/>
          </p:cNvSpPr>
          <p:nvPr/>
        </p:nvSpPr>
        <p:spPr bwMode="auto">
          <a:xfrm>
            <a:off x="6376844" y="5199707"/>
            <a:ext cx="2171844" cy="304800"/>
          </a:xfrm>
          <a:prstGeom prst="rect">
            <a:avLst/>
          </a:prstGeom>
          <a:pattFill prst="pct50">
            <a:fgClr>
              <a:srgbClr val="99CCFF"/>
            </a:fgClr>
            <a:bgClr>
              <a:schemeClr val="bg1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61448" tIns="30724" rIns="61448" bIns="30724" anchor="ctr"/>
          <a:lstStyle/>
          <a:p>
            <a:pPr algn="ctr"/>
            <a:r>
              <a:rPr lang="en-US" sz="1400">
                <a:solidFill>
                  <a:schemeClr val="tx1"/>
                </a:solidFill>
                <a:latin typeface="Calibri" charset="0"/>
              </a:rPr>
              <a:t>&lt;region&gt;</a:t>
            </a:r>
          </a:p>
        </p:txBody>
      </p:sp>
      <p:sp>
        <p:nvSpPr>
          <p:cNvPr id="29" name="Rectangle 17"/>
          <p:cNvSpPr>
            <a:spLocks noChangeArrowheads="1"/>
          </p:cNvSpPr>
          <p:nvPr/>
        </p:nvSpPr>
        <p:spPr bwMode="auto">
          <a:xfrm>
            <a:off x="7466013" y="5682307"/>
            <a:ext cx="1082675" cy="304800"/>
          </a:xfrm>
          <a:prstGeom prst="rect">
            <a:avLst/>
          </a:prstGeom>
          <a:solidFill>
            <a:srgbClr val="99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61448" tIns="30724" rIns="61448" bIns="30724" anchor="ctr"/>
          <a:lstStyle/>
          <a:p>
            <a:pPr algn="ctr"/>
            <a:r>
              <a:rPr lang="en-US" sz="1400">
                <a:solidFill>
                  <a:schemeClr val="tx1"/>
                </a:solidFill>
                <a:latin typeface="Calibri" charset="0"/>
              </a:rPr>
              <a:t>L/R</a:t>
            </a:r>
          </a:p>
        </p:txBody>
      </p:sp>
      <p:sp>
        <p:nvSpPr>
          <p:cNvPr id="30" name="Rounded Rectangle 29"/>
          <p:cNvSpPr/>
          <p:nvPr/>
        </p:nvSpPr>
        <p:spPr bwMode="auto">
          <a:xfrm>
            <a:off x="6089650" y="5691832"/>
            <a:ext cx="1189038" cy="285750"/>
          </a:xfrm>
          <a:prstGeom prst="roundRect">
            <a:avLst>
              <a:gd name="adj" fmla="val 50000"/>
            </a:avLst>
          </a:prstGeom>
          <a:solidFill>
            <a:srgbClr val="FFFFD5"/>
          </a:solidFill>
          <a:ln w="38100" cmpd="dbl">
            <a:solidFill>
              <a:schemeClr val="tx1"/>
            </a:solidFill>
            <a:prstDash val="solid"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sz="1400" dirty="0">
                <a:solidFill>
                  <a:schemeClr val="tx1"/>
                </a:solidFill>
                <a:ea typeface="ＭＳ Ｐゴシック" pitchFamily="-106" charset="-128"/>
                <a:cs typeface="Calibri" pitchFamily="34" charset="0"/>
              </a:rPr>
              <a:t>laterality</a:t>
            </a:r>
          </a:p>
        </p:txBody>
      </p:sp>
      <p:cxnSp>
        <p:nvCxnSpPr>
          <p:cNvPr id="31" name="Straight Connector 2"/>
          <p:cNvCxnSpPr>
            <a:cxnSpLocks noChangeShapeType="1"/>
            <a:stCxn id="27" idx="3"/>
            <a:endCxn id="32" idx="6"/>
          </p:cNvCxnSpPr>
          <p:nvPr/>
        </p:nvCxnSpPr>
        <p:spPr bwMode="auto">
          <a:xfrm>
            <a:off x="5546725" y="5352107"/>
            <a:ext cx="234950" cy="0"/>
          </a:xfrm>
          <a:prstGeom prst="straightConnector1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2" name="Oval 61"/>
          <p:cNvSpPr>
            <a:spLocks noChangeAspect="1"/>
          </p:cNvSpPr>
          <p:nvPr/>
        </p:nvSpPr>
        <p:spPr bwMode="auto">
          <a:xfrm>
            <a:off x="5691188" y="5306069"/>
            <a:ext cx="90487" cy="92075"/>
          </a:xfrm>
          <a:prstGeom prst="ellipse">
            <a:avLst/>
          </a:prstGeom>
          <a:solidFill>
            <a:schemeClr val="tx1"/>
          </a:solidFill>
          <a:ln w="9525">
            <a:solidFill>
              <a:srgbClr val="808080"/>
            </a:solidFill>
            <a:round/>
            <a:headEnd/>
            <a:tailEnd/>
          </a:ln>
        </p:spPr>
        <p:txBody>
          <a:bodyPr wrap="none" lIns="90000" tIns="46800" rIns="90000" bIns="46800" anchor="ctr">
            <a:spAutoFit/>
          </a:bodyPr>
          <a:lstStyle/>
          <a:p>
            <a:pPr algn="ctr" eaLnBrk="0" hangingPunct="0">
              <a:spcBef>
                <a:spcPct val="50000"/>
              </a:spcBef>
            </a:pPr>
            <a:endParaRPr lang="en-US" sz="1600" b="0">
              <a:solidFill>
                <a:srgbClr val="808080"/>
              </a:solidFill>
              <a:latin typeface="Verdana" charset="0"/>
            </a:endParaRPr>
          </a:p>
        </p:txBody>
      </p:sp>
      <p:cxnSp>
        <p:nvCxnSpPr>
          <p:cNvPr id="34" name="Elbow Connector 63"/>
          <p:cNvCxnSpPr>
            <a:cxnSpLocks noChangeShapeType="1"/>
            <a:stCxn id="32" idx="6"/>
            <a:endCxn id="30" idx="1"/>
          </p:cNvCxnSpPr>
          <p:nvPr/>
        </p:nvCxnSpPr>
        <p:spPr bwMode="auto">
          <a:xfrm>
            <a:off x="5781675" y="5352107"/>
            <a:ext cx="307975" cy="482600"/>
          </a:xfrm>
          <a:prstGeom prst="bentConnector3">
            <a:avLst>
              <a:gd name="adj1" fmla="val 35977"/>
            </a:avLst>
          </a:prstGeom>
          <a:noFill/>
          <a:ln w="12700">
            <a:solidFill>
              <a:schemeClr val="tx1"/>
            </a:solidFill>
            <a:round/>
            <a:headEnd/>
            <a:tailEnd type="triangle" w="lg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5" name="AutoShape 18"/>
          <p:cNvCxnSpPr>
            <a:cxnSpLocks noChangeShapeType="1"/>
            <a:stCxn id="30" idx="3"/>
            <a:endCxn id="29" idx="1"/>
          </p:cNvCxnSpPr>
          <p:nvPr/>
        </p:nvCxnSpPr>
        <p:spPr bwMode="auto">
          <a:xfrm>
            <a:off x="7278688" y="5834707"/>
            <a:ext cx="187325" cy="0"/>
          </a:xfrm>
          <a:prstGeom prst="straightConnector1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lg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6" name="Straight Connector 7"/>
          <p:cNvCxnSpPr>
            <a:cxnSpLocks noChangeShapeType="1"/>
          </p:cNvCxnSpPr>
          <p:nvPr/>
        </p:nvCxnSpPr>
        <p:spPr bwMode="auto">
          <a:xfrm>
            <a:off x="306388" y="3399482"/>
            <a:ext cx="0" cy="82391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7" name="Straight Connector 13"/>
          <p:cNvCxnSpPr>
            <a:cxnSpLocks noChangeShapeType="1"/>
            <a:endCxn id="10" idx="2"/>
          </p:cNvCxnSpPr>
          <p:nvPr/>
        </p:nvCxnSpPr>
        <p:spPr bwMode="auto">
          <a:xfrm flipV="1">
            <a:off x="422275" y="2456507"/>
            <a:ext cx="66675" cy="15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8" name="Straight Connector 16"/>
          <p:cNvCxnSpPr>
            <a:cxnSpLocks noChangeShapeType="1"/>
            <a:stCxn id="16" idx="2"/>
          </p:cNvCxnSpPr>
          <p:nvPr/>
        </p:nvCxnSpPr>
        <p:spPr bwMode="auto">
          <a:xfrm flipH="1">
            <a:off x="422275" y="4336107"/>
            <a:ext cx="66675" cy="15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9" name="TextBox 1"/>
          <p:cNvSpPr txBox="1">
            <a:spLocks noChangeArrowheads="1"/>
          </p:cNvSpPr>
          <p:nvPr/>
        </p:nvSpPr>
        <p:spPr bwMode="auto">
          <a:xfrm>
            <a:off x="6089650" y="1753244"/>
            <a:ext cx="2579688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2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1pPr>
            <a:lvl2pPr>
              <a:defRPr sz="28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l"/>
            <a:r>
              <a:rPr lang="en-US" sz="1200" dirty="0">
                <a:latin typeface="Arial" charset="0"/>
              </a:rPr>
              <a:t>&lt;side&gt; should be either “left” or “right”.</a:t>
            </a:r>
          </a:p>
          <a:p>
            <a:pPr algn="l"/>
            <a:endParaRPr lang="en-US" sz="1200" dirty="0">
              <a:latin typeface="Arial" charset="0"/>
            </a:endParaRPr>
          </a:p>
          <a:p>
            <a:pPr algn="l"/>
            <a:r>
              <a:rPr lang="en-US" sz="1200" dirty="0">
                <a:latin typeface="Arial" charset="0"/>
              </a:rPr>
              <a:t>&lt;side of region&gt; is an already lateralized structure, e.g. “left hand” </a:t>
            </a:r>
          </a:p>
        </p:txBody>
      </p:sp>
      <p:sp>
        <p:nvSpPr>
          <p:cNvPr id="40" name="TextBox 1"/>
          <p:cNvSpPr txBox="1">
            <a:spLocks noChangeArrowheads="1"/>
          </p:cNvSpPr>
          <p:nvPr/>
        </p:nvSpPr>
        <p:spPr bwMode="auto">
          <a:xfrm>
            <a:off x="3435350" y="3167707"/>
            <a:ext cx="2579688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2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1pPr>
            <a:lvl2pPr>
              <a:defRPr sz="28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l"/>
            <a:r>
              <a:rPr lang="en-US" sz="1400">
                <a:latin typeface="Arial" charset="0"/>
              </a:rPr>
              <a:t>e.g. “left hand”</a:t>
            </a:r>
          </a:p>
        </p:txBody>
      </p:sp>
      <p:sp>
        <p:nvSpPr>
          <p:cNvPr id="41" name="TextBox 1"/>
          <p:cNvSpPr txBox="1">
            <a:spLocks noChangeArrowheads="1"/>
          </p:cNvSpPr>
          <p:nvPr/>
        </p:nvSpPr>
        <p:spPr bwMode="auto">
          <a:xfrm>
            <a:off x="6089650" y="4877444"/>
            <a:ext cx="2579688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2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1pPr>
            <a:lvl2pPr>
              <a:defRPr sz="28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l"/>
            <a:r>
              <a:rPr lang="en-US" sz="1000" dirty="0">
                <a:latin typeface="Arial" charset="0"/>
              </a:rPr>
              <a:t>e.g. “</a:t>
            </a:r>
            <a:r>
              <a:rPr lang="en-US" sz="1400" dirty="0">
                <a:latin typeface="Arial" charset="0"/>
              </a:rPr>
              <a:t>hand</a:t>
            </a:r>
            <a:r>
              <a:rPr lang="en-US" sz="1000" dirty="0">
                <a:latin typeface="Arial" charset="0"/>
              </a:rPr>
              <a:t>”</a:t>
            </a:r>
          </a:p>
        </p:txBody>
      </p:sp>
      <p:sp>
        <p:nvSpPr>
          <p:cNvPr id="42" name="Isosceles Triangle 41"/>
          <p:cNvSpPr/>
          <p:nvPr/>
        </p:nvSpPr>
        <p:spPr>
          <a:xfrm rot="5400000">
            <a:off x="1192882" y="2400790"/>
            <a:ext cx="121940" cy="98365"/>
          </a:xfrm>
          <a:prstGeom prst="triangle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dirty="0"/>
          </a:p>
        </p:txBody>
      </p:sp>
      <p:cxnSp>
        <p:nvCxnSpPr>
          <p:cNvPr id="43" name="Elbow Connector 111"/>
          <p:cNvCxnSpPr/>
          <p:nvPr/>
        </p:nvCxnSpPr>
        <p:spPr>
          <a:xfrm flipV="1">
            <a:off x="677788" y="2449972"/>
            <a:ext cx="526882" cy="3181"/>
          </a:xfrm>
          <a:prstGeom prst="straightConnector1">
            <a:avLst/>
          </a:prstGeom>
          <a:ln w="1270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Isosceles Triangle 43"/>
          <p:cNvSpPr/>
          <p:nvPr/>
        </p:nvSpPr>
        <p:spPr>
          <a:xfrm rot="5400000">
            <a:off x="1243682" y="4280390"/>
            <a:ext cx="121940" cy="98365"/>
          </a:xfrm>
          <a:prstGeom prst="triangle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dirty="0"/>
          </a:p>
        </p:txBody>
      </p:sp>
      <p:cxnSp>
        <p:nvCxnSpPr>
          <p:cNvPr id="45" name="Elbow Connector 111"/>
          <p:cNvCxnSpPr/>
          <p:nvPr/>
        </p:nvCxnSpPr>
        <p:spPr>
          <a:xfrm flipV="1">
            <a:off x="728588" y="4329572"/>
            <a:ext cx="526882" cy="3181"/>
          </a:xfrm>
          <a:prstGeom prst="straightConnector1">
            <a:avLst/>
          </a:prstGeom>
          <a:ln w="1270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Isosceles Triangle 45"/>
          <p:cNvSpPr/>
          <p:nvPr/>
        </p:nvSpPr>
        <p:spPr>
          <a:xfrm rot="5400000">
            <a:off x="6266691" y="5296573"/>
            <a:ext cx="121940" cy="98365"/>
          </a:xfrm>
          <a:prstGeom prst="triangle">
            <a:avLst/>
          </a:prstGeom>
          <a:solidFill>
            <a:schemeClr val="tx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dirty="0"/>
          </a:p>
        </p:txBody>
      </p:sp>
      <p:cxnSp>
        <p:nvCxnSpPr>
          <p:cNvPr id="47" name="Elbow Connector 111"/>
          <p:cNvCxnSpPr/>
          <p:nvPr/>
        </p:nvCxnSpPr>
        <p:spPr>
          <a:xfrm flipV="1">
            <a:off x="5751597" y="5345755"/>
            <a:ext cx="526882" cy="3181"/>
          </a:xfrm>
          <a:prstGeom prst="straightConnector1">
            <a:avLst/>
          </a:prstGeom>
          <a:ln w="1270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Isosceles Triangle 47"/>
          <p:cNvSpPr/>
          <p:nvPr/>
        </p:nvSpPr>
        <p:spPr>
          <a:xfrm rot="5400000">
            <a:off x="3732713" y="4799687"/>
            <a:ext cx="121940" cy="98365"/>
          </a:xfrm>
          <a:prstGeom prst="triangle">
            <a:avLst/>
          </a:prstGeom>
          <a:solidFill>
            <a:schemeClr val="tx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dirty="0"/>
          </a:p>
        </p:txBody>
      </p:sp>
      <p:cxnSp>
        <p:nvCxnSpPr>
          <p:cNvPr id="49" name="Elbow Connector 111"/>
          <p:cNvCxnSpPr/>
          <p:nvPr/>
        </p:nvCxnSpPr>
        <p:spPr>
          <a:xfrm flipV="1">
            <a:off x="3217619" y="4848869"/>
            <a:ext cx="526882" cy="3181"/>
          </a:xfrm>
          <a:prstGeom prst="straightConnector1">
            <a:avLst/>
          </a:prstGeom>
          <a:ln w="1270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Oval 51"/>
          <p:cNvSpPr/>
          <p:nvPr/>
        </p:nvSpPr>
        <p:spPr>
          <a:xfrm>
            <a:off x="170597" y="2317961"/>
            <a:ext cx="271581" cy="277091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800" dirty="0">
                <a:solidFill>
                  <a:schemeClr val="tx1"/>
                </a:solidFill>
                <a:latin typeface="Arial Unicode MS"/>
                <a:ea typeface="Arial Unicode MS"/>
                <a:cs typeface="Arial Unicode MS"/>
              </a:rPr>
              <a:t>≡</a:t>
            </a:r>
            <a:endParaRPr lang="en-AU" sz="1800" dirty="0">
              <a:solidFill>
                <a:schemeClr val="tx1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53" name="Oval 52"/>
          <p:cNvSpPr/>
          <p:nvPr/>
        </p:nvSpPr>
        <p:spPr>
          <a:xfrm>
            <a:off x="150694" y="4197561"/>
            <a:ext cx="271581" cy="277091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800" dirty="0">
                <a:solidFill>
                  <a:schemeClr val="tx1"/>
                </a:solidFill>
                <a:latin typeface="Arial Unicode MS"/>
                <a:ea typeface="Arial Unicode MS"/>
                <a:cs typeface="Arial Unicode MS"/>
              </a:rPr>
              <a:t>≡</a:t>
            </a:r>
            <a:endParaRPr lang="en-AU" sz="1800" dirty="0">
              <a:solidFill>
                <a:schemeClr val="tx1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4867888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Lateral half of &lt;midline entity&gt;</a:t>
            </a:r>
            <a:endParaRPr lang="en-US" dirty="0"/>
          </a:p>
        </p:txBody>
      </p:sp>
      <p:sp>
        <p:nvSpPr>
          <p:cNvPr id="4" name="Rectangle 17"/>
          <p:cNvSpPr>
            <a:spLocks noChangeArrowheads="1"/>
          </p:cNvSpPr>
          <p:nvPr/>
        </p:nvSpPr>
        <p:spPr bwMode="auto">
          <a:xfrm>
            <a:off x="4143375" y="3120193"/>
            <a:ext cx="2619375" cy="304800"/>
          </a:xfrm>
          <a:prstGeom prst="rect">
            <a:avLst/>
          </a:prstGeom>
          <a:pattFill prst="pct50">
            <a:fgClr>
              <a:srgbClr val="99CCFF"/>
            </a:fgClr>
            <a:bgClr>
              <a:schemeClr val="bg1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61448" tIns="30724" rIns="61448" bIns="30724" anchor="ctr"/>
          <a:lstStyle/>
          <a:p>
            <a:pPr algn="ctr"/>
            <a:r>
              <a:rPr lang="en-US" sz="1400">
                <a:solidFill>
                  <a:schemeClr val="tx1"/>
                </a:solidFill>
                <a:latin typeface="Calibri" charset="0"/>
              </a:rPr>
              <a:t>&lt;side&gt;</a:t>
            </a:r>
          </a:p>
        </p:txBody>
      </p:sp>
      <p:sp>
        <p:nvSpPr>
          <p:cNvPr id="6" name="Rounded Rectangle 5"/>
          <p:cNvSpPr/>
          <p:nvPr/>
        </p:nvSpPr>
        <p:spPr>
          <a:xfrm>
            <a:off x="1447800" y="3129718"/>
            <a:ext cx="2103438" cy="285750"/>
          </a:xfrm>
          <a:prstGeom prst="roundRect">
            <a:avLst>
              <a:gd name="adj" fmla="val 50000"/>
            </a:avLst>
          </a:prstGeom>
          <a:solidFill>
            <a:srgbClr val="FFFFD5"/>
          </a:solidFill>
          <a:ln w="38100" cmpd="dbl">
            <a:solidFill>
              <a:schemeClr val="tx1"/>
            </a:solidFill>
            <a:prstDash val="solid"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sz="1400" dirty="0">
                <a:solidFill>
                  <a:schemeClr val="tx1"/>
                </a:solidFill>
                <a:ea typeface="ＭＳ Ｐゴシック" pitchFamily="-106" charset="-128"/>
                <a:cs typeface="Calibri" pitchFamily="34" charset="0"/>
              </a:rPr>
              <a:t>laterality</a:t>
            </a:r>
          </a:p>
        </p:txBody>
      </p:sp>
      <p:cxnSp>
        <p:nvCxnSpPr>
          <p:cNvPr id="7" name="Straight Connector 2"/>
          <p:cNvCxnSpPr>
            <a:cxnSpLocks noChangeShapeType="1"/>
            <a:stCxn id="20" idx="4"/>
          </p:cNvCxnSpPr>
          <p:nvPr/>
        </p:nvCxnSpPr>
        <p:spPr bwMode="auto">
          <a:xfrm rot="16200000" flipH="1">
            <a:off x="872503" y="2562358"/>
            <a:ext cx="206826" cy="184944"/>
          </a:xfrm>
          <a:prstGeom prst="bentConnector3">
            <a:avLst>
              <a:gd name="adj1" fmla="val 105264"/>
            </a:avLst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8" name="Oval 85"/>
          <p:cNvSpPr>
            <a:spLocks noChangeAspect="1"/>
          </p:cNvSpPr>
          <p:nvPr/>
        </p:nvSpPr>
        <p:spPr bwMode="auto">
          <a:xfrm>
            <a:off x="1068388" y="2713793"/>
            <a:ext cx="92075" cy="88900"/>
          </a:xfrm>
          <a:prstGeom prst="ellipse">
            <a:avLst/>
          </a:prstGeom>
          <a:solidFill>
            <a:schemeClr val="tx1"/>
          </a:solidFill>
          <a:ln w="9525">
            <a:solidFill>
              <a:srgbClr val="808080"/>
            </a:solidFill>
            <a:round/>
            <a:headEnd/>
            <a:tailEnd/>
          </a:ln>
        </p:spPr>
        <p:txBody>
          <a:bodyPr wrap="none" lIns="90000" tIns="46800" rIns="90000" bIns="46800" anchor="ctr">
            <a:spAutoFit/>
          </a:bodyPr>
          <a:lstStyle/>
          <a:p>
            <a:pPr algn="ctr" eaLnBrk="0" hangingPunct="0">
              <a:spcBef>
                <a:spcPct val="50000"/>
              </a:spcBef>
            </a:pPr>
            <a:endParaRPr lang="en-US" sz="1600" b="0">
              <a:solidFill>
                <a:srgbClr val="808080"/>
              </a:solidFill>
              <a:latin typeface="Verdana" charset="0"/>
            </a:endParaRPr>
          </a:p>
        </p:txBody>
      </p:sp>
      <p:cxnSp>
        <p:nvCxnSpPr>
          <p:cNvPr id="9" name="AutoShape 18"/>
          <p:cNvCxnSpPr>
            <a:cxnSpLocks noChangeShapeType="1"/>
          </p:cNvCxnSpPr>
          <p:nvPr/>
        </p:nvCxnSpPr>
        <p:spPr bwMode="auto">
          <a:xfrm>
            <a:off x="1160463" y="2758243"/>
            <a:ext cx="328612" cy="0"/>
          </a:xfrm>
          <a:prstGeom prst="straightConnector1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lg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0" name="Elbow Connector 87"/>
          <p:cNvCxnSpPr>
            <a:cxnSpLocks noChangeShapeType="1"/>
            <a:stCxn id="8" idx="6"/>
            <a:endCxn id="6" idx="1"/>
          </p:cNvCxnSpPr>
          <p:nvPr/>
        </p:nvCxnSpPr>
        <p:spPr bwMode="auto">
          <a:xfrm>
            <a:off x="1160463" y="2758243"/>
            <a:ext cx="287337" cy="514350"/>
          </a:xfrm>
          <a:prstGeom prst="bentConnector3">
            <a:avLst>
              <a:gd name="adj1" fmla="val 50000"/>
            </a:avLst>
          </a:prstGeom>
          <a:noFill/>
          <a:ln w="12700">
            <a:solidFill>
              <a:schemeClr val="tx1"/>
            </a:solidFill>
            <a:round/>
            <a:headEnd/>
            <a:tailEnd type="triangle" w="lg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1" name="Rounded Rectangle 10"/>
          <p:cNvSpPr/>
          <p:nvPr/>
        </p:nvSpPr>
        <p:spPr>
          <a:xfrm>
            <a:off x="1489075" y="2634418"/>
            <a:ext cx="2103438" cy="285750"/>
          </a:xfrm>
          <a:prstGeom prst="roundRect">
            <a:avLst>
              <a:gd name="adj" fmla="val 50000"/>
            </a:avLst>
          </a:prstGeom>
          <a:solidFill>
            <a:srgbClr val="FFFFD5"/>
          </a:solidFill>
          <a:ln w="38100" cmpd="dbl">
            <a:solidFill>
              <a:schemeClr val="tx1"/>
            </a:solidFill>
            <a:prstDash val="solid"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sz="1400" dirty="0">
                <a:solidFill>
                  <a:schemeClr val="tx1"/>
                </a:solidFill>
                <a:ea typeface="ＭＳ Ｐゴシック" pitchFamily="-106" charset="-128"/>
                <a:cs typeface="Calibri" pitchFamily="34" charset="0"/>
              </a:rPr>
              <a:t>lateral half of</a:t>
            </a:r>
          </a:p>
        </p:txBody>
      </p:sp>
      <p:cxnSp>
        <p:nvCxnSpPr>
          <p:cNvPr id="12" name="Straight Connector 2"/>
          <p:cNvCxnSpPr>
            <a:cxnSpLocks noChangeShapeType="1"/>
            <a:stCxn id="6" idx="3"/>
          </p:cNvCxnSpPr>
          <p:nvPr/>
        </p:nvCxnSpPr>
        <p:spPr bwMode="auto">
          <a:xfrm flipV="1">
            <a:off x="3551238" y="3272593"/>
            <a:ext cx="250825" cy="0"/>
          </a:xfrm>
          <a:prstGeom prst="straightConnector1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3" name="AutoShape 18"/>
          <p:cNvCxnSpPr>
            <a:cxnSpLocks noChangeShapeType="1"/>
            <a:endCxn id="4" idx="1"/>
          </p:cNvCxnSpPr>
          <p:nvPr/>
        </p:nvCxnSpPr>
        <p:spPr bwMode="auto">
          <a:xfrm>
            <a:off x="3802063" y="3272593"/>
            <a:ext cx="341312" cy="0"/>
          </a:xfrm>
          <a:prstGeom prst="straightConnector1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lg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4" name="Rectangle 17"/>
          <p:cNvSpPr>
            <a:spLocks noChangeArrowheads="1"/>
          </p:cNvSpPr>
          <p:nvPr/>
        </p:nvSpPr>
        <p:spPr bwMode="auto">
          <a:xfrm>
            <a:off x="4135438" y="2624893"/>
            <a:ext cx="2627312" cy="304800"/>
          </a:xfrm>
          <a:prstGeom prst="rect">
            <a:avLst/>
          </a:prstGeom>
          <a:pattFill prst="pct50">
            <a:fgClr>
              <a:srgbClr val="99CCFF"/>
            </a:fgClr>
            <a:bgClr>
              <a:schemeClr val="bg1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61448" tIns="30724" rIns="61448" bIns="30724" anchor="ctr"/>
          <a:lstStyle/>
          <a:p>
            <a:pPr algn="ctr"/>
            <a:r>
              <a:rPr lang="en-US" sz="1400">
                <a:solidFill>
                  <a:schemeClr val="tx1"/>
                </a:solidFill>
                <a:latin typeface="Calibri" charset="0"/>
              </a:rPr>
              <a:t>&lt;midline entity&gt;</a:t>
            </a:r>
          </a:p>
        </p:txBody>
      </p:sp>
      <p:cxnSp>
        <p:nvCxnSpPr>
          <p:cNvPr id="15" name="Straight Connector 2"/>
          <p:cNvCxnSpPr>
            <a:cxnSpLocks noChangeShapeType="1"/>
            <a:stCxn id="11" idx="3"/>
          </p:cNvCxnSpPr>
          <p:nvPr/>
        </p:nvCxnSpPr>
        <p:spPr bwMode="auto">
          <a:xfrm>
            <a:off x="3592513" y="2777293"/>
            <a:ext cx="234950" cy="0"/>
          </a:xfrm>
          <a:prstGeom prst="straightConnector1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6" name="AutoShape 18"/>
          <p:cNvCxnSpPr>
            <a:cxnSpLocks noChangeShapeType="1"/>
            <a:endCxn id="14" idx="1"/>
          </p:cNvCxnSpPr>
          <p:nvPr/>
        </p:nvCxnSpPr>
        <p:spPr bwMode="auto">
          <a:xfrm>
            <a:off x="3827463" y="2777293"/>
            <a:ext cx="307975" cy="0"/>
          </a:xfrm>
          <a:prstGeom prst="straightConnector1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lg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7" name="Rectangle 3"/>
          <p:cNvSpPr>
            <a:spLocks noChangeArrowheads="1"/>
          </p:cNvSpPr>
          <p:nvPr/>
        </p:nvSpPr>
        <p:spPr bwMode="auto">
          <a:xfrm>
            <a:off x="1489075" y="1745418"/>
            <a:ext cx="4545013" cy="301625"/>
          </a:xfrm>
          <a:prstGeom prst="rect">
            <a:avLst/>
          </a:prstGeom>
          <a:solidFill>
            <a:srgbClr val="CCCCFF"/>
          </a:solidFill>
          <a:ln w="38100" cmpd="dbl">
            <a:solidFill>
              <a:srgbClr val="000000"/>
            </a:solidFill>
            <a:miter lim="800000"/>
            <a:headEnd/>
            <a:tailEnd/>
          </a:ln>
        </p:spPr>
        <p:txBody>
          <a:bodyPr lIns="61448" tIns="30724" rIns="61448" bIns="30724" anchor="ctr"/>
          <a:lstStyle/>
          <a:p>
            <a:pPr algn="ctr"/>
            <a:r>
              <a:rPr lang="en-US" sz="1400">
                <a:solidFill>
                  <a:schemeClr val="tx1"/>
                </a:solidFill>
                <a:latin typeface="Calibri" charset="0"/>
              </a:rPr>
              <a:t>‘lateral half of &lt;midline entity&gt;’</a:t>
            </a:r>
          </a:p>
        </p:txBody>
      </p:sp>
      <p:cxnSp>
        <p:nvCxnSpPr>
          <p:cNvPr id="18" name="Straight Connector 38"/>
          <p:cNvCxnSpPr>
            <a:cxnSpLocks noChangeShapeType="1"/>
            <a:stCxn id="20" idx="0"/>
            <a:endCxn id="17" idx="1"/>
          </p:cNvCxnSpPr>
          <p:nvPr/>
        </p:nvCxnSpPr>
        <p:spPr bwMode="auto">
          <a:xfrm rot="5400000" flipH="1" flipV="1">
            <a:off x="997212" y="1782464"/>
            <a:ext cx="378095" cy="605631"/>
          </a:xfrm>
          <a:prstGeom prst="bentConnector2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9" name="TextBox 1"/>
          <p:cNvSpPr txBox="1">
            <a:spLocks noChangeArrowheads="1"/>
          </p:cNvSpPr>
          <p:nvPr/>
        </p:nvSpPr>
        <p:spPr bwMode="auto">
          <a:xfrm>
            <a:off x="1419225" y="4071105"/>
            <a:ext cx="6899275" cy="1169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32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1pPr>
            <a:lvl2pPr>
              <a:defRPr sz="28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l"/>
            <a:r>
              <a:rPr lang="en-US" sz="1400">
                <a:latin typeface="Arial" charset="0"/>
              </a:rPr>
              <a:t>‘lateralHalfOf’ is a special partof relationship.</a:t>
            </a:r>
          </a:p>
          <a:p>
            <a:pPr algn="l"/>
            <a:r>
              <a:rPr lang="en-US" sz="1400">
                <a:latin typeface="Arial" charset="0"/>
              </a:rPr>
              <a:t>It  distinguishes lateral half parts from regional parts.</a:t>
            </a:r>
          </a:p>
          <a:p>
            <a:pPr algn="l"/>
            <a:r>
              <a:rPr lang="en-US" sz="1400">
                <a:latin typeface="Arial" charset="0"/>
              </a:rPr>
              <a:t>A lateral half is not a regional part.</a:t>
            </a:r>
          </a:p>
          <a:p>
            <a:pPr algn="l"/>
            <a:endParaRPr lang="en-US" sz="1400">
              <a:latin typeface="Arial" charset="0"/>
            </a:endParaRPr>
          </a:p>
          <a:p>
            <a:pPr algn="l"/>
            <a:r>
              <a:rPr lang="en-US" sz="1400">
                <a:latin typeface="Arial" charset="0"/>
              </a:rPr>
              <a:t>E.g. lateral half of nose = (‘lateral half of’ some nose) and (laterality some side) </a:t>
            </a:r>
          </a:p>
        </p:txBody>
      </p:sp>
      <p:sp>
        <p:nvSpPr>
          <p:cNvPr id="20" name="Oval 19"/>
          <p:cNvSpPr/>
          <p:nvPr/>
        </p:nvSpPr>
        <p:spPr>
          <a:xfrm>
            <a:off x="747653" y="2274326"/>
            <a:ext cx="271581" cy="277091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800" dirty="0">
                <a:solidFill>
                  <a:schemeClr val="tx1"/>
                </a:solidFill>
                <a:latin typeface="Arial Unicode MS"/>
                <a:ea typeface="Arial Unicode MS"/>
                <a:cs typeface="Arial Unicode MS"/>
              </a:rPr>
              <a:t>≡</a:t>
            </a:r>
            <a:endParaRPr lang="en-AU" sz="1800" dirty="0">
              <a:solidFill>
                <a:schemeClr val="tx1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1026009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 smtClean="0"/>
              <a:t>Par of &lt;L/R&gt; lateral half of &lt;midline entity&gt;</a:t>
            </a:r>
            <a:endParaRPr lang="en-US" sz="2400" dirty="0"/>
          </a:p>
        </p:txBody>
      </p:sp>
      <p:sp>
        <p:nvSpPr>
          <p:cNvPr id="49" name="Rectangle 17"/>
          <p:cNvSpPr>
            <a:spLocks noChangeArrowheads="1"/>
          </p:cNvSpPr>
          <p:nvPr/>
        </p:nvSpPr>
        <p:spPr bwMode="auto">
          <a:xfrm>
            <a:off x="4273550" y="5606921"/>
            <a:ext cx="3379788" cy="304800"/>
          </a:xfrm>
          <a:prstGeom prst="rect">
            <a:avLst/>
          </a:prstGeom>
          <a:solidFill>
            <a:srgbClr val="99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61448" tIns="30724" rIns="61448" bIns="30724" anchor="ctr"/>
          <a:lstStyle/>
          <a:p>
            <a:pPr algn="ctr"/>
            <a:r>
              <a:rPr lang="en-US" sz="1400">
                <a:solidFill>
                  <a:schemeClr val="tx1"/>
                </a:solidFill>
                <a:latin typeface="Calibri" charset="0"/>
              </a:rPr>
              <a:t>&lt;L/R&gt; half of &lt;midline entity&gt;</a:t>
            </a:r>
          </a:p>
        </p:txBody>
      </p:sp>
      <p:sp>
        <p:nvSpPr>
          <p:cNvPr id="51" name="Rounded Rectangle 50"/>
          <p:cNvSpPr/>
          <p:nvPr/>
        </p:nvSpPr>
        <p:spPr>
          <a:xfrm>
            <a:off x="1673225" y="5616446"/>
            <a:ext cx="2103438" cy="285750"/>
          </a:xfrm>
          <a:prstGeom prst="roundRect">
            <a:avLst>
              <a:gd name="adj" fmla="val 50000"/>
            </a:avLst>
          </a:prstGeom>
          <a:solidFill>
            <a:srgbClr val="FFFFD5"/>
          </a:solidFill>
          <a:ln w="38100" cmpd="dbl">
            <a:solidFill>
              <a:schemeClr val="tx1"/>
            </a:solidFill>
            <a:prstDash val="solid"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sz="1400" dirty="0">
                <a:solidFill>
                  <a:schemeClr val="tx1"/>
                </a:solidFill>
                <a:ea typeface="ＭＳ Ｐゴシック" pitchFamily="-106" charset="-128"/>
                <a:cs typeface="Calibri" pitchFamily="34" charset="0"/>
              </a:rPr>
              <a:t>part of</a:t>
            </a:r>
          </a:p>
        </p:txBody>
      </p:sp>
      <p:cxnSp>
        <p:nvCxnSpPr>
          <p:cNvPr id="53" name="Straight Connector 2"/>
          <p:cNvCxnSpPr>
            <a:cxnSpLocks noChangeShapeType="1"/>
            <a:stCxn id="51" idx="3"/>
            <a:endCxn id="54" idx="6"/>
          </p:cNvCxnSpPr>
          <p:nvPr/>
        </p:nvCxnSpPr>
        <p:spPr bwMode="auto">
          <a:xfrm flipV="1">
            <a:off x="3776663" y="5759321"/>
            <a:ext cx="250825" cy="0"/>
          </a:xfrm>
          <a:prstGeom prst="straightConnector1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54" name="Oval 93"/>
          <p:cNvSpPr>
            <a:spLocks noChangeAspect="1"/>
          </p:cNvSpPr>
          <p:nvPr/>
        </p:nvSpPr>
        <p:spPr bwMode="auto">
          <a:xfrm>
            <a:off x="3935413" y="5713283"/>
            <a:ext cx="92075" cy="92075"/>
          </a:xfrm>
          <a:prstGeom prst="ellipse">
            <a:avLst/>
          </a:prstGeom>
          <a:solidFill>
            <a:schemeClr val="tx1"/>
          </a:solidFill>
          <a:ln w="9525">
            <a:solidFill>
              <a:srgbClr val="808080"/>
            </a:solidFill>
            <a:round/>
            <a:headEnd/>
            <a:tailEnd/>
          </a:ln>
        </p:spPr>
        <p:txBody>
          <a:bodyPr wrap="none" lIns="90000" tIns="46800" rIns="90000" bIns="46800" anchor="ctr">
            <a:spAutoFit/>
          </a:bodyPr>
          <a:lstStyle/>
          <a:p>
            <a:pPr algn="ctr" eaLnBrk="0" hangingPunct="0">
              <a:spcBef>
                <a:spcPct val="50000"/>
              </a:spcBef>
            </a:pPr>
            <a:endParaRPr lang="en-US" sz="1600" b="0">
              <a:solidFill>
                <a:srgbClr val="808080"/>
              </a:solidFill>
              <a:latin typeface="Verdana" charset="0"/>
            </a:endParaRPr>
          </a:p>
        </p:txBody>
      </p:sp>
      <p:cxnSp>
        <p:nvCxnSpPr>
          <p:cNvPr id="55" name="AutoShape 18"/>
          <p:cNvCxnSpPr>
            <a:cxnSpLocks noChangeShapeType="1"/>
          </p:cNvCxnSpPr>
          <p:nvPr/>
        </p:nvCxnSpPr>
        <p:spPr bwMode="auto">
          <a:xfrm>
            <a:off x="4027488" y="5759321"/>
            <a:ext cx="246062" cy="0"/>
          </a:xfrm>
          <a:prstGeom prst="straightConnector1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lg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56" name="Rectangle 17"/>
          <p:cNvSpPr>
            <a:spLocks noChangeArrowheads="1"/>
          </p:cNvSpPr>
          <p:nvPr/>
        </p:nvSpPr>
        <p:spPr bwMode="auto">
          <a:xfrm>
            <a:off x="4306888" y="4930646"/>
            <a:ext cx="2619375" cy="304800"/>
          </a:xfrm>
          <a:prstGeom prst="rect">
            <a:avLst/>
          </a:prstGeom>
          <a:solidFill>
            <a:srgbClr val="99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61448" tIns="30724" rIns="61448" bIns="30724" anchor="ctr"/>
          <a:lstStyle/>
          <a:p>
            <a:pPr algn="ctr"/>
            <a:r>
              <a:rPr lang="en-US" sz="1400">
                <a:solidFill>
                  <a:schemeClr val="tx1"/>
                </a:solidFill>
                <a:latin typeface="Calibri" charset="0"/>
              </a:rPr>
              <a:t>&lt;L/R&gt;</a:t>
            </a:r>
          </a:p>
        </p:txBody>
      </p:sp>
      <p:sp>
        <p:nvSpPr>
          <p:cNvPr id="58" name="Rounded Rectangle 57"/>
          <p:cNvSpPr/>
          <p:nvPr/>
        </p:nvSpPr>
        <p:spPr>
          <a:xfrm>
            <a:off x="1611313" y="4940171"/>
            <a:ext cx="2103437" cy="285750"/>
          </a:xfrm>
          <a:prstGeom prst="roundRect">
            <a:avLst>
              <a:gd name="adj" fmla="val 50000"/>
            </a:avLst>
          </a:prstGeom>
          <a:solidFill>
            <a:srgbClr val="FFFFD5"/>
          </a:solidFill>
          <a:ln w="38100" cmpd="dbl">
            <a:solidFill>
              <a:schemeClr val="tx1"/>
            </a:solidFill>
            <a:prstDash val="solid"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sz="1400" dirty="0">
                <a:solidFill>
                  <a:schemeClr val="tx1"/>
                </a:solidFill>
                <a:ea typeface="ＭＳ Ｐゴシック" pitchFamily="-106" charset="-128"/>
                <a:cs typeface="Calibri" pitchFamily="34" charset="0"/>
              </a:rPr>
              <a:t>laterality</a:t>
            </a:r>
          </a:p>
        </p:txBody>
      </p:sp>
      <p:cxnSp>
        <p:nvCxnSpPr>
          <p:cNvPr id="59" name="Straight Connector 2"/>
          <p:cNvCxnSpPr>
            <a:cxnSpLocks noChangeShapeType="1"/>
            <a:stCxn id="96" idx="0"/>
          </p:cNvCxnSpPr>
          <p:nvPr/>
        </p:nvCxnSpPr>
        <p:spPr bwMode="auto">
          <a:xfrm rot="5400000" flipH="1" flipV="1">
            <a:off x="887420" y="4613875"/>
            <a:ext cx="389659" cy="299302"/>
          </a:xfrm>
          <a:prstGeom prst="bentConnector3">
            <a:avLst>
              <a:gd name="adj1" fmla="val 98889"/>
            </a:avLst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60" name="Oval 85"/>
          <p:cNvSpPr>
            <a:spLocks noChangeAspect="1"/>
          </p:cNvSpPr>
          <p:nvPr/>
        </p:nvSpPr>
        <p:spPr bwMode="auto">
          <a:xfrm>
            <a:off x="1231900" y="4524246"/>
            <a:ext cx="92075" cy="88900"/>
          </a:xfrm>
          <a:prstGeom prst="ellipse">
            <a:avLst/>
          </a:prstGeom>
          <a:solidFill>
            <a:schemeClr val="tx1"/>
          </a:solidFill>
          <a:ln w="9525">
            <a:solidFill>
              <a:srgbClr val="808080"/>
            </a:solidFill>
            <a:round/>
            <a:headEnd/>
            <a:tailEnd/>
          </a:ln>
        </p:spPr>
        <p:txBody>
          <a:bodyPr wrap="none" lIns="90000" tIns="46800" rIns="90000" bIns="46800" anchor="ctr">
            <a:spAutoFit/>
          </a:bodyPr>
          <a:lstStyle/>
          <a:p>
            <a:pPr algn="ctr" eaLnBrk="0" hangingPunct="0">
              <a:spcBef>
                <a:spcPct val="50000"/>
              </a:spcBef>
            </a:pPr>
            <a:endParaRPr lang="en-US" sz="1600" b="0">
              <a:solidFill>
                <a:srgbClr val="808080"/>
              </a:solidFill>
              <a:latin typeface="Verdana" charset="0"/>
            </a:endParaRPr>
          </a:p>
        </p:txBody>
      </p:sp>
      <p:cxnSp>
        <p:nvCxnSpPr>
          <p:cNvPr id="61" name="AutoShape 18"/>
          <p:cNvCxnSpPr>
            <a:cxnSpLocks noChangeShapeType="1"/>
          </p:cNvCxnSpPr>
          <p:nvPr/>
        </p:nvCxnSpPr>
        <p:spPr bwMode="auto">
          <a:xfrm>
            <a:off x="1323975" y="4568696"/>
            <a:ext cx="328613" cy="0"/>
          </a:xfrm>
          <a:prstGeom prst="straightConnector1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lg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62" name="Elbow Connector 87"/>
          <p:cNvCxnSpPr>
            <a:cxnSpLocks noChangeShapeType="1"/>
            <a:stCxn id="60" idx="6"/>
            <a:endCxn id="58" idx="1"/>
          </p:cNvCxnSpPr>
          <p:nvPr/>
        </p:nvCxnSpPr>
        <p:spPr bwMode="auto">
          <a:xfrm>
            <a:off x="1323975" y="4568696"/>
            <a:ext cx="287338" cy="514350"/>
          </a:xfrm>
          <a:prstGeom prst="bentConnector3">
            <a:avLst>
              <a:gd name="adj1" fmla="val 50000"/>
            </a:avLst>
          </a:prstGeom>
          <a:noFill/>
          <a:ln w="12700">
            <a:solidFill>
              <a:schemeClr val="tx1"/>
            </a:solidFill>
            <a:round/>
            <a:headEnd/>
            <a:tailEnd type="triangle" w="lg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63" name="Rounded Rectangle 62"/>
          <p:cNvSpPr/>
          <p:nvPr/>
        </p:nvSpPr>
        <p:spPr>
          <a:xfrm>
            <a:off x="1652588" y="4444871"/>
            <a:ext cx="2103437" cy="285750"/>
          </a:xfrm>
          <a:prstGeom prst="roundRect">
            <a:avLst>
              <a:gd name="adj" fmla="val 50000"/>
            </a:avLst>
          </a:prstGeom>
          <a:solidFill>
            <a:srgbClr val="FFFFD5"/>
          </a:solidFill>
          <a:ln w="38100" cmpd="dbl">
            <a:solidFill>
              <a:schemeClr val="tx1"/>
            </a:solidFill>
            <a:prstDash val="solid"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sz="1400" dirty="0">
                <a:solidFill>
                  <a:schemeClr val="tx1"/>
                </a:solidFill>
                <a:ea typeface="ＭＳ Ｐゴシック" pitchFamily="-106" charset="-128"/>
                <a:cs typeface="Calibri" pitchFamily="34" charset="0"/>
              </a:rPr>
              <a:t>part of</a:t>
            </a:r>
          </a:p>
        </p:txBody>
      </p:sp>
      <p:cxnSp>
        <p:nvCxnSpPr>
          <p:cNvPr id="64" name="Straight Connector 2"/>
          <p:cNvCxnSpPr>
            <a:cxnSpLocks noChangeShapeType="1"/>
            <a:stCxn id="58" idx="3"/>
          </p:cNvCxnSpPr>
          <p:nvPr/>
        </p:nvCxnSpPr>
        <p:spPr bwMode="auto">
          <a:xfrm flipV="1">
            <a:off x="3714750" y="5083046"/>
            <a:ext cx="250825" cy="0"/>
          </a:xfrm>
          <a:prstGeom prst="straightConnector1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65" name="AutoShape 18"/>
          <p:cNvCxnSpPr>
            <a:cxnSpLocks noChangeShapeType="1"/>
            <a:endCxn id="56" idx="1"/>
          </p:cNvCxnSpPr>
          <p:nvPr/>
        </p:nvCxnSpPr>
        <p:spPr bwMode="auto">
          <a:xfrm>
            <a:off x="3965575" y="5083046"/>
            <a:ext cx="341313" cy="0"/>
          </a:xfrm>
          <a:prstGeom prst="straightConnector1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lg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66" name="Rectangle 17"/>
          <p:cNvSpPr>
            <a:spLocks noChangeArrowheads="1"/>
          </p:cNvSpPr>
          <p:nvPr/>
        </p:nvSpPr>
        <p:spPr bwMode="auto">
          <a:xfrm>
            <a:off x="4298950" y="4435346"/>
            <a:ext cx="2627313" cy="304800"/>
          </a:xfrm>
          <a:prstGeom prst="rect">
            <a:avLst/>
          </a:prstGeom>
          <a:pattFill prst="pct50">
            <a:fgClr>
              <a:srgbClr val="99CCFF"/>
            </a:fgClr>
            <a:bgClr>
              <a:schemeClr val="bg1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61448" tIns="30724" rIns="61448" bIns="30724" anchor="ctr"/>
          <a:lstStyle/>
          <a:p>
            <a:pPr algn="ctr"/>
            <a:r>
              <a:rPr lang="en-US" sz="1400">
                <a:solidFill>
                  <a:schemeClr val="tx1"/>
                </a:solidFill>
                <a:latin typeface="Calibri" charset="0"/>
              </a:rPr>
              <a:t>&lt;lateral half of midline entity&gt;</a:t>
            </a:r>
          </a:p>
        </p:txBody>
      </p:sp>
      <p:cxnSp>
        <p:nvCxnSpPr>
          <p:cNvPr id="67" name="Straight Connector 2"/>
          <p:cNvCxnSpPr>
            <a:cxnSpLocks noChangeShapeType="1"/>
            <a:stCxn id="63" idx="3"/>
          </p:cNvCxnSpPr>
          <p:nvPr/>
        </p:nvCxnSpPr>
        <p:spPr bwMode="auto">
          <a:xfrm>
            <a:off x="3756025" y="4587746"/>
            <a:ext cx="234950" cy="0"/>
          </a:xfrm>
          <a:prstGeom prst="straightConnector1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68" name="AutoShape 18"/>
          <p:cNvCxnSpPr>
            <a:cxnSpLocks noChangeShapeType="1"/>
            <a:endCxn id="66" idx="1"/>
          </p:cNvCxnSpPr>
          <p:nvPr/>
        </p:nvCxnSpPr>
        <p:spPr bwMode="auto">
          <a:xfrm>
            <a:off x="3990975" y="4587746"/>
            <a:ext cx="307975" cy="0"/>
          </a:xfrm>
          <a:prstGeom prst="straightConnector1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lg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70" name="TextBox 1"/>
          <p:cNvSpPr txBox="1">
            <a:spLocks noChangeArrowheads="1"/>
          </p:cNvSpPr>
          <p:nvPr/>
        </p:nvSpPr>
        <p:spPr bwMode="auto">
          <a:xfrm>
            <a:off x="2463800" y="1271458"/>
            <a:ext cx="3419475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32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1pPr>
            <a:lvl2pPr>
              <a:defRPr sz="28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l"/>
            <a:r>
              <a:rPr lang="en-US" sz="1100">
                <a:latin typeface="Arial" charset="0"/>
              </a:rPr>
              <a:t>Anonymous classs, using general class axioms.</a:t>
            </a:r>
          </a:p>
        </p:txBody>
      </p:sp>
      <p:sp>
        <p:nvSpPr>
          <p:cNvPr id="71" name="TextBox 1"/>
          <p:cNvSpPr txBox="1">
            <a:spLocks noChangeArrowheads="1"/>
          </p:cNvSpPr>
          <p:nvPr/>
        </p:nvSpPr>
        <p:spPr bwMode="auto">
          <a:xfrm>
            <a:off x="1934380" y="6119683"/>
            <a:ext cx="4533096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32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1pPr>
            <a:lvl2pPr>
              <a:defRPr sz="28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l"/>
            <a:r>
              <a:rPr lang="en-US" sz="1400" dirty="0" smtClean="0">
                <a:latin typeface="Arial" charset="0"/>
              </a:rPr>
              <a:t>(</a:t>
            </a:r>
            <a:r>
              <a:rPr lang="en-US" sz="1400" dirty="0">
                <a:latin typeface="Arial" charset="0"/>
              </a:rPr>
              <a:t>part of ‘lateral half of trunk’) and (laterality left) =</a:t>
            </a:r>
          </a:p>
          <a:p>
            <a:pPr algn="l"/>
            <a:r>
              <a:rPr lang="en-US" sz="1400" dirty="0">
                <a:latin typeface="Arial" charset="0"/>
              </a:rPr>
              <a:t>(part of ‘left half of trunk’</a:t>
            </a:r>
            <a:r>
              <a:rPr lang="en-US" sz="1400" dirty="0" smtClean="0">
                <a:latin typeface="Arial" charset="0"/>
              </a:rPr>
              <a:t>)</a:t>
            </a:r>
            <a:endParaRPr lang="en-US" sz="1400" dirty="0">
              <a:latin typeface="Arial" charset="0"/>
            </a:endParaRPr>
          </a:p>
        </p:txBody>
      </p:sp>
      <p:sp>
        <p:nvSpPr>
          <p:cNvPr id="72" name="Rectangle 17"/>
          <p:cNvSpPr>
            <a:spLocks noChangeArrowheads="1"/>
          </p:cNvSpPr>
          <p:nvPr/>
        </p:nvSpPr>
        <p:spPr bwMode="auto">
          <a:xfrm>
            <a:off x="6577013" y="3006596"/>
            <a:ext cx="1968500" cy="304800"/>
          </a:xfrm>
          <a:prstGeom prst="rect">
            <a:avLst/>
          </a:prstGeom>
          <a:pattFill prst="pct50">
            <a:fgClr>
              <a:srgbClr val="99CCFF"/>
            </a:fgClr>
            <a:bgClr>
              <a:schemeClr val="bg1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61448" tIns="30724" rIns="61448" bIns="30724" anchor="ctr"/>
          <a:lstStyle/>
          <a:p>
            <a:pPr algn="ctr"/>
            <a:r>
              <a:rPr lang="en-US" sz="1400">
                <a:solidFill>
                  <a:schemeClr val="tx1"/>
                </a:solidFill>
                <a:latin typeface="Calibri" charset="0"/>
              </a:rPr>
              <a:t>&lt;midline entity&gt;</a:t>
            </a:r>
          </a:p>
        </p:txBody>
      </p:sp>
      <p:sp>
        <p:nvSpPr>
          <p:cNvPr id="74" name="Rounded Rectangle 73"/>
          <p:cNvSpPr/>
          <p:nvPr/>
        </p:nvSpPr>
        <p:spPr>
          <a:xfrm>
            <a:off x="1509713" y="3025646"/>
            <a:ext cx="2103437" cy="285750"/>
          </a:xfrm>
          <a:prstGeom prst="roundRect">
            <a:avLst>
              <a:gd name="adj" fmla="val 50000"/>
            </a:avLst>
          </a:prstGeom>
          <a:solidFill>
            <a:srgbClr val="FFFFD5"/>
          </a:solidFill>
          <a:ln w="38100" cmpd="dbl">
            <a:solidFill>
              <a:schemeClr val="tx1"/>
            </a:solidFill>
            <a:prstDash val="solid"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sz="1400" dirty="0">
                <a:solidFill>
                  <a:schemeClr val="tx1"/>
                </a:solidFill>
                <a:ea typeface="ＭＳ Ｐゴシック" pitchFamily="-106" charset="-128"/>
                <a:cs typeface="Calibri" pitchFamily="34" charset="0"/>
              </a:rPr>
              <a:t>all or part of</a:t>
            </a:r>
          </a:p>
        </p:txBody>
      </p:sp>
      <p:cxnSp>
        <p:nvCxnSpPr>
          <p:cNvPr id="76" name="AutoShape 18"/>
          <p:cNvCxnSpPr>
            <a:cxnSpLocks noChangeShapeType="1"/>
            <a:stCxn id="74" idx="3"/>
          </p:cNvCxnSpPr>
          <p:nvPr/>
        </p:nvCxnSpPr>
        <p:spPr bwMode="auto">
          <a:xfrm>
            <a:off x="3613150" y="3168521"/>
            <a:ext cx="496888" cy="0"/>
          </a:xfrm>
          <a:prstGeom prst="straightConnector1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lg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77" name="Rectangle 17"/>
          <p:cNvSpPr>
            <a:spLocks noChangeArrowheads="1"/>
          </p:cNvSpPr>
          <p:nvPr/>
        </p:nvSpPr>
        <p:spPr bwMode="auto">
          <a:xfrm>
            <a:off x="4143375" y="2339846"/>
            <a:ext cx="2619375" cy="304800"/>
          </a:xfrm>
          <a:prstGeom prst="rect">
            <a:avLst/>
          </a:prstGeom>
          <a:pattFill prst="pct50">
            <a:fgClr>
              <a:srgbClr val="99CCFF"/>
            </a:fgClr>
            <a:bgClr>
              <a:schemeClr val="bg1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61448" tIns="30724" rIns="61448" bIns="30724" anchor="ctr"/>
          <a:lstStyle/>
          <a:p>
            <a:pPr algn="ctr"/>
            <a:r>
              <a:rPr lang="en-US" sz="1400">
                <a:solidFill>
                  <a:schemeClr val="tx1"/>
                </a:solidFill>
                <a:latin typeface="Calibri" charset="0"/>
              </a:rPr>
              <a:t>&lt;side&gt;</a:t>
            </a:r>
          </a:p>
        </p:txBody>
      </p:sp>
      <p:sp>
        <p:nvSpPr>
          <p:cNvPr id="79" name="Rounded Rectangle 78"/>
          <p:cNvSpPr/>
          <p:nvPr/>
        </p:nvSpPr>
        <p:spPr>
          <a:xfrm>
            <a:off x="1447800" y="2349371"/>
            <a:ext cx="2103438" cy="285750"/>
          </a:xfrm>
          <a:prstGeom prst="roundRect">
            <a:avLst>
              <a:gd name="adj" fmla="val 50000"/>
            </a:avLst>
          </a:prstGeom>
          <a:solidFill>
            <a:srgbClr val="FFFFD5"/>
          </a:solidFill>
          <a:ln w="38100" cmpd="dbl">
            <a:solidFill>
              <a:schemeClr val="tx1"/>
            </a:solidFill>
            <a:prstDash val="solid"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sz="1400" dirty="0">
                <a:solidFill>
                  <a:schemeClr val="tx1"/>
                </a:solidFill>
                <a:ea typeface="ＭＳ Ｐゴシック" pitchFamily="-106" charset="-128"/>
                <a:cs typeface="Calibri" pitchFamily="34" charset="0"/>
              </a:rPr>
              <a:t>laterality</a:t>
            </a:r>
          </a:p>
        </p:txBody>
      </p:sp>
      <p:cxnSp>
        <p:nvCxnSpPr>
          <p:cNvPr id="80" name="Straight Connector 2"/>
          <p:cNvCxnSpPr>
            <a:cxnSpLocks noChangeShapeType="1"/>
            <a:stCxn id="48" idx="0"/>
          </p:cNvCxnSpPr>
          <p:nvPr/>
        </p:nvCxnSpPr>
        <p:spPr bwMode="auto">
          <a:xfrm rot="5400000" flipH="1" flipV="1">
            <a:off x="789605" y="2084443"/>
            <a:ext cx="372622" cy="184944"/>
          </a:xfrm>
          <a:prstGeom prst="bentConnector3">
            <a:avLst>
              <a:gd name="adj1" fmla="val 101124"/>
            </a:avLst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81" name="Oval 85"/>
          <p:cNvSpPr>
            <a:spLocks noChangeAspect="1"/>
          </p:cNvSpPr>
          <p:nvPr/>
        </p:nvSpPr>
        <p:spPr bwMode="auto">
          <a:xfrm>
            <a:off x="1068388" y="1933446"/>
            <a:ext cx="92075" cy="88900"/>
          </a:xfrm>
          <a:prstGeom prst="ellipse">
            <a:avLst/>
          </a:prstGeom>
          <a:solidFill>
            <a:schemeClr val="tx1"/>
          </a:solidFill>
          <a:ln w="9525">
            <a:solidFill>
              <a:srgbClr val="808080"/>
            </a:solidFill>
            <a:round/>
            <a:headEnd/>
            <a:tailEnd/>
          </a:ln>
        </p:spPr>
        <p:txBody>
          <a:bodyPr wrap="none" lIns="90000" tIns="46800" rIns="90000" bIns="46800" anchor="ctr">
            <a:spAutoFit/>
          </a:bodyPr>
          <a:lstStyle/>
          <a:p>
            <a:pPr algn="ctr" eaLnBrk="0" hangingPunct="0">
              <a:spcBef>
                <a:spcPct val="50000"/>
              </a:spcBef>
            </a:pPr>
            <a:endParaRPr lang="en-US" sz="1600" b="0">
              <a:solidFill>
                <a:srgbClr val="808080"/>
              </a:solidFill>
              <a:latin typeface="Verdana" charset="0"/>
            </a:endParaRPr>
          </a:p>
        </p:txBody>
      </p:sp>
      <p:cxnSp>
        <p:nvCxnSpPr>
          <p:cNvPr id="82" name="AutoShape 18"/>
          <p:cNvCxnSpPr>
            <a:cxnSpLocks noChangeShapeType="1"/>
          </p:cNvCxnSpPr>
          <p:nvPr/>
        </p:nvCxnSpPr>
        <p:spPr bwMode="auto">
          <a:xfrm>
            <a:off x="1160463" y="1977896"/>
            <a:ext cx="328612" cy="0"/>
          </a:xfrm>
          <a:prstGeom prst="straightConnector1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lg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3" name="Elbow Connector 87"/>
          <p:cNvCxnSpPr>
            <a:cxnSpLocks noChangeShapeType="1"/>
            <a:stCxn id="81" idx="6"/>
            <a:endCxn id="79" idx="1"/>
          </p:cNvCxnSpPr>
          <p:nvPr/>
        </p:nvCxnSpPr>
        <p:spPr bwMode="auto">
          <a:xfrm>
            <a:off x="1160463" y="1977896"/>
            <a:ext cx="287337" cy="514350"/>
          </a:xfrm>
          <a:prstGeom prst="bentConnector3">
            <a:avLst>
              <a:gd name="adj1" fmla="val 50000"/>
            </a:avLst>
          </a:prstGeom>
          <a:noFill/>
          <a:ln w="12700">
            <a:solidFill>
              <a:schemeClr val="tx1"/>
            </a:solidFill>
            <a:round/>
            <a:headEnd/>
            <a:tailEnd type="triangle" w="lg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84" name="Rounded Rectangle 83"/>
          <p:cNvSpPr/>
          <p:nvPr/>
        </p:nvSpPr>
        <p:spPr>
          <a:xfrm>
            <a:off x="1489075" y="1854071"/>
            <a:ext cx="2103438" cy="285750"/>
          </a:xfrm>
          <a:prstGeom prst="roundRect">
            <a:avLst>
              <a:gd name="adj" fmla="val 50000"/>
            </a:avLst>
          </a:prstGeom>
          <a:solidFill>
            <a:srgbClr val="FFFFD5"/>
          </a:solidFill>
          <a:ln w="38100" cmpd="dbl">
            <a:solidFill>
              <a:schemeClr val="tx1"/>
            </a:solidFill>
            <a:prstDash val="solid"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sz="1400" dirty="0">
                <a:solidFill>
                  <a:schemeClr val="tx1"/>
                </a:solidFill>
                <a:ea typeface="ＭＳ Ｐゴシック" pitchFamily="-106" charset="-128"/>
                <a:cs typeface="Calibri" pitchFamily="34" charset="0"/>
              </a:rPr>
              <a:t>part of</a:t>
            </a:r>
          </a:p>
        </p:txBody>
      </p:sp>
      <p:cxnSp>
        <p:nvCxnSpPr>
          <p:cNvPr id="85" name="Straight Connector 2"/>
          <p:cNvCxnSpPr>
            <a:cxnSpLocks noChangeShapeType="1"/>
            <a:stCxn id="79" idx="3"/>
          </p:cNvCxnSpPr>
          <p:nvPr/>
        </p:nvCxnSpPr>
        <p:spPr bwMode="auto">
          <a:xfrm flipV="1">
            <a:off x="3551238" y="2492246"/>
            <a:ext cx="250825" cy="0"/>
          </a:xfrm>
          <a:prstGeom prst="straightConnector1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6" name="AutoShape 18"/>
          <p:cNvCxnSpPr>
            <a:cxnSpLocks noChangeShapeType="1"/>
            <a:endCxn id="77" idx="1"/>
          </p:cNvCxnSpPr>
          <p:nvPr/>
        </p:nvCxnSpPr>
        <p:spPr bwMode="auto">
          <a:xfrm>
            <a:off x="3802063" y="2492246"/>
            <a:ext cx="341312" cy="0"/>
          </a:xfrm>
          <a:prstGeom prst="straightConnector1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lg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87" name="Rectangle 17"/>
          <p:cNvSpPr>
            <a:spLocks noChangeArrowheads="1"/>
          </p:cNvSpPr>
          <p:nvPr/>
        </p:nvSpPr>
        <p:spPr bwMode="auto">
          <a:xfrm>
            <a:off x="4135438" y="1844546"/>
            <a:ext cx="2627312" cy="304800"/>
          </a:xfrm>
          <a:prstGeom prst="rect">
            <a:avLst/>
          </a:prstGeom>
          <a:pattFill prst="pct50">
            <a:fgClr>
              <a:srgbClr val="99CCFF"/>
            </a:fgClr>
            <a:bgClr>
              <a:schemeClr val="bg1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61448" tIns="30724" rIns="61448" bIns="30724" anchor="ctr"/>
          <a:lstStyle/>
          <a:p>
            <a:pPr algn="ctr"/>
            <a:r>
              <a:rPr lang="en-US" sz="1400">
                <a:solidFill>
                  <a:schemeClr val="tx1"/>
                </a:solidFill>
                <a:latin typeface="Calibri" charset="0"/>
              </a:rPr>
              <a:t>&lt;midline entity&gt;</a:t>
            </a:r>
          </a:p>
        </p:txBody>
      </p:sp>
      <p:cxnSp>
        <p:nvCxnSpPr>
          <p:cNvPr id="88" name="Straight Connector 2"/>
          <p:cNvCxnSpPr>
            <a:cxnSpLocks noChangeShapeType="1"/>
            <a:stCxn id="84" idx="3"/>
          </p:cNvCxnSpPr>
          <p:nvPr/>
        </p:nvCxnSpPr>
        <p:spPr bwMode="auto">
          <a:xfrm>
            <a:off x="3592513" y="1996946"/>
            <a:ext cx="234950" cy="0"/>
          </a:xfrm>
          <a:prstGeom prst="straightConnector1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9" name="AutoShape 18"/>
          <p:cNvCxnSpPr>
            <a:cxnSpLocks noChangeShapeType="1"/>
            <a:endCxn id="87" idx="1"/>
          </p:cNvCxnSpPr>
          <p:nvPr/>
        </p:nvCxnSpPr>
        <p:spPr bwMode="auto">
          <a:xfrm>
            <a:off x="3827463" y="1996946"/>
            <a:ext cx="307975" cy="0"/>
          </a:xfrm>
          <a:prstGeom prst="straightConnector1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lg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91" name="TextBox 1"/>
          <p:cNvSpPr txBox="1">
            <a:spLocks noChangeArrowheads="1"/>
          </p:cNvSpPr>
          <p:nvPr/>
        </p:nvSpPr>
        <p:spPr bwMode="auto">
          <a:xfrm>
            <a:off x="1934379" y="3528883"/>
            <a:ext cx="4991883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32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1pPr>
            <a:lvl2pPr>
              <a:defRPr sz="28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l"/>
            <a:r>
              <a:rPr lang="en-US" sz="1400" dirty="0" smtClean="0">
                <a:latin typeface="Arial" charset="0"/>
              </a:rPr>
              <a:t>(</a:t>
            </a:r>
            <a:r>
              <a:rPr lang="en-US" sz="1400" dirty="0">
                <a:latin typeface="Arial" charset="0"/>
              </a:rPr>
              <a:t>part of ‘lower lip’) and (laterality side) =</a:t>
            </a:r>
          </a:p>
          <a:p>
            <a:pPr algn="l"/>
            <a:r>
              <a:rPr lang="en-US" sz="1400" dirty="0">
                <a:latin typeface="Arial" charset="0"/>
              </a:rPr>
              <a:t>(</a:t>
            </a:r>
            <a:r>
              <a:rPr lang="en-US" sz="1400" dirty="0" err="1">
                <a:latin typeface="Arial" charset="0"/>
              </a:rPr>
              <a:t>allorpartof</a:t>
            </a:r>
            <a:r>
              <a:rPr lang="en-US" sz="1400" dirty="0">
                <a:latin typeface="Arial" charset="0"/>
              </a:rPr>
              <a:t> (</a:t>
            </a:r>
            <a:r>
              <a:rPr lang="en-US" sz="1400" dirty="0" err="1">
                <a:latin typeface="Arial" charset="0"/>
              </a:rPr>
              <a:t>lateralHalfOf</a:t>
            </a:r>
            <a:r>
              <a:rPr lang="en-US" sz="1400" dirty="0">
                <a:latin typeface="Arial" charset="0"/>
              </a:rPr>
              <a:t>  ‘lower lip’</a:t>
            </a:r>
            <a:r>
              <a:rPr lang="en-US" sz="1400" dirty="0" smtClean="0">
                <a:latin typeface="Arial" charset="0"/>
              </a:rPr>
              <a:t>)</a:t>
            </a:r>
            <a:endParaRPr lang="en-US" sz="1400" dirty="0">
              <a:latin typeface="Arial" charset="0"/>
            </a:endParaRPr>
          </a:p>
        </p:txBody>
      </p:sp>
      <p:sp>
        <p:nvSpPr>
          <p:cNvPr id="92" name="Rounded Rectangle 91"/>
          <p:cNvSpPr/>
          <p:nvPr/>
        </p:nvSpPr>
        <p:spPr>
          <a:xfrm>
            <a:off x="4135438" y="3016121"/>
            <a:ext cx="1912937" cy="285750"/>
          </a:xfrm>
          <a:prstGeom prst="roundRect">
            <a:avLst>
              <a:gd name="adj" fmla="val 50000"/>
            </a:avLst>
          </a:prstGeom>
          <a:solidFill>
            <a:srgbClr val="FFFFD5"/>
          </a:solidFill>
          <a:ln w="38100" cmpd="dbl">
            <a:solidFill>
              <a:schemeClr val="tx1"/>
            </a:solidFill>
            <a:prstDash val="solid"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sz="1400" dirty="0">
                <a:solidFill>
                  <a:schemeClr val="tx1"/>
                </a:solidFill>
                <a:ea typeface="ＭＳ Ｐゴシック" pitchFamily="-106" charset="-128"/>
                <a:cs typeface="Calibri" pitchFamily="34" charset="0"/>
              </a:rPr>
              <a:t>lateral half of</a:t>
            </a:r>
          </a:p>
        </p:txBody>
      </p:sp>
      <p:cxnSp>
        <p:nvCxnSpPr>
          <p:cNvPr id="93" name="AutoShape 18"/>
          <p:cNvCxnSpPr>
            <a:cxnSpLocks noChangeShapeType="1"/>
            <a:stCxn id="92" idx="3"/>
            <a:endCxn id="72" idx="1"/>
          </p:cNvCxnSpPr>
          <p:nvPr/>
        </p:nvCxnSpPr>
        <p:spPr bwMode="auto">
          <a:xfrm>
            <a:off x="6048375" y="3158996"/>
            <a:ext cx="528638" cy="0"/>
          </a:xfrm>
          <a:prstGeom prst="straightConnector1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lg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48" name="Oval 47"/>
          <p:cNvSpPr/>
          <p:nvPr/>
        </p:nvSpPr>
        <p:spPr>
          <a:xfrm>
            <a:off x="747653" y="2363226"/>
            <a:ext cx="271581" cy="277091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800" dirty="0">
                <a:solidFill>
                  <a:schemeClr val="tx1"/>
                </a:solidFill>
                <a:latin typeface="Arial Unicode MS"/>
                <a:ea typeface="Arial Unicode MS"/>
                <a:cs typeface="Arial Unicode MS"/>
              </a:rPr>
              <a:t>≡</a:t>
            </a:r>
            <a:endParaRPr lang="en-AU" sz="1800" dirty="0">
              <a:solidFill>
                <a:schemeClr val="tx1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cxnSp>
        <p:nvCxnSpPr>
          <p:cNvPr id="13" name="Elbow Connector 12"/>
          <p:cNvCxnSpPr>
            <a:stCxn id="48" idx="4"/>
            <a:endCxn id="74" idx="1"/>
          </p:cNvCxnSpPr>
          <p:nvPr/>
        </p:nvCxnSpPr>
        <p:spPr>
          <a:xfrm rot="16200000" flipH="1">
            <a:off x="932476" y="2591284"/>
            <a:ext cx="528204" cy="626269"/>
          </a:xfrm>
          <a:prstGeom prst="bentConnector2">
            <a:avLst/>
          </a:prstGeom>
          <a:ln w="12700"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6" name="Oval 95"/>
          <p:cNvSpPr/>
          <p:nvPr/>
        </p:nvSpPr>
        <p:spPr>
          <a:xfrm>
            <a:off x="796807" y="4958355"/>
            <a:ext cx="271581" cy="277091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800" dirty="0">
                <a:solidFill>
                  <a:schemeClr val="tx1"/>
                </a:solidFill>
                <a:latin typeface="Arial Unicode MS"/>
                <a:ea typeface="Arial Unicode MS"/>
                <a:cs typeface="Arial Unicode MS"/>
              </a:rPr>
              <a:t>≡</a:t>
            </a:r>
            <a:endParaRPr lang="en-AU" sz="1800" dirty="0">
              <a:solidFill>
                <a:schemeClr val="tx1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cxnSp>
        <p:nvCxnSpPr>
          <p:cNvPr id="20" name="Elbow Connector 19"/>
          <p:cNvCxnSpPr>
            <a:stCxn id="96" idx="4"/>
            <a:endCxn id="51" idx="1"/>
          </p:cNvCxnSpPr>
          <p:nvPr/>
        </p:nvCxnSpPr>
        <p:spPr>
          <a:xfrm rot="16200000" flipH="1">
            <a:off x="1040974" y="5127069"/>
            <a:ext cx="523875" cy="740627"/>
          </a:xfrm>
          <a:prstGeom prst="bentConnector2">
            <a:avLst/>
          </a:prstGeom>
          <a:ln w="12700"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888617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Option to eliminate Structure concepts</a:t>
            </a:r>
          </a:p>
        </p:txBody>
      </p:sp>
      <p:sp>
        <p:nvSpPr>
          <p:cNvPr id="4" name="Rounded Rectangle 3"/>
          <p:cNvSpPr/>
          <p:nvPr/>
        </p:nvSpPr>
        <p:spPr>
          <a:xfrm>
            <a:off x="1004956" y="2340112"/>
            <a:ext cx="1091095" cy="452783"/>
          </a:xfrm>
          <a:prstGeom prst="round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(E)Hand</a:t>
            </a:r>
            <a:endParaRPr lang="en-US" dirty="0"/>
          </a:p>
        </p:txBody>
      </p:sp>
      <p:sp>
        <p:nvSpPr>
          <p:cNvPr id="5" name="Rounded Rectangle 4"/>
          <p:cNvSpPr/>
          <p:nvPr/>
        </p:nvSpPr>
        <p:spPr>
          <a:xfrm>
            <a:off x="2320295" y="4245113"/>
            <a:ext cx="1089930" cy="452783"/>
          </a:xfrm>
          <a:prstGeom prst="round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(E)Finger</a:t>
            </a:r>
            <a:endParaRPr lang="en-US" dirty="0"/>
          </a:p>
        </p:txBody>
      </p:sp>
      <p:sp>
        <p:nvSpPr>
          <p:cNvPr id="6" name="Rounded Rectangle 5"/>
          <p:cNvSpPr/>
          <p:nvPr/>
        </p:nvSpPr>
        <p:spPr>
          <a:xfrm>
            <a:off x="2712237" y="6160051"/>
            <a:ext cx="1599587" cy="452783"/>
          </a:xfrm>
          <a:prstGeom prst="round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(E)Index finger</a:t>
            </a:r>
            <a:endParaRPr lang="en-US" dirty="0"/>
          </a:p>
        </p:txBody>
      </p:sp>
      <p:sp>
        <p:nvSpPr>
          <p:cNvPr id="7" name="Rounded Rectangle 6"/>
          <p:cNvSpPr/>
          <p:nvPr/>
        </p:nvSpPr>
        <p:spPr>
          <a:xfrm>
            <a:off x="2096051" y="1477617"/>
            <a:ext cx="962992" cy="452783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(S)Hand</a:t>
            </a:r>
            <a:endParaRPr lang="en-US" dirty="0"/>
          </a:p>
        </p:txBody>
      </p:sp>
      <p:sp>
        <p:nvSpPr>
          <p:cNvPr id="8" name="Rounded Rectangle 7"/>
          <p:cNvSpPr/>
          <p:nvPr/>
        </p:nvSpPr>
        <p:spPr>
          <a:xfrm>
            <a:off x="3101262" y="3313042"/>
            <a:ext cx="1098171" cy="452783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(S)Finger</a:t>
            </a:r>
            <a:endParaRPr lang="en-US" dirty="0"/>
          </a:p>
        </p:txBody>
      </p:sp>
      <p:sp>
        <p:nvSpPr>
          <p:cNvPr id="9" name="Rounded Rectangle 8"/>
          <p:cNvSpPr/>
          <p:nvPr/>
        </p:nvSpPr>
        <p:spPr>
          <a:xfrm>
            <a:off x="4165715" y="5152887"/>
            <a:ext cx="1397387" cy="452783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(S)Index finger</a:t>
            </a:r>
            <a:endParaRPr lang="en-US" dirty="0"/>
          </a:p>
        </p:txBody>
      </p:sp>
      <p:cxnSp>
        <p:nvCxnSpPr>
          <p:cNvPr id="10" name="Straight Arrow Connector 9"/>
          <p:cNvCxnSpPr>
            <a:stCxn id="4" idx="0"/>
            <a:endCxn id="7" idx="2"/>
          </p:cNvCxnSpPr>
          <p:nvPr/>
        </p:nvCxnSpPr>
        <p:spPr>
          <a:xfrm flipV="1">
            <a:off x="1550504" y="1930400"/>
            <a:ext cx="1027043" cy="40971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>
            <a:stCxn id="5" idx="0"/>
            <a:endCxn id="8" idx="2"/>
          </p:cNvCxnSpPr>
          <p:nvPr/>
        </p:nvCxnSpPr>
        <p:spPr>
          <a:xfrm flipV="1">
            <a:off x="2865260" y="3765825"/>
            <a:ext cx="785088" cy="4792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>
            <a:stCxn id="6" idx="0"/>
            <a:endCxn id="9" idx="2"/>
          </p:cNvCxnSpPr>
          <p:nvPr/>
        </p:nvCxnSpPr>
        <p:spPr>
          <a:xfrm flipV="1">
            <a:off x="3512031" y="5605670"/>
            <a:ext cx="1352378" cy="55438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>
            <a:stCxn id="9" idx="0"/>
            <a:endCxn id="8" idx="2"/>
          </p:cNvCxnSpPr>
          <p:nvPr/>
        </p:nvCxnSpPr>
        <p:spPr>
          <a:xfrm flipH="1" flipV="1">
            <a:off x="3650348" y="3765825"/>
            <a:ext cx="1214061" cy="138706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>
            <a:stCxn id="5" idx="0"/>
            <a:endCxn id="4" idx="2"/>
          </p:cNvCxnSpPr>
          <p:nvPr/>
        </p:nvCxnSpPr>
        <p:spPr>
          <a:xfrm flipH="1" flipV="1">
            <a:off x="1550504" y="2792895"/>
            <a:ext cx="1314756" cy="1452218"/>
          </a:xfrm>
          <a:prstGeom prst="straightConnector1">
            <a:avLst/>
          </a:prstGeom>
          <a:ln>
            <a:solidFill>
              <a:srgbClr val="3366FF"/>
            </a:solidFill>
            <a:prstDash val="sys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>
            <a:stCxn id="6" idx="0"/>
            <a:endCxn id="5" idx="2"/>
          </p:cNvCxnSpPr>
          <p:nvPr/>
        </p:nvCxnSpPr>
        <p:spPr>
          <a:xfrm flipH="1" flipV="1">
            <a:off x="2865260" y="4697896"/>
            <a:ext cx="646771" cy="146215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6417236" y="2340112"/>
            <a:ext cx="223648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IS A</a:t>
            </a:r>
          </a:p>
          <a:p>
            <a:endParaRPr lang="en-US" dirty="0" smtClean="0"/>
          </a:p>
          <a:p>
            <a:r>
              <a:rPr lang="en-US" dirty="0" smtClean="0"/>
              <a:t>Part of    </a:t>
            </a:r>
            <a:endParaRPr lang="en-US" dirty="0"/>
          </a:p>
        </p:txBody>
      </p:sp>
      <p:cxnSp>
        <p:nvCxnSpPr>
          <p:cNvPr id="17" name="Straight Arrow Connector 16"/>
          <p:cNvCxnSpPr/>
          <p:nvPr/>
        </p:nvCxnSpPr>
        <p:spPr>
          <a:xfrm>
            <a:off x="7324060" y="2931730"/>
            <a:ext cx="812143" cy="0"/>
          </a:xfrm>
          <a:prstGeom prst="straightConnector1">
            <a:avLst/>
          </a:prstGeom>
          <a:ln>
            <a:solidFill>
              <a:srgbClr val="3366FF"/>
            </a:solidFill>
            <a:prstDash val="sys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>
            <a:off x="7324060" y="2566504"/>
            <a:ext cx="812143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Rounded Rectangle 18"/>
          <p:cNvSpPr/>
          <p:nvPr/>
        </p:nvSpPr>
        <p:spPr>
          <a:xfrm>
            <a:off x="3410224" y="2354120"/>
            <a:ext cx="1711381" cy="452783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(S)Digit of hand</a:t>
            </a:r>
            <a:endParaRPr lang="en-US" dirty="0"/>
          </a:p>
        </p:txBody>
      </p:sp>
      <p:cxnSp>
        <p:nvCxnSpPr>
          <p:cNvPr id="21" name="Straight Arrow Connector 20"/>
          <p:cNvCxnSpPr>
            <a:stCxn id="8" idx="0"/>
            <a:endCxn id="19" idx="2"/>
          </p:cNvCxnSpPr>
          <p:nvPr/>
        </p:nvCxnSpPr>
        <p:spPr>
          <a:xfrm flipV="1">
            <a:off x="3650348" y="2806903"/>
            <a:ext cx="615567" cy="50613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594226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9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Option to eliminate Structure concepts</a:t>
            </a:r>
          </a:p>
        </p:txBody>
      </p:sp>
      <p:sp>
        <p:nvSpPr>
          <p:cNvPr id="4" name="Rounded Rectangle 3"/>
          <p:cNvSpPr/>
          <p:nvPr/>
        </p:nvSpPr>
        <p:spPr>
          <a:xfrm>
            <a:off x="4653835" y="1913494"/>
            <a:ext cx="1091095" cy="452783"/>
          </a:xfrm>
          <a:prstGeom prst="round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(E)Hand</a:t>
            </a:r>
            <a:endParaRPr lang="en-US" dirty="0"/>
          </a:p>
        </p:txBody>
      </p:sp>
      <p:sp>
        <p:nvSpPr>
          <p:cNvPr id="5" name="Rounded Rectangle 4"/>
          <p:cNvSpPr/>
          <p:nvPr/>
        </p:nvSpPr>
        <p:spPr>
          <a:xfrm>
            <a:off x="4731140" y="3083709"/>
            <a:ext cx="1091000" cy="452783"/>
          </a:xfrm>
          <a:prstGeom prst="round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(E)Finger</a:t>
            </a:r>
            <a:endParaRPr lang="en-US" dirty="0"/>
          </a:p>
        </p:txBody>
      </p:sp>
      <p:sp>
        <p:nvSpPr>
          <p:cNvPr id="9" name="Rounded Rectangle 8"/>
          <p:cNvSpPr/>
          <p:nvPr/>
        </p:nvSpPr>
        <p:spPr>
          <a:xfrm>
            <a:off x="560395" y="1909663"/>
            <a:ext cx="2225706" cy="452783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Injury of Hand</a:t>
            </a:r>
            <a:endParaRPr lang="en-US" dirty="0"/>
          </a:p>
        </p:txBody>
      </p:sp>
      <p:cxnSp>
        <p:nvCxnSpPr>
          <p:cNvPr id="14" name="Straight Arrow Connector 13"/>
          <p:cNvCxnSpPr>
            <a:stCxn id="5" idx="0"/>
            <a:endCxn id="4" idx="2"/>
          </p:cNvCxnSpPr>
          <p:nvPr/>
        </p:nvCxnSpPr>
        <p:spPr>
          <a:xfrm flipH="1" flipV="1">
            <a:off x="5199383" y="2366277"/>
            <a:ext cx="77257" cy="717432"/>
          </a:xfrm>
          <a:prstGeom prst="straightConnector1">
            <a:avLst/>
          </a:prstGeom>
          <a:ln>
            <a:solidFill>
              <a:srgbClr val="3366FF"/>
            </a:solidFill>
            <a:prstDash val="sys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>
            <a:off x="7983543" y="2746234"/>
            <a:ext cx="756352" cy="0"/>
          </a:xfrm>
          <a:prstGeom prst="straightConnector1">
            <a:avLst/>
          </a:prstGeom>
          <a:ln>
            <a:solidFill>
              <a:srgbClr val="3366FF"/>
            </a:solidFill>
            <a:prstDash val="sys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>
            <a:off x="7983543" y="2240221"/>
            <a:ext cx="756352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6350496" y="2136055"/>
            <a:ext cx="2254782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IS A</a:t>
            </a:r>
          </a:p>
          <a:p>
            <a:endParaRPr lang="en-US" dirty="0" smtClean="0"/>
          </a:p>
          <a:p>
            <a:r>
              <a:rPr lang="en-US" dirty="0" err="1" smtClean="0"/>
              <a:t>PartOf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Site</a:t>
            </a:r>
          </a:p>
          <a:p>
            <a:endParaRPr lang="en-US" dirty="0"/>
          </a:p>
          <a:p>
            <a:r>
              <a:rPr lang="en-US" dirty="0" smtClean="0"/>
              <a:t>Exact site</a:t>
            </a:r>
          </a:p>
          <a:p>
            <a:endParaRPr lang="en-US" dirty="0"/>
          </a:p>
          <a:p>
            <a:r>
              <a:rPr lang="en-US" dirty="0" smtClean="0"/>
              <a:t>Hierarchy of attribute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Site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Exact site</a:t>
            </a:r>
          </a:p>
          <a:p>
            <a:endParaRPr lang="en-US" dirty="0"/>
          </a:p>
          <a:p>
            <a:r>
              <a:rPr lang="en-US" dirty="0" smtClean="0"/>
              <a:t>Role chain:</a:t>
            </a:r>
          </a:p>
          <a:p>
            <a:r>
              <a:rPr lang="en-US" dirty="0" err="1" smtClean="0"/>
              <a:t>PartOf</a:t>
            </a:r>
            <a:r>
              <a:rPr lang="en-US" dirty="0" smtClean="0"/>
              <a:t> o </a:t>
            </a:r>
            <a:r>
              <a:rPr lang="en-US" dirty="0" err="1"/>
              <a:t>P</a:t>
            </a:r>
            <a:r>
              <a:rPr lang="en-US" dirty="0" err="1" smtClean="0"/>
              <a:t>artOf</a:t>
            </a:r>
            <a:r>
              <a:rPr lang="en-US" dirty="0" smtClean="0"/>
              <a:t> -&gt; </a:t>
            </a:r>
            <a:r>
              <a:rPr lang="en-US" dirty="0" err="1" smtClean="0"/>
              <a:t>PartOf</a:t>
            </a:r>
            <a:endParaRPr lang="en-US" dirty="0" smtClean="0"/>
          </a:p>
          <a:p>
            <a:r>
              <a:rPr lang="en-US" dirty="0" smtClean="0"/>
              <a:t>Site o part of -&gt; site    </a:t>
            </a:r>
            <a:endParaRPr lang="en-US" dirty="0"/>
          </a:p>
        </p:txBody>
      </p:sp>
      <p:cxnSp>
        <p:nvCxnSpPr>
          <p:cNvPr id="46" name="Straight Arrow Connector 45"/>
          <p:cNvCxnSpPr>
            <a:stCxn id="9" idx="3"/>
            <a:endCxn id="4" idx="1"/>
          </p:cNvCxnSpPr>
          <p:nvPr/>
        </p:nvCxnSpPr>
        <p:spPr>
          <a:xfrm>
            <a:off x="2786101" y="2136055"/>
            <a:ext cx="1867734" cy="3831"/>
          </a:xfrm>
          <a:prstGeom prst="straightConnector1">
            <a:avLst/>
          </a:prstGeom>
          <a:ln>
            <a:solidFill>
              <a:srgbClr val="8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/>
          <p:cNvCxnSpPr/>
          <p:nvPr/>
        </p:nvCxnSpPr>
        <p:spPr>
          <a:xfrm flipV="1">
            <a:off x="7983543" y="3083709"/>
            <a:ext cx="756352" cy="19270"/>
          </a:xfrm>
          <a:prstGeom prst="straightConnector1">
            <a:avLst/>
          </a:prstGeom>
          <a:ln>
            <a:solidFill>
              <a:srgbClr val="8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3" name="Straight Arrow Connector 52"/>
          <p:cNvCxnSpPr/>
          <p:nvPr/>
        </p:nvCxnSpPr>
        <p:spPr>
          <a:xfrm flipV="1">
            <a:off x="7983543" y="3524188"/>
            <a:ext cx="756352" cy="12304"/>
          </a:xfrm>
          <a:prstGeom prst="straightConnector1">
            <a:avLst/>
          </a:prstGeom>
          <a:ln>
            <a:solidFill>
              <a:srgbClr val="FF66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1" name="Rounded Rectangle 60"/>
          <p:cNvSpPr/>
          <p:nvPr/>
        </p:nvSpPr>
        <p:spPr>
          <a:xfrm>
            <a:off x="867217" y="3071404"/>
            <a:ext cx="1612062" cy="452783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Injury of finger</a:t>
            </a:r>
            <a:endParaRPr lang="en-US" dirty="0"/>
          </a:p>
        </p:txBody>
      </p:sp>
      <p:cxnSp>
        <p:nvCxnSpPr>
          <p:cNvPr id="70" name="Straight Arrow Connector 69"/>
          <p:cNvCxnSpPr>
            <a:stCxn id="61" idx="3"/>
            <a:endCxn id="5" idx="1"/>
          </p:cNvCxnSpPr>
          <p:nvPr/>
        </p:nvCxnSpPr>
        <p:spPr>
          <a:xfrm>
            <a:off x="2479279" y="3297796"/>
            <a:ext cx="2251861" cy="12305"/>
          </a:xfrm>
          <a:prstGeom prst="straightConnector1">
            <a:avLst/>
          </a:prstGeom>
          <a:ln>
            <a:solidFill>
              <a:srgbClr val="8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3" name="Straight Arrow Connector 92"/>
          <p:cNvCxnSpPr>
            <a:stCxn id="61" idx="0"/>
            <a:endCxn id="9" idx="2"/>
          </p:cNvCxnSpPr>
          <p:nvPr/>
        </p:nvCxnSpPr>
        <p:spPr>
          <a:xfrm flipV="1">
            <a:off x="1673248" y="2362446"/>
            <a:ext cx="0" cy="70895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6" name="Rounded Rectangle 105"/>
          <p:cNvSpPr/>
          <p:nvPr/>
        </p:nvSpPr>
        <p:spPr>
          <a:xfrm>
            <a:off x="4731045" y="4520150"/>
            <a:ext cx="1091095" cy="452783"/>
          </a:xfrm>
          <a:prstGeom prst="round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(E)Hand</a:t>
            </a:r>
            <a:endParaRPr lang="en-US" dirty="0"/>
          </a:p>
        </p:txBody>
      </p:sp>
      <p:sp>
        <p:nvSpPr>
          <p:cNvPr id="107" name="Rounded Rectangle 106"/>
          <p:cNvSpPr/>
          <p:nvPr/>
        </p:nvSpPr>
        <p:spPr>
          <a:xfrm>
            <a:off x="4808350" y="5647558"/>
            <a:ext cx="1164842" cy="452783"/>
          </a:xfrm>
          <a:prstGeom prst="round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(E)Finger</a:t>
            </a:r>
            <a:endParaRPr lang="en-US" dirty="0"/>
          </a:p>
        </p:txBody>
      </p:sp>
      <p:sp>
        <p:nvSpPr>
          <p:cNvPr id="108" name="Rounded Rectangle 107"/>
          <p:cNvSpPr/>
          <p:nvPr/>
        </p:nvSpPr>
        <p:spPr>
          <a:xfrm>
            <a:off x="637605" y="4516319"/>
            <a:ext cx="2225706" cy="452783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Amputation of Hand</a:t>
            </a:r>
            <a:endParaRPr lang="en-US" dirty="0"/>
          </a:p>
        </p:txBody>
      </p:sp>
      <p:cxnSp>
        <p:nvCxnSpPr>
          <p:cNvPr id="109" name="Straight Arrow Connector 108"/>
          <p:cNvCxnSpPr>
            <a:stCxn id="107" idx="0"/>
            <a:endCxn id="106" idx="2"/>
          </p:cNvCxnSpPr>
          <p:nvPr/>
        </p:nvCxnSpPr>
        <p:spPr>
          <a:xfrm flipH="1" flipV="1">
            <a:off x="5276593" y="4972933"/>
            <a:ext cx="114178" cy="674625"/>
          </a:xfrm>
          <a:prstGeom prst="straightConnector1">
            <a:avLst/>
          </a:prstGeom>
          <a:ln>
            <a:solidFill>
              <a:srgbClr val="3366FF"/>
            </a:solidFill>
            <a:prstDash val="sys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1" name="Rounded Rectangle 110"/>
          <p:cNvSpPr/>
          <p:nvPr/>
        </p:nvSpPr>
        <p:spPr>
          <a:xfrm>
            <a:off x="637605" y="5635253"/>
            <a:ext cx="2148496" cy="452783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Amputation of finger</a:t>
            </a:r>
            <a:endParaRPr lang="en-US" dirty="0"/>
          </a:p>
        </p:txBody>
      </p:sp>
      <p:cxnSp>
        <p:nvCxnSpPr>
          <p:cNvPr id="116" name="Straight Arrow Connector 115"/>
          <p:cNvCxnSpPr>
            <a:stCxn id="111" idx="3"/>
            <a:endCxn id="107" idx="1"/>
          </p:cNvCxnSpPr>
          <p:nvPr/>
        </p:nvCxnSpPr>
        <p:spPr>
          <a:xfrm>
            <a:off x="2786101" y="5861645"/>
            <a:ext cx="2022249" cy="12305"/>
          </a:xfrm>
          <a:prstGeom prst="straightConnector1">
            <a:avLst/>
          </a:prstGeom>
          <a:ln>
            <a:solidFill>
              <a:srgbClr val="FF66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>
            <a:endCxn id="106" idx="1"/>
          </p:cNvCxnSpPr>
          <p:nvPr/>
        </p:nvCxnSpPr>
        <p:spPr>
          <a:xfrm flipV="1">
            <a:off x="2863311" y="4746542"/>
            <a:ext cx="1867734" cy="9150"/>
          </a:xfrm>
          <a:prstGeom prst="straightConnector1">
            <a:avLst/>
          </a:prstGeom>
          <a:ln>
            <a:solidFill>
              <a:srgbClr val="FF66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795132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Address issues reported in phase 1</a:t>
            </a:r>
          </a:p>
          <a:p>
            <a:pPr lvl="1"/>
            <a:r>
              <a:rPr lang="en-US" dirty="0"/>
              <a:t>Missing E concept or ‘entire’ in description – </a:t>
            </a:r>
            <a:r>
              <a:rPr lang="en-US" dirty="0" smtClean="0"/>
              <a:t>about 7,000</a:t>
            </a:r>
            <a:endParaRPr lang="en-US" dirty="0"/>
          </a:p>
          <a:p>
            <a:pPr lvl="1"/>
            <a:r>
              <a:rPr lang="en-US" dirty="0"/>
              <a:t>Review and decide on assignment for synonym without ‘structure’ and ‘entire’</a:t>
            </a:r>
          </a:p>
          <a:p>
            <a:pPr lvl="1"/>
            <a:r>
              <a:rPr lang="en-US" dirty="0"/>
              <a:t>Apply systematic naming in SNOMED CT release </a:t>
            </a:r>
            <a:endParaRPr lang="en-US" dirty="0" smtClean="0"/>
          </a:p>
          <a:p>
            <a:pPr lvl="1"/>
            <a:r>
              <a:rPr lang="en-US" dirty="0"/>
              <a:t>Create alpha release file in </a:t>
            </a:r>
            <a:r>
              <a:rPr lang="en-US" dirty="0" smtClean="0"/>
              <a:t>OWL for Jan 2016</a:t>
            </a:r>
          </a:p>
          <a:p>
            <a:pPr lvl="1"/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Current activities 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83129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Changes in July 2015 release</a:t>
            </a:r>
          </a:p>
          <a:p>
            <a:pPr lvl="1"/>
            <a:r>
              <a:rPr lang="en-US" dirty="0" smtClean="0"/>
              <a:t>Over 100 </a:t>
            </a:r>
            <a:r>
              <a:rPr lang="en-US" dirty="0"/>
              <a:t>new concepts in July 2015 release have been included in this release. </a:t>
            </a:r>
          </a:p>
          <a:p>
            <a:pPr lvl="1"/>
            <a:r>
              <a:rPr lang="en-US" dirty="0" smtClean="0"/>
              <a:t>A </a:t>
            </a:r>
            <a:r>
              <a:rPr lang="en-US" dirty="0"/>
              <a:t>new annotation property FMAPT has been added to present the preferred terms in FMA </a:t>
            </a:r>
          </a:p>
          <a:p>
            <a:pPr lvl="1"/>
            <a:r>
              <a:rPr lang="en-US" dirty="0" smtClean="0"/>
              <a:t>Over </a:t>
            </a:r>
            <a:r>
              <a:rPr lang="en-US" dirty="0"/>
              <a:t>13,000 FMA IDs and PTs have been updated following the feedback from the FMA alignment project. Half of them are new maps and a small number of changes are made to the existing maps. </a:t>
            </a:r>
          </a:p>
          <a:p>
            <a:pPr lvl="1"/>
            <a:r>
              <a:rPr lang="en-US" dirty="0" smtClean="0"/>
              <a:t>Two </a:t>
            </a:r>
            <a:r>
              <a:rPr lang="en-US" dirty="0"/>
              <a:t>duplicated concepts have been deleted from the file.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Generate OWL alpha release file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32695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FMA alignment review project phase 2</a:t>
            </a:r>
          </a:p>
          <a:p>
            <a:pPr lvl="1"/>
            <a:r>
              <a:rPr lang="en-US" dirty="0"/>
              <a:t>Validation of mappings</a:t>
            </a:r>
          </a:p>
          <a:p>
            <a:pPr lvl="1"/>
            <a:r>
              <a:rPr lang="en-US" dirty="0"/>
              <a:t>Review IS A and Part of relationships</a:t>
            </a:r>
          </a:p>
          <a:p>
            <a:endParaRPr lang="en-US" dirty="0" smtClean="0"/>
          </a:p>
          <a:p>
            <a:r>
              <a:rPr lang="en-US" dirty="0" smtClean="0"/>
              <a:t>Initial </a:t>
            </a:r>
            <a:r>
              <a:rPr lang="en-US" dirty="0"/>
              <a:t>feedback from the phase 2 review</a:t>
            </a:r>
          </a:p>
          <a:p>
            <a:pPr lvl="1"/>
            <a:r>
              <a:rPr lang="en-US" dirty="0"/>
              <a:t>Mappings – majority are updated, a very small number of issues</a:t>
            </a:r>
          </a:p>
          <a:p>
            <a:pPr lvl="1"/>
            <a:r>
              <a:rPr lang="en-US" dirty="0"/>
              <a:t>Constitutional Part Of, transitive</a:t>
            </a:r>
          </a:p>
          <a:p>
            <a:pPr lvl="1"/>
            <a:r>
              <a:rPr lang="en-US" dirty="0"/>
              <a:t>Replace Systematic Part Of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Current activities 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359919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Routine requests management and Internal Quality </a:t>
            </a:r>
            <a:r>
              <a:rPr lang="en-US" dirty="0" smtClean="0"/>
              <a:t>improvement</a:t>
            </a:r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Revise </a:t>
            </a:r>
            <a:r>
              <a:rPr lang="en-US" dirty="0"/>
              <a:t>anatomy concept model focusing on possibility of </a:t>
            </a:r>
            <a:r>
              <a:rPr lang="en-US" dirty="0" smtClean="0"/>
              <a:t>eliminating </a:t>
            </a:r>
            <a:r>
              <a:rPr lang="en-US" dirty="0"/>
              <a:t>GCI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Current activities 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94861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Anatomy subproject dependencies</a:t>
            </a:r>
            <a:endParaRPr lang="en-US" dirty="0"/>
          </a:p>
        </p:txBody>
      </p:sp>
      <p:grpSp>
        <p:nvGrpSpPr>
          <p:cNvPr id="5" name="Group 4"/>
          <p:cNvGrpSpPr/>
          <p:nvPr/>
        </p:nvGrpSpPr>
        <p:grpSpPr>
          <a:xfrm>
            <a:off x="1753564" y="1813095"/>
            <a:ext cx="5647361" cy="3756581"/>
            <a:chOff x="1240738" y="967819"/>
            <a:chExt cx="7515731" cy="4670981"/>
          </a:xfrm>
          <a:solidFill>
            <a:schemeClr val="bg1"/>
          </a:solidFill>
        </p:grpSpPr>
        <p:sp>
          <p:nvSpPr>
            <p:cNvPr id="6" name="Flowchart: Process 4"/>
            <p:cNvSpPr/>
            <p:nvPr/>
          </p:nvSpPr>
          <p:spPr>
            <a:xfrm>
              <a:off x="2782085" y="967819"/>
              <a:ext cx="762000" cy="533400"/>
            </a:xfrm>
            <a:prstGeom prst="flowChartProcess">
              <a:avLst/>
            </a:prstGeom>
            <a:solidFill>
              <a:srgbClr val="92D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1800" dirty="0">
                  <a:solidFill>
                    <a:schemeClr val="tx1"/>
                  </a:solidFill>
                </a:rPr>
                <a:t>A</a:t>
              </a:r>
            </a:p>
          </p:txBody>
        </p:sp>
        <p:sp>
          <p:nvSpPr>
            <p:cNvPr id="7" name="Flowchart: Process 5"/>
            <p:cNvSpPr/>
            <p:nvPr/>
          </p:nvSpPr>
          <p:spPr>
            <a:xfrm>
              <a:off x="3146298" y="3128159"/>
              <a:ext cx="762000" cy="533400"/>
            </a:xfrm>
            <a:prstGeom prst="flowChartProcess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1800" dirty="0">
                  <a:solidFill>
                    <a:schemeClr val="tx1"/>
                  </a:solidFill>
                </a:rPr>
                <a:t>B</a:t>
              </a:r>
            </a:p>
          </p:txBody>
        </p:sp>
        <p:sp>
          <p:nvSpPr>
            <p:cNvPr id="8" name="Flowchart: Process 6"/>
            <p:cNvSpPr/>
            <p:nvPr/>
          </p:nvSpPr>
          <p:spPr>
            <a:xfrm>
              <a:off x="1240738" y="3146388"/>
              <a:ext cx="762000" cy="533400"/>
            </a:xfrm>
            <a:prstGeom prst="flowChartProcess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1800">
                  <a:solidFill>
                    <a:schemeClr val="tx1"/>
                  </a:solidFill>
                </a:rPr>
                <a:t>D</a:t>
              </a:r>
              <a:endParaRPr lang="en-US" sz="1800" dirty="0">
                <a:solidFill>
                  <a:schemeClr val="tx1"/>
                </a:solidFill>
              </a:endParaRPr>
            </a:p>
          </p:txBody>
        </p:sp>
        <p:sp>
          <p:nvSpPr>
            <p:cNvPr id="9" name="Flowchart: Process 7"/>
            <p:cNvSpPr/>
            <p:nvPr/>
          </p:nvSpPr>
          <p:spPr>
            <a:xfrm>
              <a:off x="2491114" y="4125892"/>
              <a:ext cx="762000" cy="533400"/>
            </a:xfrm>
            <a:prstGeom prst="flowChartProcess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1800">
                  <a:solidFill>
                    <a:schemeClr val="tx1"/>
                  </a:solidFill>
                </a:rPr>
                <a:t>E</a:t>
              </a:r>
              <a:endParaRPr lang="en-US" sz="1800" dirty="0">
                <a:solidFill>
                  <a:schemeClr val="tx1"/>
                </a:solidFill>
              </a:endParaRPr>
            </a:p>
          </p:txBody>
        </p:sp>
        <p:sp>
          <p:nvSpPr>
            <p:cNvPr id="10" name="Flowchart: Process 8"/>
            <p:cNvSpPr/>
            <p:nvPr/>
          </p:nvSpPr>
          <p:spPr>
            <a:xfrm>
              <a:off x="4330875" y="3063023"/>
              <a:ext cx="762000" cy="533400"/>
            </a:xfrm>
            <a:prstGeom prst="flowChartProcess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1800">
                  <a:solidFill>
                    <a:schemeClr val="tx1"/>
                  </a:solidFill>
                </a:rPr>
                <a:t>C</a:t>
              </a:r>
              <a:endParaRPr lang="en-US" sz="1800" dirty="0">
                <a:solidFill>
                  <a:schemeClr val="tx1"/>
                </a:solidFill>
              </a:endParaRPr>
            </a:p>
          </p:txBody>
        </p:sp>
        <p:sp>
          <p:nvSpPr>
            <p:cNvPr id="11" name="Flowchart: Process 9"/>
            <p:cNvSpPr/>
            <p:nvPr/>
          </p:nvSpPr>
          <p:spPr>
            <a:xfrm>
              <a:off x="2520698" y="2217997"/>
              <a:ext cx="762000" cy="533400"/>
            </a:xfrm>
            <a:prstGeom prst="flowChartProcess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1800" dirty="0">
                  <a:solidFill>
                    <a:schemeClr val="tx1"/>
                  </a:solidFill>
                </a:rPr>
                <a:t>F</a:t>
              </a:r>
            </a:p>
          </p:txBody>
        </p:sp>
        <p:sp>
          <p:nvSpPr>
            <p:cNvPr id="12" name="Flowchart: Process 10"/>
            <p:cNvSpPr/>
            <p:nvPr/>
          </p:nvSpPr>
          <p:spPr>
            <a:xfrm>
              <a:off x="1991607" y="5105400"/>
              <a:ext cx="762000" cy="533400"/>
            </a:xfrm>
            <a:prstGeom prst="flowChartProcess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1800" dirty="0">
                  <a:solidFill>
                    <a:schemeClr val="tx1"/>
                  </a:solidFill>
                </a:rPr>
                <a:t>G</a:t>
              </a:r>
            </a:p>
          </p:txBody>
        </p:sp>
        <p:cxnSp>
          <p:nvCxnSpPr>
            <p:cNvPr id="13" name="Straight Arrow Connector 12"/>
            <p:cNvCxnSpPr>
              <a:stCxn id="7" idx="0"/>
              <a:endCxn id="6" idx="2"/>
            </p:cNvCxnSpPr>
            <p:nvPr/>
          </p:nvCxnSpPr>
          <p:spPr>
            <a:xfrm flipH="1" flipV="1">
              <a:off x="3163086" y="1501219"/>
              <a:ext cx="364213" cy="1626940"/>
            </a:xfrm>
            <a:prstGeom prst="straightConnector1">
              <a:avLst/>
            </a:prstGeom>
            <a:grpFill/>
            <a:ln>
              <a:solidFill>
                <a:schemeClr val="tx1"/>
              </a:solidFill>
              <a:prstDash val="dash"/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Arrow Connector 13"/>
            <p:cNvCxnSpPr>
              <a:stCxn id="8" idx="0"/>
              <a:endCxn id="6" idx="2"/>
            </p:cNvCxnSpPr>
            <p:nvPr/>
          </p:nvCxnSpPr>
          <p:spPr>
            <a:xfrm flipV="1">
              <a:off x="1621739" y="1501219"/>
              <a:ext cx="1541347" cy="1645168"/>
            </a:xfrm>
            <a:prstGeom prst="straightConnector1">
              <a:avLst/>
            </a:prstGeom>
            <a:grpFill/>
            <a:ln w="28575">
              <a:solidFill>
                <a:schemeClr val="tx1"/>
              </a:solidFill>
              <a:headEnd type="oval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Arrow Connector 14"/>
            <p:cNvCxnSpPr>
              <a:stCxn id="9" idx="0"/>
              <a:endCxn id="8" idx="2"/>
            </p:cNvCxnSpPr>
            <p:nvPr/>
          </p:nvCxnSpPr>
          <p:spPr>
            <a:xfrm flipH="1" flipV="1">
              <a:off x="1621739" y="3679788"/>
              <a:ext cx="1250376" cy="446104"/>
            </a:xfrm>
            <a:prstGeom prst="straightConnector1">
              <a:avLst/>
            </a:prstGeom>
            <a:grpFill/>
            <a:ln w="28575">
              <a:solidFill>
                <a:schemeClr val="tx1"/>
              </a:solidFill>
              <a:headEnd type="oval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Arrow Connector 15"/>
            <p:cNvCxnSpPr>
              <a:stCxn id="9" idx="0"/>
              <a:endCxn id="7" idx="2"/>
            </p:cNvCxnSpPr>
            <p:nvPr/>
          </p:nvCxnSpPr>
          <p:spPr>
            <a:xfrm flipV="1">
              <a:off x="2872115" y="3661560"/>
              <a:ext cx="655183" cy="464333"/>
            </a:xfrm>
            <a:prstGeom prst="straightConnector1">
              <a:avLst/>
            </a:prstGeom>
            <a:grpFill/>
            <a:ln w="28575">
              <a:solidFill>
                <a:schemeClr val="tx1"/>
              </a:solidFill>
              <a:headEnd type="oval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Arrow Connector 16"/>
            <p:cNvCxnSpPr>
              <a:stCxn id="10" idx="0"/>
              <a:endCxn id="6" idx="2"/>
            </p:cNvCxnSpPr>
            <p:nvPr/>
          </p:nvCxnSpPr>
          <p:spPr>
            <a:xfrm flipH="1" flipV="1">
              <a:off x="3163086" y="1501219"/>
              <a:ext cx="1548790" cy="1561804"/>
            </a:xfrm>
            <a:prstGeom prst="straightConnector1">
              <a:avLst/>
            </a:prstGeom>
            <a:grpFill/>
            <a:ln w="28575">
              <a:solidFill>
                <a:schemeClr val="tx1"/>
              </a:solidFill>
              <a:headEnd type="oval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Arrow Connector 17"/>
            <p:cNvCxnSpPr>
              <a:stCxn id="11" idx="0"/>
              <a:endCxn id="6" idx="2"/>
            </p:cNvCxnSpPr>
            <p:nvPr/>
          </p:nvCxnSpPr>
          <p:spPr>
            <a:xfrm flipV="1">
              <a:off x="2901699" y="1501219"/>
              <a:ext cx="261387" cy="716778"/>
            </a:xfrm>
            <a:prstGeom prst="straightConnector1">
              <a:avLst/>
            </a:prstGeom>
            <a:grpFill/>
            <a:ln w="28575">
              <a:solidFill>
                <a:schemeClr val="tx1"/>
              </a:solidFill>
              <a:headEnd type="oval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Arrow Connector 18"/>
            <p:cNvCxnSpPr>
              <a:stCxn id="12" idx="0"/>
              <a:endCxn id="8" idx="2"/>
            </p:cNvCxnSpPr>
            <p:nvPr/>
          </p:nvCxnSpPr>
          <p:spPr>
            <a:xfrm flipH="1" flipV="1">
              <a:off x="1621739" y="3679788"/>
              <a:ext cx="750868" cy="1425611"/>
            </a:xfrm>
            <a:prstGeom prst="straightConnector1">
              <a:avLst/>
            </a:prstGeom>
            <a:grpFill/>
            <a:ln w="28575">
              <a:solidFill>
                <a:schemeClr val="tx1"/>
              </a:solidFill>
              <a:headEnd type="oval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Arrow Connector 19"/>
            <p:cNvCxnSpPr>
              <a:stCxn id="12" idx="0"/>
              <a:endCxn id="9" idx="2"/>
            </p:cNvCxnSpPr>
            <p:nvPr/>
          </p:nvCxnSpPr>
          <p:spPr>
            <a:xfrm flipV="1">
              <a:off x="2372607" y="4659293"/>
              <a:ext cx="499508" cy="446107"/>
            </a:xfrm>
            <a:prstGeom prst="straightConnector1">
              <a:avLst/>
            </a:prstGeom>
            <a:grpFill/>
            <a:ln>
              <a:solidFill>
                <a:schemeClr val="tx1"/>
              </a:solidFill>
              <a:prstDash val="dash"/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Arrow Connector 20"/>
            <p:cNvCxnSpPr>
              <a:stCxn id="8" idx="0"/>
              <a:endCxn id="11" idx="2"/>
            </p:cNvCxnSpPr>
            <p:nvPr/>
          </p:nvCxnSpPr>
          <p:spPr>
            <a:xfrm flipV="1">
              <a:off x="1621739" y="2751398"/>
              <a:ext cx="1279960" cy="394990"/>
            </a:xfrm>
            <a:prstGeom prst="straightConnector1">
              <a:avLst/>
            </a:prstGeom>
            <a:grpFill/>
            <a:ln>
              <a:solidFill>
                <a:schemeClr val="tx1"/>
              </a:solidFill>
              <a:prstDash val="dash"/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Arrow Connector 21"/>
            <p:cNvCxnSpPr/>
            <p:nvPr/>
          </p:nvCxnSpPr>
          <p:spPr>
            <a:xfrm flipV="1">
              <a:off x="5867400" y="3505200"/>
              <a:ext cx="838199" cy="1"/>
            </a:xfrm>
            <a:prstGeom prst="straightConnector1">
              <a:avLst/>
            </a:prstGeom>
            <a:grpFill/>
            <a:ln w="28575">
              <a:solidFill>
                <a:schemeClr val="tx1"/>
              </a:solidFill>
              <a:headEnd type="oval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Arrow Connector 22"/>
            <p:cNvCxnSpPr/>
            <p:nvPr/>
          </p:nvCxnSpPr>
          <p:spPr>
            <a:xfrm>
              <a:off x="5867400" y="3837985"/>
              <a:ext cx="809918" cy="0"/>
            </a:xfrm>
            <a:prstGeom prst="straightConnector1">
              <a:avLst/>
            </a:prstGeom>
            <a:grpFill/>
            <a:ln>
              <a:solidFill>
                <a:schemeClr val="tx1"/>
              </a:solidFill>
              <a:prstDash val="dash"/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TextBox 23"/>
            <p:cNvSpPr txBox="1"/>
            <p:nvPr/>
          </p:nvSpPr>
          <p:spPr>
            <a:xfrm>
              <a:off x="6797165" y="3313854"/>
              <a:ext cx="1726829" cy="382694"/>
            </a:xfrm>
            <a:prstGeom prst="rect">
              <a:avLst/>
            </a:prstGeom>
            <a:grpFill/>
            <a:ln>
              <a:noFill/>
            </a:ln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sz="1400" dirty="0">
                  <a:solidFill>
                    <a:schemeClr val="tx1"/>
                  </a:solidFill>
                  <a:latin typeface="Arial" pitchFamily="34" charset="0"/>
                  <a:ea typeface="+mn-ea"/>
                  <a:cs typeface="+mn-cs"/>
                </a:rPr>
                <a:t>Depends on</a:t>
              </a: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6859984" y="3653318"/>
              <a:ext cx="1896485" cy="382694"/>
            </a:xfrm>
            <a:prstGeom prst="rect">
              <a:avLst/>
            </a:prstGeom>
            <a:grpFill/>
            <a:ln>
              <a:noFill/>
            </a:ln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sz="1400" dirty="0">
                  <a:solidFill>
                    <a:schemeClr val="tx1"/>
                  </a:solidFill>
                  <a:latin typeface="Arial" pitchFamily="34" charset="0"/>
                  <a:ea typeface="+mn-ea"/>
                  <a:cs typeface="+mn-cs"/>
                </a:rPr>
                <a:t>Facilitated by</a:t>
              </a: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4837860" y="979031"/>
              <a:ext cx="3646305" cy="1990005"/>
            </a:xfrm>
            <a:prstGeom prst="rect">
              <a:avLst/>
            </a:prstGeom>
            <a:grpFill/>
            <a:ln>
              <a:noFill/>
            </a:ln>
          </p:spPr>
          <p:txBody>
            <a:bodyPr wrap="none">
              <a:spAutoFit/>
            </a:bodyPr>
            <a:lstStyle/>
            <a:p>
              <a:pPr algn="l">
                <a:defRPr/>
              </a:pPr>
              <a:r>
                <a:rPr lang="en-US" sz="1400" dirty="0">
                  <a:solidFill>
                    <a:schemeClr val="tx1"/>
                  </a:solidFill>
                  <a:latin typeface="Arial" pitchFamily="34" charset="0"/>
                  <a:ea typeface="+mn-ea"/>
                  <a:cs typeface="+mn-cs"/>
                </a:rPr>
                <a:t>A: SEP assignment</a:t>
              </a:r>
            </a:p>
            <a:p>
              <a:pPr algn="l">
                <a:defRPr/>
              </a:pPr>
              <a:r>
                <a:rPr lang="en-US" sz="1400" dirty="0">
                  <a:solidFill>
                    <a:schemeClr val="tx1"/>
                  </a:solidFill>
                  <a:latin typeface="Arial" pitchFamily="34" charset="0"/>
                  <a:ea typeface="+mn-ea"/>
                  <a:cs typeface="+mn-cs"/>
                </a:rPr>
                <a:t>B: laterality assignment</a:t>
              </a:r>
            </a:p>
            <a:p>
              <a:pPr algn="l">
                <a:defRPr/>
              </a:pPr>
              <a:r>
                <a:rPr lang="en-US" sz="1400" dirty="0">
                  <a:solidFill>
                    <a:schemeClr val="tx1"/>
                  </a:solidFill>
                  <a:latin typeface="Arial" pitchFamily="34" charset="0"/>
                  <a:ea typeface="+mn-ea"/>
                  <a:cs typeface="+mn-cs"/>
                </a:rPr>
                <a:t>C: Systematic naming</a:t>
              </a:r>
            </a:p>
            <a:p>
              <a:pPr algn="l">
                <a:defRPr/>
              </a:pPr>
              <a:r>
                <a:rPr lang="en-US" sz="1400" dirty="0">
                  <a:solidFill>
                    <a:schemeClr val="tx1"/>
                  </a:solidFill>
                  <a:latin typeface="Arial" pitchFamily="34" charset="0"/>
                  <a:ea typeface="+mn-ea"/>
                  <a:cs typeface="+mn-cs"/>
                </a:rPr>
                <a:t>D: is-a and part-of modeling</a:t>
              </a:r>
            </a:p>
            <a:p>
              <a:pPr algn="l">
                <a:defRPr/>
              </a:pPr>
              <a:r>
                <a:rPr lang="en-US" sz="1400" dirty="0">
                  <a:solidFill>
                    <a:schemeClr val="tx1"/>
                  </a:solidFill>
                  <a:latin typeface="Arial" pitchFamily="34" charset="0"/>
                  <a:ea typeface="+mn-ea"/>
                  <a:cs typeface="+mn-cs"/>
                </a:rPr>
                <a:t>E: Sufficient definitions</a:t>
              </a:r>
            </a:p>
            <a:p>
              <a:pPr algn="l">
                <a:defRPr/>
              </a:pPr>
              <a:r>
                <a:rPr lang="en-US" sz="1400" dirty="0">
                  <a:solidFill>
                    <a:schemeClr val="tx1"/>
                  </a:solidFill>
                  <a:latin typeface="Arial" pitchFamily="34" charset="0"/>
                  <a:ea typeface="+mn-ea"/>
                  <a:cs typeface="+mn-cs"/>
                </a:rPr>
                <a:t>F: FMA alignment</a:t>
              </a:r>
            </a:p>
            <a:p>
              <a:pPr algn="l">
                <a:defRPr/>
              </a:pPr>
              <a:r>
                <a:rPr lang="en-US" sz="1400" dirty="0">
                  <a:solidFill>
                    <a:schemeClr val="tx1"/>
                  </a:solidFill>
                  <a:latin typeface="Arial" pitchFamily="34" charset="0"/>
                  <a:ea typeface="+mn-ea"/>
                  <a:cs typeface="+mn-cs"/>
                </a:rPr>
                <a:t>G: Options for eliminating “S”</a:t>
              </a:r>
            </a:p>
          </p:txBody>
        </p:sp>
      </p:grpSp>
      <p:cxnSp>
        <p:nvCxnSpPr>
          <p:cNvPr id="27" name="Straight Arrow Connector 26"/>
          <p:cNvCxnSpPr>
            <a:stCxn id="7" idx="0"/>
            <a:endCxn id="11" idx="2"/>
          </p:cNvCxnSpPr>
          <p:nvPr/>
        </p:nvCxnSpPr>
        <p:spPr>
          <a:xfrm flipH="1" flipV="1">
            <a:off x="3001619" y="3247517"/>
            <a:ext cx="470079" cy="303006"/>
          </a:xfrm>
          <a:prstGeom prst="straightConnector1">
            <a:avLst/>
          </a:prstGeom>
          <a:solidFill>
            <a:schemeClr val="bg1"/>
          </a:solidFill>
          <a:ln>
            <a:solidFill>
              <a:schemeClr val="tx1"/>
            </a:solidFill>
            <a:prstDash val="dash"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773573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Completion of review in relation to the FMA</a:t>
            </a:r>
          </a:p>
          <a:p>
            <a:pPr marL="129541" indent="0">
              <a:buNone/>
            </a:pPr>
            <a:endParaRPr lang="en-US" dirty="0" smtClean="0"/>
          </a:p>
          <a:p>
            <a:r>
              <a:rPr lang="en-US" dirty="0" smtClean="0"/>
              <a:t>Update of SEP in SNOMED CT</a:t>
            </a:r>
            <a:endParaRPr lang="en-US" dirty="0"/>
          </a:p>
          <a:p>
            <a:endParaRPr lang="en-US" dirty="0" smtClean="0"/>
          </a:p>
          <a:p>
            <a:r>
              <a:rPr lang="en-US" dirty="0" smtClean="0"/>
              <a:t>Concept model redesign and update</a:t>
            </a:r>
            <a:endParaRPr lang="en-US" dirty="0"/>
          </a:p>
          <a:p>
            <a:endParaRPr lang="en-US" dirty="0" smtClean="0"/>
          </a:p>
          <a:p>
            <a:r>
              <a:rPr lang="en-US" dirty="0" smtClean="0"/>
              <a:t>Release format</a:t>
            </a:r>
          </a:p>
          <a:p>
            <a:endParaRPr lang="en-US" dirty="0"/>
          </a:p>
          <a:p>
            <a:r>
              <a:rPr lang="en-US" dirty="0" smtClean="0"/>
              <a:t>Authoring tool</a:t>
            </a:r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Dependencies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37000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452308"/>
            <a:ext cx="8229600" cy="1437111"/>
          </a:xfrm>
        </p:spPr>
        <p:txBody>
          <a:bodyPr/>
          <a:lstStyle/>
          <a:p>
            <a:r>
              <a:rPr lang="en-US" dirty="0" smtClean="0"/>
              <a:t>Assign each concept under </a:t>
            </a:r>
            <a:r>
              <a:rPr lang="en-US" dirty="0"/>
              <a:t>91722005 | physical anatomical entity |</a:t>
            </a:r>
            <a:r>
              <a:rPr lang="en-GB" dirty="0"/>
              <a:t> </a:t>
            </a:r>
            <a:r>
              <a:rPr lang="en-GB" dirty="0" smtClean="0"/>
              <a:t>to one of the three types</a:t>
            </a:r>
          </a:p>
          <a:p>
            <a:r>
              <a:rPr lang="en-GB" dirty="0" smtClean="0"/>
              <a:t>Systematic naming - </a:t>
            </a:r>
            <a:r>
              <a:rPr lang="en-GB" dirty="0" err="1"/>
              <a:t>B</a:t>
            </a:r>
            <a:r>
              <a:rPr lang="en-GB" dirty="0" err="1" smtClean="0"/>
              <a:t>asename</a:t>
            </a:r>
            <a:r>
              <a:rPr lang="en-GB" dirty="0" smtClean="0"/>
              <a:t> and SEP names</a:t>
            </a:r>
          </a:p>
          <a:p>
            <a:endParaRPr lang="en-US" dirty="0" smtClean="0"/>
          </a:p>
          <a:p>
            <a:pPr marL="129541" indent="0"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714356"/>
            <a:ext cx="6720505" cy="507995"/>
          </a:xfrm>
        </p:spPr>
        <p:txBody>
          <a:bodyPr/>
          <a:lstStyle/>
          <a:p>
            <a:r>
              <a:rPr lang="en-US" sz="2400" dirty="0" smtClean="0"/>
              <a:t>Examples: SEP Assignment and systematic naming projects</a:t>
            </a:r>
            <a:endParaRPr lang="en-US" sz="2400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70377885"/>
              </p:ext>
            </p:extLst>
          </p:nvPr>
        </p:nvGraphicFramePr>
        <p:xfrm>
          <a:off x="457200" y="3375351"/>
          <a:ext cx="7961370" cy="2955598"/>
        </p:xfrm>
        <a:graphic>
          <a:graphicData uri="http://schemas.openxmlformats.org/drawingml/2006/table">
            <a:tbl>
              <a:tblPr firstRow="1" bandRow="1"/>
              <a:tblGrid>
                <a:gridCol w="734957"/>
                <a:gridCol w="1213768"/>
                <a:gridCol w="1989231"/>
                <a:gridCol w="2431140"/>
                <a:gridCol w="1592274"/>
              </a:tblGrid>
              <a:tr h="341932">
                <a:tc>
                  <a:txBody>
                    <a:bodyPr/>
                    <a:lstStyle/>
                    <a:p>
                      <a:r>
                        <a:rPr lang="en-US" b="1" dirty="0" smtClean="0"/>
                        <a:t>SEPID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Basename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S_name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E_name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P_name</a:t>
                      </a:r>
                      <a:endParaRPr lang="en-US" b="1" dirty="0"/>
                    </a:p>
                  </a:txBody>
                  <a:tcPr/>
                </a:tc>
              </a:tr>
              <a:tr h="871222">
                <a:tc>
                  <a:txBody>
                    <a:bodyPr/>
                    <a:lstStyle/>
                    <a:p>
                      <a:r>
                        <a:rPr lang="en-US" dirty="0" smtClean="0"/>
                        <a:t>146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hand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Hand structure (body structure)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Entire</a:t>
                      </a:r>
                      <a:r>
                        <a:rPr lang="en-US" baseline="0" dirty="0" smtClean="0"/>
                        <a:t> hand (body structure)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Hand part</a:t>
                      </a:r>
                      <a:r>
                        <a:rPr lang="en-US" baseline="0" dirty="0" smtClean="0"/>
                        <a:t> (body structure)</a:t>
                      </a:r>
                      <a:endParaRPr lang="en-US" dirty="0"/>
                    </a:p>
                  </a:txBody>
                  <a:tcPr/>
                </a:tc>
              </a:tr>
              <a:tr h="871222">
                <a:tc>
                  <a:txBody>
                    <a:bodyPr/>
                    <a:lstStyle/>
                    <a:p>
                      <a:r>
                        <a:rPr lang="en-US" dirty="0" smtClean="0"/>
                        <a:t>225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finger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Finger structure</a:t>
                      </a:r>
                      <a:r>
                        <a:rPr lang="en-US" baseline="0" dirty="0" smtClean="0"/>
                        <a:t> (body structure)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Entire finger (body structure)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871222">
                <a:tc>
                  <a:txBody>
                    <a:bodyPr/>
                    <a:lstStyle/>
                    <a:p>
                      <a:r>
                        <a:rPr lang="en-US" dirty="0" smtClean="0"/>
                        <a:t>2129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Index finger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Index finger structure (body structure)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Entire index finger (body structure)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664873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199" y="1452308"/>
            <a:ext cx="8369327" cy="5148933"/>
          </a:xfrm>
        </p:spPr>
        <p:txBody>
          <a:bodyPr>
            <a:normAutofit fontScale="77500" lnSpcReduction="20000"/>
          </a:bodyPr>
          <a:lstStyle/>
          <a:p>
            <a:r>
              <a:rPr lang="en-US" dirty="0"/>
              <a:t>Tasks:</a:t>
            </a:r>
          </a:p>
          <a:p>
            <a:pPr lvl="1"/>
            <a:r>
              <a:rPr lang="en-US" dirty="0"/>
              <a:t>for each anatomy concept, assign it to one of S, E, or P</a:t>
            </a:r>
          </a:p>
          <a:p>
            <a:pPr lvl="2"/>
            <a:r>
              <a:rPr lang="en-US" dirty="0" smtClean="0"/>
              <a:t>one </a:t>
            </a:r>
            <a:r>
              <a:rPr lang="en-US" dirty="0"/>
              <a:t>E for each S, and vice versa. </a:t>
            </a:r>
          </a:p>
          <a:p>
            <a:pPr lvl="1"/>
            <a:r>
              <a:rPr lang="en-US" dirty="0"/>
              <a:t>match up E’s and S’s in the hierarchy via is-a relationships</a:t>
            </a:r>
          </a:p>
          <a:p>
            <a:pPr lvl="2"/>
            <a:r>
              <a:rPr lang="en-US" dirty="0"/>
              <a:t>each S must be the parent of its corresponding E</a:t>
            </a:r>
          </a:p>
          <a:p>
            <a:pPr lvl="2"/>
            <a:r>
              <a:rPr lang="en-US" dirty="0"/>
              <a:t>no E may be the parent of any S</a:t>
            </a:r>
          </a:p>
          <a:p>
            <a:pPr lvl="1"/>
            <a:r>
              <a:rPr lang="en-US" dirty="0"/>
              <a:t>name constraints and clues:</a:t>
            </a:r>
          </a:p>
          <a:p>
            <a:pPr lvl="2"/>
            <a:r>
              <a:rPr lang="en-US" dirty="0"/>
              <a:t>anything called “entire X” must be E</a:t>
            </a:r>
          </a:p>
          <a:p>
            <a:pPr lvl="2"/>
            <a:r>
              <a:rPr lang="en-US" dirty="0"/>
              <a:t>anything called “structure of X” must be S</a:t>
            </a:r>
          </a:p>
          <a:p>
            <a:pPr lvl="2"/>
            <a:r>
              <a:rPr lang="en-US" dirty="0"/>
              <a:t>FSNs with no text clues as to “E” or “S” should be assigned based on their usage as values of finding-site or procedure-site or other attributes</a:t>
            </a:r>
          </a:p>
          <a:p>
            <a:r>
              <a:rPr lang="en-US" dirty="0" smtClean="0"/>
              <a:t>Status: </a:t>
            </a:r>
          </a:p>
          <a:p>
            <a:pPr lvl="1"/>
            <a:r>
              <a:rPr lang="en-US" dirty="0" smtClean="0"/>
              <a:t>In SNOMED CT January 2016 release:</a:t>
            </a:r>
          </a:p>
          <a:p>
            <a:pPr lvl="2"/>
            <a:r>
              <a:rPr lang="en-US" dirty="0" smtClean="0"/>
              <a:t>Fixed 75 ambiguous anatomy concepts (</a:t>
            </a:r>
            <a:r>
              <a:rPr lang="en-US" dirty="0"/>
              <a:t>no indication of S or E in FSN</a:t>
            </a:r>
            <a:r>
              <a:rPr lang="en-US" dirty="0" smtClean="0"/>
              <a:t>) </a:t>
            </a:r>
            <a:endParaRPr lang="en-US" dirty="0"/>
          </a:p>
          <a:p>
            <a:pPr lvl="2"/>
            <a:r>
              <a:rPr lang="en-US" dirty="0" smtClean="0"/>
              <a:t>Added 180 new anatomy concepts</a:t>
            </a:r>
          </a:p>
          <a:p>
            <a:pPr lvl="2"/>
            <a:r>
              <a:rPr lang="en-US" dirty="0" smtClean="0"/>
              <a:t>Changes concept modeling to 300 concept in procedures and findings</a:t>
            </a:r>
          </a:p>
          <a:p>
            <a:pPr lvl="1"/>
            <a:r>
              <a:rPr lang="en-US" dirty="0" smtClean="0"/>
              <a:t>Updated anatomy database, currently, SEP-table has 18,995 rows, one S, one E and one P per each row.</a:t>
            </a:r>
          </a:p>
          <a:p>
            <a:pPr lvl="1"/>
            <a:r>
              <a:rPr lang="en-US" dirty="0" smtClean="0"/>
              <a:t>To do:</a:t>
            </a:r>
          </a:p>
          <a:p>
            <a:pPr lvl="2"/>
            <a:r>
              <a:rPr lang="en-US" dirty="0" smtClean="0"/>
              <a:t>Missing E concept or ‘entire’ in description – about 7,000</a:t>
            </a:r>
          </a:p>
          <a:p>
            <a:pPr lvl="2"/>
            <a:r>
              <a:rPr lang="en-US" dirty="0" smtClean="0"/>
              <a:t>Review and decide on assignment for synonym without ‘structure’ and ‘entire’</a:t>
            </a:r>
          </a:p>
          <a:p>
            <a:pPr lvl="2"/>
            <a:r>
              <a:rPr lang="en-US" dirty="0" smtClean="0"/>
              <a:t>Apply systematic naming in SNOMED CT release </a:t>
            </a:r>
            <a:endParaRPr lang="en-US" dirty="0"/>
          </a:p>
          <a:p>
            <a:pPr marL="129541" indent="0"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Project </a:t>
            </a:r>
            <a:r>
              <a:rPr lang="en-US" dirty="0" smtClean="0"/>
              <a:t>A and C: SEP Assignment and systematic naming projects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67747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Tasks:</a:t>
            </a:r>
          </a:p>
          <a:p>
            <a:pPr lvl="1"/>
            <a:r>
              <a:rPr lang="en-US" dirty="0"/>
              <a:t>for each anatomy concept, determine whether it is lateral or not</a:t>
            </a:r>
          </a:p>
          <a:p>
            <a:pPr lvl="2"/>
            <a:r>
              <a:rPr lang="en-US" dirty="0"/>
              <a:t>definition of lateral == lateral to the midsagittal plane (the plane dividing the entire body into left and right halves)</a:t>
            </a:r>
          </a:p>
          <a:p>
            <a:pPr lvl="1"/>
            <a:r>
              <a:rPr lang="en-US" dirty="0"/>
              <a:t>constraints:</a:t>
            </a:r>
          </a:p>
          <a:p>
            <a:pPr lvl="2"/>
            <a:r>
              <a:rPr lang="en-US" dirty="0"/>
              <a:t>lateral structures may not have any midline subtypes or subparts</a:t>
            </a:r>
          </a:p>
          <a:p>
            <a:pPr lvl="2"/>
            <a:r>
              <a:rPr lang="en-US" dirty="0"/>
              <a:t>midline structures have lateral halves, not lateral subtypes</a:t>
            </a:r>
          </a:p>
          <a:p>
            <a:pPr lvl="3"/>
            <a:r>
              <a:rPr lang="en-US" dirty="0"/>
              <a:t>left half of nose, NOT left nose.</a:t>
            </a:r>
          </a:p>
          <a:p>
            <a:r>
              <a:rPr lang="en-US" dirty="0"/>
              <a:t>Status:</a:t>
            </a:r>
          </a:p>
          <a:p>
            <a:pPr lvl="1"/>
            <a:r>
              <a:rPr lang="en-US" dirty="0"/>
              <a:t>A complete version of laterality data included in SEP table.</a:t>
            </a:r>
          </a:p>
          <a:p>
            <a:pPr lvl="1"/>
            <a:r>
              <a:rPr lang="en-US" dirty="0"/>
              <a:t>Laterality </a:t>
            </a:r>
            <a:r>
              <a:rPr lang="en-US" dirty="0" err="1"/>
              <a:t>refset</a:t>
            </a:r>
            <a:r>
              <a:rPr lang="en-US" dirty="0"/>
              <a:t> is being produced for each release from the SEP table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Laterality assignment has been reviewed and aligned with FMA</a:t>
            </a:r>
            <a:endParaRPr lang="en-US" dirty="0"/>
          </a:p>
          <a:p>
            <a:pPr lvl="1"/>
            <a:r>
              <a:rPr lang="en-US" dirty="0"/>
              <a:t>To do: convert to central </a:t>
            </a:r>
            <a:r>
              <a:rPr lang="en-US" dirty="0" err="1"/>
              <a:t>refset</a:t>
            </a:r>
            <a:r>
              <a:rPr lang="en-US" dirty="0"/>
              <a:t> maintenance and regular QA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Project B: Laterality Assignment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16360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Tasks:</a:t>
            </a:r>
          </a:p>
          <a:p>
            <a:pPr lvl="1"/>
            <a:r>
              <a:rPr lang="en-US" dirty="0"/>
              <a:t>Define each “Structure of X” as:</a:t>
            </a:r>
          </a:p>
          <a:p>
            <a:pPr lvl="2"/>
            <a:r>
              <a:rPr lang="en-US" dirty="0"/>
              <a:t>Entire X OR Part-of X</a:t>
            </a:r>
          </a:p>
          <a:p>
            <a:pPr lvl="1"/>
            <a:r>
              <a:rPr lang="en-US" dirty="0"/>
              <a:t>Ensure each “Entire X” is-a “Structure of X”</a:t>
            </a:r>
          </a:p>
          <a:p>
            <a:pPr lvl="1"/>
            <a:r>
              <a:rPr lang="en-US" dirty="0"/>
              <a:t>Quality assure the Part-of relationships</a:t>
            </a:r>
          </a:p>
          <a:p>
            <a:r>
              <a:rPr lang="en-US" dirty="0"/>
              <a:t>Status:</a:t>
            </a:r>
          </a:p>
          <a:p>
            <a:pPr lvl="1"/>
            <a:r>
              <a:rPr lang="en-US" dirty="0"/>
              <a:t>Completed: Definition of “Structure of X”, and E </a:t>
            </a:r>
            <a:r>
              <a:rPr lang="en-US" dirty="0" err="1"/>
              <a:t>isa</a:t>
            </a:r>
            <a:r>
              <a:rPr lang="en-US" dirty="0"/>
              <a:t> S, BUT</a:t>
            </a:r>
          </a:p>
          <a:p>
            <a:pPr lvl="2"/>
            <a:r>
              <a:rPr lang="en-US" dirty="0"/>
              <a:t>This depends on OWL 2 EL </a:t>
            </a:r>
            <a:r>
              <a:rPr lang="en-US" dirty="0" smtClean="0"/>
              <a:t>features which are </a:t>
            </a:r>
            <a:r>
              <a:rPr lang="en-US" dirty="0"/>
              <a:t>not available in our current tooling or distribution formats</a:t>
            </a:r>
          </a:p>
          <a:p>
            <a:pPr lvl="3"/>
            <a:r>
              <a:rPr lang="en-US" dirty="0" smtClean="0"/>
              <a:t>SCA tool </a:t>
            </a:r>
            <a:r>
              <a:rPr lang="en-US" dirty="0"/>
              <a:t>cannot currently edit the definitions</a:t>
            </a:r>
          </a:p>
          <a:p>
            <a:pPr lvl="3"/>
            <a:r>
              <a:rPr lang="en-US" dirty="0" smtClean="0"/>
              <a:t>RF2 </a:t>
            </a:r>
            <a:r>
              <a:rPr lang="en-US" dirty="0"/>
              <a:t>cannot currently represent the definitions</a:t>
            </a:r>
          </a:p>
          <a:p>
            <a:pPr lvl="1"/>
            <a:r>
              <a:rPr lang="en-US" dirty="0"/>
              <a:t>To </a:t>
            </a:r>
            <a:r>
              <a:rPr lang="en-US" dirty="0" smtClean="0"/>
              <a:t>do:</a:t>
            </a:r>
            <a:endParaRPr lang="en-US" dirty="0"/>
          </a:p>
          <a:p>
            <a:pPr lvl="2"/>
            <a:r>
              <a:rPr lang="en-US" dirty="0" smtClean="0"/>
              <a:t>Alignment with FMA for Is-a and part-of in the phase 2 of project</a:t>
            </a:r>
          </a:p>
          <a:p>
            <a:pPr lvl="2"/>
            <a:r>
              <a:rPr lang="en-US" dirty="0" smtClean="0"/>
              <a:t>Examine </a:t>
            </a:r>
            <a:r>
              <a:rPr lang="en-US" dirty="0"/>
              <a:t>options for making some of the improvements </a:t>
            </a:r>
            <a:r>
              <a:rPr lang="en-US" dirty="0" smtClean="0"/>
              <a:t>available </a:t>
            </a:r>
            <a:r>
              <a:rPr lang="en-US" dirty="0"/>
              <a:t>in current distribution </a:t>
            </a:r>
            <a:r>
              <a:rPr lang="en-US" dirty="0" smtClean="0"/>
              <a:t>formats</a:t>
            </a:r>
          </a:p>
          <a:p>
            <a:pPr lvl="2"/>
            <a:r>
              <a:rPr lang="en-US" dirty="0" smtClean="0"/>
              <a:t>Examine options for editing tool support</a:t>
            </a:r>
            <a:endParaRPr lang="en-US" dirty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Project D: Is-a and part-of modeling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00475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Tasks:</a:t>
            </a:r>
          </a:p>
          <a:p>
            <a:pPr lvl="1"/>
            <a:r>
              <a:rPr lang="en-US" dirty="0"/>
              <a:t>Sufficiently define “E” concepts</a:t>
            </a:r>
          </a:p>
          <a:p>
            <a:pPr lvl="1"/>
            <a:r>
              <a:rPr lang="en-US" dirty="0"/>
              <a:t>Quality assure the inferred relationships</a:t>
            </a:r>
          </a:p>
          <a:p>
            <a:r>
              <a:rPr lang="en-US" dirty="0"/>
              <a:t>Status</a:t>
            </a:r>
            <a:r>
              <a:rPr lang="en-US" dirty="0" smtClean="0"/>
              <a:t>:</a:t>
            </a:r>
            <a:endParaRPr lang="en-US" dirty="0"/>
          </a:p>
          <a:p>
            <a:pPr lvl="1"/>
            <a:r>
              <a:rPr lang="en-US" dirty="0" smtClean="0"/>
              <a:t>Perhaps </a:t>
            </a:r>
            <a:r>
              <a:rPr lang="en-US" dirty="0"/>
              <a:t>several thousand more could be defined</a:t>
            </a:r>
          </a:p>
          <a:p>
            <a:pPr lvl="1"/>
            <a:r>
              <a:rPr lang="en-US" dirty="0"/>
              <a:t>Also depends on OWL 2 EL features not available in our current tooling or distribution formats</a:t>
            </a:r>
          </a:p>
          <a:p>
            <a:pPr lvl="2"/>
            <a:r>
              <a:rPr lang="en-US" dirty="0" smtClean="0"/>
              <a:t>The SCA tool </a:t>
            </a:r>
            <a:r>
              <a:rPr lang="en-US" dirty="0"/>
              <a:t>cannot currently edit the definitions</a:t>
            </a:r>
          </a:p>
          <a:p>
            <a:pPr lvl="2"/>
            <a:r>
              <a:rPr lang="en-US" dirty="0" smtClean="0"/>
              <a:t>RF2 </a:t>
            </a:r>
            <a:r>
              <a:rPr lang="en-US" dirty="0"/>
              <a:t>cannot currently represent the definitions</a:t>
            </a:r>
          </a:p>
          <a:p>
            <a:pPr lvl="1"/>
            <a:r>
              <a:rPr lang="en-US" dirty="0"/>
              <a:t>To </a:t>
            </a:r>
            <a:r>
              <a:rPr lang="en-US" dirty="0" smtClean="0"/>
              <a:t>do:</a:t>
            </a:r>
            <a:endParaRPr lang="en-US" dirty="0"/>
          </a:p>
          <a:p>
            <a:pPr lvl="2"/>
            <a:r>
              <a:rPr lang="en-US" dirty="0"/>
              <a:t>Examine options for making some of the improvements </a:t>
            </a:r>
            <a:r>
              <a:rPr lang="en-US" dirty="0" smtClean="0"/>
              <a:t>available </a:t>
            </a:r>
            <a:r>
              <a:rPr lang="en-US" dirty="0"/>
              <a:t>in current distribution </a:t>
            </a:r>
            <a:r>
              <a:rPr lang="en-US" dirty="0" smtClean="0"/>
              <a:t>formats</a:t>
            </a:r>
          </a:p>
          <a:p>
            <a:pPr lvl="2"/>
            <a:r>
              <a:rPr lang="en-US" dirty="0" smtClean="0"/>
              <a:t>Examine options for editing tool support</a:t>
            </a:r>
            <a:endParaRPr lang="en-US" dirty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Project E: Sufficient definitions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36248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Map </a:t>
            </a:r>
            <a:r>
              <a:rPr lang="en-US" dirty="0" smtClean="0"/>
              <a:t>SNOMED CT </a:t>
            </a:r>
            <a:r>
              <a:rPr lang="en-US" dirty="0"/>
              <a:t>“E” concepts to FMA concepts</a:t>
            </a:r>
          </a:p>
          <a:p>
            <a:r>
              <a:rPr lang="en-US" dirty="0"/>
              <a:t>Identify erroneous, duplicate, or missing anatomy structures</a:t>
            </a:r>
          </a:p>
          <a:p>
            <a:r>
              <a:rPr lang="en-US" dirty="0"/>
              <a:t>Identify erroneous, archaic or unusable names &amp; terms</a:t>
            </a:r>
          </a:p>
          <a:p>
            <a:r>
              <a:rPr lang="en-US" dirty="0"/>
              <a:t>Examine inconsistencies of meaning in identically named categories/groups </a:t>
            </a:r>
          </a:p>
          <a:p>
            <a:endParaRPr lang="en-US" dirty="0"/>
          </a:p>
          <a:p>
            <a:r>
              <a:rPr lang="en-US" dirty="0"/>
              <a:t>Identify </a:t>
            </a:r>
            <a:r>
              <a:rPr lang="en-US" dirty="0" err="1"/>
              <a:t>lateralizable</a:t>
            </a:r>
            <a:r>
              <a:rPr lang="en-US" dirty="0"/>
              <a:t> concepts with their FMA-named L and R versions (e.g. “bone tissue of distal phalanx of left index finger”</a:t>
            </a:r>
            <a:r>
              <a:rPr lang="en-US" dirty="0" smtClean="0"/>
              <a:t>)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Project F: FMA alignment phase 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51764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IHTSDO PPT Template 2014">
  <a:themeElements>
    <a:clrScheme name="IHTSDO CIIO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9972"/>
      </a:accent1>
      <a:accent2>
        <a:srgbClr val="3333CC"/>
      </a:accent2>
      <a:accent3>
        <a:srgbClr val="FFFFFF"/>
      </a:accent3>
      <a:accent4>
        <a:srgbClr val="000000"/>
      </a:accent4>
      <a:accent5>
        <a:srgbClr val="00CC99"/>
      </a:accent5>
      <a:accent6>
        <a:srgbClr val="2D2DB9"/>
      </a:accent6>
      <a:hlink>
        <a:srgbClr val="0000E5"/>
      </a:hlink>
      <a:folHlink>
        <a:srgbClr val="2D2DB9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IHTSDO PPT Template 2014.potx</Template>
  <TotalTime>3860</TotalTime>
  <Words>2147</Words>
  <Application>Microsoft Macintosh PowerPoint</Application>
  <PresentationFormat>On-screen Show (4:3)</PresentationFormat>
  <Paragraphs>373</Paragraphs>
  <Slides>30</Slides>
  <Notes>5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2" baseType="lpstr">
      <vt:lpstr>IHTSDO PPT Template 2014</vt:lpstr>
      <vt:lpstr>Document</vt:lpstr>
      <vt:lpstr>Anatomy project</vt:lpstr>
      <vt:lpstr>Overview of anatomy project</vt:lpstr>
      <vt:lpstr>Anatomy subproject dependencies</vt:lpstr>
      <vt:lpstr>Examples: SEP Assignment and systematic naming projects</vt:lpstr>
      <vt:lpstr>Project A and C: SEP Assignment and systematic naming projects </vt:lpstr>
      <vt:lpstr>Project B: Laterality Assignment</vt:lpstr>
      <vt:lpstr>Project D: Is-a and part-of modeling</vt:lpstr>
      <vt:lpstr>Project E: Sufficient definitions</vt:lpstr>
      <vt:lpstr>Project F: FMA alignment phase 1</vt:lpstr>
      <vt:lpstr>Outcomes from Mapping review by University of Washington</vt:lpstr>
      <vt:lpstr>Reported Issues</vt:lpstr>
      <vt:lpstr>Redesign of anatomy concept model</vt:lpstr>
      <vt:lpstr>Description Logic features required by projects – (Palo Alto meeting)</vt:lpstr>
      <vt:lpstr>SEP model – Structure, Entire/Entity, Part</vt:lpstr>
      <vt:lpstr>IS-A and Part-Of differentiation</vt:lpstr>
      <vt:lpstr>IS-A and Part-Of differentiation</vt:lpstr>
      <vt:lpstr>IS-A and Part-Of differentiation</vt:lpstr>
      <vt:lpstr>Part of relationships</vt:lpstr>
      <vt:lpstr>Skin of part of &lt;region&gt;</vt:lpstr>
      <vt:lpstr>Laterality</vt:lpstr>
      <vt:lpstr>Skin of &lt;region&gt;, &lt;laterality&gt;</vt:lpstr>
      <vt:lpstr>Lateral half of &lt;midline entity&gt;</vt:lpstr>
      <vt:lpstr>Par of &lt;L/R&gt; lateral half of &lt;midline entity&gt;</vt:lpstr>
      <vt:lpstr>Option to eliminate Structure concepts</vt:lpstr>
      <vt:lpstr>Option to eliminate Structure concepts</vt:lpstr>
      <vt:lpstr>Current activities 1</vt:lpstr>
      <vt:lpstr>Generate OWL alpha release file</vt:lpstr>
      <vt:lpstr>Current activities 2</vt:lpstr>
      <vt:lpstr>Current activities 3</vt:lpstr>
      <vt:lpstr>Dependencies</vt:lpstr>
    </vt:vector>
  </TitlesOfParts>
  <Manager/>
  <Company>IHTSDO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Yongsheng Gao</dc:creator>
  <cp:keywords/>
  <dc:description/>
  <cp:lastModifiedBy>Yongsheng Gao</cp:lastModifiedBy>
  <cp:revision>80</cp:revision>
  <dcterms:modified xsi:type="dcterms:W3CDTF">2016-03-22T20:49:24Z</dcterms:modified>
  <cp:category/>
</cp:coreProperties>
</file>