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1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3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572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7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9"/>
  </p:normalViewPr>
  <p:slideViewPr>
    <p:cSldViewPr snapToGrid="0">
      <p:cViewPr varScale="1">
        <p:scale>
          <a:sx n="108" d="100"/>
          <a:sy n="108" d="100"/>
        </p:scale>
        <p:origin x="736" y="184"/>
      </p:cViewPr>
      <p:guideLst>
        <p:guide orient="horz" pos="572"/>
        <p:guide pos="7106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CA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6c854a26f6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9" name="Google Shape;99;g26c854a26f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6c854a26f6_0_1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g26c854a26f6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21732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6c854a26f6_0_1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g26c854a26f6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927372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475680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26c854a26f6_0_1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1" name="Google Shape;131;g26c854a26f6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7104127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snomedexpo.org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7_Custom Layout">
  <p:cSld name="17_Custom Layou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>
            <a:spLocks noGrp="1"/>
          </p:cNvSpPr>
          <p:nvPr>
            <p:ph type="pic" idx="2"/>
          </p:nvPr>
        </p:nvSpPr>
        <p:spPr>
          <a:xfrm>
            <a:off x="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7" name="Google Shape;17;p2"/>
          <p:cNvSpPr>
            <a:spLocks noGrp="1"/>
          </p:cNvSpPr>
          <p:nvPr>
            <p:ph type="pic" idx="3"/>
          </p:nvPr>
        </p:nvSpPr>
        <p:spPr>
          <a:xfrm>
            <a:off x="4064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"/>
          <p:cNvSpPr>
            <a:spLocks noGrp="1"/>
          </p:cNvSpPr>
          <p:nvPr>
            <p:ph type="pic" idx="4"/>
          </p:nvPr>
        </p:nvSpPr>
        <p:spPr>
          <a:xfrm>
            <a:off x="8128000" y="0"/>
            <a:ext cx="40640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2"/>
          <p:cNvSpPr>
            <a:spLocks noGrp="1"/>
          </p:cNvSpPr>
          <p:nvPr>
            <p:ph type="pic" idx="5"/>
          </p:nvPr>
        </p:nvSpPr>
        <p:spPr>
          <a:xfrm>
            <a:off x="0" y="2286000"/>
            <a:ext cx="6273800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0" name="Google Shape;20;p2"/>
          <p:cNvSpPr>
            <a:spLocks noGrp="1"/>
          </p:cNvSpPr>
          <p:nvPr>
            <p:ph type="pic" idx="6"/>
          </p:nvPr>
        </p:nvSpPr>
        <p:spPr>
          <a:xfrm>
            <a:off x="-1" y="4572000"/>
            <a:ext cx="6805204" cy="2286000"/>
          </a:xfrm>
          <a:prstGeom prst="rect">
            <a:avLst/>
          </a:prstGeom>
          <a:noFill/>
          <a:ln>
            <a:noFill/>
          </a:ln>
        </p:spPr>
      </p:sp>
      <p:sp>
        <p:nvSpPr>
          <p:cNvPr id="21" name="Google Shape;21;p2"/>
          <p:cNvSpPr>
            <a:spLocks noGrp="1"/>
          </p:cNvSpPr>
          <p:nvPr>
            <p:ph type="pic" idx="7"/>
          </p:nvPr>
        </p:nvSpPr>
        <p:spPr>
          <a:xfrm>
            <a:off x="6805204" y="4572000"/>
            <a:ext cx="5386797" cy="2286000"/>
          </a:xfrm>
          <a:prstGeom prst="rect">
            <a:avLst/>
          </a:prstGeom>
          <a:noFill/>
          <a:ln>
            <a:noFill/>
          </a:ln>
        </p:spPr>
      </p:sp>
      <p:pic>
        <p:nvPicPr>
          <p:cNvPr id="22" name="Google Shape;2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426200" y="2438400"/>
            <a:ext cx="3238832" cy="198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1_Blank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/>
          <p:nvPr/>
        </p:nvSpPr>
        <p:spPr>
          <a:xfrm>
            <a:off x="13231947" y="6084143"/>
            <a:ext cx="901200" cy="934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4"/>
          <p:cNvSpPr>
            <a:spLocks noGrp="1"/>
          </p:cNvSpPr>
          <p:nvPr>
            <p:ph type="pic" idx="2"/>
          </p:nvPr>
        </p:nvSpPr>
        <p:spPr>
          <a:xfrm>
            <a:off x="13231947" y="6104022"/>
            <a:ext cx="901200" cy="901200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Google Shape;93;p14"/>
          <p:cNvSpPr/>
          <p:nvPr/>
        </p:nvSpPr>
        <p:spPr>
          <a:xfrm>
            <a:off x="13384347" y="6256422"/>
            <a:ext cx="901200" cy="9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4"/>
          <p:cNvSpPr txBox="1"/>
          <p:nvPr/>
        </p:nvSpPr>
        <p:spPr>
          <a:xfrm>
            <a:off x="0" y="0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accen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4"/>
          <p:cNvSpPr txBox="1"/>
          <p:nvPr/>
        </p:nvSpPr>
        <p:spPr>
          <a:xfrm>
            <a:off x="353116" y="6130124"/>
            <a:ext cx="573600" cy="4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6" name="Google Shape;96;p14"/>
          <p:cNvPicPr preferRelativeResize="0"/>
          <p:nvPr/>
        </p:nvPicPr>
        <p:blipFill rotWithShape="1">
          <a:blip r:embed="rId2">
            <a:alphaModFix/>
          </a:blip>
          <a:srcRect r="55744"/>
          <a:stretch/>
        </p:blipFill>
        <p:spPr>
          <a:xfrm>
            <a:off x="11376975" y="0"/>
            <a:ext cx="815025" cy="8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/2 Imag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6" name="Google Shape;26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One Third Imag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" name="Google Shape;31;p4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32" name="Google Shape;32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4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Promo Slid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8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rgbClr val="F0513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" name="Google Shape;56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8"/>
          <p:cNvSpPr txBox="1">
            <a:spLocks noGrp="1"/>
          </p:cNvSpPr>
          <p:nvPr>
            <p:ph type="body" idx="1"/>
          </p:nvPr>
        </p:nvSpPr>
        <p:spPr>
          <a:xfrm>
            <a:off x="638781" y="3454462"/>
            <a:ext cx="3080873" cy="30080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body" idx="2"/>
          </p:nvPr>
        </p:nvSpPr>
        <p:spPr>
          <a:xfrm>
            <a:off x="603273" y="980751"/>
            <a:ext cx="3080873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9" name="Google Shape;59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4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>
  <p:cSld name="Closing Slide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11189586" y="0"/>
            <a:ext cx="863600" cy="67056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9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1" cy="6098533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63" name="Google Shape;63;p9"/>
          <p:cNvSpPr txBox="1"/>
          <p:nvPr/>
        </p:nvSpPr>
        <p:spPr>
          <a:xfrm>
            <a:off x="291214" y="6416222"/>
            <a:ext cx="31347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April 2024</a:t>
            </a:r>
            <a:r>
              <a:rPr lang="en-CA" sz="1000" b="0" i="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Business Meetings</a:t>
            </a:r>
            <a:endParaRPr sz="1000" b="0" i="0" u="none" strike="noStrike" cap="non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4" name="Google Shape;64;p9"/>
          <p:cNvSpPr/>
          <p:nvPr/>
        </p:nvSpPr>
        <p:spPr>
          <a:xfrm rot="5400000">
            <a:off x="4004420" y="5171312"/>
            <a:ext cx="3600" cy="2736000"/>
          </a:xfrm>
          <a:prstGeom prst="rect">
            <a:avLst/>
          </a:prstGeom>
          <a:solidFill>
            <a:schemeClr val="accent1">
              <a:alpha val="49803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000" b="0" i="0" u="none" strike="noStrike" cap="none">
              <a:solidFill>
                <a:schemeClr val="accen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65" name="Google Shape;65;p9"/>
          <p:cNvSpPr txBox="1"/>
          <p:nvPr/>
        </p:nvSpPr>
        <p:spPr>
          <a:xfrm>
            <a:off x="5679022" y="6416202"/>
            <a:ext cx="7575819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1000">
                <a:solidFill>
                  <a:schemeClr val="accent2"/>
                </a:solidFill>
                <a:uFill>
                  <a:noFill/>
                </a:uFill>
                <a:latin typeface="Mulish Light"/>
                <a:ea typeface="Mulish Light"/>
                <a:cs typeface="Mulish Light"/>
                <a:sym typeface="Mulish Ligh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snomedexpo.org</a:t>
            </a:r>
            <a:r>
              <a:rPr lang="en-CA" sz="1000">
                <a:solidFill>
                  <a:schemeClr val="accent1"/>
                </a:solidFill>
                <a:latin typeface="Mulish Light"/>
                <a:ea typeface="Mulish Light"/>
                <a:cs typeface="Mulish Light"/>
                <a:sym typeface="Mulish Light"/>
              </a:rPr>
              <a:t>  |   linkedin.com/company/ihtsdo   |   x.com/snomedct   |   youtube.com/@snomedct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/3 Image Yellow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0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69" name="Google Shape;69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0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4_Title Slide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1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75" name="Google Shape;75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1"/>
          <p:cNvSpPr txBox="1">
            <a:spLocks noGrp="1"/>
          </p:cNvSpPr>
          <p:nvPr>
            <p:ph type="body" idx="1"/>
          </p:nvPr>
        </p:nvSpPr>
        <p:spPr>
          <a:xfrm>
            <a:off x="2653626" y="360000"/>
            <a:ext cx="8169585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3"/>
          </p:nvPr>
        </p:nvSpPr>
        <p:spPr>
          <a:xfrm>
            <a:off x="2653989" y="1014413"/>
            <a:ext cx="8169585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4_Title Slide 2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2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81" name="Google Shape;81;p1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2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Full Text Green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/>
          <p:nvPr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3"/>
          <p:cNvSpPr/>
          <p:nvPr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7" name="Google Shape;87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3"/>
          <p:cNvSpPr txBox="1">
            <a:spLocks noGrp="1"/>
          </p:cNvSpPr>
          <p:nvPr>
            <p:ph type="body" idx="1"/>
          </p:nvPr>
        </p:nvSpPr>
        <p:spPr>
          <a:xfrm>
            <a:off x="360000" y="360000"/>
            <a:ext cx="10463212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 i="1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9" name="Google Shape;89;p13"/>
          <p:cNvSpPr txBox="1">
            <a:spLocks noGrp="1"/>
          </p:cNvSpPr>
          <p:nvPr>
            <p:ph type="body" idx="2"/>
          </p:nvPr>
        </p:nvSpPr>
        <p:spPr>
          <a:xfrm>
            <a:off x="360363" y="1014413"/>
            <a:ext cx="10463212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1"/>
          <p:cNvCxnSpPr/>
          <p:nvPr/>
        </p:nvCxnSpPr>
        <p:spPr>
          <a:xfrm rot="10800000">
            <a:off x="11792737" y="1532400"/>
            <a:ext cx="0" cy="2590200"/>
          </a:xfrm>
          <a:prstGeom prst="straightConnector1">
            <a:avLst/>
          </a:prstGeom>
          <a:noFill/>
          <a:ln w="9525" cap="flat" cmpd="sng">
            <a:solidFill>
              <a:srgbClr val="EFEFEF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11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/>
          <p:nvPr/>
        </p:nvSpPr>
        <p:spPr>
          <a:xfrm rot="-5400000">
            <a:off x="10215800" y="4865565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100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April 2024 </a:t>
            </a:r>
            <a:r>
              <a:rPr lang="en-CA" sz="1100" b="0" i="0" u="none" strike="noStrike" cap="none">
                <a:solidFill>
                  <a:srgbClr val="222222"/>
                </a:solidFill>
                <a:latin typeface="Mulish Light"/>
                <a:ea typeface="Mulish Light"/>
                <a:cs typeface="Mulish Light"/>
                <a:sym typeface="Mulish Light"/>
              </a:rPr>
              <a:t> Business Meetings</a:t>
            </a:r>
            <a:endParaRPr sz="1100" b="0" i="0" u="none" strike="noStrike" cap="none">
              <a:solidFill>
                <a:srgbClr val="434A55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11587566" y="2272998"/>
            <a:ext cx="416448" cy="421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CA" sz="1400" b="0" i="0" u="none" strike="noStrike" cap="none">
                <a:solidFill>
                  <a:schemeClr val="dk1"/>
                </a:solidFill>
                <a:latin typeface="Mulish Light"/>
                <a:ea typeface="Mulish Light"/>
                <a:cs typeface="Mulish Light"/>
                <a:sym typeface="Mulish Light"/>
              </a:rPr>
              <a:t>‹#›</a:t>
            </a:fld>
            <a:endParaRPr sz="1400" b="0" i="0" u="none" strike="noStrike" cap="none">
              <a:solidFill>
                <a:schemeClr val="dk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5"/>
          <p:cNvPicPr preferRelativeResize="0"/>
          <p:nvPr/>
        </p:nvPicPr>
        <p:blipFill rotWithShape="1">
          <a:blip r:embed="rId3">
            <a:alphaModFix/>
          </a:blip>
          <a:srcRect l="61927"/>
          <a:stretch/>
        </p:blipFill>
        <p:spPr>
          <a:xfrm>
            <a:off x="7550300" y="0"/>
            <a:ext cx="4641701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/>
        </p:nvSpPr>
        <p:spPr>
          <a:xfrm>
            <a:off x="203450" y="262875"/>
            <a:ext cx="6483000" cy="7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CA" sz="1700">
                <a:solidFill>
                  <a:schemeClr val="accent1"/>
                </a:solidFill>
                <a:latin typeface="Mulish ExtraBold"/>
                <a:ea typeface="Mulish ExtraBold"/>
                <a:cs typeface="Mulish ExtraBold"/>
                <a:sym typeface="Mulish ExtraBold"/>
              </a:rPr>
              <a:t>APRIL 2024 </a:t>
            </a:r>
            <a:br>
              <a:rPr lang="en-CA" sz="1700">
                <a:solidFill>
                  <a:schemeClr val="accent1"/>
                </a:solidFill>
                <a:latin typeface="Mulish ExtraBold"/>
                <a:ea typeface="Mulish ExtraBold"/>
                <a:cs typeface="Mulish ExtraBold"/>
                <a:sym typeface="Mulish ExtraBold"/>
              </a:rPr>
            </a:br>
            <a:r>
              <a:rPr lang="en-CA" sz="1700">
                <a:solidFill>
                  <a:schemeClr val="accent1"/>
                </a:solidFill>
                <a:latin typeface="Mulish ExtraBold"/>
                <a:ea typeface="Mulish ExtraBold"/>
                <a:cs typeface="Mulish ExtraBold"/>
                <a:sym typeface="Mulish ExtraBold"/>
              </a:rPr>
              <a:t>SNOMED INTERNATIONAL BUSINESS MEETINGS</a:t>
            </a:r>
            <a:endParaRPr sz="1700" i="0" u="none" strike="noStrike" cap="none">
              <a:solidFill>
                <a:schemeClr val="accent1"/>
              </a:solidFill>
              <a:latin typeface="Mulish ExtraBold"/>
              <a:ea typeface="Mulish ExtraBold"/>
              <a:cs typeface="Mulish ExtraBold"/>
              <a:sym typeface="Mulish ExtraBold"/>
            </a:endParaRPr>
          </a:p>
        </p:txBody>
      </p:sp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/>
          </a:blip>
          <a:srcRect r="55514"/>
          <a:stretch/>
        </p:blipFill>
        <p:spPr>
          <a:xfrm>
            <a:off x="11290793" y="0"/>
            <a:ext cx="901201" cy="901199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5"/>
          <p:cNvSpPr/>
          <p:nvPr/>
        </p:nvSpPr>
        <p:spPr>
          <a:xfrm>
            <a:off x="480050" y="6183625"/>
            <a:ext cx="365700" cy="3519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5"/>
          <p:cNvSpPr txBox="1"/>
          <p:nvPr/>
        </p:nvSpPr>
        <p:spPr>
          <a:xfrm>
            <a:off x="203450" y="5811100"/>
            <a:ext cx="6483000" cy="76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CA" sz="1700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MONDAY APRIL 15, 2024  </a:t>
            </a:r>
            <a:br>
              <a:rPr lang="en-CA" sz="1700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</a:br>
            <a:r>
              <a:rPr lang="en-CA" sz="1700">
                <a:solidFill>
                  <a:schemeClr val="accent1"/>
                </a:solidFill>
                <a:latin typeface="Mulish"/>
                <a:ea typeface="Mulish"/>
                <a:cs typeface="Mulish"/>
                <a:sym typeface="Mulish"/>
              </a:rPr>
              <a:t>LONDON, UNITED KINGDOM</a:t>
            </a:r>
            <a:endParaRPr sz="1700" i="0" u="none" strike="noStrike" cap="none">
              <a:solidFill>
                <a:schemeClr val="accen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sp>
        <p:nvSpPr>
          <p:cNvPr id="107" name="Google Shape;107;p15"/>
          <p:cNvSpPr/>
          <p:nvPr/>
        </p:nvSpPr>
        <p:spPr>
          <a:xfrm flipH="1">
            <a:off x="11115617" y="4589795"/>
            <a:ext cx="1120500" cy="2561700"/>
          </a:xfrm>
          <a:prstGeom prst="rtTriangl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5"/>
          <p:cNvSpPr/>
          <p:nvPr/>
        </p:nvSpPr>
        <p:spPr>
          <a:xfrm rot="10800000">
            <a:off x="7810450" y="5189120"/>
            <a:ext cx="3939600" cy="1680300"/>
          </a:xfrm>
          <a:prstGeom prst="parallelogram">
            <a:avLst>
              <a:gd name="adj" fmla="val 43613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5"/>
          <p:cNvSpPr txBox="1"/>
          <p:nvPr/>
        </p:nvSpPr>
        <p:spPr>
          <a:xfrm>
            <a:off x="7955270" y="5284330"/>
            <a:ext cx="3726300" cy="153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120015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CA" sz="1700" i="1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Leading healthcare </a:t>
            </a:r>
            <a:r>
              <a:rPr lang="en-CA" sz="1700" i="1" u="none" strike="noStrike" cap="none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terminology, </a:t>
            </a:r>
            <a:endParaRPr sz="1700" i="1" u="none" strike="noStrike" cap="none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  <a:p>
            <a:pPr marL="120015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CA" sz="1700" i="1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worldwide</a:t>
            </a:r>
            <a:endParaRPr sz="1700" i="0" u="none" strike="noStrike" cap="none">
              <a:solidFill>
                <a:schemeClr val="lt1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10" name="Google Shape;110;p15"/>
          <p:cNvPicPr preferRelativeResize="0"/>
          <p:nvPr/>
        </p:nvPicPr>
        <p:blipFill rotWithShape="1">
          <a:blip r:embed="rId4">
            <a:alphaModFix/>
          </a:blip>
          <a:srcRect r="55514"/>
          <a:stretch/>
        </p:blipFill>
        <p:spPr>
          <a:xfrm>
            <a:off x="8465743" y="5720180"/>
            <a:ext cx="674375" cy="67437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5"/>
          <p:cNvSpPr/>
          <p:nvPr/>
        </p:nvSpPr>
        <p:spPr>
          <a:xfrm rot="10800000" flipH="1">
            <a:off x="7208825" y="4450"/>
            <a:ext cx="3429000" cy="7644000"/>
          </a:xfrm>
          <a:prstGeom prst="rtTriangl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2" name="Google Shape;112;p15"/>
          <p:cNvPicPr preferRelativeResize="0"/>
          <p:nvPr/>
        </p:nvPicPr>
        <p:blipFill rotWithShape="1">
          <a:blip r:embed="rId4">
            <a:alphaModFix/>
          </a:blip>
          <a:srcRect r="55514"/>
          <a:stretch/>
        </p:blipFill>
        <p:spPr>
          <a:xfrm>
            <a:off x="11290793" y="0"/>
            <a:ext cx="901201" cy="901199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5"/>
          <p:cNvSpPr txBox="1"/>
          <p:nvPr/>
        </p:nvSpPr>
        <p:spPr>
          <a:xfrm>
            <a:off x="180590" y="2156550"/>
            <a:ext cx="10746600" cy="239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CA" sz="7500" dirty="0">
                <a:solidFill>
                  <a:schemeClr val="dk1"/>
                </a:solidFill>
                <a:latin typeface="Mulish Black"/>
                <a:ea typeface="Mulish Black"/>
                <a:cs typeface="Mulish Black"/>
                <a:sym typeface="Mulish Black"/>
              </a:rPr>
              <a:t>CRGs and networks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CA" sz="5400" dirty="0">
                <a:solidFill>
                  <a:schemeClr val="dk1"/>
                </a:solidFill>
                <a:latin typeface="Mulish Black"/>
                <a:ea typeface="Mulish Black"/>
                <a:cs typeface="Mulish Black"/>
                <a:sym typeface="Mulish Black"/>
              </a:rPr>
              <a:t> – A proposed way</a:t>
            </a: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300"/>
              <a:buFont typeface="Oswald"/>
              <a:buNone/>
            </a:pPr>
            <a:r>
              <a:rPr lang="en-CA" sz="5400" dirty="0">
                <a:solidFill>
                  <a:schemeClr val="dk1"/>
                </a:solidFill>
                <a:latin typeface="Mulish Black"/>
                <a:ea typeface="Mulish Black"/>
                <a:cs typeface="Mulish Black"/>
                <a:sym typeface="Mulish Black"/>
              </a:rPr>
              <a:t> forwards</a:t>
            </a:r>
            <a:endParaRPr sz="5400" dirty="0">
              <a:solidFill>
                <a:schemeClr val="dk1"/>
              </a:solidFill>
              <a:latin typeface="Mulish Black"/>
              <a:ea typeface="Mulish Black"/>
              <a:cs typeface="Mulish Black"/>
              <a:sym typeface="Mulish Black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39F031-2695-5826-729E-F85CDB2F8512}"/>
              </a:ext>
            </a:extLst>
          </p:cNvPr>
          <p:cNvSpPr txBox="1"/>
          <p:nvPr/>
        </p:nvSpPr>
        <p:spPr>
          <a:xfrm>
            <a:off x="1805280" y="4949755"/>
            <a:ext cx="60051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Ian Green</a:t>
            </a:r>
          </a:p>
          <a:p>
            <a:r>
              <a:rPr lang="en-GB" dirty="0">
                <a:solidFill>
                  <a:schemeClr val="accent2"/>
                </a:solidFill>
              </a:rPr>
              <a:t>Customer Relations Lead (Europe) and Global Clinical Engagement Lead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6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GB" dirty="0"/>
              <a:t>Agenda</a:t>
            </a:r>
            <a:endParaRPr dirty="0"/>
          </a:p>
        </p:txBody>
      </p:sp>
      <p:sp>
        <p:nvSpPr>
          <p:cNvPr id="118" name="Google Shape;118;p16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69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35000" indent="-457200">
              <a:spcBef>
                <a:spcPts val="0"/>
              </a:spcBef>
            </a:pPr>
            <a:r>
              <a:rPr lang="en-GB" dirty="0"/>
              <a:t>The current situation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Changing requirements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Building a global clinical community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Proposals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Discussion</a:t>
            </a:r>
            <a:endParaRPr dirty="0"/>
          </a:p>
        </p:txBody>
      </p:sp>
      <p:pic>
        <p:nvPicPr>
          <p:cNvPr id="119" name="Google Shape;119;p16"/>
          <p:cNvPicPr preferRelativeResize="0"/>
          <p:nvPr/>
        </p:nvPicPr>
        <p:blipFill rotWithShape="1">
          <a:blip r:embed="rId3">
            <a:alphaModFix/>
          </a:blip>
          <a:srcRect l="31868" r="31872"/>
          <a:stretch/>
        </p:blipFill>
        <p:spPr>
          <a:xfrm>
            <a:off x="129088" y="0"/>
            <a:ext cx="4420608" cy="6858000"/>
          </a:xfrm>
          <a:prstGeom prst="rect">
            <a:avLst/>
          </a:prstGeom>
          <a:solidFill>
            <a:srgbClr val="F1F2F1"/>
          </a:solidFill>
          <a:ln>
            <a:noFill/>
          </a:ln>
        </p:spPr>
      </p:pic>
      <p:sp>
        <p:nvSpPr>
          <p:cNvPr id="120" name="Google Shape;120;p16"/>
          <p:cNvSpPr txBox="1"/>
          <p:nvPr/>
        </p:nvSpPr>
        <p:spPr>
          <a:xfrm>
            <a:off x="650988" y="245844"/>
            <a:ext cx="3898710" cy="18507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360000" tIns="360000" rIns="360000" bIns="3600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GB" sz="3200" b="0" i="0" u="none" strike="noStrike" cap="none" dirty="0">
                <a:solidFill>
                  <a:srgbClr val="F1C232"/>
                </a:solidFill>
                <a:latin typeface="Mulish"/>
                <a:ea typeface="Mulish"/>
                <a:cs typeface="Mulish"/>
                <a:sym typeface="Mulish"/>
              </a:rPr>
              <a:t>CRGs and clinical networks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3200" b="0" i="0" u="none" strike="noStrike" cap="none" dirty="0">
                <a:solidFill>
                  <a:schemeClr val="lt1"/>
                </a:solidFill>
                <a:latin typeface="Mulish"/>
                <a:ea typeface="Mulish"/>
                <a:cs typeface="Mulish"/>
                <a:sym typeface="Mulish"/>
              </a:rPr>
              <a:t>- The way forwards</a:t>
            </a:r>
            <a:endParaRPr lang="en-CA" sz="1400" b="0" i="0" u="none" strike="noStrike" cap="none" dirty="0">
              <a:solidFill>
                <a:srgbClr val="000000"/>
              </a:solidFill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>
            <a:spLocks noGrp="1"/>
          </p:cNvSpPr>
          <p:nvPr>
            <p:ph type="body" idx="1"/>
          </p:nvPr>
        </p:nvSpPr>
        <p:spPr>
          <a:xfrm>
            <a:off x="3531101" y="360000"/>
            <a:ext cx="7292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GB" dirty="0"/>
              <a:t>CRGs and Project Groups</a:t>
            </a:r>
            <a:endParaRPr dirty="0"/>
          </a:p>
        </p:txBody>
      </p:sp>
      <p:sp>
        <p:nvSpPr>
          <p:cNvPr id="126" name="Google Shape;126;p17"/>
          <p:cNvSpPr txBox="1">
            <a:spLocks noGrp="1"/>
          </p:cNvSpPr>
          <p:nvPr>
            <p:ph type="body" idx="3"/>
          </p:nvPr>
        </p:nvSpPr>
        <p:spPr>
          <a:xfrm>
            <a:off x="3531500" y="1014425"/>
            <a:ext cx="72921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35000" indent="-457200">
              <a:spcBef>
                <a:spcPts val="0"/>
              </a:spcBef>
            </a:pPr>
            <a:r>
              <a:rPr lang="en-GB" dirty="0"/>
              <a:t>Clinical Reference Groups (CRGs)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Topic/specialty focused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Review of clinical content requirements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Review of derivative requirements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Focused on content issues with the support of the SNOMED International authoring team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Open to any clinicians or others with an </a:t>
            </a:r>
            <a:r>
              <a:rPr lang="en-GB" dirty="0" err="1"/>
              <a:t>interst</a:t>
            </a:r>
            <a:r>
              <a:rPr lang="en-GB" dirty="0"/>
              <a:t> in the topic area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Project groups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Task and finish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Focus work items with defined deliverables and timescales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Smaller group</a:t>
            </a:r>
            <a:endParaRPr dirty="0"/>
          </a:p>
        </p:txBody>
      </p:sp>
      <p:pic>
        <p:nvPicPr>
          <p:cNvPr id="127" name="Google Shape;127;p17"/>
          <p:cNvPicPr preferRelativeResize="0"/>
          <p:nvPr/>
        </p:nvPicPr>
        <p:blipFill rotWithShape="1">
          <a:blip r:embed="rId3">
            <a:alphaModFix/>
          </a:blip>
          <a:srcRect l="20661" r="24050"/>
          <a:stretch/>
        </p:blipFill>
        <p:spPr>
          <a:xfrm>
            <a:off x="114475" y="0"/>
            <a:ext cx="292874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7"/>
          <p:cNvSpPr txBox="1"/>
          <p:nvPr/>
        </p:nvSpPr>
        <p:spPr>
          <a:xfrm>
            <a:off x="114475" y="64975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00">
                <a:latin typeface="Mulish"/>
                <a:ea typeface="Mulish"/>
                <a:cs typeface="Mulish"/>
                <a:sym typeface="Mulish"/>
              </a:rPr>
              <a:t>Photo by Humphrey Muleba: https://www.pexels.com/photo/photo-of-black-vehicle-at-the-road-1647120/</a:t>
            </a:r>
            <a:endParaRPr sz="600">
              <a:latin typeface="Mulish"/>
              <a:ea typeface="Mulish"/>
              <a:cs typeface="Mulish"/>
              <a:sym typeface="Mulish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>
            <a:spLocks noGrp="1"/>
          </p:cNvSpPr>
          <p:nvPr>
            <p:ph type="body" idx="1"/>
          </p:nvPr>
        </p:nvSpPr>
        <p:spPr>
          <a:xfrm>
            <a:off x="3054851" y="372550"/>
            <a:ext cx="7292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GB" dirty="0"/>
              <a:t>Changing requirements</a:t>
            </a:r>
            <a:endParaRPr dirty="0"/>
          </a:p>
        </p:txBody>
      </p:sp>
      <p:sp>
        <p:nvSpPr>
          <p:cNvPr id="134" name="Google Shape;134;p18"/>
          <p:cNvSpPr txBox="1">
            <a:spLocks noGrp="1"/>
          </p:cNvSpPr>
          <p:nvPr>
            <p:ph type="body" idx="3"/>
          </p:nvPr>
        </p:nvSpPr>
        <p:spPr>
          <a:xfrm>
            <a:off x="3054850" y="1014425"/>
            <a:ext cx="72921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35000" indent="-457200">
              <a:spcBef>
                <a:spcPts val="0"/>
              </a:spcBef>
            </a:pPr>
            <a:r>
              <a:rPr lang="en-GB" dirty="0"/>
              <a:t>New group requests and some existing groups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Broad focus on a clinical specialty, e.g. Surgical CRG, Pathology CRG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Groups which contain a large number of sub-specialties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Clinicians want to be involved, but difficult to find a group focus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Maintaining a engaging agenda using the current CRG approach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Building a clinical contact database of multiple specialities, cover very specialised areas in some cases</a:t>
            </a:r>
            <a:endParaRPr dirty="0"/>
          </a:p>
        </p:txBody>
      </p:sp>
      <p:sp>
        <p:nvSpPr>
          <p:cNvPr id="135" name="Google Shape;135;p18"/>
          <p:cNvSpPr txBox="1"/>
          <p:nvPr/>
        </p:nvSpPr>
        <p:spPr>
          <a:xfrm>
            <a:off x="102500" y="6180900"/>
            <a:ext cx="22227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>
                <a:latin typeface="Mulish"/>
                <a:ea typeface="Mulish"/>
                <a:cs typeface="Mulish"/>
                <a:sym typeface="Mulish"/>
              </a:rPr>
              <a:t>Photo by Harry Shum: https://www.pexels.com/photo/the-big-ben-in-london-13433495/</a:t>
            </a:r>
            <a:endParaRPr sz="800"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36" name="Google Shape;136;p18"/>
          <p:cNvPicPr preferRelativeResize="0"/>
          <p:nvPr/>
        </p:nvPicPr>
        <p:blipFill rotWithShape="1">
          <a:blip r:embed="rId3">
            <a:alphaModFix/>
          </a:blip>
          <a:srcRect l="52749" b="2619"/>
          <a:stretch/>
        </p:blipFill>
        <p:spPr>
          <a:xfrm>
            <a:off x="102500" y="0"/>
            <a:ext cx="2222699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>
            <a:spLocks noGrp="1"/>
          </p:cNvSpPr>
          <p:nvPr>
            <p:ph type="body" idx="1"/>
          </p:nvPr>
        </p:nvSpPr>
        <p:spPr>
          <a:xfrm>
            <a:off x="3531101" y="360000"/>
            <a:ext cx="7292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GB" dirty="0"/>
              <a:t>Clinical networks</a:t>
            </a:r>
            <a:endParaRPr dirty="0"/>
          </a:p>
        </p:txBody>
      </p:sp>
      <p:sp>
        <p:nvSpPr>
          <p:cNvPr id="126" name="Google Shape;126;p17"/>
          <p:cNvSpPr txBox="1">
            <a:spLocks noGrp="1"/>
          </p:cNvSpPr>
          <p:nvPr>
            <p:ph type="body" idx="3"/>
          </p:nvPr>
        </p:nvSpPr>
        <p:spPr>
          <a:xfrm>
            <a:off x="3531500" y="1014425"/>
            <a:ext cx="72921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35000" indent="-457200">
              <a:spcBef>
                <a:spcPts val="0"/>
              </a:spcBef>
            </a:pPr>
            <a:r>
              <a:rPr lang="en-GB" dirty="0"/>
              <a:t>SNOMED International member countries have already begun building national clinical groups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We have begun a pilot with the ATAM group to engage clinicians at the regional level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Approach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Regular clinical webinars focused on areas of SNOMED adoption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Encourage conversation and discussion through dedicated Confluence site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Engagement of individuals within and outside of the “typical” SNOMED community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Good experience so far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Use the LATAM experience to help develop a global strategy for clinical networks</a:t>
            </a:r>
          </a:p>
          <a:p>
            <a:pPr marL="635000" indent="-457200">
              <a:spcBef>
                <a:spcPts val="0"/>
              </a:spcBef>
            </a:pPr>
            <a:endParaRPr dirty="0"/>
          </a:p>
        </p:txBody>
      </p:sp>
      <p:pic>
        <p:nvPicPr>
          <p:cNvPr id="127" name="Google Shape;127;p17"/>
          <p:cNvPicPr preferRelativeResize="0"/>
          <p:nvPr/>
        </p:nvPicPr>
        <p:blipFill rotWithShape="1">
          <a:blip r:embed="rId3">
            <a:alphaModFix/>
          </a:blip>
          <a:srcRect l="20661" r="24050"/>
          <a:stretch/>
        </p:blipFill>
        <p:spPr>
          <a:xfrm>
            <a:off x="114475" y="0"/>
            <a:ext cx="292874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7"/>
          <p:cNvSpPr txBox="1"/>
          <p:nvPr/>
        </p:nvSpPr>
        <p:spPr>
          <a:xfrm>
            <a:off x="114475" y="64975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00">
                <a:latin typeface="Mulish"/>
                <a:ea typeface="Mulish"/>
                <a:cs typeface="Mulish"/>
                <a:sym typeface="Mulish"/>
              </a:rPr>
              <a:t>Photo by Humphrey Muleba: https://www.pexels.com/photo/photo-of-black-vehicle-at-the-road-1647120/</a:t>
            </a:r>
            <a:endParaRPr sz="600">
              <a:latin typeface="Mulish"/>
              <a:ea typeface="Mulish"/>
              <a:cs typeface="Mulish"/>
              <a:sym typeface="Mulish"/>
            </a:endParaRPr>
          </a:p>
        </p:txBody>
      </p:sp>
    </p:spTree>
    <p:extLst>
      <p:ext uri="{BB962C8B-B14F-4D97-AF65-F5344CB8AC3E}">
        <p14:creationId xmlns:p14="http://schemas.microsoft.com/office/powerpoint/2010/main" val="28088004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>
            <a:spLocks noGrp="1"/>
          </p:cNvSpPr>
          <p:nvPr>
            <p:ph type="body" idx="1"/>
          </p:nvPr>
        </p:nvSpPr>
        <p:spPr>
          <a:xfrm>
            <a:off x="3054851" y="372550"/>
            <a:ext cx="7292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GB" dirty="0"/>
              <a:t>Proposals</a:t>
            </a:r>
            <a:endParaRPr dirty="0"/>
          </a:p>
        </p:txBody>
      </p:sp>
      <p:sp>
        <p:nvSpPr>
          <p:cNvPr id="134" name="Google Shape;134;p18"/>
          <p:cNvSpPr txBox="1">
            <a:spLocks noGrp="1"/>
          </p:cNvSpPr>
          <p:nvPr>
            <p:ph type="body" idx="3"/>
          </p:nvPr>
        </p:nvSpPr>
        <p:spPr>
          <a:xfrm>
            <a:off x="3054850" y="1014425"/>
            <a:ext cx="72921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35000" indent="-457200">
              <a:spcBef>
                <a:spcPts val="0"/>
              </a:spcBef>
            </a:pPr>
            <a:r>
              <a:rPr lang="en-GB" dirty="0"/>
              <a:t>Functioning CRGs should continue with the current approach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For new broad scope groups (or existing groups if they choose)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Use quarterly approach</a:t>
            </a:r>
          </a:p>
          <a:p>
            <a:pPr marL="1549400" lvl="2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en-GB" dirty="0"/>
              <a:t>Two clinical webinars – clinical presenters on relevant topic areas</a:t>
            </a:r>
          </a:p>
          <a:p>
            <a:pPr marL="1549400" lvl="2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en-GB" dirty="0"/>
              <a:t>Encourage CRG attendees to use Confluence site to publish and discuss relevant items</a:t>
            </a:r>
          </a:p>
          <a:p>
            <a:pPr marL="1549400" lvl="2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en-GB" dirty="0"/>
              <a:t>Following the webinars, more conventional CRG meeting, where the agenda is built around discussion items previously published by the group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Build attendee numbers through engagement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Ø"/>
            </a:pPr>
            <a:r>
              <a:rPr lang="en-GB" dirty="0"/>
              <a:t>Where specific topic areas related to content are raised, use project group approach to fast track these into content/derivative updates</a:t>
            </a:r>
            <a:endParaRPr dirty="0"/>
          </a:p>
        </p:txBody>
      </p:sp>
      <p:sp>
        <p:nvSpPr>
          <p:cNvPr id="135" name="Google Shape;135;p18"/>
          <p:cNvSpPr txBox="1"/>
          <p:nvPr/>
        </p:nvSpPr>
        <p:spPr>
          <a:xfrm>
            <a:off x="102500" y="6180900"/>
            <a:ext cx="22227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>
                <a:latin typeface="Mulish"/>
                <a:ea typeface="Mulish"/>
                <a:cs typeface="Mulish"/>
                <a:sym typeface="Mulish"/>
              </a:rPr>
              <a:t>Photo by Harry Shum: https://www.pexels.com/photo/the-big-ben-in-london-13433495/</a:t>
            </a:r>
            <a:endParaRPr sz="800"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36" name="Google Shape;136;p18"/>
          <p:cNvPicPr preferRelativeResize="0"/>
          <p:nvPr/>
        </p:nvPicPr>
        <p:blipFill rotWithShape="1">
          <a:blip r:embed="rId3">
            <a:alphaModFix/>
          </a:blip>
          <a:srcRect l="52749" b="2619"/>
          <a:stretch/>
        </p:blipFill>
        <p:spPr>
          <a:xfrm>
            <a:off x="102500" y="0"/>
            <a:ext cx="2222699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72649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7"/>
          <p:cNvSpPr txBox="1">
            <a:spLocks noGrp="1"/>
          </p:cNvSpPr>
          <p:nvPr>
            <p:ph type="body" idx="1"/>
          </p:nvPr>
        </p:nvSpPr>
        <p:spPr>
          <a:xfrm>
            <a:off x="3531101" y="360000"/>
            <a:ext cx="7292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GB" dirty="0"/>
              <a:t>Discussion questions</a:t>
            </a:r>
            <a:endParaRPr dirty="0"/>
          </a:p>
        </p:txBody>
      </p:sp>
      <p:sp>
        <p:nvSpPr>
          <p:cNvPr id="126" name="Google Shape;126;p17"/>
          <p:cNvSpPr txBox="1">
            <a:spLocks noGrp="1"/>
          </p:cNvSpPr>
          <p:nvPr>
            <p:ph type="body" idx="3"/>
          </p:nvPr>
        </p:nvSpPr>
        <p:spPr>
          <a:xfrm>
            <a:off x="3531500" y="1014425"/>
            <a:ext cx="7292100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35000" indent="-457200">
              <a:spcBef>
                <a:spcPts val="0"/>
              </a:spcBef>
            </a:pPr>
            <a:r>
              <a:rPr lang="en-GB" dirty="0"/>
              <a:t>Do you require clarification as to why this update approach is being considered ?</a:t>
            </a:r>
          </a:p>
          <a:p>
            <a:pPr marL="635000" indent="-457200">
              <a:spcBef>
                <a:spcPts val="0"/>
              </a:spcBef>
            </a:pPr>
            <a:endParaRPr lang="en-GB" dirty="0"/>
          </a:p>
          <a:p>
            <a:pPr marL="635000" indent="-457200">
              <a:spcBef>
                <a:spcPts val="0"/>
              </a:spcBef>
            </a:pPr>
            <a:r>
              <a:rPr lang="en-GB" dirty="0"/>
              <a:t>In principle, do you agree with the overall approach ?</a:t>
            </a:r>
          </a:p>
          <a:p>
            <a:pPr marL="635000" indent="-457200">
              <a:spcBef>
                <a:spcPts val="0"/>
              </a:spcBef>
            </a:pPr>
            <a:endParaRPr lang="en-GB" dirty="0"/>
          </a:p>
          <a:p>
            <a:pPr marL="635000" indent="-457200">
              <a:spcBef>
                <a:spcPts val="0"/>
              </a:spcBef>
            </a:pPr>
            <a:r>
              <a:rPr lang="en-GB" dirty="0"/>
              <a:t>Are there alternative approaches to the issues raised ?</a:t>
            </a:r>
          </a:p>
          <a:p>
            <a:pPr marL="635000" indent="-457200">
              <a:spcBef>
                <a:spcPts val="0"/>
              </a:spcBef>
            </a:pPr>
            <a:endParaRPr lang="en-GB" dirty="0"/>
          </a:p>
          <a:p>
            <a:pPr marL="635000" indent="-457200">
              <a:spcBef>
                <a:spcPts val="0"/>
              </a:spcBef>
            </a:pPr>
            <a:r>
              <a:rPr lang="en-GB" dirty="0"/>
              <a:t>Can we leverage other existing (SNOMED or non-SNOMED) groups either nationally, regionally or globally ?</a:t>
            </a:r>
            <a:endParaRPr dirty="0"/>
          </a:p>
        </p:txBody>
      </p:sp>
      <p:pic>
        <p:nvPicPr>
          <p:cNvPr id="127" name="Google Shape;127;p17"/>
          <p:cNvPicPr preferRelativeResize="0"/>
          <p:nvPr/>
        </p:nvPicPr>
        <p:blipFill rotWithShape="1">
          <a:blip r:embed="rId3">
            <a:alphaModFix/>
          </a:blip>
          <a:srcRect l="20661" r="24050"/>
          <a:stretch/>
        </p:blipFill>
        <p:spPr>
          <a:xfrm>
            <a:off x="114475" y="0"/>
            <a:ext cx="2928749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7"/>
          <p:cNvSpPr txBox="1"/>
          <p:nvPr/>
        </p:nvSpPr>
        <p:spPr>
          <a:xfrm>
            <a:off x="114475" y="6497525"/>
            <a:ext cx="3000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600">
                <a:latin typeface="Mulish"/>
                <a:ea typeface="Mulish"/>
                <a:cs typeface="Mulish"/>
                <a:sym typeface="Mulish"/>
              </a:rPr>
              <a:t>Photo by Humphrey Muleba: https://www.pexels.com/photo/photo-of-black-vehicle-at-the-road-1647120/</a:t>
            </a:r>
            <a:endParaRPr sz="600">
              <a:latin typeface="Mulish"/>
              <a:ea typeface="Mulish"/>
              <a:cs typeface="Mulish"/>
              <a:sym typeface="Mulish"/>
            </a:endParaRPr>
          </a:p>
        </p:txBody>
      </p:sp>
    </p:spTree>
    <p:extLst>
      <p:ext uri="{BB962C8B-B14F-4D97-AF65-F5344CB8AC3E}">
        <p14:creationId xmlns:p14="http://schemas.microsoft.com/office/powerpoint/2010/main" val="4113125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8"/>
          <p:cNvSpPr txBox="1">
            <a:spLocks noGrp="1"/>
          </p:cNvSpPr>
          <p:nvPr>
            <p:ph type="body" idx="1"/>
          </p:nvPr>
        </p:nvSpPr>
        <p:spPr>
          <a:xfrm>
            <a:off x="3054851" y="372550"/>
            <a:ext cx="7292100" cy="5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</a:pPr>
            <a:r>
              <a:rPr lang="en-GB" dirty="0"/>
              <a:t>Next steps</a:t>
            </a:r>
            <a:endParaRPr dirty="0"/>
          </a:p>
        </p:txBody>
      </p:sp>
      <p:sp>
        <p:nvSpPr>
          <p:cNvPr id="134" name="Google Shape;134;p18"/>
          <p:cNvSpPr txBox="1">
            <a:spLocks noGrp="1"/>
          </p:cNvSpPr>
          <p:nvPr>
            <p:ph type="body" idx="3"/>
          </p:nvPr>
        </p:nvSpPr>
        <p:spPr>
          <a:xfrm>
            <a:off x="3054850" y="1014425"/>
            <a:ext cx="7692319" cy="548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635000" indent="-457200">
              <a:spcBef>
                <a:spcPts val="0"/>
              </a:spcBef>
            </a:pPr>
            <a:r>
              <a:rPr lang="en-GB" dirty="0"/>
              <a:t>Create a formal document of the proposals and send out for review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en-GB" dirty="0"/>
              <a:t>Clinical leads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en-GB" dirty="0"/>
              <a:t>Existing clinical groups</a:t>
            </a:r>
          </a:p>
          <a:p>
            <a:pPr marL="1092200" lvl="1" indent="-457200">
              <a:spcBef>
                <a:spcPts val="0"/>
              </a:spcBef>
              <a:buFont typeface="Wingdings" pitchFamily="2" charset="2"/>
              <a:buChar char="ü"/>
            </a:pPr>
            <a:r>
              <a:rPr lang="en-GB" dirty="0"/>
              <a:t>SNOMED National Release Centres, for internal review and discussing with there own clinical groups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Update proposal following feedback</a:t>
            </a:r>
          </a:p>
          <a:p>
            <a:pPr marL="635000" indent="-457200">
              <a:spcBef>
                <a:spcPts val="0"/>
              </a:spcBef>
            </a:pPr>
            <a:r>
              <a:rPr lang="en-GB" dirty="0"/>
              <a:t>Share with the broadest possible audience, internally and externally</a:t>
            </a:r>
          </a:p>
        </p:txBody>
      </p:sp>
      <p:sp>
        <p:nvSpPr>
          <p:cNvPr id="135" name="Google Shape;135;p18"/>
          <p:cNvSpPr txBox="1"/>
          <p:nvPr/>
        </p:nvSpPr>
        <p:spPr>
          <a:xfrm>
            <a:off x="102500" y="6180900"/>
            <a:ext cx="2222700" cy="67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>
              <a:latin typeface="Mulish"/>
              <a:ea typeface="Mulish"/>
              <a:cs typeface="Mulish"/>
              <a:sym typeface="Mulish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CA" sz="800">
                <a:latin typeface="Mulish"/>
                <a:ea typeface="Mulish"/>
                <a:cs typeface="Mulish"/>
                <a:sym typeface="Mulish"/>
              </a:rPr>
              <a:t>Photo by Harry Shum: https://www.pexels.com/photo/the-big-ben-in-london-13433495/</a:t>
            </a:r>
            <a:endParaRPr sz="800">
              <a:latin typeface="Mulish"/>
              <a:ea typeface="Mulish"/>
              <a:cs typeface="Mulish"/>
              <a:sym typeface="Mulish"/>
            </a:endParaRPr>
          </a:p>
        </p:txBody>
      </p:sp>
      <p:pic>
        <p:nvPicPr>
          <p:cNvPr id="136" name="Google Shape;136;p18"/>
          <p:cNvPicPr preferRelativeResize="0"/>
          <p:nvPr/>
        </p:nvPicPr>
        <p:blipFill rotWithShape="1">
          <a:blip r:embed="rId3">
            <a:alphaModFix/>
          </a:blip>
          <a:srcRect l="52749" b="2619"/>
          <a:stretch/>
        </p:blipFill>
        <p:spPr>
          <a:xfrm>
            <a:off x="102500" y="0"/>
            <a:ext cx="2222699" cy="6857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3625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Google Shape;159;p22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t="5540" b="5531"/>
          <a:stretch/>
        </p:blipFill>
        <p:spPr>
          <a:xfrm>
            <a:off x="-1" y="0"/>
            <a:ext cx="12192000" cy="60985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</p:pic>
      <p:sp>
        <p:nvSpPr>
          <p:cNvPr id="160" name="Google Shape;160;p22"/>
          <p:cNvSpPr txBox="1"/>
          <p:nvPr/>
        </p:nvSpPr>
        <p:spPr>
          <a:xfrm>
            <a:off x="3802799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CA" sz="4800" b="0" i="0" u="none" strike="noStrike" cap="none">
                <a:solidFill>
                  <a:schemeClr val="lt1"/>
                </a:solidFill>
                <a:latin typeface="Mulish Light"/>
                <a:ea typeface="Mulish Light"/>
                <a:cs typeface="Mulish Light"/>
                <a:sym typeface="Mulish Light"/>
              </a:rPr>
              <a:t>Thank You</a:t>
            </a:r>
            <a:endParaRPr sz="4800" b="0" i="0" u="none" strike="noStrike" cap="none">
              <a:solidFill>
                <a:schemeClr val="lt1"/>
              </a:solidFill>
              <a:latin typeface="Mulish Light"/>
              <a:ea typeface="Mulish Light"/>
              <a:cs typeface="Mulish Light"/>
              <a:sym typeface="Mulish Light"/>
            </a:endParaRPr>
          </a:p>
        </p:txBody>
      </p:sp>
      <p:cxnSp>
        <p:nvCxnSpPr>
          <p:cNvPr id="161" name="Google Shape;161;p22"/>
          <p:cNvCxnSpPr/>
          <p:nvPr/>
        </p:nvCxnSpPr>
        <p:spPr>
          <a:xfrm>
            <a:off x="5724599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162" name="Google Shape;162;p2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2499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8E33D72-5734-5DB7-2C11-B06E0BB3EEE1}"/>
              </a:ext>
            </a:extLst>
          </p:cNvPr>
          <p:cNvSpPr txBox="1"/>
          <p:nvPr/>
        </p:nvSpPr>
        <p:spPr>
          <a:xfrm>
            <a:off x="5340824" y="5359369"/>
            <a:ext cx="1510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Contact details:</a:t>
            </a:r>
          </a:p>
          <a:p>
            <a:r>
              <a:rPr lang="en-GB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igr@snomed.org</a:t>
            </a:r>
            <a:endParaRPr lang="en-GB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424A55"/>
      </a:dk1>
      <a:lt1>
        <a:srgbClr val="FFFFFF"/>
      </a:lt1>
      <a:dk2>
        <a:srgbClr val="00A9E0"/>
      </a:dk2>
      <a:lt2>
        <a:srgbClr val="F1F2F1"/>
      </a:lt2>
      <a:accent1>
        <a:srgbClr val="0167B9"/>
      </a:accent1>
      <a:accent2>
        <a:srgbClr val="0067B9"/>
      </a:accent2>
      <a:accent3>
        <a:srgbClr val="654EA2"/>
      </a:accent3>
      <a:accent4>
        <a:srgbClr val="F05130"/>
      </a:accent4>
      <a:accent5>
        <a:srgbClr val="019A77"/>
      </a:accent5>
      <a:accent6>
        <a:srgbClr val="722157"/>
      </a:accent6>
      <a:hlink>
        <a:srgbClr val="1DA7DD"/>
      </a:hlink>
      <a:folHlink>
        <a:srgbClr val="1DA8D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590</Words>
  <Application>Microsoft Macintosh PowerPoint</Application>
  <PresentationFormat>Widescreen</PresentationFormat>
  <Paragraphs>80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Arial</vt:lpstr>
      <vt:lpstr>Calibri</vt:lpstr>
      <vt:lpstr>Mulish</vt:lpstr>
      <vt:lpstr>Mulish Black</vt:lpstr>
      <vt:lpstr>Mulish ExtraBold</vt:lpstr>
      <vt:lpstr>Mulish Light</vt:lpstr>
      <vt:lpstr>Mulish SemiBold</vt:lpstr>
      <vt:lpstr>Oswald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Ian Green</cp:lastModifiedBy>
  <cp:revision>3</cp:revision>
  <dcterms:modified xsi:type="dcterms:W3CDTF">2024-04-13T13:27:46Z</dcterms:modified>
</cp:coreProperties>
</file>