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5" r:id="rId1"/>
    <p:sldMasterId id="2147483676" r:id="rId2"/>
    <p:sldMasterId id="2147483677" r:id="rId3"/>
  </p:sldMasterIdLst>
  <p:notesMasterIdLst>
    <p:notesMasterId r:id="rId10"/>
  </p:notesMasterIdLst>
  <p:sldIdLst>
    <p:sldId id="256" r:id="rId4"/>
    <p:sldId id="267" r:id="rId5"/>
    <p:sldId id="268" r:id="rId6"/>
    <p:sldId id="264" r:id="rId7"/>
    <p:sldId id="265" r:id="rId8"/>
    <p:sldId id="266" r:id="rId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679DA404-09B5-4518-972E-5284A91DE30F}">
  <a:tblStyle styleId="{679DA404-09B5-4518-972E-5284A91DE30F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2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2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71534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hape 14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95401"/>
            <a:ext cx="6400799" cy="14695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/>
            </a:lvl1pPr>
            <a:lvl2pPr marL="742950" marR="0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pic>
        <p:nvPicPr>
          <p:cNvPr id="17" name="Shape 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79275" y="64415"/>
            <a:ext cx="3238066" cy="143801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675" y="5722817"/>
            <a:ext cx="2426053" cy="10339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fsnitsoverskrif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79275" y="64415"/>
            <a:ext cx="3238199" cy="14378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7389740" y="6429396"/>
            <a:ext cx="11048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dholdsobjekt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85" name="Shape 85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438598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Trebuchet MS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92" name="Shape 92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1899" cy="5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500" cy="5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97" name="Shape 97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99" cy="72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575050" y="892620"/>
            <a:ext cx="5111699" cy="523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cxnSp>
        <p:nvCxnSpPr>
          <p:cNvPr id="103" name="Shape 103"/>
          <p:cNvCxnSpPr/>
          <p:nvPr/>
        </p:nvCxnSpPr>
        <p:spPr>
          <a:xfrm>
            <a:off x="428597" y="1428736"/>
            <a:ext cx="3071700" cy="0"/>
          </a:xfrm>
          <a:prstGeom prst="straightConnector1">
            <a:avLst/>
          </a:prstGeom>
          <a:noFill/>
          <a:ln w="38100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>
            <a:spLocks noGrp="1"/>
          </p:cNvSpPr>
          <p:nvPr>
            <p:ph type="pic" idx="2"/>
          </p:nvPr>
        </p:nvSpPr>
        <p:spPr>
          <a:xfrm>
            <a:off x="1792288" y="883417"/>
            <a:ext cx="5486399" cy="3902999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og indholdsobjek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8229600" cy="5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ftr" idx="11"/>
          </p:nvPr>
        </p:nvSpPr>
        <p:spPr>
          <a:xfrm>
            <a:off x="3124200" y="6572271"/>
            <a:ext cx="2895600" cy="28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cxnSp>
        <p:nvCxnSpPr>
          <p:cNvPr id="114" name="Shape 114"/>
          <p:cNvCxnSpPr/>
          <p:nvPr/>
        </p:nvCxnSpPr>
        <p:spPr>
          <a:xfrm>
            <a:off x="468312" y="1349358"/>
            <a:ext cx="8207400" cy="0"/>
          </a:xfrm>
          <a:prstGeom prst="straightConnector1">
            <a:avLst/>
          </a:prstGeom>
          <a:noFill/>
          <a:ln w="38100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12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742950" indent="190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143000" indent="508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160020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05740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2514600" indent="254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2971800" indent="254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3429000" indent="254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3886200" indent="25400" algn="l" rtl="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1" name="Shape 131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2" name="Shape 132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Trebuchet MS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ubTitle" idx="1"/>
          </p:nvPr>
        </p:nvSpPr>
        <p:spPr>
          <a:xfrm>
            <a:off x="685800" y="3895401"/>
            <a:ext cx="6400799" cy="146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/>
            </a:lvl1pPr>
            <a:lvl2pPr marL="742950" marR="0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79275" y="64415"/>
            <a:ext cx="3238199" cy="14378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675" y="5722817"/>
            <a:ext cx="2426100" cy="103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452308"/>
            <a:ext cx="8229600" cy="465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6350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marR="0" indent="-5715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140" name="Shape 140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6350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marR="0" indent="-5715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500" cy="5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143" name="Shape 143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fsnitsoverskrif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Trebuchet MS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79275" y="64415"/>
            <a:ext cx="3238199" cy="14378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7389740" y="6429396"/>
            <a:ext cx="11048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55" name="Shape 155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1899" cy="5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99" cy="72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3575050" y="892620"/>
            <a:ext cx="5111699" cy="523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99" cy="469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cxnSp>
        <p:nvCxnSpPr>
          <p:cNvPr id="164" name="Shape 164"/>
          <p:cNvCxnSpPr/>
          <p:nvPr/>
        </p:nvCxnSpPr>
        <p:spPr>
          <a:xfrm>
            <a:off x="428597" y="1428736"/>
            <a:ext cx="3071700" cy="0"/>
          </a:xfrm>
          <a:prstGeom prst="straightConnector1">
            <a:avLst/>
          </a:prstGeom>
          <a:noFill/>
          <a:ln w="38100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idx="2"/>
          </p:nvPr>
        </p:nvSpPr>
        <p:spPr>
          <a:xfrm>
            <a:off x="1792288" y="883417"/>
            <a:ext cx="5486399" cy="3902999"/>
          </a:xfrm>
          <a:prstGeom prst="rect">
            <a:avLst/>
          </a:prstGeom>
          <a:noFill/>
          <a:ln>
            <a:noFill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0" y="0"/>
            <a:ext cx="4724400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dt" idx="10"/>
          </p:nvPr>
        </p:nvSpPr>
        <p:spPr>
          <a:xfrm>
            <a:off x="0" y="6629400"/>
            <a:ext cx="2133599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ftr" idx="11"/>
          </p:nvPr>
        </p:nvSpPr>
        <p:spPr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pic>
        <p:nvPicPr>
          <p:cNvPr id="27" name="Shape 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79275" y="64415"/>
            <a:ext cx="3238066" cy="143801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7389740" y="6429396"/>
            <a:ext cx="1104970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3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3" cy="39512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34" name="Shape 34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2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7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x="0" y="1318801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575050" y="892620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pic" idx="2"/>
          </p:nvPr>
        </p:nvSpPr>
        <p:spPr>
          <a:xfrm>
            <a:off x="1792288" y="883417"/>
            <a:ext cx="5486399" cy="3902903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hape 66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685800" y="3895401"/>
            <a:ext cx="6400799" cy="146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/>
            </a:lvl1pPr>
            <a:lvl2pPr marL="742950" marR="0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pic>
        <p:nvPicPr>
          <p:cNvPr id="69" name="Shape 6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79275" y="64415"/>
            <a:ext cx="3238199" cy="14378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675" y="5722817"/>
            <a:ext cx="2426100" cy="103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635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marR="0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168872" y="114248"/>
            <a:ext cx="1735850" cy="62996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635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marR="0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00" cy="5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pic>
        <p:nvPicPr>
          <p:cNvPr id="63" name="Shape 63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68872" y="114248"/>
            <a:ext cx="1735799" cy="6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  <a:p>
            <a: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635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/>
            </a:lvl1pPr>
            <a:lvl2pPr marL="742950" marR="0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/>
            </a:lvl2pPr>
            <a:lvl3pPr marL="1143000" marR="0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/>
            </a:lvl3pPr>
            <a:lvl4pPr marL="16002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/>
            </a:lvl4pPr>
            <a:lvl5pPr marL="2057400" marR="0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/>
            </a:lvl5pPr>
            <a:lvl6pPr marL="25146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6pPr>
            <a:lvl7pPr marL="29718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7pPr>
            <a:lvl8pPr marL="34290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8pPr>
            <a:lvl9pPr marL="3886200" marR="0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00" cy="5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68872" y="114248"/>
            <a:ext cx="1735799" cy="62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6553200" y="6429396"/>
            <a:ext cx="2133599" cy="29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100" b="0" i="0" u="none" strike="noStrike" cap="none" baseline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rgbClr val="21218A"/>
                </a:solidFill>
              </a:rPr>
              <a:t>First </a:t>
            </a:r>
            <a:r>
              <a:rPr lang="en-US" sz="3600" b="1" dirty="0" smtClean="0">
                <a:solidFill>
                  <a:srgbClr val="21218A"/>
                </a:solidFill>
              </a:rPr>
              <a:t>Software Development AG Meeting</a:t>
            </a:r>
            <a:endParaRPr lang="en-US" sz="3600" b="1" dirty="0">
              <a:solidFill>
                <a:srgbClr val="21218A"/>
              </a:solidFill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685800" y="3895401"/>
            <a:ext cx="6400799" cy="14695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12</a:t>
            </a:r>
            <a:r>
              <a:rPr lang="en-US" sz="2400" baseline="30000" dirty="0" smtClean="0">
                <a:solidFill>
                  <a:srgbClr val="0070C0"/>
                </a:solidFill>
              </a:rPr>
              <a:t>th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October</a:t>
            </a:r>
            <a:r>
              <a:rPr lang="en-US" sz="2400" b="0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baseline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2015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</a:pPr>
            <a:endParaRPr sz="2400" dirty="0">
              <a:solidFill>
                <a:srgbClr val="0070C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</a:pPr>
            <a:endParaRPr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 sz="2800" b="1" dirty="0" smtClean="0">
                <a:solidFill>
                  <a:srgbClr val="21218A"/>
                </a:solidFill>
              </a:rPr>
              <a:t>Principal Scope</a:t>
            </a:r>
            <a:endParaRPr lang="en-US" sz="2800" b="1" dirty="0">
              <a:solidFill>
                <a:srgbClr val="21218A"/>
              </a:solidFill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594150" y="1510575"/>
            <a:ext cx="8177400" cy="50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buFont typeface="Arial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Propose governance model for </a:t>
            </a:r>
            <a:r>
              <a:rPr lang="en-US" sz="2400" dirty="0" smtClean="0">
                <a:solidFill>
                  <a:srgbClr val="0070C0"/>
                </a:solidFill>
              </a:rPr>
              <a:t>the (</a:t>
            </a:r>
            <a:r>
              <a:rPr lang="en-US" sz="2400" i="1" dirty="0" smtClean="0">
                <a:solidFill>
                  <a:srgbClr val="0070C0"/>
                </a:solidFill>
              </a:rPr>
              <a:t>an</a:t>
            </a:r>
            <a:r>
              <a:rPr lang="en-US" sz="2400" dirty="0" smtClean="0">
                <a:solidFill>
                  <a:srgbClr val="0070C0"/>
                </a:solidFill>
              </a:rPr>
              <a:t>) open source community</a:t>
            </a:r>
          </a:p>
          <a:p>
            <a:pPr marL="285750" lvl="0" indent="-285750">
              <a:buFont typeface="Arial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is-IS" sz="2400" dirty="0" smtClean="0">
                <a:solidFill>
                  <a:srgbClr val="0070C0"/>
                </a:solidFill>
              </a:rPr>
              <a:t>…</a:t>
            </a:r>
            <a:r>
              <a:rPr lang="en-US" sz="2400" dirty="0" smtClean="0">
                <a:solidFill>
                  <a:srgbClr val="0070C0"/>
                </a:solidFill>
              </a:rPr>
              <a:t>and then become the governance and </a:t>
            </a:r>
            <a:r>
              <a:rPr lang="en-US" sz="2400" b="1" i="1" dirty="0" smtClean="0">
                <a:solidFill>
                  <a:srgbClr val="0070C0"/>
                </a:solidFill>
              </a:rPr>
              <a:t>help grow the open source community</a:t>
            </a:r>
          </a:p>
          <a:p>
            <a:pPr marL="285750" lvl="0" indent="-285750">
              <a:buFont typeface="Arial"/>
              <a:buChar char="•"/>
            </a:pPr>
            <a:endParaRPr lang="en-US" sz="2400" b="1" i="1" dirty="0">
              <a:solidFill>
                <a:srgbClr val="0070C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Learn about updates on open source IHTSDO tools and upcoming roadmaps</a:t>
            </a:r>
          </a:p>
          <a:p>
            <a:pPr lvl="0"/>
            <a:endParaRPr lang="en-US" sz="2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The a</a:t>
            </a:r>
            <a:r>
              <a:rPr lang="en-US" sz="2400" b="1" dirty="0" smtClean="0">
                <a:solidFill>
                  <a:srgbClr val="0070C0"/>
                </a:solidFill>
              </a:rPr>
              <a:t>genda </a:t>
            </a:r>
            <a:r>
              <a:rPr lang="en-US" sz="2400" b="1" dirty="0">
                <a:solidFill>
                  <a:srgbClr val="0070C0"/>
                </a:solidFill>
              </a:rPr>
              <a:t>should be driven by group, not </a:t>
            </a:r>
            <a:r>
              <a:rPr lang="en-US" sz="2400" b="1" dirty="0" smtClean="0">
                <a:solidFill>
                  <a:srgbClr val="0070C0"/>
                </a:solidFill>
              </a:rPr>
              <a:t>IHTSDO.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sz="2400" dirty="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dirty="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dirty="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98445"/>
      </p:ext>
    </p:extLst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 sz="2800" b="1" dirty="0" smtClean="0">
                <a:solidFill>
                  <a:srgbClr val="21218A"/>
                </a:solidFill>
              </a:rPr>
              <a:t>Specific Responsibilities</a:t>
            </a:r>
            <a:endParaRPr lang="en-US" sz="2800" b="1" dirty="0">
              <a:solidFill>
                <a:srgbClr val="21218A"/>
              </a:solidFill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594150" y="1510575"/>
            <a:ext cx="8177400" cy="50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Be the gatekeepers of published open APIs and their documentation as the governance group </a:t>
            </a:r>
            <a:endParaRPr lang="en-US" sz="2400" dirty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Propose </a:t>
            </a:r>
            <a:r>
              <a:rPr lang="en-US" sz="2400" dirty="0">
                <a:solidFill>
                  <a:srgbClr val="0070C0"/>
                </a:solidFill>
              </a:rPr>
              <a:t>QA frameworks for open source community software </a:t>
            </a:r>
            <a:r>
              <a:rPr lang="en-US" sz="2400" dirty="0" smtClean="0">
                <a:solidFill>
                  <a:srgbClr val="0070C0"/>
                </a:solidFill>
              </a:rPr>
              <a:t>development</a:t>
            </a:r>
          </a:p>
          <a:p>
            <a:pPr marL="285750" lvl="0" indent="-285750">
              <a:buFont typeface="Arial"/>
              <a:buChar char="•"/>
            </a:pPr>
            <a:endParaRPr lang="en-US" sz="2400" dirty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Review any submissions of code or tools for inclusion into the IHTSDO open source ‘ecosystem’ (and find a better name for it!)</a:t>
            </a:r>
          </a:p>
          <a:p>
            <a:pPr marL="285750" lvl="0" indent="-285750">
              <a:buFont typeface="Arial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Provide constructive feedback </a:t>
            </a:r>
            <a:r>
              <a:rPr lang="en-US" sz="2400" dirty="0">
                <a:solidFill>
                  <a:srgbClr val="0070C0"/>
                </a:solidFill>
              </a:rPr>
              <a:t>on existing </a:t>
            </a:r>
            <a:r>
              <a:rPr lang="en-US" sz="2400" dirty="0" smtClean="0">
                <a:solidFill>
                  <a:srgbClr val="0070C0"/>
                </a:solidFill>
              </a:rPr>
              <a:t>open source IHTSDO tools/code </a:t>
            </a:r>
            <a:r>
              <a:rPr lang="en-US" sz="2400" dirty="0">
                <a:solidFill>
                  <a:srgbClr val="0070C0"/>
                </a:solidFill>
              </a:rPr>
              <a:t>from a software development angle</a:t>
            </a:r>
          </a:p>
          <a:p>
            <a:pPr marL="285750" lvl="0" indent="-285750">
              <a:buFont typeface="Arial"/>
              <a:buChar char="•"/>
            </a:pPr>
            <a:endParaRPr lang="en-US" sz="2400" dirty="0">
              <a:solidFill>
                <a:srgbClr val="0070C0"/>
              </a:solidFill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sz="2400" dirty="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dirty="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dirty="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05112"/>
      </p:ext>
    </p:extLst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Trebuchet MS"/>
              <a:buNone/>
            </a:pPr>
            <a:r>
              <a:rPr lang="en-US" sz="2800" b="1">
                <a:solidFill>
                  <a:srgbClr val="21218A"/>
                </a:solidFill>
                <a:latin typeface="Trebuchet MS"/>
                <a:ea typeface="Trebuchet MS"/>
                <a:cs typeface="Trebuchet MS"/>
                <a:sym typeface="Trebuchet MS"/>
              </a:rPr>
              <a:t>2015 SCT Tooling Roadmap</a:t>
            </a:r>
          </a:p>
        </p:txBody>
      </p:sp>
      <p:pic>
        <p:nvPicPr>
          <p:cNvPr id="214" name="Shape 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9062"/>
            <a:ext cx="9143998" cy="4714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Trebuchet MS"/>
              <a:buNone/>
            </a:pPr>
            <a:r>
              <a:rPr lang="en-US" sz="2800" b="1">
                <a:solidFill>
                  <a:srgbClr val="21218A"/>
                </a:solidFill>
                <a:latin typeface="Trebuchet MS"/>
                <a:ea typeface="Trebuchet MS"/>
                <a:cs typeface="Trebuchet MS"/>
                <a:sym typeface="Trebuchet MS"/>
              </a:rPr>
              <a:t>2016 SCT Tooling Roadmap</a:t>
            </a:r>
          </a:p>
        </p:txBody>
      </p:sp>
      <p:pic>
        <p:nvPicPr>
          <p:cNvPr id="220" name="Shape 2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61774"/>
            <a:ext cx="9144000" cy="4848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899" cy="50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 sz="2800" b="1">
                <a:solidFill>
                  <a:srgbClr val="21218A"/>
                </a:solidFill>
              </a:rPr>
              <a:t>Delivery Strategy</a:t>
            </a:r>
          </a:p>
        </p:txBody>
      </p:sp>
      <p:sp>
        <p:nvSpPr>
          <p:cNvPr id="226" name="Shape 226"/>
          <p:cNvSpPr txBox="1"/>
          <p:nvPr/>
        </p:nvSpPr>
        <p:spPr>
          <a:xfrm>
            <a:off x="594150" y="1510575"/>
            <a:ext cx="8177400" cy="50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 b="1">
                <a:solidFill>
                  <a:srgbClr val="0070C0"/>
                </a:solidFill>
              </a:rPr>
              <a:t>Open Source Development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All tooling development follows an open source approach.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Once a product is live and in use, at a minimum by IHTSDO staff, all code is made available under an Apache v2 open source license.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Anyone, including Member NRCs and the community of practice, can contribute to the open source products by either enhancing or fixing any identified issues, if appropriate.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70C0"/>
              </a:solidFill>
            </a:endParaRPr>
          </a:p>
          <a:p>
            <a:pPr marL="34290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 b="1">
                <a:solidFill>
                  <a:srgbClr val="0070C0"/>
                </a:solidFill>
              </a:rPr>
              <a:t>Development policy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In house team for SNOMED CT knowledge and technical skills for innovations and future tooling products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Outsource to vendors where a specific project has been identified, or specific support skills are needed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Any other development partners need to either be under contract or specific SLAs.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Enhancements to live products are open to anyone who would like to contribute to the open source SCT tooling community</a:t>
            </a:r>
          </a:p>
          <a:p>
            <a:pPr marL="742950" marR="0" lvl="1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00000"/>
              <a:buChar char="▪"/>
            </a:pPr>
            <a:r>
              <a:rPr lang="en-US" sz="1600">
                <a:solidFill>
                  <a:srgbClr val="0070C0"/>
                </a:solidFill>
              </a:rPr>
              <a:t>The IHTSDO aims to develop solutions that are used by the organization and the majority of its Members, but not develop any customizations of these solutions on request.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0070C0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IHTSDO_PPT_Template_2014 (5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304</Words>
  <Application>Microsoft Macintosh PowerPoint</Application>
  <PresentationFormat>On-screen Show (4:3)</PresentationFormat>
  <Paragraphs>40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IHTSDO_PPT_Template_2014 (5)</vt:lpstr>
      <vt:lpstr>IHTSDO PPT Template 2014</vt:lpstr>
      <vt:lpstr>IHTSDO PPT Template 2014</vt:lpstr>
      <vt:lpstr>First Software Development AG Meeting</vt:lpstr>
      <vt:lpstr>Principal Scope</vt:lpstr>
      <vt:lpstr>Specific Responsibilities</vt:lpstr>
      <vt:lpstr>2015 SCT Tooling Roadmap</vt:lpstr>
      <vt:lpstr>2016 SCT Tooling Roadmap</vt:lpstr>
      <vt:lpstr>Delivery Strategy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Tooling Update</dc:title>
  <cp:lastModifiedBy>Rory Davidson</cp:lastModifiedBy>
  <cp:revision>10</cp:revision>
  <dcterms:modified xsi:type="dcterms:W3CDTF">2015-10-12T17:40:07Z</dcterms:modified>
</cp:coreProperties>
</file>