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0"/>
  </p:notesMasterIdLst>
  <p:sldIdLst>
    <p:sldId id="350" r:id="rId5"/>
    <p:sldId id="347" r:id="rId6"/>
    <p:sldId id="348" r:id="rId7"/>
    <p:sldId id="352" r:id="rId8"/>
    <p:sldId id="351" r:id="rId9"/>
  </p:sldIdLst>
  <p:sldSz cx="9144000" cy="5143500" type="screen16x9"/>
  <p:notesSz cx="6858000" cy="9144000"/>
  <p:embeddedFontLst>
    <p:embeddedFont>
      <p:font typeface="Helvetica Neue" panose="020B0604020202020204" charset="0"/>
      <p:regular r:id="rId11"/>
      <p:bold r:id="rId12"/>
      <p:italic r:id="rId13"/>
      <p:boldItalic r:id="rId14"/>
    </p:embeddedFont>
    <p:embeddedFont>
      <p:font typeface="Helvetica Neue Light" panose="020B0604020202020204" charset="0"/>
      <p:regular r:id="rId15"/>
      <p:bold r:id="rId16"/>
      <p:italic r:id="rId17"/>
      <p:boldItalic r:id="rId18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50"/>
            <p14:sldId id="347"/>
            <p14:sldId id="348"/>
            <p14:sldId id="352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6C47A2-8B03-BD33-52DE-09E78F720487}" name="Boutin , Julie" initials="B,J" userId="S::jboutin@infoway-inforoute.ca::603e4d5f-1feb-48b7-82ae-5a95221f58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8E5C3C-5D2D-4D29-A35F-C39AA11CDD09}" v="1" dt="2024-04-15T13:08:27.330"/>
  </p1510:revLst>
</p1510:revInfo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1" autoAdjust="0"/>
    <p:restoredTop sz="90741" autoAdjust="0"/>
  </p:normalViewPr>
  <p:slideViewPr>
    <p:cSldViewPr snapToGrid="0" snapToObjects="1">
      <p:cViewPr varScale="1">
        <p:scale>
          <a:sx n="95" d="100"/>
          <a:sy n="95" d="100"/>
        </p:scale>
        <p:origin x="384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588E5C3C-5D2D-4D29-A35F-C39AA11CDD09}"/>
    <pc:docChg chg="custSel modSld">
      <pc:chgData name="Boutin , Julie" userId="603e4d5f-1feb-48b7-82ae-5a95221f58ac" providerId="ADAL" clId="{588E5C3C-5D2D-4D29-A35F-C39AA11CDD09}" dt="2024-04-16T15:44:39.254" v="428" actId="27636"/>
      <pc:docMkLst>
        <pc:docMk/>
      </pc:docMkLst>
      <pc:sldChg chg="modSp mod">
        <pc:chgData name="Boutin , Julie" userId="603e4d5f-1feb-48b7-82ae-5a95221f58ac" providerId="ADAL" clId="{588E5C3C-5D2D-4D29-A35F-C39AA11CDD09}" dt="2024-04-16T15:43:58.537" v="426" actId="20577"/>
        <pc:sldMkLst>
          <pc:docMk/>
          <pc:sldMk cId="4121906065" sldId="347"/>
        </pc:sldMkLst>
        <pc:spChg chg="mod">
          <ac:chgData name="Boutin , Julie" userId="603e4d5f-1feb-48b7-82ae-5a95221f58ac" providerId="ADAL" clId="{588E5C3C-5D2D-4D29-A35F-C39AA11CDD09}" dt="2024-04-16T15:43:58.537" v="426" actId="20577"/>
          <ac:spMkLst>
            <pc:docMk/>
            <pc:sldMk cId="4121906065" sldId="347"/>
            <ac:spMk id="3" creationId="{D8023076-5B62-4B99-3F30-CE5D6B8F40C4}"/>
          </ac:spMkLst>
        </pc:spChg>
      </pc:sldChg>
      <pc:sldChg chg="modSp mod">
        <pc:chgData name="Boutin , Julie" userId="603e4d5f-1feb-48b7-82ae-5a95221f58ac" providerId="ADAL" clId="{588E5C3C-5D2D-4D29-A35F-C39AA11CDD09}" dt="2024-04-16T15:44:39.254" v="428" actId="27636"/>
        <pc:sldMkLst>
          <pc:docMk/>
          <pc:sldMk cId="3938894266" sldId="348"/>
        </pc:sldMkLst>
        <pc:spChg chg="mod">
          <ac:chgData name="Boutin , Julie" userId="603e4d5f-1feb-48b7-82ae-5a95221f58ac" providerId="ADAL" clId="{588E5C3C-5D2D-4D29-A35F-C39AA11CDD09}" dt="2024-04-16T15:44:39.254" v="428" actId="27636"/>
          <ac:spMkLst>
            <pc:docMk/>
            <pc:sldMk cId="3938894266" sldId="348"/>
            <ac:spMk id="3" creationId="{60D8C275-429E-C8FC-E674-BB17FD091B8B}"/>
          </ac:spMkLst>
        </pc:spChg>
      </pc:sldChg>
      <pc:sldChg chg="modSp mod">
        <pc:chgData name="Boutin , Julie" userId="603e4d5f-1feb-48b7-82ae-5a95221f58ac" providerId="ADAL" clId="{588E5C3C-5D2D-4D29-A35F-C39AA11CDD09}" dt="2024-04-15T13:08:55.041" v="167" actId="20577"/>
        <pc:sldMkLst>
          <pc:docMk/>
          <pc:sldMk cId="2576189153" sldId="350"/>
        </pc:sldMkLst>
        <pc:spChg chg="mod">
          <ac:chgData name="Boutin , Julie" userId="603e4d5f-1feb-48b7-82ae-5a95221f58ac" providerId="ADAL" clId="{588E5C3C-5D2D-4D29-A35F-C39AA11CDD09}" dt="2024-04-15T12:51:26.423" v="37" actId="20577"/>
          <ac:spMkLst>
            <pc:docMk/>
            <pc:sldMk cId="2576189153" sldId="350"/>
            <ac:spMk id="2" creationId="{F5625977-8DC5-B7C4-7EEE-625D6D5320B0}"/>
          </ac:spMkLst>
        </pc:spChg>
        <pc:spChg chg="mod">
          <ac:chgData name="Boutin , Julie" userId="603e4d5f-1feb-48b7-82ae-5a95221f58ac" providerId="ADAL" clId="{588E5C3C-5D2D-4D29-A35F-C39AA11CDD09}" dt="2024-04-15T13:08:55.041" v="167" actId="20577"/>
          <ac:spMkLst>
            <pc:docMk/>
            <pc:sldMk cId="2576189153" sldId="350"/>
            <ac:spMk id="3" creationId="{E89EE2C4-781F-3E43-3ADF-F30280606255}"/>
          </ac:spMkLst>
        </pc:spChg>
      </pc:sldChg>
      <pc:sldChg chg="modSp mod">
        <pc:chgData name="Boutin , Julie" userId="603e4d5f-1feb-48b7-82ae-5a95221f58ac" providerId="ADAL" clId="{588E5C3C-5D2D-4D29-A35F-C39AA11CDD09}" dt="2024-04-15T13:17:00.879" v="415" actId="20577"/>
        <pc:sldMkLst>
          <pc:docMk/>
          <pc:sldMk cId="1379386814" sldId="352"/>
        </pc:sldMkLst>
        <pc:spChg chg="mod">
          <ac:chgData name="Boutin , Julie" userId="603e4d5f-1feb-48b7-82ae-5a95221f58ac" providerId="ADAL" clId="{588E5C3C-5D2D-4D29-A35F-C39AA11CDD09}" dt="2024-04-15T13:17:00.879" v="415" actId="20577"/>
          <ac:spMkLst>
            <pc:docMk/>
            <pc:sldMk cId="1379386814" sldId="352"/>
            <ac:spMk id="3" creationId="{AB8D2195-F1AE-63F1-876C-1169B848B3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625977-8DC5-B7C4-7EEE-625D6D53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181F2D"/>
                </a:solidFill>
              </a:rPr>
              <a:t>Traduction de « intoxication » et « </a:t>
            </a:r>
            <a:r>
              <a:rPr lang="fr-FR" dirty="0" err="1">
                <a:solidFill>
                  <a:srgbClr val="181F2D"/>
                </a:solidFill>
              </a:rPr>
              <a:t>poisoning</a:t>
            </a:r>
            <a:r>
              <a:rPr lang="fr-FR" dirty="0">
                <a:solidFill>
                  <a:srgbClr val="181F2D"/>
                </a:solidFill>
              </a:rPr>
              <a:t> »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9EE2C4-781F-3E43-3ADF-F302806062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1524" indent="0">
              <a:buNone/>
            </a:pPr>
            <a:r>
              <a:rPr lang="fr-CA" b="1" dirty="0"/>
              <a:t>Problématique</a:t>
            </a:r>
            <a:r>
              <a:rPr lang="fr-CA" dirty="0"/>
              <a:t>: Les deux concepts sont souvent traduits par « intoxication », par conséquent quelques doublons sont donc retrouvés pour la même substance.</a:t>
            </a:r>
          </a:p>
          <a:p>
            <a:pPr marL="1524" indent="0">
              <a:buNone/>
            </a:pPr>
            <a:r>
              <a:rPr lang="fr-CA" dirty="0"/>
              <a:t>Exemples:</a:t>
            </a:r>
          </a:p>
          <a:p>
            <a:r>
              <a:rPr lang="en-CA" dirty="0"/>
              <a:t>41136005 |Phencyclidine poisoning (disorder)|</a:t>
            </a:r>
          </a:p>
          <a:p>
            <a:r>
              <a:rPr lang="en-CA" dirty="0"/>
              <a:t>20871009 |Phencyclidine intoxication (disorder)|</a:t>
            </a:r>
          </a:p>
          <a:p>
            <a:pPr marL="1524" indent="0">
              <a:buNone/>
            </a:pPr>
            <a:endParaRPr lang="en-CA" dirty="0"/>
          </a:p>
          <a:p>
            <a:r>
              <a:rPr lang="en-CA" dirty="0"/>
              <a:t>9982009 |Poisoning caused by cocaine (disorder)|</a:t>
            </a:r>
          </a:p>
          <a:p>
            <a:r>
              <a:rPr lang="en-CA" dirty="0"/>
              <a:t>27956007 |Cocaine intoxication (disorder)|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B2660-B8DE-CD6C-154B-A1344531DE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7D8432-0534-2A46-5630-B1DFB494FE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761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023076-5B62-4B99-3F30-CE5D6B8F40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441702"/>
            <a:ext cx="7643660" cy="4093722"/>
          </a:xfrm>
        </p:spPr>
        <p:txBody>
          <a:bodyPr>
            <a:normAutofit fontScale="77500" lnSpcReduction="20000"/>
          </a:bodyPr>
          <a:lstStyle/>
          <a:p>
            <a:pPr marL="1524" indent="0" algn="l" rtl="0" fontAlgn="base">
              <a:buNone/>
            </a:pPr>
            <a:r>
              <a:rPr lang="fr-FR" sz="2900" b="1" dirty="0"/>
              <a:t>Définitions de « intoxication »</a:t>
            </a:r>
          </a:p>
          <a:p>
            <a:pPr marL="1524" indent="0" algn="l" rtl="0" fontAlgn="base">
              <a:buNone/>
            </a:pPr>
            <a:r>
              <a:rPr lang="fr-FR" sz="2500" dirty="0"/>
              <a:t>GDT*: Action nocive d'une substance toxique sur un organisme.</a:t>
            </a:r>
          </a:p>
          <a:p>
            <a:pPr marL="1524" indent="0" algn="l" rtl="0" fontAlgn="base">
              <a:buNone/>
            </a:pPr>
            <a:r>
              <a:rPr lang="fr-FR" sz="2500" dirty="0"/>
              <a:t>Notes:</a:t>
            </a:r>
          </a:p>
          <a:p>
            <a:pPr marL="1524" indent="0" algn="l" rtl="0" fontAlgn="base">
              <a:buNone/>
            </a:pPr>
            <a:r>
              <a:rPr lang="fr-FR" sz="2500" dirty="0"/>
              <a:t>Une intoxication est causée, notamment, par un aliment, un médicament ou un gaz.</a:t>
            </a:r>
          </a:p>
          <a:p>
            <a:pPr marL="1524" indent="0" algn="l" rtl="0" fontAlgn="base">
              <a:buNone/>
            </a:pPr>
            <a:r>
              <a:rPr lang="fr-FR" sz="2500" dirty="0"/>
              <a:t>Termes privilégiés:</a:t>
            </a:r>
          </a:p>
          <a:p>
            <a:pPr rtl="0" fontAlgn="base"/>
            <a:r>
              <a:rPr lang="fr-FR" sz="2500" dirty="0"/>
              <a:t>Intoxication</a:t>
            </a:r>
          </a:p>
          <a:p>
            <a:pPr marL="1524" indent="0" rtl="0" fontAlgn="base">
              <a:buNone/>
            </a:pPr>
            <a:endParaRPr lang="fr-FR" sz="2500" dirty="0"/>
          </a:p>
          <a:p>
            <a:pPr marL="1524" indent="0" rtl="0" fontAlgn="base">
              <a:buNone/>
            </a:pPr>
            <a:r>
              <a:rPr lang="en-CA" sz="2100" dirty="0"/>
              <a:t>*GDT: https://vitrinelinguistique.oqlf.gouv.qc.ca/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AEF5C1D-24DF-3C18-3C9C-ACAAA67F1A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E50AF5-0D7B-D94F-FCB7-12C68EDA45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190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D8C275-429E-C8FC-E674-BB17FD091B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3" y="441703"/>
            <a:ext cx="7814584" cy="4093722"/>
          </a:xfrm>
        </p:spPr>
        <p:txBody>
          <a:bodyPr>
            <a:normAutofit fontScale="85000" lnSpcReduction="20000"/>
          </a:bodyPr>
          <a:lstStyle/>
          <a:p>
            <a:pPr marL="1524" indent="0" algn="l" rtl="0" fontAlgn="base">
              <a:buNone/>
            </a:pPr>
            <a:r>
              <a:rPr lang="fr-FR" sz="2600" b="1" dirty="0"/>
              <a:t>Définitions de « </a:t>
            </a:r>
            <a:r>
              <a:rPr lang="fr-FR" sz="2600" b="1" dirty="0" err="1"/>
              <a:t>poisoning</a:t>
            </a:r>
            <a:r>
              <a:rPr lang="fr-FR" sz="2600" b="1" dirty="0"/>
              <a:t> »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GDT*: Ensemble des troubles résultant d'un contact d'une substance toxique avec un organisme.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Notes: 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L'empoisonnement survient le plus souvent par ingestion, contact cutané ou inhalation.</a:t>
            </a:r>
          </a:p>
          <a:p>
            <a:pPr marL="1524" indent="0" algn="l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Termes privilégiés:</a:t>
            </a:r>
          </a:p>
          <a:p>
            <a:pPr rtl="0" fontAlgn="base"/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Empoisonnement</a:t>
            </a:r>
          </a:p>
          <a:p>
            <a:pPr rtl="0" fontAlgn="base"/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Intoxication</a:t>
            </a:r>
          </a:p>
          <a:p>
            <a:pPr marL="1524" indent="0" rtl="0" fontAlgn="base">
              <a:buNone/>
            </a:pPr>
            <a:r>
              <a:rPr lang="fr-FR" dirty="0">
                <a:solidFill>
                  <a:srgbClr val="000000"/>
                </a:solidFill>
                <a:cs typeface="Calibri" panose="020F0502020204030204" pitchFamily="34" charset="0"/>
              </a:rPr>
              <a:t>Le terme intoxication est utilisé en ce sens, par métonymie, mais désigne d'abord l'« action nocive d'une substance toxique sur un organisme ».</a:t>
            </a:r>
          </a:p>
          <a:p>
            <a:pPr marL="1524" indent="0" rtl="0" fontAlgn="base">
              <a:buNone/>
            </a:pPr>
            <a:endParaRPr lang="fr-FR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1524" indent="0" rtl="0" fontAlgn="base">
              <a:buNone/>
            </a:pPr>
            <a:r>
              <a:rPr lang="en-CA" sz="1800" dirty="0"/>
              <a:t>*GDT: https://vitrinelinguistique.oqlf.gouv.qc.ca/</a:t>
            </a:r>
            <a:endParaRPr lang="fr-FR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ADB874-5B10-02FE-5AF8-E8863443A3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E6D565D-87BA-3F42-5752-924470AD6D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93889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F1FA9D-210A-BBD3-A28F-CD748967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Proposition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8D2195-F1AE-63F1-876C-1169B848B3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4424" indent="-342900">
              <a:buFont typeface="+mj-lt"/>
              <a:buAutoNum type="arabicPeriod"/>
            </a:pPr>
            <a:endParaRPr lang="fr-FR" dirty="0">
              <a:cs typeface="Calibri" panose="020F0502020204030204" pitchFamily="34" charset="0"/>
            </a:endParaRPr>
          </a:p>
          <a:p>
            <a:pPr marL="344424" indent="-342900">
              <a:buFont typeface="+mj-lt"/>
              <a:buAutoNum type="arabicPeriod"/>
            </a:pPr>
            <a:r>
              <a:rPr lang="fr-FR" dirty="0">
                <a:cs typeface="Calibri" panose="020F0502020204030204" pitchFamily="34" charset="0"/>
              </a:rPr>
              <a:t>« Intoxication » devrait être traduit par « intoxication »</a:t>
            </a:r>
          </a:p>
          <a:p>
            <a:pPr marL="344424" indent="-342900">
              <a:buFont typeface="+mj-lt"/>
              <a:buAutoNum type="arabicPeriod"/>
            </a:pPr>
            <a:endParaRPr lang="fr-FR" dirty="0">
              <a:cs typeface="Calibri" panose="020F0502020204030204" pitchFamily="34" charset="0"/>
            </a:endParaRPr>
          </a:p>
          <a:p>
            <a:pPr marL="344424" indent="-342900">
              <a:buFont typeface="+mj-lt"/>
              <a:buAutoNum type="arabicPeriod"/>
            </a:pPr>
            <a:r>
              <a:rPr lang="fr-FR" dirty="0">
                <a:cs typeface="Calibri" panose="020F0502020204030204" pitchFamily="34" charset="0"/>
              </a:rPr>
              <a:t>« </a:t>
            </a:r>
            <a:r>
              <a:rPr lang="fr-FR" dirty="0" err="1">
                <a:cs typeface="Calibri" panose="020F0502020204030204" pitchFamily="34" charset="0"/>
              </a:rPr>
              <a:t>Poisoning</a:t>
            </a:r>
            <a:r>
              <a:rPr lang="fr-FR" dirty="0">
                <a:cs typeface="Calibri" panose="020F0502020204030204" pitchFamily="34" charset="0"/>
              </a:rPr>
              <a:t> » devrait être traduit par « empoisonnement »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8F3B1E-CAB9-E207-A472-A785802EC2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AB14FA-C940-C675-7D81-02ABEBF9491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93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2564A9-F989-62FD-CE07-3188D96B5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Actions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0BD863-4759-F6FB-9911-977AADCE0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65683"/>
            <a:ext cx="7643660" cy="3200400"/>
          </a:xfrm>
        </p:spPr>
        <p:txBody>
          <a:bodyPr/>
          <a:lstStyle/>
          <a:p>
            <a:pPr marL="344424" indent="-342900">
              <a:buFont typeface="+mj-lt"/>
              <a:buAutoNum type="arabicPeriod"/>
            </a:pPr>
            <a:r>
              <a:rPr lang="fr-CA" dirty="0"/>
              <a:t>Les doublons ont été corrigés dans l’environnement du CF</a:t>
            </a:r>
          </a:p>
          <a:p>
            <a:pPr marL="344424" indent="-342900">
              <a:buFont typeface="+mj-lt"/>
              <a:buAutoNum type="arabicPeriod"/>
            </a:pPr>
            <a:endParaRPr lang="fr-CA" dirty="0"/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Appliquer la règle pour les prochains concepts à traduire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B55913-E758-CC76-59A6-F8DC7641B6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6739AB-3BA9-8E3A-C3C1-99B2A328806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1671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608E6E86C1E74AA86944AA5D90D1A8" ma:contentTypeVersion="15" ma:contentTypeDescription="Crée un document." ma:contentTypeScope="" ma:versionID="c63330f468642aac17653257f7532f25">
  <xsd:schema xmlns:xsd="http://www.w3.org/2001/XMLSchema" xmlns:xs="http://www.w3.org/2001/XMLSchema" xmlns:p="http://schemas.microsoft.com/office/2006/metadata/properties" xmlns:ns3="2dfa8947-0727-4928-a28d-23888e43ac3d" xmlns:ns4="19da2342-152e-4a84-baea-10101173dca6" targetNamespace="http://schemas.microsoft.com/office/2006/metadata/properties" ma:root="true" ma:fieldsID="2814a111c0ca7d3084d13dc8e9c98d6a" ns3:_="" ns4:_="">
    <xsd:import namespace="2dfa8947-0727-4928-a28d-23888e43ac3d"/>
    <xsd:import namespace="19da2342-152e-4a84-baea-10101173dc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_activity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a8947-0727-4928-a28d-23888e43ac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a2342-152e-4a84-baea-10101173dc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dfa8947-0727-4928-a28d-23888e43ac3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2A51B3-0D96-4D2F-A194-7C72956EE4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a8947-0727-4928-a28d-23888e43ac3d"/>
    <ds:schemaRef ds:uri="19da2342-152e-4a84-baea-10101173dc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85F30A-D0FA-407B-80F0-8AC60561B0C0}">
  <ds:schemaRefs>
    <ds:schemaRef ds:uri="http://purl.org/dc/dcmitype/"/>
    <ds:schemaRef ds:uri="2dfa8947-0727-4928-a28d-23888e43ac3d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9da2342-152e-4a84-baea-10101173dca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9B637AA-827C-4C76-9979-28BA6BC6BD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31501</TotalTime>
  <Words>270</Words>
  <Application>Microsoft Office PowerPoint</Application>
  <PresentationFormat>Affichage à l'écran (16:9)</PresentationFormat>
  <Paragraphs>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Helvetica Neue Light</vt:lpstr>
      <vt:lpstr>Helvetica Neue</vt:lpstr>
      <vt:lpstr>Canada Health Infoway</vt:lpstr>
      <vt:lpstr>Traduction de « intoxication » et « poisoning »</vt:lpstr>
      <vt:lpstr>Présentation PowerPoint</vt:lpstr>
      <vt:lpstr>Présentation PowerPoint</vt:lpstr>
      <vt:lpstr>Proposition</vt:lpstr>
      <vt:lpstr>Actions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505</cp:revision>
  <dcterms:created xsi:type="dcterms:W3CDTF">2018-11-29T01:44:37Z</dcterms:created>
  <dcterms:modified xsi:type="dcterms:W3CDTF">2024-04-16T15:44:48Z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0x010100CC608E6E86C1E74AA86944AA5D90D1A8</vt:lpwstr>
  </property>
</Properties>
</file>