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2.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embeddedFontLst>
    <p:embeddedFont>
      <p:font typeface="Mulish" panose="020B0604020202020204" charset="0"/>
      <p:regular r:id="rId15"/>
      <p:bold r:id="rId16"/>
      <p:italic r:id="rId17"/>
      <p:boldItalic r:id="rId18"/>
    </p:embeddedFont>
    <p:embeddedFont>
      <p:font typeface="Mulish Black" panose="020B0604020202020204" charset="0"/>
      <p:bold r:id="rId19"/>
      <p:boldItalic r:id="rId20"/>
    </p:embeddedFont>
    <p:embeddedFont>
      <p:font typeface="Mulish ExtraBold" panose="020B0604020202020204" charset="0"/>
      <p:bold r:id="rId21"/>
      <p:boldItalic r:id="rId22"/>
    </p:embeddedFont>
    <p:embeddedFont>
      <p:font typeface="Mulish Light" panose="020B0604020202020204" charset="0"/>
      <p:regular r:id="rId23"/>
      <p:bold r:id="rId24"/>
      <p:italic r:id="rId25"/>
      <p:boldItalic r:id="rId26"/>
    </p:embeddedFont>
    <p:embeddedFont>
      <p:font typeface="Mulish SemiBold" panose="020B0604020202020204" charset="0"/>
      <p:regular r:id="rId27"/>
      <p:bold r:id="rId28"/>
      <p:italic r:id="rId29"/>
      <p:boldItalic r:id="rId30"/>
    </p:embeddedFont>
    <p:embeddedFont>
      <p:font typeface="Oswald" panose="00000500000000000000" pitchFamily="2" charset="0"/>
      <p:regular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7106">
          <p15:clr>
            <a:srgbClr val="A4A3A4"/>
          </p15:clr>
        </p15:guide>
        <p15:guide id="3" orient="horz" pos="3748">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hMoP4okao9Q4fdTtVrW77jBSra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36" y="36"/>
      </p:cViewPr>
      <p:guideLst>
        <p:guide orient="horz" pos="572"/>
        <p:guide pos="7106"/>
        <p:guide orient="horz" pos="37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schemas.openxmlformats.org/officeDocument/2006/relationships/customXml" Target="../customXml/item1.xml"/><Relationship Id="rId21" Type="http://schemas.openxmlformats.org/officeDocument/2006/relationships/font" Target="fonts/font7.fntdata"/><Relationship Id="rId34"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81" name="Google Shape;18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cc926975cf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89" name="Google Shape;189;g2cc926975cf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97" name="Google Shape;19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9" name="Google Shape;10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2cc926975cf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17" name="Google Shape;117;g2cc926975cf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26" name="Google Shape;12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34" name="Google Shape;13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6" name="Google Shape;14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2cbc36c09ce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54" name="Google Shape;154;g2cbc36c09ce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cc926975cf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64" name="Google Shape;164;g2cc926975cf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cbc36c09ce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72" name="Google Shape;172;g2cbc36c09ce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snomedexpo.org"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15"/>
        <p:cNvGrpSpPr/>
        <p:nvPr/>
      </p:nvGrpSpPr>
      <p:grpSpPr>
        <a:xfrm>
          <a:off x="0" y="0"/>
          <a:ext cx="0" cy="0"/>
          <a:chOff x="0" y="0"/>
          <a:chExt cx="0" cy="0"/>
        </a:xfrm>
      </p:grpSpPr>
      <p:sp>
        <p:nvSpPr>
          <p:cNvPr id="16" name="Google Shape;16;p11"/>
          <p:cNvSpPr/>
          <p:nvPr/>
        </p:nvSpPr>
        <p:spPr>
          <a:xfrm>
            <a:off x="13231947" y="6084143"/>
            <a:ext cx="901200" cy="9342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400"/>
              <a:buFont typeface="Calibri"/>
              <a:buNone/>
            </a:pPr>
            <a:endParaRPr sz="1400" b="0" i="0" u="none" strike="noStrike" cap="none">
              <a:solidFill>
                <a:schemeClr val="lt1"/>
              </a:solidFill>
              <a:latin typeface="Arial"/>
              <a:ea typeface="Arial"/>
              <a:cs typeface="Arial"/>
              <a:sym typeface="Arial"/>
            </a:endParaRPr>
          </a:p>
        </p:txBody>
      </p:sp>
      <p:sp>
        <p:nvSpPr>
          <p:cNvPr id="17" name="Google Shape;17;p11"/>
          <p:cNvSpPr>
            <a:spLocks noGrp="1"/>
          </p:cNvSpPr>
          <p:nvPr>
            <p:ph type="pic" idx="2"/>
          </p:nvPr>
        </p:nvSpPr>
        <p:spPr>
          <a:xfrm>
            <a:off x="13231947" y="6104022"/>
            <a:ext cx="901200" cy="901200"/>
          </a:xfrm>
          <a:prstGeom prst="rect">
            <a:avLst/>
          </a:prstGeom>
          <a:noFill/>
          <a:ln>
            <a:noFill/>
          </a:ln>
        </p:spPr>
      </p:sp>
      <p:sp>
        <p:nvSpPr>
          <p:cNvPr id="18" name="Google Shape;18;p11"/>
          <p:cNvSpPr/>
          <p:nvPr/>
        </p:nvSpPr>
        <p:spPr>
          <a:xfrm>
            <a:off x="13384347" y="6256422"/>
            <a:ext cx="901200" cy="9012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1"/>
          <p:cNvSpPr txBox="1"/>
          <p:nvPr/>
        </p:nvSpPr>
        <p:spPr>
          <a:xfrm>
            <a:off x="0" y="0"/>
            <a:ext cx="30000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accent1"/>
              </a:solidFill>
              <a:latin typeface="Arial"/>
              <a:ea typeface="Arial"/>
              <a:cs typeface="Arial"/>
              <a:sym typeface="Arial"/>
            </a:endParaRPr>
          </a:p>
        </p:txBody>
      </p:sp>
      <p:sp>
        <p:nvSpPr>
          <p:cNvPr id="20" name="Google Shape;20;p11"/>
          <p:cNvSpPr txBox="1"/>
          <p:nvPr/>
        </p:nvSpPr>
        <p:spPr>
          <a:xfrm>
            <a:off x="353116" y="6130124"/>
            <a:ext cx="573600" cy="4218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GB" sz="1400" b="0" i="0" u="none" strike="noStrike" cap="none">
                <a:solidFill>
                  <a:schemeClr val="dk1"/>
                </a:solidFill>
                <a:latin typeface="Arial"/>
                <a:ea typeface="Arial"/>
                <a:cs typeface="Arial"/>
                <a:sym typeface="Arial"/>
              </a:rPr>
              <a:t>‹#›</a:t>
            </a:fld>
            <a:endParaRPr sz="1400" b="0" i="0" u="none" strike="noStrike" cap="none">
              <a:solidFill>
                <a:schemeClr val="dk1"/>
              </a:solidFill>
              <a:latin typeface="Arial"/>
              <a:ea typeface="Arial"/>
              <a:cs typeface="Arial"/>
              <a:sym typeface="Arial"/>
            </a:endParaRPr>
          </a:p>
        </p:txBody>
      </p:sp>
      <p:pic>
        <p:nvPicPr>
          <p:cNvPr id="21" name="Google Shape;21;p11"/>
          <p:cNvPicPr preferRelativeResize="0"/>
          <p:nvPr/>
        </p:nvPicPr>
        <p:blipFill rotWithShape="1">
          <a:blip r:embed="rId2">
            <a:alphaModFix/>
          </a:blip>
          <a:srcRect r="55744"/>
          <a:stretch/>
        </p:blipFill>
        <p:spPr>
          <a:xfrm>
            <a:off x="11376975" y="0"/>
            <a:ext cx="815025" cy="81925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3_Title Slide">
  <p:cSld name="14_Title Slide">
    <p:spTree>
      <p:nvGrpSpPr>
        <p:cNvPr id="1" name="Shape 73"/>
        <p:cNvGrpSpPr/>
        <p:nvPr/>
      </p:nvGrpSpPr>
      <p:grpSpPr>
        <a:xfrm>
          <a:off x="0" y="0"/>
          <a:ext cx="0" cy="0"/>
          <a:chOff x="0" y="0"/>
          <a:chExt cx="0" cy="0"/>
        </a:xfrm>
      </p:grpSpPr>
      <p:sp>
        <p:nvSpPr>
          <p:cNvPr id="74" name="Google Shape;74;p20"/>
          <p:cNvSpPr/>
          <p:nvPr/>
        </p:nvSpPr>
        <p:spPr>
          <a:xfrm>
            <a:off x="0" y="0"/>
            <a:ext cx="233440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5" name="Google Shape;75;p20"/>
          <p:cNvSpPr>
            <a:spLocks noGrp="1"/>
          </p:cNvSpPr>
          <p:nvPr>
            <p:ph type="pic" idx="2"/>
          </p:nvPr>
        </p:nvSpPr>
        <p:spPr>
          <a:xfrm>
            <a:off x="129088" y="0"/>
            <a:ext cx="2205321" cy="6858000"/>
          </a:xfrm>
          <a:prstGeom prst="rect">
            <a:avLst/>
          </a:prstGeom>
          <a:solidFill>
            <a:schemeClr val="lt2"/>
          </a:solidFill>
          <a:ln>
            <a:noFill/>
          </a:ln>
        </p:spPr>
      </p:sp>
      <p:pic>
        <p:nvPicPr>
          <p:cNvPr id="76" name="Google Shape;76;p20"/>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7" name="Google Shape;77;p20"/>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0"/>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3_Title Slide">
  <p:cSld name="14_Title Slide 2">
    <p:spTree>
      <p:nvGrpSpPr>
        <p:cNvPr id="1" name="Shape 79"/>
        <p:cNvGrpSpPr/>
        <p:nvPr/>
      </p:nvGrpSpPr>
      <p:grpSpPr>
        <a:xfrm>
          <a:off x="0" y="0"/>
          <a:ext cx="0" cy="0"/>
          <a:chOff x="0" y="0"/>
          <a:chExt cx="0" cy="0"/>
        </a:xfrm>
      </p:grpSpPr>
      <p:sp>
        <p:nvSpPr>
          <p:cNvPr id="80" name="Google Shape;80;p21"/>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1" name="Google Shape;81;p21"/>
          <p:cNvSpPr>
            <a:spLocks noGrp="1"/>
          </p:cNvSpPr>
          <p:nvPr>
            <p:ph type="pic" idx="2"/>
          </p:nvPr>
        </p:nvSpPr>
        <p:spPr>
          <a:xfrm>
            <a:off x="129088" y="0"/>
            <a:ext cx="4420610" cy="6858000"/>
          </a:xfrm>
          <a:prstGeom prst="rect">
            <a:avLst/>
          </a:prstGeom>
          <a:solidFill>
            <a:schemeClr val="lt2"/>
          </a:solidFill>
          <a:ln>
            <a:noFill/>
          </a:ln>
        </p:spPr>
      </p:sp>
      <p:pic>
        <p:nvPicPr>
          <p:cNvPr id="82" name="Google Shape;82;p21"/>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3" name="Google Shape;83;p21"/>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1"/>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3_Title Slide">
  <p:cSld name="Full Text Green">
    <p:spTree>
      <p:nvGrpSpPr>
        <p:cNvPr id="1" name="Shape 85"/>
        <p:cNvGrpSpPr/>
        <p:nvPr/>
      </p:nvGrpSpPr>
      <p:grpSpPr>
        <a:xfrm>
          <a:off x="0" y="0"/>
          <a:ext cx="0" cy="0"/>
          <a:chOff x="0" y="0"/>
          <a:chExt cx="0" cy="0"/>
        </a:xfrm>
      </p:grpSpPr>
      <p:sp>
        <p:nvSpPr>
          <p:cNvPr id="86" name="Google Shape;86;p22"/>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22"/>
          <p:cNvSpPr/>
          <p:nvPr/>
        </p:nvSpPr>
        <p:spPr>
          <a:xfrm>
            <a:off x="0" y="0"/>
            <a:ext cx="86061"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2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89" name="Google Shape;89;p22"/>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p22"/>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3_Title Slide">
  <p:cSld name="1/2 Image">
    <p:spTree>
      <p:nvGrpSpPr>
        <p:cNvPr id="1" name="Shape 22"/>
        <p:cNvGrpSpPr/>
        <p:nvPr/>
      </p:nvGrpSpPr>
      <p:grpSpPr>
        <a:xfrm>
          <a:off x="0" y="0"/>
          <a:ext cx="0" cy="0"/>
          <a:chOff x="0" y="0"/>
          <a:chExt cx="0" cy="0"/>
        </a:xfrm>
      </p:grpSpPr>
      <p:sp>
        <p:nvSpPr>
          <p:cNvPr id="23" name="Google Shape;23;p12"/>
          <p:cNvSpPr/>
          <p:nvPr/>
        </p:nvSpPr>
        <p:spPr>
          <a:xfrm>
            <a:off x="0" y="0"/>
            <a:ext cx="233440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4" name="Google Shape;24;p12"/>
          <p:cNvSpPr>
            <a:spLocks noGrp="1"/>
          </p:cNvSpPr>
          <p:nvPr>
            <p:ph type="pic" idx="2"/>
          </p:nvPr>
        </p:nvSpPr>
        <p:spPr>
          <a:xfrm>
            <a:off x="129088" y="0"/>
            <a:ext cx="4420610" cy="6858000"/>
          </a:xfrm>
          <a:prstGeom prst="rect">
            <a:avLst/>
          </a:prstGeom>
          <a:solidFill>
            <a:schemeClr val="lt2"/>
          </a:solidFill>
          <a:ln>
            <a:noFill/>
          </a:ln>
        </p:spPr>
      </p:sp>
      <p:pic>
        <p:nvPicPr>
          <p:cNvPr id="25" name="Google Shape;25;p12"/>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26" name="Google Shape;26;p12"/>
          <p:cNvSpPr txBox="1">
            <a:spLocks noGrp="1"/>
          </p:cNvSpPr>
          <p:nvPr>
            <p:ph type="body" idx="1"/>
          </p:nvPr>
        </p:nvSpPr>
        <p:spPr>
          <a:xfrm>
            <a:off x="4906174" y="360000"/>
            <a:ext cx="5917037"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2"/>
          <p:cNvSpPr txBox="1">
            <a:spLocks noGrp="1"/>
          </p:cNvSpPr>
          <p:nvPr>
            <p:ph type="body" idx="3"/>
          </p:nvPr>
        </p:nvSpPr>
        <p:spPr>
          <a:xfrm>
            <a:off x="4906537" y="1014413"/>
            <a:ext cx="5917037"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3_Title Slide">
  <p:cSld name="One Third Image">
    <p:spTree>
      <p:nvGrpSpPr>
        <p:cNvPr id="1" name="Shape 28"/>
        <p:cNvGrpSpPr/>
        <p:nvPr/>
      </p:nvGrpSpPr>
      <p:grpSpPr>
        <a:xfrm>
          <a:off x="0" y="0"/>
          <a:ext cx="0" cy="0"/>
          <a:chOff x="0" y="0"/>
          <a:chExt cx="0" cy="0"/>
        </a:xfrm>
      </p:grpSpPr>
      <p:sp>
        <p:nvSpPr>
          <p:cNvPr id="29" name="Google Shape;29;p13"/>
          <p:cNvSpPr/>
          <p:nvPr/>
        </p:nvSpPr>
        <p:spPr>
          <a:xfrm>
            <a:off x="0" y="0"/>
            <a:ext cx="2334409"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 name="Google Shape;30;p13"/>
          <p:cNvSpPr>
            <a:spLocks noGrp="1"/>
          </p:cNvSpPr>
          <p:nvPr>
            <p:ph type="pic" idx="2"/>
          </p:nvPr>
        </p:nvSpPr>
        <p:spPr>
          <a:xfrm>
            <a:off x="129088" y="0"/>
            <a:ext cx="2205321" cy="6858000"/>
          </a:xfrm>
          <a:prstGeom prst="rect">
            <a:avLst/>
          </a:prstGeom>
          <a:solidFill>
            <a:schemeClr val="lt2"/>
          </a:solidFill>
          <a:ln>
            <a:noFill/>
          </a:ln>
        </p:spPr>
      </p:sp>
      <p:pic>
        <p:nvPicPr>
          <p:cNvPr id="31" name="Google Shape;31;p13"/>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2" name="Google Shape;32;p13"/>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3"/>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Full Text - Blue">
    <p:spTree>
      <p:nvGrpSpPr>
        <p:cNvPr id="1" name="Shape 34"/>
        <p:cNvGrpSpPr/>
        <p:nvPr/>
      </p:nvGrpSpPr>
      <p:grpSpPr>
        <a:xfrm>
          <a:off x="0" y="0"/>
          <a:ext cx="0" cy="0"/>
          <a:chOff x="0" y="0"/>
          <a:chExt cx="0" cy="0"/>
        </a:xfrm>
      </p:grpSpPr>
      <p:sp>
        <p:nvSpPr>
          <p:cNvPr id="35" name="Google Shape;35;p14"/>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6" name="Google Shape;36;p14"/>
          <p:cNvSpPr/>
          <p:nvPr/>
        </p:nvSpPr>
        <p:spPr>
          <a:xfrm>
            <a:off x="0" y="0"/>
            <a:ext cx="86061"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7" name="Google Shape;37;p14"/>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38" name="Google Shape;38;p14"/>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4"/>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Full Text - Yellow">
    <p:spTree>
      <p:nvGrpSpPr>
        <p:cNvPr id="1" name="Shape 40"/>
        <p:cNvGrpSpPr/>
        <p:nvPr/>
      </p:nvGrpSpPr>
      <p:grpSpPr>
        <a:xfrm>
          <a:off x="0" y="0"/>
          <a:ext cx="0" cy="0"/>
          <a:chOff x="0" y="0"/>
          <a:chExt cx="0" cy="0"/>
        </a:xfrm>
      </p:grpSpPr>
      <p:sp>
        <p:nvSpPr>
          <p:cNvPr id="41" name="Google Shape;41;p15"/>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 name="Google Shape;42;p15"/>
          <p:cNvSpPr/>
          <p:nvPr/>
        </p:nvSpPr>
        <p:spPr>
          <a:xfrm>
            <a:off x="0" y="0"/>
            <a:ext cx="86061"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3" name="Google Shape;43;p15"/>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44" name="Google Shape;44;p15"/>
          <p:cNvSpPr txBox="1">
            <a:spLocks noGrp="1"/>
          </p:cNvSpPr>
          <p:nvPr>
            <p:ph type="body" idx="1"/>
          </p:nvPr>
        </p:nvSpPr>
        <p:spPr>
          <a:xfrm>
            <a:off x="360000" y="360000"/>
            <a:ext cx="10463212"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5"/>
          <p:cNvSpPr txBox="1">
            <a:spLocks noGrp="1"/>
          </p:cNvSpPr>
          <p:nvPr>
            <p:ph type="body" idx="2"/>
          </p:nvPr>
        </p:nvSpPr>
        <p:spPr>
          <a:xfrm>
            <a:off x="360363" y="1014413"/>
            <a:ext cx="10463212"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Generic Text">
  <p:cSld name="Closing Slide">
    <p:spTree>
      <p:nvGrpSpPr>
        <p:cNvPr id="1" name="Shape 46"/>
        <p:cNvGrpSpPr/>
        <p:nvPr/>
      </p:nvGrpSpPr>
      <p:grpSpPr>
        <a:xfrm>
          <a:off x="0" y="0"/>
          <a:ext cx="0" cy="0"/>
          <a:chOff x="0" y="0"/>
          <a:chExt cx="0" cy="0"/>
        </a:xfrm>
      </p:grpSpPr>
      <p:sp>
        <p:nvSpPr>
          <p:cNvPr id="47" name="Google Shape;47;p16"/>
          <p:cNvSpPr/>
          <p:nvPr/>
        </p:nvSpPr>
        <p:spPr>
          <a:xfrm>
            <a:off x="11189586" y="0"/>
            <a:ext cx="863600" cy="67056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8" name="Google Shape;48;p16"/>
          <p:cNvSpPr>
            <a:spLocks noGrp="1"/>
          </p:cNvSpPr>
          <p:nvPr>
            <p:ph type="pic" idx="2"/>
          </p:nvPr>
        </p:nvSpPr>
        <p:spPr>
          <a:xfrm>
            <a:off x="-1" y="0"/>
            <a:ext cx="12192001" cy="6098533"/>
          </a:xfrm>
          <a:prstGeom prst="rect">
            <a:avLst/>
          </a:prstGeom>
          <a:solidFill>
            <a:schemeClr val="lt2"/>
          </a:solidFill>
          <a:ln>
            <a:noFill/>
          </a:ln>
        </p:spPr>
      </p:sp>
      <p:sp>
        <p:nvSpPr>
          <p:cNvPr id="49" name="Google Shape;49;p16"/>
          <p:cNvSpPr txBox="1"/>
          <p:nvPr/>
        </p:nvSpPr>
        <p:spPr>
          <a:xfrm>
            <a:off x="291214" y="6416222"/>
            <a:ext cx="3134700" cy="2461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1000" b="0" i="0" u="none" strike="noStrike" cap="none">
                <a:solidFill>
                  <a:schemeClr val="accent1"/>
                </a:solidFill>
                <a:latin typeface="Mulish Light"/>
                <a:ea typeface="Mulish Light"/>
                <a:cs typeface="Mulish Light"/>
                <a:sym typeface="Mulish Light"/>
              </a:rPr>
              <a:t>April 2024 Business Meetings</a:t>
            </a:r>
            <a:endParaRPr sz="1000" b="0" i="0" u="none" strike="noStrike" cap="none">
              <a:solidFill>
                <a:schemeClr val="accent1"/>
              </a:solidFill>
              <a:latin typeface="Mulish Light"/>
              <a:ea typeface="Mulish Light"/>
              <a:cs typeface="Mulish Light"/>
              <a:sym typeface="Mulish Light"/>
            </a:endParaRPr>
          </a:p>
        </p:txBody>
      </p:sp>
      <p:sp>
        <p:nvSpPr>
          <p:cNvPr id="50" name="Google Shape;50;p16"/>
          <p:cNvSpPr/>
          <p:nvPr/>
        </p:nvSpPr>
        <p:spPr>
          <a:xfrm rot="5400000">
            <a:off x="4004420" y="5171312"/>
            <a:ext cx="3600" cy="2736000"/>
          </a:xfrm>
          <a:prstGeom prst="rect">
            <a:avLst/>
          </a:prstGeom>
          <a:solidFill>
            <a:schemeClr val="accent1">
              <a:alpha val="49019"/>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000" b="0" i="0" u="none" strike="noStrike" cap="none">
              <a:solidFill>
                <a:schemeClr val="accent1"/>
              </a:solidFill>
              <a:latin typeface="Mulish Light"/>
              <a:ea typeface="Mulish Light"/>
              <a:cs typeface="Mulish Light"/>
              <a:sym typeface="Mulish Light"/>
            </a:endParaRPr>
          </a:p>
        </p:txBody>
      </p:sp>
      <p:sp>
        <p:nvSpPr>
          <p:cNvPr id="51" name="Google Shape;51;p16"/>
          <p:cNvSpPr txBox="1"/>
          <p:nvPr/>
        </p:nvSpPr>
        <p:spPr>
          <a:xfrm>
            <a:off x="5679022" y="6416202"/>
            <a:ext cx="7575819"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chemeClr val="accent2"/>
                </a:solidFill>
                <a:uFill>
                  <a:noFill/>
                </a:uFill>
                <a:latin typeface="Mulish Light"/>
                <a:ea typeface="Mulish Light"/>
                <a:cs typeface="Mulish Light"/>
                <a:sym typeface="Mulish Light"/>
                <a:hlinkClick r:id="rId2">
                  <a:extLst>
                    <a:ext uri="{A12FA001-AC4F-418D-AE19-62706E023703}">
                      <ahyp:hlinkClr xmlns:ahyp="http://schemas.microsoft.com/office/drawing/2018/hyperlinkcolor" val="tx"/>
                    </a:ext>
                  </a:extLst>
                </a:hlinkClick>
              </a:rPr>
              <a:t>snomedexpo.org</a:t>
            </a:r>
            <a:r>
              <a:rPr lang="en-GB" sz="1000" b="0" i="0" u="none" strike="noStrike" cap="none">
                <a:solidFill>
                  <a:schemeClr val="accent1"/>
                </a:solidFill>
                <a:latin typeface="Mulish Light"/>
                <a:ea typeface="Mulish Light"/>
                <a:cs typeface="Mulish Light"/>
                <a:sym typeface="Mulish Light"/>
              </a:rPr>
              <a:t>  |   linkedin.com/company/ihtsdo   |   x.com/snomedct   |   youtube.com/@snomedct</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7_Custom Layout">
  <p:cSld name="17_Custom Layout">
    <p:spTree>
      <p:nvGrpSpPr>
        <p:cNvPr id="1" name="Shape 52"/>
        <p:cNvGrpSpPr/>
        <p:nvPr/>
      </p:nvGrpSpPr>
      <p:grpSpPr>
        <a:xfrm>
          <a:off x="0" y="0"/>
          <a:ext cx="0" cy="0"/>
          <a:chOff x="0" y="0"/>
          <a:chExt cx="0" cy="0"/>
        </a:xfrm>
      </p:grpSpPr>
      <p:sp>
        <p:nvSpPr>
          <p:cNvPr id="53" name="Google Shape;53;p17"/>
          <p:cNvSpPr>
            <a:spLocks noGrp="1"/>
          </p:cNvSpPr>
          <p:nvPr>
            <p:ph type="pic" idx="2"/>
          </p:nvPr>
        </p:nvSpPr>
        <p:spPr>
          <a:xfrm>
            <a:off x="0" y="0"/>
            <a:ext cx="4064000" cy="2286000"/>
          </a:xfrm>
          <a:prstGeom prst="rect">
            <a:avLst/>
          </a:prstGeom>
          <a:noFill/>
          <a:ln>
            <a:noFill/>
          </a:ln>
        </p:spPr>
      </p:sp>
      <p:sp>
        <p:nvSpPr>
          <p:cNvPr id="54" name="Google Shape;54;p17"/>
          <p:cNvSpPr>
            <a:spLocks noGrp="1"/>
          </p:cNvSpPr>
          <p:nvPr>
            <p:ph type="pic" idx="3"/>
          </p:nvPr>
        </p:nvSpPr>
        <p:spPr>
          <a:xfrm>
            <a:off x="4064000" y="0"/>
            <a:ext cx="4064000" cy="2286000"/>
          </a:xfrm>
          <a:prstGeom prst="rect">
            <a:avLst/>
          </a:prstGeom>
          <a:noFill/>
          <a:ln>
            <a:noFill/>
          </a:ln>
        </p:spPr>
      </p:sp>
      <p:sp>
        <p:nvSpPr>
          <p:cNvPr id="55" name="Google Shape;55;p17"/>
          <p:cNvSpPr>
            <a:spLocks noGrp="1"/>
          </p:cNvSpPr>
          <p:nvPr>
            <p:ph type="pic" idx="4"/>
          </p:nvPr>
        </p:nvSpPr>
        <p:spPr>
          <a:xfrm>
            <a:off x="8128000" y="0"/>
            <a:ext cx="4064000" cy="2286000"/>
          </a:xfrm>
          <a:prstGeom prst="rect">
            <a:avLst/>
          </a:prstGeom>
          <a:noFill/>
          <a:ln>
            <a:noFill/>
          </a:ln>
        </p:spPr>
      </p:sp>
      <p:sp>
        <p:nvSpPr>
          <p:cNvPr id="56" name="Google Shape;56;p17"/>
          <p:cNvSpPr>
            <a:spLocks noGrp="1"/>
          </p:cNvSpPr>
          <p:nvPr>
            <p:ph type="pic" idx="5"/>
          </p:nvPr>
        </p:nvSpPr>
        <p:spPr>
          <a:xfrm>
            <a:off x="0" y="2286000"/>
            <a:ext cx="6273800" cy="2286000"/>
          </a:xfrm>
          <a:prstGeom prst="rect">
            <a:avLst/>
          </a:prstGeom>
          <a:noFill/>
          <a:ln>
            <a:noFill/>
          </a:ln>
        </p:spPr>
      </p:sp>
      <p:sp>
        <p:nvSpPr>
          <p:cNvPr id="57" name="Google Shape;57;p17"/>
          <p:cNvSpPr>
            <a:spLocks noGrp="1"/>
          </p:cNvSpPr>
          <p:nvPr>
            <p:ph type="pic" idx="6"/>
          </p:nvPr>
        </p:nvSpPr>
        <p:spPr>
          <a:xfrm>
            <a:off x="-1" y="4572000"/>
            <a:ext cx="6805204" cy="2286000"/>
          </a:xfrm>
          <a:prstGeom prst="rect">
            <a:avLst/>
          </a:prstGeom>
          <a:noFill/>
          <a:ln>
            <a:noFill/>
          </a:ln>
        </p:spPr>
      </p:sp>
      <p:sp>
        <p:nvSpPr>
          <p:cNvPr id="58" name="Google Shape;58;p17"/>
          <p:cNvSpPr>
            <a:spLocks noGrp="1"/>
          </p:cNvSpPr>
          <p:nvPr>
            <p:ph type="pic" idx="7"/>
          </p:nvPr>
        </p:nvSpPr>
        <p:spPr>
          <a:xfrm>
            <a:off x="6805204" y="4572000"/>
            <a:ext cx="5386797" cy="2286000"/>
          </a:xfrm>
          <a:prstGeom prst="rect">
            <a:avLst/>
          </a:prstGeom>
          <a:noFill/>
          <a:ln>
            <a:noFill/>
          </a:ln>
        </p:spPr>
      </p:sp>
      <p:pic>
        <p:nvPicPr>
          <p:cNvPr id="59" name="Google Shape;59;p17"/>
          <p:cNvPicPr preferRelativeResize="0"/>
          <p:nvPr/>
        </p:nvPicPr>
        <p:blipFill rotWithShape="1">
          <a:blip r:embed="rId2">
            <a:alphaModFix/>
          </a:blip>
          <a:srcRect/>
          <a:stretch/>
        </p:blipFill>
        <p:spPr>
          <a:xfrm>
            <a:off x="6426200" y="2438400"/>
            <a:ext cx="3238832" cy="19812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3_Title Slide">
  <p:cSld name="Promo Slide">
    <p:spTree>
      <p:nvGrpSpPr>
        <p:cNvPr id="1" name="Shape 60"/>
        <p:cNvGrpSpPr/>
        <p:nvPr/>
      </p:nvGrpSpPr>
      <p:grpSpPr>
        <a:xfrm>
          <a:off x="0" y="0"/>
          <a:ext cx="0" cy="0"/>
          <a:chOff x="0" y="0"/>
          <a:chExt cx="0" cy="0"/>
        </a:xfrm>
      </p:grpSpPr>
      <p:sp>
        <p:nvSpPr>
          <p:cNvPr id="61" name="Google Shape;61;p18"/>
          <p:cNvSpPr/>
          <p:nvPr/>
        </p:nvSpPr>
        <p:spPr>
          <a:xfrm>
            <a:off x="0" y="0"/>
            <a:ext cx="1041699"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2" name="Google Shape;62;p18"/>
          <p:cNvSpPr/>
          <p:nvPr/>
        </p:nvSpPr>
        <p:spPr>
          <a:xfrm>
            <a:off x="0" y="0"/>
            <a:ext cx="86061" cy="6858000"/>
          </a:xfrm>
          <a:prstGeom prst="rect">
            <a:avLst/>
          </a:prstGeom>
          <a:solidFill>
            <a:srgbClr val="F0513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3" name="Google Shape;63;p18"/>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64" name="Google Shape;64;p18"/>
          <p:cNvSpPr txBox="1">
            <a:spLocks noGrp="1"/>
          </p:cNvSpPr>
          <p:nvPr>
            <p:ph type="body" idx="1"/>
          </p:nvPr>
        </p:nvSpPr>
        <p:spPr>
          <a:xfrm>
            <a:off x="638781" y="3454462"/>
            <a:ext cx="3080873" cy="3008003"/>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a:solidFill>
                  <a:schemeClr val="accent1"/>
                </a:solidFill>
                <a:latin typeface="Mulish Light"/>
                <a:ea typeface="Mulish Light"/>
                <a:cs typeface="Mulish Light"/>
                <a:sym typeface="Mulish Light"/>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18"/>
          <p:cNvSpPr txBox="1">
            <a:spLocks noGrp="1"/>
          </p:cNvSpPr>
          <p:nvPr>
            <p:ph type="body" idx="2"/>
          </p:nvPr>
        </p:nvSpPr>
        <p:spPr>
          <a:xfrm>
            <a:off x="603273" y="980751"/>
            <a:ext cx="3080873"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6" name="Google Shape;66;p18"/>
          <p:cNvPicPr preferRelativeResize="0"/>
          <p:nvPr/>
        </p:nvPicPr>
        <p:blipFill rotWithShape="1">
          <a:blip r:embed="rId3">
            <a:alphaModFix/>
          </a:blip>
          <a:srcRect/>
          <a:stretch/>
        </p:blipFill>
        <p:spPr>
          <a:xfrm>
            <a:off x="4434000" y="0"/>
            <a:ext cx="6858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3_Title Slide">
  <p:cSld name="1/3 Image Yellow">
    <p:spTree>
      <p:nvGrpSpPr>
        <p:cNvPr id="1" name="Shape 67"/>
        <p:cNvGrpSpPr/>
        <p:nvPr/>
      </p:nvGrpSpPr>
      <p:grpSpPr>
        <a:xfrm>
          <a:off x="0" y="0"/>
          <a:ext cx="0" cy="0"/>
          <a:chOff x="0" y="0"/>
          <a:chExt cx="0" cy="0"/>
        </a:xfrm>
      </p:grpSpPr>
      <p:sp>
        <p:nvSpPr>
          <p:cNvPr id="68" name="Google Shape;68;p19"/>
          <p:cNvSpPr/>
          <p:nvPr/>
        </p:nvSpPr>
        <p:spPr>
          <a:xfrm>
            <a:off x="0" y="0"/>
            <a:ext cx="2334409"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9" name="Google Shape;69;p19"/>
          <p:cNvSpPr>
            <a:spLocks noGrp="1"/>
          </p:cNvSpPr>
          <p:nvPr>
            <p:ph type="pic" idx="2"/>
          </p:nvPr>
        </p:nvSpPr>
        <p:spPr>
          <a:xfrm>
            <a:off x="129088" y="0"/>
            <a:ext cx="2205321" cy="6858000"/>
          </a:xfrm>
          <a:prstGeom prst="rect">
            <a:avLst/>
          </a:prstGeom>
          <a:solidFill>
            <a:schemeClr val="lt2"/>
          </a:solidFill>
          <a:ln>
            <a:noFill/>
          </a:ln>
        </p:spPr>
      </p:sp>
      <p:pic>
        <p:nvPicPr>
          <p:cNvPr id="70" name="Google Shape;70;p19"/>
          <p:cNvPicPr preferRelativeResize="0"/>
          <p:nvPr/>
        </p:nvPicPr>
        <p:blipFill rotWithShape="1">
          <a:blip r:embed="rId2">
            <a:alphaModFix/>
          </a:blip>
          <a:srcRect/>
          <a:stretch/>
        </p:blipFill>
        <p:spPr>
          <a:xfrm>
            <a:off x="11292000" y="0"/>
            <a:ext cx="900000" cy="900000"/>
          </a:xfrm>
          <a:prstGeom prst="rect">
            <a:avLst/>
          </a:prstGeom>
          <a:noFill/>
          <a:ln>
            <a:noFill/>
          </a:ln>
        </p:spPr>
      </p:pic>
      <p:sp>
        <p:nvSpPr>
          <p:cNvPr id="71" name="Google Shape;71;p19"/>
          <p:cNvSpPr txBox="1">
            <a:spLocks noGrp="1"/>
          </p:cNvSpPr>
          <p:nvPr>
            <p:ph type="body" idx="1"/>
          </p:nvPr>
        </p:nvSpPr>
        <p:spPr>
          <a:xfrm>
            <a:off x="2653626" y="360000"/>
            <a:ext cx="8169585" cy="535531"/>
          </a:xfrm>
          <a:prstGeom prst="rect">
            <a:avLst/>
          </a:prstGeom>
          <a:noFill/>
          <a:ln>
            <a:noFill/>
          </a:ln>
        </p:spPr>
        <p:txBody>
          <a:bodyPr spcFirstLastPara="1" wrap="square" lIns="91425" tIns="45700" rIns="91425" bIns="45700" anchor="t" anchorCtr="0">
            <a:spAutoFit/>
          </a:bodyPr>
          <a:lstStyle>
            <a:lvl1pPr marL="457200" lvl="0" indent="-228600" algn="l">
              <a:lnSpc>
                <a:spcPct val="90000"/>
              </a:lnSpc>
              <a:spcBef>
                <a:spcPts val="1000"/>
              </a:spcBef>
              <a:spcAft>
                <a:spcPts val="0"/>
              </a:spcAft>
              <a:buClr>
                <a:schemeClr val="accent1"/>
              </a:buClr>
              <a:buSzPts val="3200"/>
              <a:buNone/>
              <a:defRPr sz="3200" i="1">
                <a:solidFill>
                  <a:schemeClr val="accent1"/>
                </a:solidFill>
                <a:latin typeface="Mulish SemiBold"/>
                <a:ea typeface="Mulish SemiBold"/>
                <a:cs typeface="Mulish SemiBold"/>
                <a:sym typeface="Mulish SemiBold"/>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9"/>
          <p:cNvSpPr txBox="1">
            <a:spLocks noGrp="1"/>
          </p:cNvSpPr>
          <p:nvPr>
            <p:ph type="body" idx="3"/>
          </p:nvPr>
        </p:nvSpPr>
        <p:spPr>
          <a:xfrm>
            <a:off x="2653989" y="1014413"/>
            <a:ext cx="8169585" cy="54832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2"/>
              </a:buClr>
              <a:buSzPts val="2800"/>
              <a:buChar char="•"/>
              <a:defRPr>
                <a:latin typeface="Mulish"/>
                <a:ea typeface="Mulish"/>
                <a:cs typeface="Mulish"/>
                <a:sym typeface="Mulish"/>
              </a:defRPr>
            </a:lvl1pPr>
            <a:lvl2pPr marL="914400" lvl="1" indent="-381000" algn="l">
              <a:lnSpc>
                <a:spcPct val="90000"/>
              </a:lnSpc>
              <a:spcBef>
                <a:spcPts val="500"/>
              </a:spcBef>
              <a:spcAft>
                <a:spcPts val="0"/>
              </a:spcAft>
              <a:buClr>
                <a:schemeClr val="dk2"/>
              </a:buClr>
              <a:buSzPts val="2400"/>
              <a:buChar char="•"/>
              <a:defRPr>
                <a:latin typeface="Mulish"/>
                <a:ea typeface="Mulish"/>
                <a:cs typeface="Mulish"/>
                <a:sym typeface="Mulish"/>
              </a:defRPr>
            </a:lvl2pPr>
            <a:lvl3pPr marL="1371600" lvl="2" indent="-355600" algn="l">
              <a:lnSpc>
                <a:spcPct val="90000"/>
              </a:lnSpc>
              <a:spcBef>
                <a:spcPts val="500"/>
              </a:spcBef>
              <a:spcAft>
                <a:spcPts val="0"/>
              </a:spcAft>
              <a:buClr>
                <a:schemeClr val="dk2"/>
              </a:buClr>
              <a:buSzPts val="2000"/>
              <a:buChar char="•"/>
              <a:defRPr>
                <a:latin typeface="Mulish"/>
                <a:ea typeface="Mulish"/>
                <a:cs typeface="Mulish"/>
                <a:sym typeface="Mulish"/>
              </a:defRPr>
            </a:lvl3pPr>
            <a:lvl4pPr marL="1828800" lvl="3" indent="-342900" algn="l">
              <a:lnSpc>
                <a:spcPct val="90000"/>
              </a:lnSpc>
              <a:spcBef>
                <a:spcPts val="500"/>
              </a:spcBef>
              <a:spcAft>
                <a:spcPts val="0"/>
              </a:spcAft>
              <a:buClr>
                <a:schemeClr val="dk2"/>
              </a:buClr>
              <a:buSzPts val="1800"/>
              <a:buChar char="•"/>
              <a:defRPr>
                <a:latin typeface="Mulish"/>
                <a:ea typeface="Mulish"/>
                <a:cs typeface="Mulish"/>
                <a:sym typeface="Mulish"/>
              </a:defRPr>
            </a:lvl4pPr>
            <a:lvl5pPr marL="2286000" lvl="4" indent="-342900" algn="l">
              <a:lnSpc>
                <a:spcPct val="90000"/>
              </a:lnSpc>
              <a:spcBef>
                <a:spcPts val="500"/>
              </a:spcBef>
              <a:spcAft>
                <a:spcPts val="0"/>
              </a:spcAft>
              <a:buClr>
                <a:schemeClr val="dk2"/>
              </a:buClr>
              <a:buSzPts val="1800"/>
              <a:buChar char="•"/>
              <a:defRPr>
                <a:latin typeface="Mulish"/>
                <a:ea typeface="Mulish"/>
                <a:cs typeface="Mulish"/>
                <a:sym typeface="Mulish"/>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10"/>
          <p:cNvCxnSpPr/>
          <p:nvPr/>
        </p:nvCxnSpPr>
        <p:spPr>
          <a:xfrm rot="10800000">
            <a:off x="11792737" y="1532400"/>
            <a:ext cx="0" cy="2590200"/>
          </a:xfrm>
          <a:prstGeom prst="straightConnector1">
            <a:avLst/>
          </a:prstGeom>
          <a:noFill/>
          <a:ln w="9525" cap="flat" cmpd="sng">
            <a:solidFill>
              <a:srgbClr val="EFEFEF"/>
            </a:solidFill>
            <a:prstDash val="solid"/>
            <a:round/>
            <a:headEnd type="none" w="sm" len="sm"/>
            <a:tailEnd type="none" w="sm" len="sm"/>
          </a:ln>
        </p:spPr>
      </p:cxnSp>
      <p:sp>
        <p:nvSpPr>
          <p:cNvPr id="11" name="Google Shape;11;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 name="Google Shape;12;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p:nvPr/>
        </p:nvSpPr>
        <p:spPr>
          <a:xfrm rot="-5400000">
            <a:off x="10215800" y="4865565"/>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1100" b="0" i="0" u="none" strike="noStrike" cap="none">
                <a:solidFill>
                  <a:srgbClr val="222222"/>
                </a:solidFill>
                <a:latin typeface="Mulish Light"/>
                <a:ea typeface="Mulish Light"/>
                <a:cs typeface="Mulish Light"/>
                <a:sym typeface="Mulish Light"/>
              </a:rPr>
              <a:t>April 2024  Business Meetings</a:t>
            </a:r>
            <a:endParaRPr sz="1100" b="0" i="0" u="none" strike="noStrike" cap="none">
              <a:solidFill>
                <a:srgbClr val="434A55"/>
              </a:solidFill>
              <a:latin typeface="Mulish Light"/>
              <a:ea typeface="Mulish Light"/>
              <a:cs typeface="Mulish Light"/>
              <a:sym typeface="Mulish Light"/>
            </a:endParaRPr>
          </a:p>
        </p:txBody>
      </p:sp>
      <p:sp>
        <p:nvSpPr>
          <p:cNvPr id="14" name="Google Shape;14;p10"/>
          <p:cNvSpPr txBox="1"/>
          <p:nvPr/>
        </p:nvSpPr>
        <p:spPr>
          <a:xfrm>
            <a:off x="11587566" y="2272998"/>
            <a:ext cx="416448" cy="42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GB" sz="1400" b="0" i="0" u="none" strike="noStrike" cap="none">
                <a:solidFill>
                  <a:schemeClr val="dk1"/>
                </a:solidFill>
                <a:latin typeface="Mulish Light"/>
                <a:ea typeface="Mulish Light"/>
                <a:cs typeface="Mulish Light"/>
                <a:sym typeface="Mulish Light"/>
              </a:rPr>
              <a:t>‹#›</a:t>
            </a:fld>
            <a:endParaRPr sz="1400" b="0" i="0" u="none" strike="noStrike" cap="none">
              <a:solidFill>
                <a:schemeClr val="dk1"/>
              </a:solidFill>
              <a:latin typeface="Mulish Light"/>
              <a:ea typeface="Mulish Light"/>
              <a:cs typeface="Mulish Light"/>
              <a:sym typeface="Mulish Light"/>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4"/>
        <p:cNvGrpSpPr/>
        <p:nvPr/>
      </p:nvGrpSpPr>
      <p:grpSpPr>
        <a:xfrm>
          <a:off x="0" y="0"/>
          <a:ext cx="0" cy="0"/>
          <a:chOff x="0" y="0"/>
          <a:chExt cx="0" cy="0"/>
        </a:xfrm>
      </p:grpSpPr>
      <p:pic>
        <p:nvPicPr>
          <p:cNvPr id="95" name="Google Shape;95;p1"/>
          <p:cNvPicPr preferRelativeResize="0"/>
          <p:nvPr/>
        </p:nvPicPr>
        <p:blipFill rotWithShape="1">
          <a:blip r:embed="rId3">
            <a:alphaModFix/>
          </a:blip>
          <a:srcRect l="61927"/>
          <a:stretch/>
        </p:blipFill>
        <p:spPr>
          <a:xfrm>
            <a:off x="7550300" y="0"/>
            <a:ext cx="4641701" cy="6858000"/>
          </a:xfrm>
          <a:prstGeom prst="rect">
            <a:avLst/>
          </a:prstGeom>
          <a:noFill/>
          <a:ln>
            <a:noFill/>
          </a:ln>
        </p:spPr>
      </p:pic>
      <p:sp>
        <p:nvSpPr>
          <p:cNvPr id="96" name="Google Shape;96;p1"/>
          <p:cNvSpPr txBox="1"/>
          <p:nvPr/>
        </p:nvSpPr>
        <p:spPr>
          <a:xfrm>
            <a:off x="203450" y="262875"/>
            <a:ext cx="6483000" cy="7656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1700" b="0" i="0" u="none" strike="noStrike" cap="none">
                <a:solidFill>
                  <a:schemeClr val="accent1"/>
                </a:solidFill>
                <a:latin typeface="Mulish ExtraBold"/>
                <a:ea typeface="Mulish ExtraBold"/>
                <a:cs typeface="Mulish ExtraBold"/>
                <a:sym typeface="Mulish ExtraBold"/>
              </a:rPr>
              <a:t>APRIL 2024 </a:t>
            </a:r>
            <a:br>
              <a:rPr lang="en-GB" sz="1700" b="0" i="0" u="none" strike="noStrike" cap="none">
                <a:solidFill>
                  <a:schemeClr val="accent1"/>
                </a:solidFill>
                <a:latin typeface="Mulish ExtraBold"/>
                <a:ea typeface="Mulish ExtraBold"/>
                <a:cs typeface="Mulish ExtraBold"/>
                <a:sym typeface="Mulish ExtraBold"/>
              </a:rPr>
            </a:br>
            <a:r>
              <a:rPr lang="en-GB" sz="1700" b="0" i="0" u="none" strike="noStrike" cap="none">
                <a:solidFill>
                  <a:schemeClr val="accent1"/>
                </a:solidFill>
                <a:latin typeface="Mulish ExtraBold"/>
                <a:ea typeface="Mulish ExtraBold"/>
                <a:cs typeface="Mulish ExtraBold"/>
                <a:sym typeface="Mulish ExtraBold"/>
              </a:rPr>
              <a:t>SNOMED INTERNATIONAL BUSINESS MEETINGS</a:t>
            </a:r>
            <a:endParaRPr sz="1700" b="0" i="0" u="none" strike="noStrike" cap="none">
              <a:solidFill>
                <a:schemeClr val="accent1"/>
              </a:solidFill>
              <a:latin typeface="Mulish ExtraBold"/>
              <a:ea typeface="Mulish ExtraBold"/>
              <a:cs typeface="Mulish ExtraBold"/>
              <a:sym typeface="Mulish ExtraBold"/>
            </a:endParaRPr>
          </a:p>
        </p:txBody>
      </p:sp>
      <p:pic>
        <p:nvPicPr>
          <p:cNvPr id="97" name="Google Shape;97;p1"/>
          <p:cNvPicPr preferRelativeResize="0"/>
          <p:nvPr/>
        </p:nvPicPr>
        <p:blipFill rotWithShape="1">
          <a:blip r:embed="rId4">
            <a:alphaModFix/>
          </a:blip>
          <a:srcRect r="55514"/>
          <a:stretch/>
        </p:blipFill>
        <p:spPr>
          <a:xfrm>
            <a:off x="11290793" y="0"/>
            <a:ext cx="901201" cy="901199"/>
          </a:xfrm>
          <a:prstGeom prst="rect">
            <a:avLst/>
          </a:prstGeom>
          <a:noFill/>
          <a:ln>
            <a:noFill/>
          </a:ln>
        </p:spPr>
      </p:pic>
      <p:sp>
        <p:nvSpPr>
          <p:cNvPr id="98" name="Google Shape;98;p1"/>
          <p:cNvSpPr txBox="1"/>
          <p:nvPr/>
        </p:nvSpPr>
        <p:spPr>
          <a:xfrm>
            <a:off x="180590" y="2156550"/>
            <a:ext cx="10746600" cy="23925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3200">
                <a:solidFill>
                  <a:schemeClr val="dk1"/>
                </a:solidFill>
                <a:latin typeface="Mulish Black"/>
                <a:ea typeface="Mulish Black"/>
                <a:cs typeface="Mulish Black"/>
                <a:sym typeface="Mulish Black"/>
              </a:rPr>
              <a:t>Dose Form Intended Site</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0"/>
              </a:spcBef>
              <a:spcAft>
                <a:spcPts val="0"/>
              </a:spcAft>
              <a:buClr>
                <a:schemeClr val="accent1"/>
              </a:buClr>
              <a:buSzPts val="5300"/>
              <a:buFont typeface="Oswald"/>
              <a:buNone/>
            </a:pPr>
            <a:endParaRPr sz="3200" b="0" i="0" u="none" strike="noStrike" cap="none">
              <a:solidFill>
                <a:schemeClr val="dk1"/>
              </a:solidFill>
              <a:latin typeface="Mulish Black"/>
              <a:ea typeface="Mulish Black"/>
              <a:cs typeface="Mulish Black"/>
              <a:sym typeface="Mulish Black"/>
            </a:endParaRPr>
          </a:p>
          <a:p>
            <a:pPr marL="0" marR="0" lvl="0" indent="0" algn="l" rtl="0">
              <a:lnSpc>
                <a:spcPct val="90000"/>
              </a:lnSpc>
              <a:spcBef>
                <a:spcPts val="0"/>
              </a:spcBef>
              <a:spcAft>
                <a:spcPts val="0"/>
              </a:spcAft>
              <a:buClr>
                <a:schemeClr val="accent1"/>
              </a:buClr>
              <a:buSzPts val="5300"/>
              <a:buFont typeface="Oswald"/>
              <a:buNone/>
            </a:pPr>
            <a:r>
              <a:rPr lang="en-GB" sz="2400" b="1" i="1" u="none" strike="noStrike" cap="none">
                <a:solidFill>
                  <a:schemeClr val="dk1"/>
                </a:solidFill>
                <a:latin typeface="Mulish Black"/>
                <a:ea typeface="Mulish Black"/>
                <a:cs typeface="Mulish Black"/>
                <a:sym typeface="Mulish Black"/>
              </a:rPr>
              <a:t>Nicki Ingram and Julie James</a:t>
            </a:r>
            <a:endParaRPr sz="2400" b="1" i="1" u="none" strike="noStrike" cap="none">
              <a:solidFill>
                <a:schemeClr val="dk1"/>
              </a:solidFill>
              <a:latin typeface="Mulish Black"/>
              <a:ea typeface="Mulish Black"/>
              <a:cs typeface="Mulish Black"/>
              <a:sym typeface="Mulish Black"/>
            </a:endParaRPr>
          </a:p>
        </p:txBody>
      </p:sp>
      <p:sp>
        <p:nvSpPr>
          <p:cNvPr id="99" name="Google Shape;99;p1"/>
          <p:cNvSpPr/>
          <p:nvPr/>
        </p:nvSpPr>
        <p:spPr>
          <a:xfrm>
            <a:off x="480050" y="6183625"/>
            <a:ext cx="365700" cy="3519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00" name="Google Shape;100;p1"/>
          <p:cNvSpPr txBox="1"/>
          <p:nvPr/>
        </p:nvSpPr>
        <p:spPr>
          <a:xfrm>
            <a:off x="203450" y="5811100"/>
            <a:ext cx="6483000" cy="765600"/>
          </a:xfrm>
          <a:prstGeom prst="rect">
            <a:avLst/>
          </a:prstGeom>
          <a:noFill/>
          <a:ln>
            <a:noFill/>
          </a:ln>
        </p:spPr>
        <p:txBody>
          <a:bodyPr spcFirstLastPara="1" wrap="square" lIns="121900" tIns="121900" rIns="121900" bIns="121900" anchor="b" anchorCtr="0">
            <a:noAutofit/>
          </a:bodyPr>
          <a:lstStyle/>
          <a:p>
            <a:pPr marL="0" marR="0" lvl="0" indent="0" algn="l" rtl="0">
              <a:lnSpc>
                <a:spcPct val="90000"/>
              </a:lnSpc>
              <a:spcBef>
                <a:spcPts val="0"/>
              </a:spcBef>
              <a:spcAft>
                <a:spcPts val="0"/>
              </a:spcAft>
              <a:buClr>
                <a:schemeClr val="accent1"/>
              </a:buClr>
              <a:buSzPts val="5300"/>
              <a:buFont typeface="Oswald"/>
              <a:buNone/>
            </a:pPr>
            <a:r>
              <a:rPr lang="en-GB" sz="1700" b="0" i="0" u="none" strike="noStrike" cap="none">
                <a:solidFill>
                  <a:schemeClr val="accent1"/>
                </a:solidFill>
                <a:latin typeface="Mulish"/>
                <a:ea typeface="Mulish"/>
                <a:cs typeface="Mulish"/>
                <a:sym typeface="Mulish"/>
              </a:rPr>
              <a:t>Wednesday APRIL 17, 2024  </a:t>
            </a:r>
            <a:br>
              <a:rPr lang="en-GB" sz="1700" b="0" i="0" u="none" strike="noStrike" cap="none">
                <a:solidFill>
                  <a:schemeClr val="accent1"/>
                </a:solidFill>
                <a:latin typeface="Mulish"/>
                <a:ea typeface="Mulish"/>
                <a:cs typeface="Mulish"/>
                <a:sym typeface="Mulish"/>
              </a:rPr>
            </a:br>
            <a:r>
              <a:rPr lang="en-GB" sz="1700" b="0" i="0" u="none" strike="noStrike" cap="none">
                <a:solidFill>
                  <a:schemeClr val="accent1"/>
                </a:solidFill>
                <a:latin typeface="Mulish"/>
                <a:ea typeface="Mulish"/>
                <a:cs typeface="Mulish"/>
                <a:sym typeface="Mulish"/>
              </a:rPr>
              <a:t>LONDON, UNITED KINGDOM</a:t>
            </a:r>
            <a:endParaRPr sz="1700" b="0" i="0" u="none" strike="noStrike" cap="none">
              <a:solidFill>
                <a:schemeClr val="accent1"/>
              </a:solidFill>
              <a:latin typeface="Mulish"/>
              <a:ea typeface="Mulish"/>
              <a:cs typeface="Mulish"/>
              <a:sym typeface="Mulish"/>
            </a:endParaRPr>
          </a:p>
        </p:txBody>
      </p:sp>
      <p:sp>
        <p:nvSpPr>
          <p:cNvPr id="101" name="Google Shape;101;p1"/>
          <p:cNvSpPr/>
          <p:nvPr/>
        </p:nvSpPr>
        <p:spPr>
          <a:xfrm flipH="1">
            <a:off x="11115617" y="4589795"/>
            <a:ext cx="1120500" cy="2561700"/>
          </a:xfrm>
          <a:prstGeom prst="rtTriangl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
          <p:cNvSpPr/>
          <p:nvPr/>
        </p:nvSpPr>
        <p:spPr>
          <a:xfrm rot="10800000">
            <a:off x="7810450" y="5189120"/>
            <a:ext cx="3939600" cy="1680300"/>
          </a:xfrm>
          <a:prstGeom prst="parallelogram">
            <a:avLst>
              <a:gd name="adj" fmla="val 43613"/>
            </a:avLst>
          </a:prstGeom>
          <a:solidFill>
            <a:schemeClr val="accent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sp>
        <p:nvSpPr>
          <p:cNvPr id="103" name="Google Shape;103;p1"/>
          <p:cNvSpPr txBox="1"/>
          <p:nvPr/>
        </p:nvSpPr>
        <p:spPr>
          <a:xfrm>
            <a:off x="7955270" y="5284330"/>
            <a:ext cx="3726300" cy="1537200"/>
          </a:xfrm>
          <a:prstGeom prst="rect">
            <a:avLst/>
          </a:prstGeom>
          <a:noFill/>
          <a:ln>
            <a:noFill/>
          </a:ln>
        </p:spPr>
        <p:txBody>
          <a:bodyPr spcFirstLastPara="1" wrap="square" lIns="121900" tIns="121900" rIns="121900" bIns="121900" anchor="ctr" anchorCtr="0">
            <a:noAutofit/>
          </a:bodyPr>
          <a:lstStyle/>
          <a:p>
            <a:pPr marL="1200150" marR="0" lvl="0" indent="0" algn="l" rtl="0">
              <a:lnSpc>
                <a:spcPct val="90000"/>
              </a:lnSpc>
              <a:spcBef>
                <a:spcPts val="0"/>
              </a:spcBef>
              <a:spcAft>
                <a:spcPts val="0"/>
              </a:spcAft>
              <a:buClr>
                <a:srgbClr val="000000"/>
              </a:buClr>
              <a:buSzPts val="2700"/>
              <a:buFont typeface="Arial"/>
              <a:buNone/>
            </a:pPr>
            <a:r>
              <a:rPr lang="en-GB" sz="1700" b="0" i="1" u="none" strike="noStrike" cap="none">
                <a:solidFill>
                  <a:schemeClr val="lt1"/>
                </a:solidFill>
                <a:latin typeface="Mulish"/>
                <a:ea typeface="Mulish"/>
                <a:cs typeface="Mulish"/>
                <a:sym typeface="Mulish"/>
              </a:rPr>
              <a:t>Leading healthcare terminology, </a:t>
            </a:r>
            <a:endParaRPr sz="1700" b="0" i="1" u="none" strike="noStrike" cap="none">
              <a:solidFill>
                <a:schemeClr val="lt1"/>
              </a:solidFill>
              <a:latin typeface="Mulish"/>
              <a:ea typeface="Mulish"/>
              <a:cs typeface="Mulish"/>
              <a:sym typeface="Mulish"/>
            </a:endParaRPr>
          </a:p>
          <a:p>
            <a:pPr marL="1200150" marR="0" lvl="0" indent="0" algn="l" rtl="0">
              <a:lnSpc>
                <a:spcPct val="90000"/>
              </a:lnSpc>
              <a:spcBef>
                <a:spcPts val="0"/>
              </a:spcBef>
              <a:spcAft>
                <a:spcPts val="0"/>
              </a:spcAft>
              <a:buClr>
                <a:srgbClr val="000000"/>
              </a:buClr>
              <a:buSzPts val="2700"/>
              <a:buFont typeface="Arial"/>
              <a:buNone/>
            </a:pPr>
            <a:r>
              <a:rPr lang="en-GB" sz="1700" b="0" i="1" u="none" strike="noStrike" cap="none">
                <a:solidFill>
                  <a:schemeClr val="lt1"/>
                </a:solidFill>
                <a:latin typeface="Mulish"/>
                <a:ea typeface="Mulish"/>
                <a:cs typeface="Mulish"/>
                <a:sym typeface="Mulish"/>
              </a:rPr>
              <a:t>worldwide</a:t>
            </a:r>
            <a:endParaRPr sz="1700" b="0" i="0" u="none" strike="noStrike" cap="none">
              <a:solidFill>
                <a:schemeClr val="lt1"/>
              </a:solidFill>
              <a:latin typeface="Mulish"/>
              <a:ea typeface="Mulish"/>
              <a:cs typeface="Mulish"/>
              <a:sym typeface="Mulish"/>
            </a:endParaRPr>
          </a:p>
        </p:txBody>
      </p:sp>
      <p:pic>
        <p:nvPicPr>
          <p:cNvPr id="104" name="Google Shape;104;p1"/>
          <p:cNvPicPr preferRelativeResize="0"/>
          <p:nvPr/>
        </p:nvPicPr>
        <p:blipFill rotWithShape="1">
          <a:blip r:embed="rId4">
            <a:alphaModFix/>
          </a:blip>
          <a:srcRect r="55514"/>
          <a:stretch/>
        </p:blipFill>
        <p:spPr>
          <a:xfrm>
            <a:off x="8465743" y="5720180"/>
            <a:ext cx="674375" cy="674375"/>
          </a:xfrm>
          <a:prstGeom prst="rect">
            <a:avLst/>
          </a:prstGeom>
          <a:noFill/>
          <a:ln>
            <a:noFill/>
          </a:ln>
        </p:spPr>
      </p:pic>
      <p:sp>
        <p:nvSpPr>
          <p:cNvPr id="105" name="Google Shape;105;p1"/>
          <p:cNvSpPr/>
          <p:nvPr/>
        </p:nvSpPr>
        <p:spPr>
          <a:xfrm rot="10800000" flipH="1">
            <a:off x="7208825" y="4450"/>
            <a:ext cx="3429000" cy="7644000"/>
          </a:xfrm>
          <a:prstGeom prst="rtTriangle">
            <a:avLst/>
          </a:prstGeom>
          <a:solidFill>
            <a:schemeClr val="lt1"/>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6" name="Google Shape;106;p1"/>
          <p:cNvPicPr preferRelativeResize="0"/>
          <p:nvPr/>
        </p:nvPicPr>
        <p:blipFill rotWithShape="1">
          <a:blip r:embed="rId4">
            <a:alphaModFix/>
          </a:blip>
          <a:srcRect r="55514"/>
          <a:stretch/>
        </p:blipFill>
        <p:spPr>
          <a:xfrm>
            <a:off x="11290793" y="0"/>
            <a:ext cx="901201" cy="9011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8"/>
          <p:cNvSpPr txBox="1">
            <a:spLocks noGrp="1"/>
          </p:cNvSpPr>
          <p:nvPr>
            <p:ph type="body" idx="1"/>
          </p:nvPr>
        </p:nvSpPr>
        <p:spPr>
          <a:xfrm>
            <a:off x="4906174" y="360000"/>
            <a:ext cx="5917037" cy="535491"/>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b="1"/>
              <a:t>Status quo</a:t>
            </a:r>
            <a:endParaRPr b="1"/>
          </a:p>
        </p:txBody>
      </p:sp>
      <p:sp>
        <p:nvSpPr>
          <p:cNvPr id="184" name="Google Shape;184;p8"/>
          <p:cNvSpPr txBox="1">
            <a:spLocks noGrp="1"/>
          </p:cNvSpPr>
          <p:nvPr>
            <p:ph type="body" idx="3"/>
          </p:nvPr>
        </p:nvSpPr>
        <p:spPr>
          <a:xfrm>
            <a:off x="4906537" y="1014413"/>
            <a:ext cx="5916900" cy="54831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a:solidFill>
                <a:srgbClr val="21252A"/>
              </a:solidFill>
            </a:endParaRPr>
          </a:p>
          <a:p>
            <a:pPr marL="228600" lvl="0" indent="-50800" algn="l" rtl="0">
              <a:lnSpc>
                <a:spcPct val="90000"/>
              </a:lnSpc>
              <a:spcBef>
                <a:spcPts val="0"/>
              </a:spcBef>
              <a:spcAft>
                <a:spcPts val="0"/>
              </a:spcAft>
              <a:buClr>
                <a:schemeClr val="dk2"/>
              </a:buClr>
              <a:buSzPts val="2800"/>
              <a:buNone/>
            </a:pPr>
            <a:r>
              <a:rPr lang="en-GB">
                <a:solidFill>
                  <a:srgbClr val="21252A"/>
                </a:solidFill>
              </a:rPr>
              <a:t>There are currently no plans to make any changes to the Dose Form model</a:t>
            </a:r>
            <a:endParaRPr>
              <a:solidFill>
                <a:srgbClr val="21252A"/>
              </a:solidFill>
            </a:endParaRPr>
          </a:p>
          <a:p>
            <a:pPr marL="228600" lvl="0" indent="-50800" algn="l" rtl="0">
              <a:lnSpc>
                <a:spcPct val="90000"/>
              </a:lnSpc>
              <a:spcBef>
                <a:spcPts val="0"/>
              </a:spcBef>
              <a:spcAft>
                <a:spcPts val="0"/>
              </a:spcAft>
              <a:buClr>
                <a:schemeClr val="dk2"/>
              </a:buClr>
              <a:buSzPts val="2800"/>
              <a:buNone/>
            </a:pPr>
            <a:endParaRPr>
              <a:solidFill>
                <a:srgbClr val="21252A"/>
              </a:solidFill>
            </a:endParaRPr>
          </a:p>
          <a:p>
            <a:pPr marL="228600" lvl="0" indent="-50800" algn="l" rtl="0">
              <a:lnSpc>
                <a:spcPct val="90000"/>
              </a:lnSpc>
              <a:spcBef>
                <a:spcPts val="0"/>
              </a:spcBef>
              <a:spcAft>
                <a:spcPts val="0"/>
              </a:spcAft>
              <a:buClr>
                <a:schemeClr val="dk2"/>
              </a:buClr>
              <a:buSzPts val="2800"/>
              <a:buNone/>
            </a:pPr>
            <a:r>
              <a:rPr lang="en-GB" i="1">
                <a:solidFill>
                  <a:srgbClr val="21252A"/>
                </a:solidFill>
              </a:rPr>
              <a:t>However some concept definitions have been updated to (hopefully) clarify their semantics and therefore their use </a:t>
            </a:r>
            <a:endParaRPr i="1" baseline="-25000">
              <a:solidFill>
                <a:srgbClr val="21252A"/>
              </a:solidFill>
            </a:endParaRPr>
          </a:p>
        </p:txBody>
      </p:sp>
      <p:pic>
        <p:nvPicPr>
          <p:cNvPr id="185" name="Google Shape;185;p8"/>
          <p:cNvPicPr preferRelativeResize="0"/>
          <p:nvPr/>
        </p:nvPicPr>
        <p:blipFill rotWithShape="1">
          <a:blip r:embed="rId3">
            <a:alphaModFix/>
          </a:blip>
          <a:srcRect l="31867" r="31870"/>
          <a:stretch/>
        </p:blipFill>
        <p:spPr>
          <a:xfrm>
            <a:off x="129088" y="0"/>
            <a:ext cx="4420608" cy="6858000"/>
          </a:xfrm>
          <a:prstGeom prst="rect">
            <a:avLst/>
          </a:prstGeom>
          <a:solidFill>
            <a:srgbClr val="F1F2F1"/>
          </a:solidFill>
          <a:ln>
            <a:noFill/>
          </a:ln>
        </p:spPr>
      </p:pic>
      <p:sp>
        <p:nvSpPr>
          <p:cNvPr id="186" name="Google Shape;186;p8"/>
          <p:cNvSpPr txBox="1"/>
          <p:nvPr/>
        </p:nvSpPr>
        <p:spPr>
          <a:xfrm>
            <a:off x="650988" y="245844"/>
            <a:ext cx="3898710" cy="1850756"/>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a:solidFill>
                  <a:srgbClr val="F1C232"/>
                </a:solidFill>
                <a:latin typeface="Mulish"/>
                <a:ea typeface="Mulish"/>
                <a:cs typeface="Mulish"/>
                <a:sym typeface="Mulish"/>
              </a:rPr>
              <a:t>Conclusion</a:t>
            </a:r>
            <a:endParaRPr sz="3200" b="0" i="0" u="none" strike="noStrike" cap="none">
              <a:solidFill>
                <a:srgbClr val="F1C232"/>
              </a:solidFill>
              <a:latin typeface="Mulish"/>
              <a:ea typeface="Mulish"/>
              <a:cs typeface="Mulish"/>
              <a:sym typeface="Mulish"/>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2cc926975cf_0_29"/>
          <p:cNvSpPr txBox="1">
            <a:spLocks noGrp="1"/>
          </p:cNvSpPr>
          <p:nvPr>
            <p:ph type="body" idx="1"/>
          </p:nvPr>
        </p:nvSpPr>
        <p:spPr>
          <a:xfrm>
            <a:off x="4906174" y="360000"/>
            <a:ext cx="5916900" cy="535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b="1"/>
              <a:t>Updated definitions</a:t>
            </a:r>
            <a:endParaRPr b="1"/>
          </a:p>
        </p:txBody>
      </p:sp>
      <p:sp>
        <p:nvSpPr>
          <p:cNvPr id="192" name="Google Shape;192;g2cc926975cf_0_29"/>
          <p:cNvSpPr txBox="1">
            <a:spLocks noGrp="1"/>
          </p:cNvSpPr>
          <p:nvPr>
            <p:ph type="body" idx="3"/>
          </p:nvPr>
        </p:nvSpPr>
        <p:spPr>
          <a:xfrm>
            <a:off x="4676600" y="1014425"/>
            <a:ext cx="6604200" cy="57501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1200"/>
              </a:spcBef>
              <a:spcAft>
                <a:spcPts val="0"/>
              </a:spcAft>
              <a:buNone/>
            </a:pPr>
            <a:r>
              <a:rPr lang="en-GB" sz="1400" u="sng">
                <a:solidFill>
                  <a:srgbClr val="000000"/>
                </a:solidFill>
                <a:latin typeface="Arial"/>
                <a:ea typeface="Arial"/>
                <a:cs typeface="Arial"/>
                <a:sym typeface="Arial"/>
              </a:rPr>
              <a:t>736474004 |Has dose form intended site (attribute)|</a:t>
            </a:r>
            <a:endParaRPr sz="1400" u="sng">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Dose form intended site describes the general anatomic location that the dose form has been formulated for administration to or at. The intended site is not intended to describe a precise site or route of administration. For example, eye drops (prepared for ocular intended site) are subject to pharmacopoeial standards for pH, and sterility.</a:t>
            </a:r>
            <a:endParaRPr sz="1400">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 </a:t>
            </a:r>
            <a:r>
              <a:rPr lang="en-GB" sz="1400" u="sng">
                <a:solidFill>
                  <a:srgbClr val="000000"/>
                </a:solidFill>
                <a:latin typeface="Arial"/>
                <a:ea typeface="Arial"/>
                <a:cs typeface="Arial"/>
                <a:sym typeface="Arial"/>
              </a:rPr>
              <a:t>410675002 |Route of administration (attribute)|</a:t>
            </a:r>
            <a:endParaRPr sz="1400" u="sng">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The route of administration is the path by which the product is taken into or makes contact with the body, and is a property of the administration action. The route of administration of a medication is determined by the prescriber in their prescription dosage instructions for a particular patient.</a:t>
            </a:r>
            <a:endParaRPr sz="1400">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 </a:t>
            </a:r>
            <a:r>
              <a:rPr lang="en-GB" sz="1400" u="sng">
                <a:solidFill>
                  <a:srgbClr val="000000"/>
                </a:solidFill>
                <a:latin typeface="Arial"/>
                <a:ea typeface="Arial"/>
                <a:cs typeface="Arial"/>
                <a:sym typeface="Arial"/>
              </a:rPr>
              <a:t>736479009 |Dose form intended site (intended site)|</a:t>
            </a:r>
            <a:endParaRPr sz="1400" u="sng">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The set of values for dose form intended site that relate to characteristics associated with a pharmaceutical dose form and do not refer to a precise anatomic location.</a:t>
            </a:r>
            <a:endParaRPr sz="1400">
              <a:solidFill>
                <a:srgbClr val="000000"/>
              </a:solidFill>
              <a:latin typeface="Arial"/>
              <a:ea typeface="Arial"/>
              <a:cs typeface="Arial"/>
              <a:sym typeface="Arial"/>
            </a:endParaRPr>
          </a:p>
          <a:p>
            <a:pPr marL="0" lvl="0" indent="0" algn="l" rtl="0">
              <a:lnSpc>
                <a:spcPct val="115000"/>
              </a:lnSpc>
              <a:spcBef>
                <a:spcPts val="1200"/>
              </a:spcBef>
              <a:spcAft>
                <a:spcPts val="0"/>
              </a:spcAft>
              <a:buNone/>
            </a:pPr>
            <a:r>
              <a:rPr lang="en-GB" sz="1400">
                <a:solidFill>
                  <a:srgbClr val="000000"/>
                </a:solidFill>
                <a:latin typeface="Arial"/>
                <a:ea typeface="Arial"/>
                <a:cs typeface="Arial"/>
                <a:sym typeface="Arial"/>
              </a:rPr>
              <a:t> </a:t>
            </a:r>
            <a:r>
              <a:rPr lang="en-GB" sz="1400" u="sng">
                <a:solidFill>
                  <a:srgbClr val="000000"/>
                </a:solidFill>
                <a:latin typeface="Arial"/>
                <a:ea typeface="Arial"/>
                <a:cs typeface="Arial"/>
                <a:sym typeface="Arial"/>
              </a:rPr>
              <a:t>284009009 |Route of administration value (qualifier value)|</a:t>
            </a:r>
            <a:endParaRPr sz="1400" u="sng">
              <a:solidFill>
                <a:srgbClr val="000000"/>
              </a:solidFill>
              <a:latin typeface="Arial"/>
              <a:ea typeface="Arial"/>
              <a:cs typeface="Arial"/>
              <a:sym typeface="Arial"/>
            </a:endParaRPr>
          </a:p>
          <a:p>
            <a:pPr marL="0" lvl="0" indent="0" algn="l" rtl="0">
              <a:lnSpc>
                <a:spcPct val="115000"/>
              </a:lnSpc>
              <a:spcBef>
                <a:spcPts val="1200"/>
              </a:spcBef>
              <a:spcAft>
                <a:spcPts val="1200"/>
              </a:spcAft>
              <a:buNone/>
            </a:pPr>
            <a:r>
              <a:rPr lang="en-GB" sz="1400">
                <a:solidFill>
                  <a:srgbClr val="000000"/>
                </a:solidFill>
                <a:latin typeface="Arial"/>
                <a:ea typeface="Arial"/>
                <a:cs typeface="Arial"/>
                <a:sym typeface="Arial"/>
              </a:rPr>
              <a:t>The set of values for route of administration. For medicinal products these values are associated with the action of administration.</a:t>
            </a:r>
            <a:endParaRPr sz="3100">
              <a:solidFill>
                <a:srgbClr val="21252A"/>
              </a:solidFill>
            </a:endParaRPr>
          </a:p>
        </p:txBody>
      </p:sp>
      <p:pic>
        <p:nvPicPr>
          <p:cNvPr id="193" name="Google Shape;193;g2cc926975cf_0_29"/>
          <p:cNvPicPr preferRelativeResize="0"/>
          <p:nvPr/>
        </p:nvPicPr>
        <p:blipFill rotWithShape="1">
          <a:blip r:embed="rId3">
            <a:alphaModFix/>
          </a:blip>
          <a:srcRect l="31867" r="31870"/>
          <a:stretch/>
        </p:blipFill>
        <p:spPr>
          <a:xfrm>
            <a:off x="129088" y="0"/>
            <a:ext cx="4420608" cy="6858000"/>
          </a:xfrm>
          <a:prstGeom prst="rect">
            <a:avLst/>
          </a:prstGeom>
          <a:solidFill>
            <a:srgbClr val="F1F2F1"/>
          </a:solidFill>
          <a:ln>
            <a:noFill/>
          </a:ln>
        </p:spPr>
      </p:pic>
      <p:sp>
        <p:nvSpPr>
          <p:cNvPr id="194" name="Google Shape;194;g2cc926975cf_0_29"/>
          <p:cNvSpPr txBox="1"/>
          <p:nvPr/>
        </p:nvSpPr>
        <p:spPr>
          <a:xfrm>
            <a:off x="650988" y="245844"/>
            <a:ext cx="3898800" cy="1850700"/>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a:solidFill>
                  <a:srgbClr val="F1C232"/>
                </a:solidFill>
                <a:latin typeface="Mulish"/>
                <a:ea typeface="Mulish"/>
                <a:cs typeface="Mulish"/>
                <a:sym typeface="Mulish"/>
              </a:rPr>
              <a:t>Information</a:t>
            </a:r>
            <a:endParaRPr sz="3200" b="0" i="0" u="none" strike="noStrike" cap="none">
              <a:solidFill>
                <a:srgbClr val="F1C232"/>
              </a:solidFill>
              <a:latin typeface="Mulish"/>
              <a:ea typeface="Mulish"/>
              <a:cs typeface="Mulish"/>
              <a:sym typeface="Mulish"/>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199" name="Google Shape;199;p9"/>
          <p:cNvPicPr preferRelativeResize="0">
            <a:picLocks noGrp="1"/>
          </p:cNvPicPr>
          <p:nvPr>
            <p:ph type="pic" idx="2"/>
          </p:nvPr>
        </p:nvPicPr>
        <p:blipFill rotWithShape="1">
          <a:blip r:embed="rId3">
            <a:alphaModFix/>
          </a:blip>
          <a:srcRect t="5540" b="5531"/>
          <a:stretch/>
        </p:blipFill>
        <p:spPr>
          <a:xfrm>
            <a:off x="-1" y="0"/>
            <a:ext cx="12192000" cy="6098533"/>
          </a:xfrm>
          <a:prstGeom prst="rect">
            <a:avLst/>
          </a:prstGeom>
          <a:solidFill>
            <a:schemeClr val="accent1"/>
          </a:solidFill>
          <a:ln>
            <a:noFill/>
          </a:ln>
        </p:spPr>
      </p:pic>
      <p:sp>
        <p:nvSpPr>
          <p:cNvPr id="200" name="Google Shape;200;p9"/>
          <p:cNvSpPr txBox="1"/>
          <p:nvPr/>
        </p:nvSpPr>
        <p:spPr>
          <a:xfrm>
            <a:off x="3802799"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GB" sz="4800" b="0" i="0" u="none" strike="noStrike" cap="none">
                <a:solidFill>
                  <a:schemeClr val="lt1"/>
                </a:solidFill>
                <a:latin typeface="Mulish Light"/>
                <a:ea typeface="Mulish Light"/>
                <a:cs typeface="Mulish Light"/>
                <a:sym typeface="Mulish Light"/>
              </a:rPr>
              <a:t>Thank You</a:t>
            </a:r>
            <a:endParaRPr sz="4800" b="0" i="0" u="none" strike="noStrike" cap="none">
              <a:solidFill>
                <a:schemeClr val="lt1"/>
              </a:solidFill>
              <a:latin typeface="Mulish Light"/>
              <a:ea typeface="Mulish Light"/>
              <a:cs typeface="Mulish Light"/>
              <a:sym typeface="Mulish Light"/>
            </a:endParaRPr>
          </a:p>
        </p:txBody>
      </p:sp>
      <p:cxnSp>
        <p:nvCxnSpPr>
          <p:cNvPr id="201" name="Google Shape;201;p9"/>
          <p:cNvCxnSpPr/>
          <p:nvPr/>
        </p:nvCxnSpPr>
        <p:spPr>
          <a:xfrm>
            <a:off x="5724599" y="2800294"/>
            <a:ext cx="742800" cy="0"/>
          </a:xfrm>
          <a:prstGeom prst="straightConnector1">
            <a:avLst/>
          </a:prstGeom>
          <a:noFill/>
          <a:ln w="50800" cap="flat" cmpd="sng">
            <a:solidFill>
              <a:schemeClr val="accent4"/>
            </a:solidFill>
            <a:prstDash val="solid"/>
            <a:miter lim="800000"/>
            <a:headEnd type="none" w="sm" len="sm"/>
            <a:tailEnd type="none" w="sm" len="sm"/>
          </a:ln>
        </p:spPr>
      </p:cxnSp>
      <p:pic>
        <p:nvPicPr>
          <p:cNvPr id="202" name="Google Shape;202;p9"/>
          <p:cNvPicPr preferRelativeResize="0"/>
          <p:nvPr/>
        </p:nvPicPr>
        <p:blipFill rotWithShape="1">
          <a:blip r:embed="rId4">
            <a:alphaModFix/>
          </a:blip>
          <a:srcRect/>
          <a:stretch/>
        </p:blipFill>
        <p:spPr>
          <a:xfrm>
            <a:off x="5142499" y="3209926"/>
            <a:ext cx="1907000" cy="193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
          <p:cNvSpPr txBox="1">
            <a:spLocks noGrp="1"/>
          </p:cNvSpPr>
          <p:nvPr>
            <p:ph type="body" idx="1"/>
          </p:nvPr>
        </p:nvSpPr>
        <p:spPr>
          <a:xfrm>
            <a:off x="4906174" y="360000"/>
            <a:ext cx="5916900" cy="9789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a:t>Range for “Has dose form intended site (attribute)”.</a:t>
            </a:r>
            <a:endParaRPr/>
          </a:p>
        </p:txBody>
      </p:sp>
      <p:sp>
        <p:nvSpPr>
          <p:cNvPr id="112" name="Google Shape;112;p2"/>
          <p:cNvSpPr txBox="1">
            <a:spLocks noGrp="1"/>
          </p:cNvSpPr>
          <p:nvPr>
            <p:ph type="body" idx="3"/>
          </p:nvPr>
        </p:nvSpPr>
        <p:spPr>
          <a:xfrm>
            <a:off x="4906525" y="1946098"/>
            <a:ext cx="5916900" cy="45513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Could the target range for this attribute use route of administration concepts, rather than, as currently, a set of specific qualifier values?</a:t>
            </a:r>
            <a:endParaRPr/>
          </a:p>
        </p:txBody>
      </p:sp>
      <p:pic>
        <p:nvPicPr>
          <p:cNvPr id="113" name="Google Shape;113;p2"/>
          <p:cNvPicPr preferRelativeResize="0"/>
          <p:nvPr/>
        </p:nvPicPr>
        <p:blipFill rotWithShape="1">
          <a:blip r:embed="rId3">
            <a:alphaModFix/>
          </a:blip>
          <a:srcRect l="31867" r="31870"/>
          <a:stretch/>
        </p:blipFill>
        <p:spPr>
          <a:xfrm>
            <a:off x="129088" y="0"/>
            <a:ext cx="4420608" cy="6858000"/>
          </a:xfrm>
          <a:prstGeom prst="rect">
            <a:avLst/>
          </a:prstGeom>
          <a:solidFill>
            <a:srgbClr val="F1F2F1"/>
          </a:solidFill>
          <a:ln>
            <a:noFill/>
          </a:ln>
        </p:spPr>
      </p:pic>
      <p:sp>
        <p:nvSpPr>
          <p:cNvPr id="114" name="Google Shape;114;p2"/>
          <p:cNvSpPr txBox="1"/>
          <p:nvPr/>
        </p:nvSpPr>
        <p:spPr>
          <a:xfrm>
            <a:off x="650988" y="245844"/>
            <a:ext cx="3898710" cy="1850756"/>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a:solidFill>
                  <a:srgbClr val="F1C232"/>
                </a:solidFill>
                <a:latin typeface="Mulish"/>
                <a:ea typeface="Mulish"/>
                <a:cs typeface="Mulish"/>
                <a:sym typeface="Mulish"/>
              </a:rPr>
              <a:t>A query…..</a:t>
            </a:r>
            <a:endParaRPr sz="3200" b="0" i="0" u="none" strike="noStrike" cap="none">
              <a:solidFill>
                <a:srgbClr val="F1C232"/>
              </a:solidFill>
              <a:latin typeface="Mulish"/>
              <a:ea typeface="Mulish"/>
              <a:cs typeface="Mulish"/>
              <a:sym typeface="Mulish"/>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2cc926975cf_0_17"/>
          <p:cNvSpPr txBox="1">
            <a:spLocks noGrp="1"/>
          </p:cNvSpPr>
          <p:nvPr>
            <p:ph type="body" idx="1"/>
          </p:nvPr>
        </p:nvSpPr>
        <p:spPr>
          <a:xfrm>
            <a:off x="3531101" y="360000"/>
            <a:ext cx="7292100" cy="9789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GB"/>
              <a:t>Pharmaceutical dose form concept model</a:t>
            </a:r>
            <a:endParaRPr sz="2400" b="1"/>
          </a:p>
        </p:txBody>
      </p:sp>
      <p:sp>
        <p:nvSpPr>
          <p:cNvPr id="120" name="Google Shape;120;g2cc926975cf_0_17"/>
          <p:cNvSpPr txBox="1">
            <a:spLocks noGrp="1"/>
          </p:cNvSpPr>
          <p:nvPr>
            <p:ph type="body" idx="3"/>
          </p:nvPr>
        </p:nvSpPr>
        <p:spPr>
          <a:xfrm>
            <a:off x="3290500" y="3690475"/>
            <a:ext cx="7532700" cy="2739600"/>
          </a:xfrm>
          <a:prstGeom prst="rect">
            <a:avLst/>
          </a:prstGeom>
          <a:noFill/>
          <a:ln>
            <a:noFill/>
          </a:ln>
        </p:spPr>
        <p:txBody>
          <a:bodyPr spcFirstLastPara="1" wrap="square" lIns="91425" tIns="45700" rIns="91425" bIns="45700" anchor="t" anchorCtr="0">
            <a:normAutofit fontScale="92500" lnSpcReduction="20000"/>
          </a:bodyPr>
          <a:lstStyle/>
          <a:p>
            <a:pPr marL="228600" lvl="0" indent="-50800" algn="l" rtl="0">
              <a:lnSpc>
                <a:spcPct val="90000"/>
              </a:lnSpc>
              <a:spcBef>
                <a:spcPts val="0"/>
              </a:spcBef>
              <a:spcAft>
                <a:spcPts val="0"/>
              </a:spcAft>
              <a:buClr>
                <a:schemeClr val="dk2"/>
              </a:buClr>
              <a:buSzPct val="100000"/>
              <a:buNone/>
            </a:pPr>
            <a:endParaRPr/>
          </a:p>
          <a:p>
            <a:pPr marL="0" lvl="0" indent="0" algn="l" rtl="0">
              <a:lnSpc>
                <a:spcPct val="90000"/>
              </a:lnSpc>
              <a:spcBef>
                <a:spcPts val="0"/>
              </a:spcBef>
              <a:spcAft>
                <a:spcPts val="0"/>
              </a:spcAft>
              <a:buNone/>
            </a:pPr>
            <a:r>
              <a:rPr lang="en-GB"/>
              <a:t>Model developed 5+ years ago within the SNOMED CT model development group</a:t>
            </a:r>
            <a:endParaRPr/>
          </a:p>
          <a:p>
            <a:pPr marL="0" lvl="0" indent="0" algn="l" rtl="0">
              <a:lnSpc>
                <a:spcPct val="90000"/>
              </a:lnSpc>
              <a:spcBef>
                <a:spcPts val="0"/>
              </a:spcBef>
              <a:spcAft>
                <a:spcPts val="0"/>
              </a:spcAft>
              <a:buNone/>
            </a:pPr>
            <a:endParaRPr/>
          </a:p>
          <a:p>
            <a:pPr marL="0" lvl="0" indent="0" algn="l" rtl="0">
              <a:lnSpc>
                <a:spcPct val="90000"/>
              </a:lnSpc>
              <a:spcBef>
                <a:spcPts val="0"/>
              </a:spcBef>
              <a:spcAft>
                <a:spcPts val="0"/>
              </a:spcAft>
              <a:buClr>
                <a:schemeClr val="dk2"/>
              </a:buClr>
              <a:buSzPct val="100000"/>
              <a:buNone/>
            </a:pPr>
            <a:r>
              <a:rPr lang="en-GB"/>
              <a:t>In harmony with ISO IDMP standards, to facilitate national MPDs in managing their drug extensions, but s</a:t>
            </a:r>
            <a:r>
              <a:rPr lang="en-GB" b="1"/>
              <a:t>pecific to SNOMED CT for your use cases</a:t>
            </a:r>
            <a:r>
              <a:rPr lang="en-GB"/>
              <a:t>….hence also the mapping work</a:t>
            </a:r>
            <a:endParaRPr/>
          </a:p>
          <a:p>
            <a:pPr marL="228600" lvl="0" indent="-50800" algn="l" rtl="0">
              <a:lnSpc>
                <a:spcPct val="90000"/>
              </a:lnSpc>
              <a:spcBef>
                <a:spcPts val="0"/>
              </a:spcBef>
              <a:spcAft>
                <a:spcPts val="0"/>
              </a:spcAft>
              <a:buClr>
                <a:schemeClr val="dk2"/>
              </a:buClr>
              <a:buSzPct val="100000"/>
              <a:buNone/>
            </a:pPr>
            <a:endParaRPr/>
          </a:p>
        </p:txBody>
      </p:sp>
      <p:pic>
        <p:nvPicPr>
          <p:cNvPr id="121" name="Google Shape;121;g2cc926975cf_0_17"/>
          <p:cNvPicPr preferRelativeResize="0"/>
          <p:nvPr/>
        </p:nvPicPr>
        <p:blipFill rotWithShape="1">
          <a:blip r:embed="rId3">
            <a:alphaModFix/>
          </a:blip>
          <a:srcRect l="20662" r="24046"/>
          <a:stretch/>
        </p:blipFill>
        <p:spPr>
          <a:xfrm>
            <a:off x="114475" y="0"/>
            <a:ext cx="2928749" cy="6857999"/>
          </a:xfrm>
          <a:prstGeom prst="rect">
            <a:avLst/>
          </a:prstGeom>
          <a:noFill/>
          <a:ln>
            <a:noFill/>
          </a:ln>
        </p:spPr>
      </p:pic>
      <p:sp>
        <p:nvSpPr>
          <p:cNvPr id="122" name="Google Shape;122;g2cc926975cf_0_17"/>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pic>
        <p:nvPicPr>
          <p:cNvPr id="123" name="Google Shape;123;g2cc926975cf_0_17"/>
          <p:cNvPicPr preferRelativeResize="0"/>
          <p:nvPr/>
        </p:nvPicPr>
        <p:blipFill>
          <a:blip r:embed="rId4">
            <a:alphaModFix/>
          </a:blip>
          <a:stretch>
            <a:fillRect/>
          </a:stretch>
        </p:blipFill>
        <p:spPr>
          <a:xfrm>
            <a:off x="4686024" y="1424075"/>
            <a:ext cx="4248150" cy="2181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3"/>
          <p:cNvSpPr txBox="1">
            <a:spLocks noGrp="1"/>
          </p:cNvSpPr>
          <p:nvPr>
            <p:ph type="body" idx="1"/>
          </p:nvPr>
        </p:nvSpPr>
        <p:spPr>
          <a:xfrm>
            <a:off x="3531101" y="360000"/>
            <a:ext cx="7292100" cy="9789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GB"/>
              <a:t>“Has dose form intended site (attribute)”</a:t>
            </a:r>
            <a:endParaRPr sz="2400" b="1"/>
          </a:p>
        </p:txBody>
      </p:sp>
      <p:sp>
        <p:nvSpPr>
          <p:cNvPr id="129" name="Google Shape;129;p3"/>
          <p:cNvSpPr txBox="1">
            <a:spLocks noGrp="1"/>
          </p:cNvSpPr>
          <p:nvPr>
            <p:ph type="body" idx="3"/>
          </p:nvPr>
        </p:nvSpPr>
        <p:spPr>
          <a:xfrm>
            <a:off x="3290500" y="1755600"/>
            <a:ext cx="7532700" cy="4674600"/>
          </a:xfrm>
          <a:prstGeom prst="rect">
            <a:avLst/>
          </a:prstGeom>
          <a:noFill/>
          <a:ln>
            <a:noFill/>
          </a:ln>
        </p:spPr>
        <p:txBody>
          <a:bodyPr spcFirstLastPara="1" wrap="square" lIns="91425" tIns="45700" rIns="91425" bIns="45700" anchor="t" anchorCtr="0">
            <a:normAutofit lnSpcReduction="10000"/>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This attribute describes “a </a:t>
            </a:r>
            <a:r>
              <a:rPr lang="en-GB" b="1" u="sng"/>
              <a:t>general</a:t>
            </a:r>
            <a:r>
              <a:rPr lang="en-GB" b="1"/>
              <a:t> </a:t>
            </a:r>
            <a:r>
              <a:rPr lang="en-GB"/>
              <a:t>type of site of administration that the dose form “is prepared for”” </a:t>
            </a:r>
            <a:r>
              <a:rPr lang="en-GB" i="1"/>
              <a:t>and usually that is reflected in some pharmacopoeial standards</a:t>
            </a:r>
            <a:endParaRPr i="1"/>
          </a:p>
          <a:p>
            <a:pPr marL="228600" lvl="0" indent="-50800" algn="l" rtl="0">
              <a:lnSpc>
                <a:spcPct val="90000"/>
              </a:lnSpc>
              <a:spcBef>
                <a:spcPts val="0"/>
              </a:spcBef>
              <a:spcAft>
                <a:spcPts val="0"/>
              </a:spcAft>
              <a:buClr>
                <a:schemeClr val="dk2"/>
              </a:buClr>
              <a:buSzPts val="2800"/>
              <a:buNone/>
            </a:pPr>
            <a:endParaRPr i="1"/>
          </a:p>
          <a:p>
            <a:pPr marL="457200" lvl="0" indent="-406400" algn="l" rtl="0">
              <a:lnSpc>
                <a:spcPct val="90000"/>
              </a:lnSpc>
              <a:spcBef>
                <a:spcPts val="0"/>
              </a:spcBef>
              <a:spcAft>
                <a:spcPts val="0"/>
              </a:spcAft>
              <a:buSzPts val="2800"/>
              <a:buChar char="•"/>
            </a:pPr>
            <a:r>
              <a:rPr lang="en-GB" i="1"/>
              <a:t>“Oral” - must dissolve in acid pH </a:t>
            </a:r>
            <a:endParaRPr i="1"/>
          </a:p>
          <a:p>
            <a:pPr marL="457200" lvl="0" indent="-406400" algn="l" rtl="0">
              <a:lnSpc>
                <a:spcPct val="90000"/>
              </a:lnSpc>
              <a:spcBef>
                <a:spcPts val="0"/>
              </a:spcBef>
              <a:spcAft>
                <a:spcPts val="0"/>
              </a:spcAft>
              <a:buSzPts val="2800"/>
              <a:buChar char="•"/>
            </a:pPr>
            <a:r>
              <a:rPr lang="en-GB" i="1"/>
              <a:t>“Ocular” - must be initially sterile, usually preserved and buffered, no particulate matter</a:t>
            </a:r>
            <a:endParaRPr i="1"/>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endParaRPr/>
          </a:p>
        </p:txBody>
      </p:sp>
      <p:pic>
        <p:nvPicPr>
          <p:cNvPr id="130" name="Google Shape;130;p3"/>
          <p:cNvPicPr preferRelativeResize="0"/>
          <p:nvPr/>
        </p:nvPicPr>
        <p:blipFill rotWithShape="1">
          <a:blip r:embed="rId3">
            <a:alphaModFix/>
          </a:blip>
          <a:srcRect l="20661" r="24049"/>
          <a:stretch/>
        </p:blipFill>
        <p:spPr>
          <a:xfrm>
            <a:off x="114475" y="0"/>
            <a:ext cx="2928749" cy="6857999"/>
          </a:xfrm>
          <a:prstGeom prst="rect">
            <a:avLst/>
          </a:prstGeom>
          <a:noFill/>
          <a:ln>
            <a:noFill/>
          </a:ln>
        </p:spPr>
      </p:pic>
      <p:sp>
        <p:nvSpPr>
          <p:cNvPr id="131" name="Google Shape;131;p3"/>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
          <p:cNvSpPr txBox="1">
            <a:spLocks noGrp="1"/>
          </p:cNvSpPr>
          <p:nvPr>
            <p:ph type="body" idx="1"/>
          </p:nvPr>
        </p:nvSpPr>
        <p:spPr>
          <a:xfrm>
            <a:off x="3531101" y="360000"/>
            <a:ext cx="7292100" cy="9789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GB"/>
              <a:t>Range = &lt; 736479009 |Dose form intended site (intended site)|</a:t>
            </a:r>
            <a:endParaRPr sz="2400" b="1"/>
          </a:p>
        </p:txBody>
      </p:sp>
      <p:pic>
        <p:nvPicPr>
          <p:cNvPr id="137" name="Google Shape;137;p4"/>
          <p:cNvPicPr preferRelativeResize="0"/>
          <p:nvPr/>
        </p:nvPicPr>
        <p:blipFill rotWithShape="1">
          <a:blip r:embed="rId3">
            <a:alphaModFix/>
          </a:blip>
          <a:srcRect l="20661" r="24049"/>
          <a:stretch/>
        </p:blipFill>
        <p:spPr>
          <a:xfrm>
            <a:off x="114475" y="0"/>
            <a:ext cx="2928749" cy="6857999"/>
          </a:xfrm>
          <a:prstGeom prst="rect">
            <a:avLst/>
          </a:prstGeom>
          <a:noFill/>
          <a:ln>
            <a:noFill/>
          </a:ln>
        </p:spPr>
      </p:pic>
      <p:sp>
        <p:nvSpPr>
          <p:cNvPr id="138" name="Google Shape;138;p4"/>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pic>
        <p:nvPicPr>
          <p:cNvPr id="139" name="Google Shape;139;p4"/>
          <p:cNvPicPr preferRelativeResize="0"/>
          <p:nvPr/>
        </p:nvPicPr>
        <p:blipFill>
          <a:blip r:embed="rId4">
            <a:alphaModFix/>
          </a:blip>
          <a:stretch>
            <a:fillRect/>
          </a:stretch>
        </p:blipFill>
        <p:spPr>
          <a:xfrm>
            <a:off x="3938974" y="1338900"/>
            <a:ext cx="4051600" cy="5834525"/>
          </a:xfrm>
          <a:prstGeom prst="rect">
            <a:avLst/>
          </a:prstGeom>
          <a:noFill/>
          <a:ln>
            <a:noFill/>
          </a:ln>
        </p:spPr>
      </p:pic>
      <p:pic>
        <p:nvPicPr>
          <p:cNvPr id="140" name="Google Shape;140;p4"/>
          <p:cNvPicPr preferRelativeResize="0"/>
          <p:nvPr/>
        </p:nvPicPr>
        <p:blipFill>
          <a:blip r:embed="rId5">
            <a:alphaModFix/>
          </a:blip>
          <a:stretch>
            <a:fillRect/>
          </a:stretch>
        </p:blipFill>
        <p:spPr>
          <a:xfrm>
            <a:off x="8372599" y="1424050"/>
            <a:ext cx="2908182" cy="5214300"/>
          </a:xfrm>
          <a:prstGeom prst="rect">
            <a:avLst/>
          </a:prstGeom>
          <a:noFill/>
          <a:ln>
            <a:noFill/>
          </a:ln>
        </p:spPr>
      </p:pic>
      <p:sp>
        <p:nvSpPr>
          <p:cNvPr id="141" name="Google Shape;141;p4"/>
          <p:cNvSpPr/>
          <p:nvPr/>
        </p:nvSpPr>
        <p:spPr>
          <a:xfrm>
            <a:off x="3739275" y="3671800"/>
            <a:ext cx="1288800" cy="5826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42" name="Google Shape;142;p4"/>
          <p:cNvSpPr/>
          <p:nvPr/>
        </p:nvSpPr>
        <p:spPr>
          <a:xfrm>
            <a:off x="8318000" y="3429000"/>
            <a:ext cx="1288800" cy="5826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43" name="Google Shape;143;p4"/>
          <p:cNvSpPr txBox="1"/>
          <p:nvPr/>
        </p:nvSpPr>
        <p:spPr>
          <a:xfrm>
            <a:off x="10636375" y="3429000"/>
            <a:ext cx="1288800" cy="93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800">
                <a:solidFill>
                  <a:srgbClr val="F05130"/>
                </a:solidFill>
                <a:latin typeface="Calibri"/>
                <a:ea typeface="Calibri"/>
                <a:cs typeface="Calibri"/>
                <a:sym typeface="Calibri"/>
              </a:rPr>
              <a:t>Plus additional children</a:t>
            </a:r>
            <a:endParaRPr sz="1800">
              <a:solidFill>
                <a:srgbClr val="F0513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5"/>
          <p:cNvSpPr txBox="1">
            <a:spLocks noGrp="1"/>
          </p:cNvSpPr>
          <p:nvPr>
            <p:ph type="body" idx="1"/>
          </p:nvPr>
        </p:nvSpPr>
        <p:spPr>
          <a:xfrm>
            <a:off x="3054851" y="372550"/>
            <a:ext cx="7292100" cy="535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a:t>Current Editorial Guidance</a:t>
            </a:r>
            <a:r>
              <a:rPr lang="en-GB" sz="1800" b="1"/>
              <a:t> </a:t>
            </a:r>
            <a:endParaRPr sz="1800" b="1"/>
          </a:p>
        </p:txBody>
      </p:sp>
      <p:sp>
        <p:nvSpPr>
          <p:cNvPr id="149" name="Google Shape;149;p5"/>
          <p:cNvSpPr txBox="1">
            <a:spLocks noGrp="1"/>
          </p:cNvSpPr>
          <p:nvPr>
            <p:ph type="body" idx="3"/>
          </p:nvPr>
        </p:nvSpPr>
        <p:spPr>
          <a:xfrm>
            <a:off x="2593296" y="963441"/>
            <a:ext cx="7292100" cy="5522100"/>
          </a:xfrm>
          <a:prstGeom prst="rect">
            <a:avLst/>
          </a:prstGeom>
          <a:noFill/>
          <a:ln>
            <a:noFill/>
          </a:ln>
        </p:spPr>
        <p:txBody>
          <a:bodyPr spcFirstLastPara="1" wrap="square" lIns="91425" tIns="45700" rIns="91425" bIns="45700" anchor="t" anchorCtr="0">
            <a:normAutofit/>
          </a:bodyPr>
          <a:lstStyle/>
          <a:p>
            <a:pPr marL="228600" marR="0" lvl="0" indent="-50800" algn="l" rtl="0">
              <a:lnSpc>
                <a:spcPct val="90000"/>
              </a:lnSpc>
              <a:spcBef>
                <a:spcPts val="0"/>
              </a:spcBef>
              <a:spcAft>
                <a:spcPts val="0"/>
              </a:spcAft>
              <a:buClr>
                <a:schemeClr val="dk2"/>
              </a:buClr>
              <a:buSzPts val="2800"/>
              <a:buFont typeface="Arial"/>
              <a:buNone/>
            </a:pPr>
            <a:endParaRPr/>
          </a:p>
          <a:p>
            <a:pPr marL="228600" marR="0" lvl="0" indent="-50800" algn="l" rtl="0">
              <a:lnSpc>
                <a:spcPct val="90000"/>
              </a:lnSpc>
              <a:spcBef>
                <a:spcPts val="0"/>
              </a:spcBef>
              <a:spcAft>
                <a:spcPts val="0"/>
              </a:spcAft>
              <a:buClr>
                <a:schemeClr val="dk2"/>
              </a:buClr>
              <a:buSzPts val="2800"/>
              <a:buFont typeface="Arial"/>
              <a:buNone/>
            </a:pPr>
            <a:r>
              <a:rPr lang="en-GB"/>
              <a:t>|Dose form intended site| should not be confused with route of administration, which is a concept used in dosage instructions for the administration of a particular medicinal product to a particular patient. </a:t>
            </a:r>
            <a:endParaRPr/>
          </a:p>
          <a:p>
            <a:pPr marL="228600" marR="0" lvl="0" indent="-50800" algn="l" rtl="0">
              <a:lnSpc>
                <a:spcPct val="90000"/>
              </a:lnSpc>
              <a:spcBef>
                <a:spcPts val="0"/>
              </a:spcBef>
              <a:spcAft>
                <a:spcPts val="0"/>
              </a:spcAft>
              <a:buClr>
                <a:schemeClr val="dk2"/>
              </a:buClr>
              <a:buSzPts val="2800"/>
              <a:buFont typeface="Arial"/>
              <a:buNone/>
            </a:pPr>
            <a:endParaRPr/>
          </a:p>
          <a:p>
            <a:pPr marL="228600" marR="0" lvl="0" indent="-50800" algn="l" rtl="0">
              <a:lnSpc>
                <a:spcPct val="90000"/>
              </a:lnSpc>
              <a:spcBef>
                <a:spcPts val="0"/>
              </a:spcBef>
              <a:spcAft>
                <a:spcPts val="0"/>
              </a:spcAft>
              <a:buClr>
                <a:schemeClr val="dk2"/>
              </a:buClr>
              <a:buSzPts val="2800"/>
              <a:buFont typeface="Arial"/>
              <a:buNone/>
            </a:pPr>
            <a:endParaRPr/>
          </a:p>
          <a:p>
            <a:pPr marL="228600" marR="0" lvl="0" indent="-50800" algn="l" rtl="0">
              <a:lnSpc>
                <a:spcPct val="90000"/>
              </a:lnSpc>
              <a:spcBef>
                <a:spcPts val="0"/>
              </a:spcBef>
              <a:spcAft>
                <a:spcPts val="0"/>
              </a:spcAft>
              <a:buClr>
                <a:schemeClr val="dk2"/>
              </a:buClr>
              <a:buSzPts val="2800"/>
              <a:buFont typeface="Arial"/>
              <a:buNone/>
            </a:pPr>
            <a:endParaRPr/>
          </a:p>
          <a:p>
            <a:pPr marL="228600" marR="0" lvl="0" indent="-50800" algn="l" rtl="0">
              <a:lnSpc>
                <a:spcPct val="90000"/>
              </a:lnSpc>
              <a:spcBef>
                <a:spcPts val="0"/>
              </a:spcBef>
              <a:spcAft>
                <a:spcPts val="0"/>
              </a:spcAft>
              <a:buClr>
                <a:schemeClr val="dk2"/>
              </a:buClr>
              <a:buSzPts val="2800"/>
              <a:buFont typeface="Arial"/>
              <a:buNone/>
            </a:pPr>
            <a:r>
              <a:rPr lang="en-GB"/>
              <a:t>‘</a:t>
            </a:r>
            <a:endParaRPr/>
          </a:p>
          <a:p>
            <a:pPr marL="228600" marR="0" lvl="0" indent="-50800" algn="l" rtl="0">
              <a:lnSpc>
                <a:spcPct val="90000"/>
              </a:lnSpc>
              <a:spcBef>
                <a:spcPts val="0"/>
              </a:spcBef>
              <a:spcAft>
                <a:spcPts val="0"/>
              </a:spcAft>
              <a:buClr>
                <a:schemeClr val="dk2"/>
              </a:buClr>
              <a:buSzPts val="2800"/>
              <a:buFont typeface="Arial"/>
              <a:buNone/>
            </a:pPr>
            <a:endParaRPr/>
          </a:p>
          <a:p>
            <a:pPr marL="228600" marR="0" lvl="0" indent="-50800" algn="l" rtl="0">
              <a:lnSpc>
                <a:spcPct val="90000"/>
              </a:lnSpc>
              <a:spcBef>
                <a:spcPts val="0"/>
              </a:spcBef>
              <a:spcAft>
                <a:spcPts val="0"/>
              </a:spcAft>
              <a:buClr>
                <a:schemeClr val="dk2"/>
              </a:buClr>
              <a:buSzPts val="2800"/>
              <a:buFont typeface="Arial"/>
              <a:buNone/>
            </a:pPr>
            <a:endParaRPr/>
          </a:p>
        </p:txBody>
      </p:sp>
      <p:sp>
        <p:nvSpPr>
          <p:cNvPr id="150" name="Google Shape;150;p5"/>
          <p:cNvSpPr txBox="1"/>
          <p:nvPr/>
        </p:nvSpPr>
        <p:spPr>
          <a:xfrm>
            <a:off x="102500" y="6180900"/>
            <a:ext cx="22227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Mulish"/>
              <a:ea typeface="Mulish"/>
              <a:cs typeface="Mulish"/>
              <a:sym typeface="Mulish"/>
            </a:endParaRPr>
          </a:p>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000000"/>
                </a:solidFill>
                <a:latin typeface="Mulish"/>
                <a:ea typeface="Mulish"/>
                <a:cs typeface="Mulish"/>
                <a:sym typeface="Mulish"/>
              </a:rPr>
              <a:t>Photo by Harry Shum: https://www.pexels.com/photo/the-big-ben-in-london-13433495/</a:t>
            </a:r>
            <a:endParaRPr sz="800" b="0" i="0" u="none" strike="noStrike" cap="none">
              <a:solidFill>
                <a:srgbClr val="000000"/>
              </a:solidFill>
              <a:latin typeface="Mulish"/>
              <a:ea typeface="Mulish"/>
              <a:cs typeface="Mulish"/>
              <a:sym typeface="Mulish"/>
            </a:endParaRPr>
          </a:p>
        </p:txBody>
      </p:sp>
      <p:pic>
        <p:nvPicPr>
          <p:cNvPr id="151" name="Google Shape;151;p5"/>
          <p:cNvPicPr preferRelativeResize="0"/>
          <p:nvPr/>
        </p:nvPicPr>
        <p:blipFill rotWithShape="1">
          <a:blip r:embed="rId3">
            <a:alphaModFix/>
          </a:blip>
          <a:srcRect l="52749" b="2618"/>
          <a:stretch/>
        </p:blipFill>
        <p:spPr>
          <a:xfrm>
            <a:off x="102500" y="0"/>
            <a:ext cx="2222699" cy="68579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2cbc36c09ce_0_2"/>
          <p:cNvSpPr txBox="1">
            <a:spLocks noGrp="1"/>
          </p:cNvSpPr>
          <p:nvPr>
            <p:ph type="body" idx="1"/>
          </p:nvPr>
        </p:nvSpPr>
        <p:spPr>
          <a:xfrm>
            <a:off x="3054851" y="372550"/>
            <a:ext cx="7292100" cy="535500"/>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0"/>
              </a:spcBef>
              <a:spcAft>
                <a:spcPts val="0"/>
              </a:spcAft>
              <a:buClr>
                <a:schemeClr val="accent1"/>
              </a:buClr>
              <a:buSzPts val="3200"/>
              <a:buNone/>
            </a:pPr>
            <a:r>
              <a:rPr lang="en-GB"/>
              <a:t>Rationale</a:t>
            </a:r>
            <a:r>
              <a:rPr lang="en-GB" sz="1800" b="1"/>
              <a:t> </a:t>
            </a:r>
            <a:endParaRPr sz="1800" b="1"/>
          </a:p>
        </p:txBody>
      </p:sp>
      <p:sp>
        <p:nvSpPr>
          <p:cNvPr id="157" name="Google Shape;157;g2cbc36c09ce_0_2"/>
          <p:cNvSpPr txBox="1">
            <a:spLocks noGrp="1"/>
          </p:cNvSpPr>
          <p:nvPr>
            <p:ph type="body" idx="3"/>
          </p:nvPr>
        </p:nvSpPr>
        <p:spPr>
          <a:xfrm>
            <a:off x="2593298" y="963450"/>
            <a:ext cx="3809100" cy="5522100"/>
          </a:xfrm>
          <a:prstGeom prst="rect">
            <a:avLst/>
          </a:prstGeom>
          <a:noFill/>
          <a:ln>
            <a:noFill/>
          </a:ln>
        </p:spPr>
        <p:txBody>
          <a:bodyPr spcFirstLastPara="1" wrap="square" lIns="91425" tIns="45700" rIns="91425" bIns="45700" anchor="t" anchorCtr="0">
            <a:normAutofit lnSpcReduction="20000"/>
          </a:bodyPr>
          <a:lstStyle/>
          <a:p>
            <a:pPr marL="228600" marR="0" lvl="0" indent="-50800" algn="l" rtl="0">
              <a:lnSpc>
                <a:spcPct val="90000"/>
              </a:lnSpc>
              <a:spcBef>
                <a:spcPts val="0"/>
              </a:spcBef>
              <a:spcAft>
                <a:spcPts val="0"/>
              </a:spcAft>
              <a:buSzPts val="2800"/>
              <a:buNone/>
            </a:pPr>
            <a:endParaRPr/>
          </a:p>
          <a:p>
            <a:pPr marL="228600" marR="0" lvl="0" indent="-50800" algn="l" rtl="0">
              <a:lnSpc>
                <a:spcPct val="90000"/>
              </a:lnSpc>
              <a:spcBef>
                <a:spcPts val="0"/>
              </a:spcBef>
              <a:spcAft>
                <a:spcPts val="0"/>
              </a:spcAft>
              <a:buNone/>
            </a:pPr>
            <a:r>
              <a:rPr lang="en-GB"/>
              <a:t>Route of administration is clinical information</a:t>
            </a:r>
            <a:br>
              <a:rPr lang="en-GB"/>
            </a:br>
            <a:r>
              <a:rPr lang="en-GB"/>
              <a:t>It is the prescriber’s (or administrator’s) choice for a particular patient with a particular product at a particular point in time</a:t>
            </a:r>
            <a:endParaRPr/>
          </a:p>
          <a:p>
            <a:pPr marL="228600" marR="0" lvl="0" indent="-50800" algn="l" rtl="0">
              <a:lnSpc>
                <a:spcPct val="90000"/>
              </a:lnSpc>
              <a:spcBef>
                <a:spcPts val="0"/>
              </a:spcBef>
              <a:spcAft>
                <a:spcPts val="0"/>
              </a:spcAft>
              <a:buNone/>
            </a:pPr>
            <a:endParaRPr/>
          </a:p>
          <a:p>
            <a:pPr marL="228600" marR="0" lvl="0" indent="-50800" algn="l" rtl="0">
              <a:lnSpc>
                <a:spcPct val="90000"/>
              </a:lnSpc>
              <a:spcBef>
                <a:spcPts val="0"/>
              </a:spcBef>
              <a:spcAft>
                <a:spcPts val="0"/>
              </a:spcAft>
              <a:buNone/>
            </a:pPr>
            <a:r>
              <a:rPr lang="en-GB"/>
              <a:t>Whereas attributes of a dose form are always and necessarily true</a:t>
            </a:r>
            <a:endParaRPr/>
          </a:p>
          <a:p>
            <a:pPr marL="0" marR="0" lvl="0" indent="0" algn="l" rtl="0">
              <a:lnSpc>
                <a:spcPct val="90000"/>
              </a:lnSpc>
              <a:spcBef>
                <a:spcPts val="0"/>
              </a:spcBef>
              <a:spcAft>
                <a:spcPts val="0"/>
              </a:spcAft>
              <a:buSzPts val="2800"/>
              <a:buNone/>
            </a:pPr>
            <a:endParaRPr/>
          </a:p>
        </p:txBody>
      </p:sp>
      <p:sp>
        <p:nvSpPr>
          <p:cNvPr id="158" name="Google Shape;158;g2cbc36c09ce_0_2"/>
          <p:cNvSpPr txBox="1"/>
          <p:nvPr/>
        </p:nvSpPr>
        <p:spPr>
          <a:xfrm>
            <a:off x="102500" y="6180900"/>
            <a:ext cx="22227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endParaRPr sz="800" b="0" i="0" u="none" strike="noStrike" cap="none">
              <a:solidFill>
                <a:srgbClr val="000000"/>
              </a:solidFill>
              <a:latin typeface="Mulish"/>
              <a:ea typeface="Mulish"/>
              <a:cs typeface="Mulish"/>
              <a:sym typeface="Mulish"/>
            </a:endParaRPr>
          </a:p>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000000"/>
                </a:solidFill>
                <a:latin typeface="Mulish"/>
                <a:ea typeface="Mulish"/>
                <a:cs typeface="Mulish"/>
                <a:sym typeface="Mulish"/>
              </a:rPr>
              <a:t>Photo by Harry Shum: https://www.pexels.com/photo/the-big-ben-in-london-13433495/</a:t>
            </a:r>
            <a:endParaRPr sz="800" b="0" i="0" u="none" strike="noStrike" cap="none">
              <a:solidFill>
                <a:srgbClr val="000000"/>
              </a:solidFill>
              <a:latin typeface="Mulish"/>
              <a:ea typeface="Mulish"/>
              <a:cs typeface="Mulish"/>
              <a:sym typeface="Mulish"/>
            </a:endParaRPr>
          </a:p>
        </p:txBody>
      </p:sp>
      <p:pic>
        <p:nvPicPr>
          <p:cNvPr id="159" name="Google Shape;159;g2cbc36c09ce_0_2"/>
          <p:cNvPicPr preferRelativeResize="0"/>
          <p:nvPr/>
        </p:nvPicPr>
        <p:blipFill rotWithShape="1">
          <a:blip r:embed="rId3">
            <a:alphaModFix/>
          </a:blip>
          <a:srcRect l="52749" b="2619"/>
          <a:stretch/>
        </p:blipFill>
        <p:spPr>
          <a:xfrm>
            <a:off x="102500" y="0"/>
            <a:ext cx="2222699" cy="6857999"/>
          </a:xfrm>
          <a:prstGeom prst="rect">
            <a:avLst/>
          </a:prstGeom>
          <a:noFill/>
          <a:ln>
            <a:noFill/>
          </a:ln>
        </p:spPr>
      </p:pic>
      <p:pic>
        <p:nvPicPr>
          <p:cNvPr id="160" name="Google Shape;160;g2cbc36c09ce_0_2"/>
          <p:cNvPicPr preferRelativeResize="0"/>
          <p:nvPr/>
        </p:nvPicPr>
        <p:blipFill>
          <a:blip r:embed="rId4">
            <a:alphaModFix/>
          </a:blip>
          <a:stretch>
            <a:fillRect/>
          </a:stretch>
        </p:blipFill>
        <p:spPr>
          <a:xfrm>
            <a:off x="6541549" y="908050"/>
            <a:ext cx="4773028" cy="5522100"/>
          </a:xfrm>
          <a:prstGeom prst="rect">
            <a:avLst/>
          </a:prstGeom>
          <a:noFill/>
          <a:ln>
            <a:noFill/>
          </a:ln>
        </p:spPr>
      </p:pic>
      <p:sp>
        <p:nvSpPr>
          <p:cNvPr id="161" name="Google Shape;161;g2cbc36c09ce_0_2"/>
          <p:cNvSpPr/>
          <p:nvPr/>
        </p:nvSpPr>
        <p:spPr>
          <a:xfrm>
            <a:off x="10025775" y="4276925"/>
            <a:ext cx="1288800" cy="5826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2cc926975cf_0_9"/>
          <p:cNvSpPr txBox="1">
            <a:spLocks noGrp="1"/>
          </p:cNvSpPr>
          <p:nvPr>
            <p:ph type="body" idx="1"/>
          </p:nvPr>
        </p:nvSpPr>
        <p:spPr>
          <a:xfrm>
            <a:off x="3531101" y="360000"/>
            <a:ext cx="7292100" cy="5355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GB"/>
              <a:t>Reasoning……</a:t>
            </a:r>
            <a:endParaRPr sz="2400" b="1"/>
          </a:p>
        </p:txBody>
      </p:sp>
      <p:sp>
        <p:nvSpPr>
          <p:cNvPr id="167" name="Google Shape;167;g2cc926975cf_0_9"/>
          <p:cNvSpPr txBox="1">
            <a:spLocks noGrp="1"/>
          </p:cNvSpPr>
          <p:nvPr>
            <p:ph type="body" idx="3"/>
          </p:nvPr>
        </p:nvSpPr>
        <p:spPr>
          <a:xfrm>
            <a:off x="3253450" y="1206500"/>
            <a:ext cx="7844100" cy="5446200"/>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Clearly, there </a:t>
            </a:r>
            <a:r>
              <a:rPr lang="en-GB" i="1"/>
              <a:t>can be a relationship </a:t>
            </a:r>
            <a:r>
              <a:rPr lang="en-GB"/>
              <a:t>between</a:t>
            </a:r>
            <a:r>
              <a:rPr lang="en-GB" i="1"/>
              <a:t> </a:t>
            </a:r>
            <a:r>
              <a:rPr lang="en-GB"/>
              <a:t>a dose form and the route</a:t>
            </a:r>
            <a:r>
              <a:rPr lang="en-GB">
                <a:solidFill>
                  <a:srgbClr val="F05130"/>
                </a:solidFill>
              </a:rPr>
              <a:t>(s)</a:t>
            </a:r>
            <a:r>
              <a:rPr lang="en-GB"/>
              <a:t> of administration that a prescriber is most likely to select when using a product that has that dose form</a:t>
            </a: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Some decision support systems (for example) may wish to formalise that relationship, always understanding that it is not and cannot be, absolute, but will be applied using contextual and clinical knowledge </a:t>
            </a:r>
            <a:br>
              <a:rPr lang="en-GB"/>
            </a:br>
            <a:endParaRPr/>
          </a:p>
        </p:txBody>
      </p:sp>
      <p:pic>
        <p:nvPicPr>
          <p:cNvPr id="168" name="Google Shape;168;g2cc926975cf_0_9"/>
          <p:cNvPicPr preferRelativeResize="0"/>
          <p:nvPr/>
        </p:nvPicPr>
        <p:blipFill rotWithShape="1">
          <a:blip r:embed="rId3">
            <a:alphaModFix/>
          </a:blip>
          <a:srcRect l="20662" r="24046"/>
          <a:stretch/>
        </p:blipFill>
        <p:spPr>
          <a:xfrm>
            <a:off x="114475" y="0"/>
            <a:ext cx="2928749" cy="6857999"/>
          </a:xfrm>
          <a:prstGeom prst="rect">
            <a:avLst/>
          </a:prstGeom>
          <a:noFill/>
          <a:ln>
            <a:noFill/>
          </a:ln>
        </p:spPr>
      </p:pic>
      <p:sp>
        <p:nvSpPr>
          <p:cNvPr id="169" name="Google Shape;169;g2cc926975cf_0_9"/>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g2cbc36c09ce_0_11"/>
          <p:cNvSpPr txBox="1">
            <a:spLocks noGrp="1"/>
          </p:cNvSpPr>
          <p:nvPr>
            <p:ph type="body" idx="1"/>
          </p:nvPr>
        </p:nvSpPr>
        <p:spPr>
          <a:xfrm>
            <a:off x="3531101" y="360000"/>
            <a:ext cx="7292100" cy="5355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Clr>
                <a:schemeClr val="accent1"/>
              </a:buClr>
              <a:buSzPts val="3200"/>
              <a:buFont typeface="Arial"/>
              <a:buNone/>
            </a:pPr>
            <a:r>
              <a:rPr lang="en-GB"/>
              <a:t>Comment</a:t>
            </a:r>
            <a:endParaRPr sz="2400" b="1"/>
          </a:p>
        </p:txBody>
      </p:sp>
      <p:sp>
        <p:nvSpPr>
          <p:cNvPr id="175" name="Google Shape;175;g2cbc36c09ce_0_11"/>
          <p:cNvSpPr txBox="1">
            <a:spLocks noGrp="1"/>
          </p:cNvSpPr>
          <p:nvPr>
            <p:ph type="body" idx="3"/>
          </p:nvPr>
        </p:nvSpPr>
        <p:spPr>
          <a:xfrm>
            <a:off x="3231025" y="1385800"/>
            <a:ext cx="7592100" cy="5044500"/>
          </a:xfrm>
          <a:prstGeom prst="rect">
            <a:avLst/>
          </a:prstGeom>
          <a:noFill/>
          <a:ln>
            <a:noFill/>
          </a:ln>
        </p:spPr>
        <p:txBody>
          <a:bodyPr spcFirstLastPara="1" wrap="square" lIns="91425" tIns="45700" rIns="91425" bIns="45700" anchor="t" anchorCtr="0">
            <a:normAutofit lnSpcReduction="10000"/>
          </a:bodyPr>
          <a:lstStyle/>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It could possibly be argued that “site of administration”, which tends to use adjectival concepts (like ocular or cutaneous) should have used (or at least be linked to) noun anatomic concepts</a:t>
            </a: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BUT (for example)</a:t>
            </a:r>
            <a:endParaRPr/>
          </a:p>
          <a:p>
            <a:pPr marL="228600" lvl="0" indent="-50800" algn="l" rtl="0">
              <a:lnSpc>
                <a:spcPct val="90000"/>
              </a:lnSpc>
              <a:spcBef>
                <a:spcPts val="0"/>
              </a:spcBef>
              <a:spcAft>
                <a:spcPts val="0"/>
              </a:spcAft>
              <a:buClr>
                <a:schemeClr val="dk2"/>
              </a:buClr>
              <a:buSzPts val="2800"/>
              <a:buNone/>
            </a:pPr>
            <a:endParaRPr/>
          </a:p>
          <a:p>
            <a:pPr marL="228600" lvl="0" indent="-50800" algn="l" rtl="0">
              <a:lnSpc>
                <a:spcPct val="90000"/>
              </a:lnSpc>
              <a:spcBef>
                <a:spcPts val="0"/>
              </a:spcBef>
              <a:spcAft>
                <a:spcPts val="0"/>
              </a:spcAft>
              <a:buClr>
                <a:schemeClr val="dk2"/>
              </a:buClr>
              <a:buSzPts val="2800"/>
              <a:buNone/>
            </a:pPr>
            <a:r>
              <a:rPr lang="en-GB"/>
              <a:t>the traditional and clinically useful grouper concept of “parenteral” would be a little challenging </a:t>
            </a:r>
            <a:endParaRPr sz="2400" b="1" i="1">
              <a:solidFill>
                <a:schemeClr val="accent1"/>
              </a:solidFill>
              <a:latin typeface="Mulish SemiBold"/>
              <a:ea typeface="Mulish SemiBold"/>
              <a:cs typeface="Mulish SemiBold"/>
              <a:sym typeface="Mulish SemiBold"/>
            </a:endParaRPr>
          </a:p>
          <a:p>
            <a:pPr marL="177800" lvl="0" indent="0" algn="l" rtl="0">
              <a:lnSpc>
                <a:spcPct val="90000"/>
              </a:lnSpc>
              <a:spcBef>
                <a:spcPts val="0"/>
              </a:spcBef>
              <a:spcAft>
                <a:spcPts val="0"/>
              </a:spcAft>
              <a:buClr>
                <a:schemeClr val="dk2"/>
              </a:buClr>
              <a:buSzPts val="2800"/>
              <a:buNone/>
            </a:pPr>
            <a:endParaRPr/>
          </a:p>
        </p:txBody>
      </p:sp>
      <p:pic>
        <p:nvPicPr>
          <p:cNvPr id="176" name="Google Shape;176;g2cbc36c09ce_0_11"/>
          <p:cNvPicPr preferRelativeResize="0"/>
          <p:nvPr/>
        </p:nvPicPr>
        <p:blipFill rotWithShape="1">
          <a:blip r:embed="rId3">
            <a:alphaModFix/>
          </a:blip>
          <a:srcRect l="20662" r="24046"/>
          <a:stretch/>
        </p:blipFill>
        <p:spPr>
          <a:xfrm>
            <a:off x="114475" y="0"/>
            <a:ext cx="2928749" cy="6857999"/>
          </a:xfrm>
          <a:prstGeom prst="rect">
            <a:avLst/>
          </a:prstGeom>
          <a:noFill/>
          <a:ln>
            <a:noFill/>
          </a:ln>
        </p:spPr>
      </p:pic>
      <p:sp>
        <p:nvSpPr>
          <p:cNvPr id="177" name="Google Shape;177;g2cbc36c09ce_0_11"/>
          <p:cNvSpPr txBox="1"/>
          <p:nvPr/>
        </p:nvSpPr>
        <p:spPr>
          <a:xfrm>
            <a:off x="114475" y="6497525"/>
            <a:ext cx="3000000" cy="369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GB" sz="600" b="0" i="0" u="none" strike="noStrike" cap="none">
                <a:solidFill>
                  <a:srgbClr val="000000"/>
                </a:solidFill>
                <a:latin typeface="Mulish"/>
                <a:ea typeface="Mulish"/>
                <a:cs typeface="Mulish"/>
                <a:sym typeface="Mulish"/>
              </a:rPr>
              <a:t>Photo by Humphrey Muleba: https://www.pexels.com/photo/photo-of-black-vehicle-at-the-road-1647120/</a:t>
            </a:r>
            <a:endParaRPr sz="600" b="0" i="0" u="none" strike="noStrike" cap="none">
              <a:solidFill>
                <a:srgbClr val="000000"/>
              </a:solidFill>
              <a:latin typeface="Mulish"/>
              <a:ea typeface="Mulish"/>
              <a:cs typeface="Mulish"/>
              <a:sym typeface="Mulish"/>
            </a:endParaRPr>
          </a:p>
        </p:txBody>
      </p:sp>
      <p:pic>
        <p:nvPicPr>
          <p:cNvPr id="178" name="Google Shape;178;g2cbc36c09ce_0_11"/>
          <p:cNvPicPr preferRelativeResize="0"/>
          <p:nvPr/>
        </p:nvPicPr>
        <p:blipFill>
          <a:blip r:embed="rId4">
            <a:alphaModFix/>
          </a:blip>
          <a:stretch>
            <a:fillRect/>
          </a:stretch>
        </p:blipFill>
        <p:spPr>
          <a:xfrm>
            <a:off x="5562050" y="5606400"/>
            <a:ext cx="687101" cy="68710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Custom 3">
      <a:dk1>
        <a:srgbClr val="424A55"/>
      </a:dk1>
      <a:lt1>
        <a:srgbClr val="FFFFFF"/>
      </a:lt1>
      <a:dk2>
        <a:srgbClr val="00A9E0"/>
      </a:dk2>
      <a:lt2>
        <a:srgbClr val="F1F2F1"/>
      </a:lt2>
      <a:accent1>
        <a:srgbClr val="0167B9"/>
      </a:accent1>
      <a:accent2>
        <a:srgbClr val="0067B9"/>
      </a:accent2>
      <a:accent3>
        <a:srgbClr val="654EA2"/>
      </a:accent3>
      <a:accent4>
        <a:srgbClr val="F05130"/>
      </a:accent4>
      <a:accent5>
        <a:srgbClr val="019A77"/>
      </a:accent5>
      <a:accent6>
        <a:srgbClr val="7221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8" ma:contentTypeDescription="Create a new document." ma:contentTypeScope="" ma:versionID="f699f8749422e0edd9b942c9ecb16c8f">
  <xsd:schema xmlns:xsd="http://www.w3.org/2001/XMLSchema" xmlns:xs="http://www.w3.org/2001/XMLSchema" xmlns:p="http://schemas.microsoft.com/office/2006/metadata/properties" xmlns:ns2="8adf55b2-e31d-42df-b888-bc8005a32aed" xmlns:ns3="f82658c3-1dde-4375-8027-c01e071e8904" targetNamespace="http://schemas.microsoft.com/office/2006/metadata/properties" ma:root="true" ma:fieldsID="b60f1c088dc42df43327bbe8ba10914c" ns2:_="" ns3:_="">
    <xsd:import namespace="8adf55b2-e31d-42df-b888-bc8005a32aed"/>
    <xsd:import namespace="f82658c3-1dde-4375-8027-c01e071e890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191912c3-2eeb-460f-a7fe-a561d54f8fc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82658c3-1dde-4375-8027-c01e071e8904"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6ad748f0-b28b-4f4f-b358-e143e647cf5a}" ma:internalName="TaxCatchAll" ma:showField="CatchAllData" ma:web="f82658c3-1dde-4375-8027-c01e071e89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BD499C-B1D9-4AAB-A5C6-84E055F5BCE7}"/>
</file>

<file path=customXml/itemProps2.xml><?xml version="1.0" encoding="utf-8"?>
<ds:datastoreItem xmlns:ds="http://schemas.openxmlformats.org/officeDocument/2006/customXml" ds:itemID="{8E95EDA7-611E-433E-BE4D-F78D15738E81}"/>
</file>

<file path=docProps/app.xml><?xml version="1.0" encoding="utf-8"?>
<Properties xmlns="http://schemas.openxmlformats.org/officeDocument/2006/extended-properties" xmlns:vt="http://schemas.openxmlformats.org/officeDocument/2006/docPropsVTypes">
  <TotalTime>0</TotalTime>
  <Words>781</Words>
  <Application>Microsoft Office PowerPoint</Application>
  <PresentationFormat>Widescreen</PresentationFormat>
  <Paragraphs>76</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Mulish</vt:lpstr>
      <vt:lpstr>Mulish Light</vt:lpstr>
      <vt:lpstr>Mulish Black</vt:lpstr>
      <vt:lpstr>Oswald</vt:lpstr>
      <vt:lpstr>Mulish SemiBold</vt:lpstr>
      <vt:lpstr>Mulish ExtraBold</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M James</dc:creator>
  <cp:lastModifiedBy>Julie</cp:lastModifiedBy>
  <cp:revision>1</cp:revision>
  <dcterms:modified xsi:type="dcterms:W3CDTF">2024-04-17T11:54:20Z</dcterms:modified>
</cp:coreProperties>
</file>