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4"/>
  </p:sldMasterIdLst>
  <p:notesMasterIdLst>
    <p:notesMasterId r:id="rId8"/>
  </p:notesMasterIdLst>
  <p:handoutMasterIdLst>
    <p:handoutMasterId r:id="rId9"/>
  </p:handoutMasterIdLst>
  <p:sldIdLst>
    <p:sldId id="274" r:id="rId5"/>
    <p:sldId id="276" r:id="rId6"/>
    <p:sldId id="275" r:id="rId7"/>
  </p:sldIdLst>
  <p:sldSz cx="9144000" cy="5143500" type="screen16x9"/>
  <p:notesSz cx="6799263" cy="99298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Geneva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2"/>
    <a:srgbClr val="575757"/>
    <a:srgbClr val="006AB0"/>
    <a:srgbClr val="006DBF"/>
    <a:srgbClr val="005AA0"/>
    <a:srgbClr val="003C6E"/>
    <a:srgbClr val="2D3258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27B560-941E-4D7D-A375-0D3CFCFB1280}" v="1" dt="2024-01-29T13:26:09.5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47" autoAdjust="0"/>
  </p:normalViewPr>
  <p:slideViewPr>
    <p:cSldViewPr>
      <p:cViewPr varScale="1">
        <p:scale>
          <a:sx n="84" d="100"/>
          <a:sy n="84" d="100"/>
        </p:scale>
        <p:origin x="804" y="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78" y="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ël LE GALL" userId="e8d2ab68-9ebc-4c77-8365-882627ea304b" providerId="ADAL" clId="{6C27B560-941E-4D7D-A375-0D3CFCFB1280}"/>
    <pc:docChg chg="custSel modSld">
      <pc:chgData name="Maël LE GALL" userId="e8d2ab68-9ebc-4c77-8365-882627ea304b" providerId="ADAL" clId="{6C27B560-941E-4D7D-A375-0D3CFCFB1280}" dt="2024-01-29T13:26:11.121" v="10" actId="6549"/>
      <pc:docMkLst>
        <pc:docMk/>
      </pc:docMkLst>
      <pc:sldChg chg="modSp mod">
        <pc:chgData name="Maël LE GALL" userId="e8d2ab68-9ebc-4c77-8365-882627ea304b" providerId="ADAL" clId="{6C27B560-941E-4D7D-A375-0D3CFCFB1280}" dt="2024-01-29T13:26:11.121" v="10" actId="6549"/>
        <pc:sldMkLst>
          <pc:docMk/>
          <pc:sldMk cId="2283420860" sldId="275"/>
        </pc:sldMkLst>
        <pc:graphicFrameChg chg="mod modGraphic">
          <ac:chgData name="Maël LE GALL" userId="e8d2ab68-9ebc-4c77-8365-882627ea304b" providerId="ADAL" clId="{6C27B560-941E-4D7D-A375-0D3CFCFB1280}" dt="2024-01-29T13:26:11.121" v="10" actId="6549"/>
          <ac:graphicFrameMkLst>
            <pc:docMk/>
            <pc:sldMk cId="2283420860" sldId="275"/>
            <ac:graphicFrameMk id="10" creationId="{D96C4C66-2B44-DD36-3B70-32A7A4A0F056}"/>
          </ac:graphicFrameMkLst>
        </pc:graphicFrameChg>
      </pc:sldChg>
      <pc:sldChg chg="modSp mod">
        <pc:chgData name="Maël LE GALL" userId="e8d2ab68-9ebc-4c77-8365-882627ea304b" providerId="ADAL" clId="{6C27B560-941E-4D7D-A375-0D3CFCFB1280}" dt="2024-01-24T12:41:10.072" v="1" actId="20577"/>
        <pc:sldMkLst>
          <pc:docMk/>
          <pc:sldMk cId="2362614652" sldId="276"/>
        </pc:sldMkLst>
        <pc:spChg chg="mod">
          <ac:chgData name="Maël LE GALL" userId="e8d2ab68-9ebc-4c77-8365-882627ea304b" providerId="ADAL" clId="{6C27B560-941E-4D7D-A375-0D3CFCFB1280}" dt="2024-01-24T12:41:10.072" v="1" actId="20577"/>
          <ac:spMkLst>
            <pc:docMk/>
            <pc:sldMk cId="2362614652" sldId="276"/>
            <ac:spMk id="8" creationId="{04FF9CD4-EF5F-A27E-22EF-26F6EB5E2AC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104ED-560C-4120-89D5-A40EBF371D2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3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7C83D-2704-4EF9-9935-2CF956BF747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831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342" y="0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8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27" y="4716661"/>
            <a:ext cx="5439410" cy="446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342" y="9431599"/>
            <a:ext cx="2946347" cy="4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3599C48-8A9F-4257-828B-FB74267884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37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Geneva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764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599C48-8A9F-4257-828B-FB74267884A8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524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4427538" y="1767822"/>
            <a:ext cx="2736304" cy="2160240"/>
          </a:xfrm>
        </p:spPr>
        <p:txBody>
          <a:bodyPr numCol="1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200"/>
              </a:spcBef>
              <a:spcAft>
                <a:spcPts val="0"/>
              </a:spcAft>
              <a:buFontTx/>
              <a:buNone/>
              <a:defRPr lang="fr-FR" sz="1400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 dirty="0"/>
              <a:t>Chapitre 1</a:t>
            </a:r>
          </a:p>
          <a:p>
            <a:pPr lvl="0"/>
            <a:r>
              <a:rPr lang="fr-FR" dirty="0"/>
              <a:t>Chapitre 2</a:t>
            </a:r>
          </a:p>
          <a:p>
            <a:pPr lvl="0"/>
            <a:r>
              <a:rPr lang="fr-FR" dirty="0"/>
              <a:t>Chapitre 3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>
          <a:xfrm>
            <a:off x="408753" y="4749992"/>
            <a:ext cx="6926486" cy="273844"/>
          </a:xfrm>
        </p:spPr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427538" y="915566"/>
            <a:ext cx="3096790" cy="103249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dirty="0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046"/>
            <a:ext cx="9144000" cy="8456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4427538" y="915566"/>
            <a:ext cx="3096790" cy="103249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dirty="0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0" y="1962056"/>
            <a:ext cx="1760800" cy="137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1788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4427538" y="1683271"/>
            <a:ext cx="4311972" cy="1032495"/>
          </a:xfrm>
        </p:spPr>
        <p:txBody>
          <a:bodyPr anchor="ctr" anchorCtr="0">
            <a:noAutofit/>
          </a:bodyPr>
          <a:lstStyle>
            <a:lvl1pPr algn="l">
              <a:lnSpc>
                <a:spcPts val="2700"/>
              </a:lnSpc>
              <a:spcBef>
                <a:spcPts val="0"/>
              </a:spcBef>
              <a:defRPr sz="2800" baseline="0">
                <a:solidFill>
                  <a:srgbClr val="006AB2"/>
                </a:solidFill>
              </a:defRPr>
            </a:lvl1pPr>
          </a:lstStyle>
          <a:p>
            <a:r>
              <a:rPr lang="fr-FR" dirty="0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4427538" y="2815605"/>
            <a:ext cx="4311972" cy="664418"/>
          </a:xfrm>
        </p:spPr>
        <p:txBody>
          <a:bodyPr>
            <a:noAutofit/>
          </a:bodyPr>
          <a:lstStyle>
            <a:lvl1pPr algn="l">
              <a:defRPr sz="200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 dirty="0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00" y="144016"/>
            <a:ext cx="1310181" cy="480399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0" y="1962056"/>
            <a:ext cx="1760800" cy="137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2527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68538" y="915988"/>
            <a:ext cx="2735510" cy="151130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3200" kern="800" cap="none" baseline="0">
                <a:solidFill>
                  <a:schemeClr val="bg1"/>
                </a:solidFill>
              </a:defRPr>
            </a:lvl1pPr>
            <a:lvl2pPr marL="434250" indent="0">
              <a:lnSpc>
                <a:spcPct val="80000"/>
              </a:lnSpc>
              <a:buNone/>
              <a:defRPr sz="320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dirty="0"/>
              <a:t>Titre principal de la slide</a:t>
            </a:r>
          </a:p>
          <a:p>
            <a:pPr lvl="1"/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268538" y="2427288"/>
            <a:ext cx="2951534" cy="1873250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7504" y="4749992"/>
            <a:ext cx="287338" cy="273844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27534"/>
            <a:ext cx="9144000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889" y="2255"/>
            <a:ext cx="7522111" cy="514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7980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124075" y="987425"/>
            <a:ext cx="2735957" cy="1871663"/>
          </a:xfrm>
          <a:prstGeom prst="rect">
            <a:avLst/>
          </a:prstGeom>
        </p:spPr>
        <p:txBody>
          <a:bodyPr/>
          <a:lstStyle>
            <a:lvl1pPr>
              <a:defRPr sz="2800" kern="800" cap="all" baseline="0"/>
            </a:lvl1pPr>
            <a:lvl2pPr marL="434250" indent="0">
              <a:buNone/>
              <a:defRPr sz="3200"/>
            </a:lvl2pPr>
          </a:lstStyle>
          <a:p>
            <a:pPr lvl="0"/>
            <a:r>
              <a:rPr lang="fr-FR" dirty="0"/>
              <a:t>Titre de la slide</a:t>
            </a:r>
          </a:p>
          <a:p>
            <a:pPr lvl="1"/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004048" y="987425"/>
            <a:ext cx="3457575" cy="18716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400" b="0"/>
            </a:lvl1pPr>
          </a:lstStyle>
          <a:p>
            <a:pPr lvl="0"/>
            <a:r>
              <a:rPr lang="fr-FR" dirty="0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08" y="-13947"/>
            <a:ext cx="9190183" cy="517139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86" y="199215"/>
            <a:ext cx="864522" cy="67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1293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8936792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208635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27584" y="87474"/>
            <a:ext cx="8064092" cy="540006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827584" y="843558"/>
            <a:ext cx="3889375" cy="3744416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5002301" y="843558"/>
            <a:ext cx="3889375" cy="3744416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400">
                <a:solidFill>
                  <a:srgbClr val="575757"/>
                </a:solidFill>
              </a:defRPr>
            </a:lvl4pPr>
            <a:lvl5pPr>
              <a:defRPr sz="12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3523741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046"/>
            <a:ext cx="9144000" cy="773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0" y="4948014"/>
            <a:ext cx="914400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 dirty="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536" y="222405"/>
            <a:ext cx="1361391" cy="469869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4804660" y="1261977"/>
            <a:ext cx="3353923" cy="2529366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000" b="1" dirty="0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1500" dirty="0">
                  <a:solidFill>
                    <a:srgbClr val="575757"/>
                  </a:solidFill>
                </a:rPr>
                <a:t>Le portail</a:t>
              </a:r>
              <a:r>
                <a:rPr lang="fr-FR" sz="1500" baseline="0" dirty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1500" dirty="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fr-FR" sz="900" b="0" dirty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300" b="0" dirty="0">
                <a:solidFill>
                  <a:srgbClr val="575757"/>
                </a:solidFill>
              </a:endParaRPr>
            </a:p>
            <a:p>
              <a:pPr algn="l"/>
              <a:endParaRPr lang="fr-FR" sz="500" b="0" dirty="0">
                <a:solidFill>
                  <a:srgbClr val="575757"/>
                </a:solidFill>
              </a:endParaRPr>
            </a:p>
            <a:p>
              <a:pPr algn="l"/>
              <a:r>
                <a:rPr lang="fr-FR" sz="900" b="0" dirty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800" b="0" dirty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0" y="1962056"/>
            <a:ext cx="1760800" cy="137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38594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27584" y="843558"/>
            <a:ext cx="8064896" cy="3744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marL="7200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080000" marR="0" lvl="2" indent="-252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440000" marR="0" lvl="3" indent="-21600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1800000" marR="0" lvl="4" indent="-21600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7504" y="4749992"/>
            <a:ext cx="287338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800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8753" y="4749992"/>
            <a:ext cx="6926486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27584" y="87474"/>
            <a:ext cx="8064092" cy="54000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 dirty="0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46140" y="699542"/>
            <a:ext cx="885330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25" y="116080"/>
            <a:ext cx="590480" cy="461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</p:sldLayoutIdLst>
  <p:transition>
    <p:fade/>
  </p:transition>
  <p:hf hdr="0" dt="0"/>
  <p:txStyles>
    <p:titleStyle>
      <a:lvl1pPr algn="l" defTabSz="914400" rtl="0" eaLnBrk="1" latinLnBrk="0" hangingPunct="1">
        <a:lnSpc>
          <a:spcPts val="2200"/>
        </a:lnSpc>
        <a:spcBef>
          <a:spcPct val="0"/>
        </a:spcBef>
        <a:buNone/>
        <a:defRPr sz="2000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24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720000" marR="0" indent="-28575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80000" marR="0" indent="-252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1600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440000" marR="0" indent="-216000" algn="l" defTabSz="914400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400" kern="1200">
          <a:solidFill>
            <a:srgbClr val="575757"/>
          </a:solidFill>
          <a:latin typeface="+mn-lt"/>
          <a:ea typeface="+mn-ea"/>
          <a:cs typeface="+mn-cs"/>
        </a:defRPr>
      </a:lvl4pPr>
      <a:lvl5pPr marL="1800000" marR="0" indent="-216000" algn="l" defTabSz="914400" rtl="0" eaLnBrk="1" fontAlgn="auto" latinLnBrk="0" hangingPunct="1">
        <a:lnSpc>
          <a:spcPct val="100000"/>
        </a:lnSpc>
        <a:spcBef>
          <a:spcPts val="200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200" kern="1200">
          <a:solidFill>
            <a:srgbClr val="57575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-browser.ihtsdotools.org/?perspective=full&amp;conceptId1=404684003&amp;edition=MAIN/SNOMEDCT-CFR&amp;release=&amp;languages=fr,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ademie-medecine.fr/le-dictionnaire/index.php?q=op%C3%A9ration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État actuel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dirty="0">
                <a:latin typeface="Arial"/>
                <a:ea typeface="+mn-ea"/>
              </a:rPr>
              <a:t>| Proposition de modification de la règle pr2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1C52F40-3485-C5D2-52D0-BB3E2176D963}"/>
              </a:ext>
            </a:extLst>
          </p:cNvPr>
          <p:cNvSpPr txBox="1">
            <a:spLocks/>
          </p:cNvSpPr>
          <p:nvPr/>
        </p:nvSpPr>
        <p:spPr>
          <a:xfrm>
            <a:off x="683568" y="685749"/>
            <a:ext cx="7776864" cy="1079884"/>
          </a:xfrm>
          <a:prstGeom prst="rect">
            <a:avLst/>
          </a:prstGeom>
          <a:noFill/>
        </p:spPr>
        <p:txBody>
          <a:bodyPr wrap="square" lIns="72000" tIns="108000" rIns="72000" bIns="108000" rtlCol="0" anchor="t" anchorCtr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575757"/>
                </a:solidFill>
              </a:rPr>
              <a:t>« </a:t>
            </a:r>
            <a:r>
              <a:rPr lang="fr-FR" sz="1400" i="1" dirty="0" err="1">
                <a:solidFill>
                  <a:srgbClr val="575757"/>
                </a:solidFill>
              </a:rPr>
              <a:t>procedure</a:t>
            </a:r>
            <a:r>
              <a:rPr lang="fr-FR" sz="1400" dirty="0">
                <a:solidFill>
                  <a:srgbClr val="575757"/>
                </a:solidFill>
              </a:rPr>
              <a:t> » se traduit par « procédure » sauf lorsque le terme représente une intervention chirurgicale auquel cas il se traduit par « intervention 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57575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575757"/>
                </a:solidFill>
              </a:rPr>
              <a:t>Pour les procédures obstétriques le choix est dépendant de la nature de l’acte 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D96C4C66-2B44-DD36-3B70-32A7A4A0F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203399"/>
              </p:ext>
            </p:extLst>
          </p:nvPr>
        </p:nvGraphicFramePr>
        <p:xfrm>
          <a:off x="881590" y="1760735"/>
          <a:ext cx="7380820" cy="2926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3063786419"/>
                    </a:ext>
                  </a:extLst>
                </a:gridCol>
                <a:gridCol w="2268252">
                  <a:extLst>
                    <a:ext uri="{9D8B030D-6E8A-4147-A177-3AD203B41FA5}">
                      <a16:colId xmlns:a16="http://schemas.microsoft.com/office/drawing/2014/main" val="3469429916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4785147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2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Procédures hors (387713003 |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|)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Descendants de 387713003 |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|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170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EN contenant « intervention », « 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 » ou « </a:t>
                      </a:r>
                      <a:r>
                        <a:rPr lang="fr-FR" sz="12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1 356 (100%)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1 582 (100%)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35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contenant « procédure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152 (11%)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30 (2%)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547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contenant « procédure chirurgicale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 (&gt; 0,5%)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5 (&gt; 0,5%)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785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contenant « intervention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335 (25%)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459 (29%)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60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# Concepts ayant un synonyme FR « intervention chirurgicale 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10 (0,5%)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noProof="0" dirty="0">
                          <a:solidFill>
                            <a:schemeClr val="tx1"/>
                          </a:solidFill>
                        </a:rPr>
                        <a:t>261 (17%)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184874"/>
                  </a:ext>
                </a:extLst>
              </a:tr>
            </a:tbl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B5E4B7CB-D76A-7433-6545-16274101368E}"/>
              </a:ext>
            </a:extLst>
          </p:cNvPr>
          <p:cNvSpPr txBox="1"/>
          <p:nvPr/>
        </p:nvSpPr>
        <p:spPr>
          <a:xfrm>
            <a:off x="7972672" y="4833057"/>
            <a:ext cx="1171328" cy="325831"/>
          </a:xfrm>
          <a:prstGeom prst="rect">
            <a:avLst/>
          </a:prstGeom>
          <a:noFill/>
        </p:spPr>
        <p:txBody>
          <a:bodyPr wrap="none" lIns="72000" tIns="108000" rIns="72000" bIns="108000" rtlCol="0" anchor="ctr" anchorCtr="0">
            <a:spAutoFit/>
          </a:bodyPr>
          <a:lstStyle/>
          <a:p>
            <a:pPr algn="ctr"/>
            <a:r>
              <a:rPr lang="fr-FR" sz="700" dirty="0">
                <a:solidFill>
                  <a:schemeClr val="accent6"/>
                </a:solidFill>
              </a:rPr>
              <a:t>Requêtes ECL en annexe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E4DB6C4-83B2-A291-DB60-297860751862}"/>
              </a:ext>
            </a:extLst>
          </p:cNvPr>
          <p:cNvSpPr txBox="1"/>
          <p:nvPr/>
        </p:nvSpPr>
        <p:spPr>
          <a:xfrm>
            <a:off x="2771800" y="4639364"/>
            <a:ext cx="4813352" cy="356609"/>
          </a:xfrm>
          <a:prstGeom prst="rect">
            <a:avLst/>
          </a:prstGeom>
          <a:noFill/>
        </p:spPr>
        <p:txBody>
          <a:bodyPr wrap="none" lIns="72000" tIns="108000" rIns="72000" bIns="108000" rtlCol="0" anchor="ctr" anchorCtr="0">
            <a:spAutoFit/>
          </a:bodyPr>
          <a:lstStyle/>
          <a:p>
            <a:pPr algn="ctr"/>
            <a:r>
              <a:rPr lang="fr-FR" sz="900" dirty="0">
                <a:solidFill>
                  <a:srgbClr val="006AB2"/>
                </a:solidFill>
                <a:hlinkClick r:id="rId3"/>
              </a:rPr>
              <a:t>Chiffres provenant de la Common French (navigateur communautaire), version février 2023 </a:t>
            </a:r>
            <a:endParaRPr lang="fr-FR" sz="900" dirty="0">
              <a:solidFill>
                <a:srgbClr val="006A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25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30D0DB-6EB2-A5F3-BBA9-C07B4FAC5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Proposition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73041A0-C800-3679-874A-E4C5D55C5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4ABE4A-DD61-7109-5EFA-DBF2E354350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  <a:endParaRPr lang="fr-FR" dirty="0">
              <a:latin typeface="Arial"/>
              <a:ea typeface="+mn-ea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F7F60CC-461B-DF17-04C4-F690B15DF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771550"/>
            <a:ext cx="3065074" cy="365187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45E3F5D-160D-8175-08D0-D3ADC9FD87CE}"/>
              </a:ext>
            </a:extLst>
          </p:cNvPr>
          <p:cNvSpPr txBox="1"/>
          <p:nvPr/>
        </p:nvSpPr>
        <p:spPr>
          <a:xfrm>
            <a:off x="218831" y="4383394"/>
            <a:ext cx="3274468" cy="356609"/>
          </a:xfrm>
          <a:prstGeom prst="rect">
            <a:avLst/>
          </a:prstGeom>
          <a:noFill/>
        </p:spPr>
        <p:txBody>
          <a:bodyPr wrap="none" lIns="72000" tIns="108000" rIns="72000" bIns="108000" rtlCol="0" anchor="ctr" anchorCtr="0">
            <a:spAutoFit/>
          </a:bodyPr>
          <a:lstStyle/>
          <a:p>
            <a:pPr algn="ctr"/>
            <a:r>
              <a:rPr lang="fr-FR" sz="900" dirty="0">
                <a:solidFill>
                  <a:srgbClr val="006AB2"/>
                </a:solidFill>
                <a:hlinkClick r:id="rId3"/>
              </a:rPr>
              <a:t>Dictionnaire médical de l’Académie de médecine, 24/01/2024</a:t>
            </a:r>
            <a:endParaRPr lang="fr-FR" sz="900" dirty="0">
              <a:solidFill>
                <a:srgbClr val="006AB2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4FF9CD4-EF5F-A27E-22EF-26F6EB5E2AC0}"/>
              </a:ext>
            </a:extLst>
          </p:cNvPr>
          <p:cNvSpPr txBox="1"/>
          <p:nvPr/>
        </p:nvSpPr>
        <p:spPr>
          <a:xfrm>
            <a:off x="4283968" y="1079270"/>
            <a:ext cx="4477136" cy="3218931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spAutoFit/>
          </a:bodyPr>
          <a:lstStyle/>
          <a:p>
            <a:pPr algn="ctr"/>
            <a:r>
              <a:rPr lang="fr-FR" sz="1500" b="1" dirty="0" err="1">
                <a:solidFill>
                  <a:srgbClr val="575757"/>
                </a:solidFill>
              </a:rPr>
              <a:t>Templates</a:t>
            </a:r>
            <a:r>
              <a:rPr lang="fr-FR" sz="1500" b="1" dirty="0">
                <a:solidFill>
                  <a:srgbClr val="575757"/>
                </a:solidFill>
              </a:rPr>
              <a:t> pour traduction du mot « </a:t>
            </a:r>
            <a:r>
              <a:rPr lang="fr-FR" sz="1500" b="1" dirty="0" err="1">
                <a:solidFill>
                  <a:srgbClr val="575757"/>
                </a:solidFill>
              </a:rPr>
              <a:t>procedure</a:t>
            </a:r>
            <a:r>
              <a:rPr lang="fr-FR" sz="1500" b="1" dirty="0">
                <a:solidFill>
                  <a:srgbClr val="575757"/>
                </a:solidFill>
              </a:rPr>
              <a:t> »</a:t>
            </a:r>
          </a:p>
          <a:p>
            <a:endParaRPr lang="fr-FR" sz="1500" u="sng" dirty="0">
              <a:solidFill>
                <a:srgbClr val="575757"/>
              </a:solidFill>
            </a:endParaRPr>
          </a:p>
          <a:p>
            <a:r>
              <a:rPr lang="fr-FR" sz="1500" u="sng" dirty="0">
                <a:solidFill>
                  <a:srgbClr val="575757"/>
                </a:solidFill>
              </a:rPr>
              <a:t>Procédure hors intervention chirurgicale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« procédure »</a:t>
            </a:r>
          </a:p>
          <a:p>
            <a:pPr lvl="1"/>
            <a:endParaRPr lang="fr-FR" sz="1500" dirty="0">
              <a:solidFill>
                <a:srgbClr val="575757"/>
              </a:solidFill>
            </a:endParaRPr>
          </a:p>
          <a:p>
            <a:r>
              <a:rPr lang="fr-FR" sz="1500" u="sng" dirty="0">
                <a:solidFill>
                  <a:srgbClr val="575757"/>
                </a:solidFill>
              </a:rPr>
              <a:t>Intervention chirurgicale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PT : « intervention chirurgicale »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AS : « opération »</a:t>
            </a:r>
          </a:p>
          <a:p>
            <a:pPr lvl="1"/>
            <a:endParaRPr lang="fr-FR" sz="1500" dirty="0">
              <a:solidFill>
                <a:srgbClr val="575757"/>
              </a:solidFill>
            </a:endParaRPr>
          </a:p>
          <a:p>
            <a:r>
              <a:rPr lang="fr-FR" sz="1500" u="sng" dirty="0">
                <a:solidFill>
                  <a:srgbClr val="575757"/>
                </a:solidFill>
              </a:rPr>
              <a:t>Procédure obstétrique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500" dirty="0">
                <a:solidFill>
                  <a:srgbClr val="575757"/>
                </a:solidFill>
              </a:rPr>
              <a:t>L’un des deux </a:t>
            </a:r>
            <a:r>
              <a:rPr lang="fr-FR" sz="1500" dirty="0" err="1">
                <a:solidFill>
                  <a:srgbClr val="575757"/>
                </a:solidFill>
              </a:rPr>
              <a:t>templates</a:t>
            </a:r>
            <a:r>
              <a:rPr lang="fr-FR" sz="1500" dirty="0">
                <a:solidFill>
                  <a:srgbClr val="575757"/>
                </a:solidFill>
              </a:rPr>
              <a:t> précédents en fonction de la nature de l’acte</a:t>
            </a:r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76EB410B-5F9F-7E8A-7CE6-4A33DAD8A20B}"/>
              </a:ext>
            </a:extLst>
          </p:cNvPr>
          <p:cNvSpPr/>
          <p:nvPr/>
        </p:nvSpPr>
        <p:spPr>
          <a:xfrm>
            <a:off x="3655972" y="2462170"/>
            <a:ext cx="432048" cy="484632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36261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Annexe – Requêtes ECL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dirty="0">
                <a:latin typeface="Arial"/>
                <a:ea typeface="+mn-ea"/>
              </a:rPr>
              <a:t>| Proposition de modification de la règle pr2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D96C4C66-2B44-DD36-3B70-32A7A4A0F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172926"/>
              </p:ext>
            </p:extLst>
          </p:nvPr>
        </p:nvGraphicFramePr>
        <p:xfrm>
          <a:off x="0" y="788670"/>
          <a:ext cx="9108504" cy="4206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3063786419"/>
                    </a:ext>
                  </a:extLst>
                </a:gridCol>
                <a:gridCol w="3094270">
                  <a:extLst>
                    <a:ext uri="{9D8B030D-6E8A-4147-A177-3AD203B41FA5}">
                      <a16:colId xmlns:a16="http://schemas.microsoft.com/office/drawing/2014/main" val="3469429916"/>
                    </a:ext>
                  </a:extLst>
                </a:gridCol>
                <a:gridCol w="3061906">
                  <a:extLst>
                    <a:ext uri="{9D8B030D-6E8A-4147-A177-3AD203B41FA5}">
                      <a16:colId xmlns:a16="http://schemas.microsoft.com/office/drawing/2014/main" val="24785147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2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Procédures hors (387713003 |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|)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Descendants de 387713003 |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Surgical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|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170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EN contenant « intervention », « 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 » ou « </a:t>
                      </a:r>
                      <a:r>
                        <a:rPr lang="fr-FR" sz="1200" b="1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</a:t>
                      </a:r>
                      <a:r>
                        <a:rPr lang="fr-FR" sz="1000" b="0" noProof="0">
                          <a:solidFill>
                            <a:schemeClr val="tx1"/>
                          </a:solidFill>
                        </a:rPr>
                        <a:t>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</a:t>
                      </a:r>
                      <a:endParaRPr lang="fr-FR" sz="12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350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contenant « procédure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547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contenant « procédure chirurgicale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="procédure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785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contenant « intervention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60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1" noProof="0" dirty="0">
                          <a:solidFill>
                            <a:schemeClr val="tx1"/>
                          </a:solidFill>
                        </a:rPr>
                        <a:t># Concepts ayant un synonyme FR « intervention chirurgicale »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(&lt; 71388002 MINUS &lt;&lt; 387713003)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&lt;&lt; 387713003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=("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procedure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operation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" "intervention"),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!=21000241105}} {{D type=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syn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term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="intervention chirurgicale", </a:t>
                      </a:r>
                      <a:r>
                        <a:rPr lang="fr-FR" sz="1000" b="0" noProof="0" dirty="0" err="1">
                          <a:solidFill>
                            <a:schemeClr val="tx1"/>
                          </a:solidFill>
                        </a:rPr>
                        <a:t>dialectId</a:t>
                      </a:r>
                      <a:r>
                        <a:rPr lang="fr-FR" sz="1000" b="0" noProof="0" dirty="0">
                          <a:solidFill>
                            <a:schemeClr val="tx1"/>
                          </a:solidFill>
                        </a:rPr>
                        <a:t>=21000241105}}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1848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3420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88AC1E2773C24FA8B1B9F1FFF24083" ma:contentTypeVersion="20" ma:contentTypeDescription="Crée un document." ma:contentTypeScope="" ma:versionID="7b78d654040777bb4206ea6a7d396a55">
  <xsd:schema xmlns:xsd="http://www.w3.org/2001/XMLSchema" xmlns:xs="http://www.w3.org/2001/XMLSchema" xmlns:p="http://schemas.microsoft.com/office/2006/metadata/properties" xmlns:ns1="http://schemas.microsoft.com/sharepoint/v3" xmlns:ns2="38f34de2-cd74-485e-8b1d-42cf0e25af43" xmlns:ns3="cb55b015-4af9-4461-9b58-ba1ff1670f5a" targetNamespace="http://schemas.microsoft.com/office/2006/metadata/properties" ma:root="true" ma:fieldsID="25f6eaa5b657b1747e48acf4697e99f2" ns1:_="" ns2:_="" ns3:_="">
    <xsd:import namespace="http://schemas.microsoft.com/sharepoint/v3"/>
    <xsd:import namespace="38f34de2-cd74-485e-8b1d-42cf0e25af43"/>
    <xsd:import namespace="cb55b015-4af9-4461-9b58-ba1ff1670f5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1:_ip_UnifiedCompliancePolicyProperties" minOccurs="0"/>
                <xsd:element ref="ns1:_ip_UnifiedCompliancePolicyUIAction" minOccurs="0"/>
                <xsd:element ref="ns2:MediaServiceObjectDetectorVersions" minOccurs="0"/>
                <xsd:element ref="ns2:_x005b_confluence_x005d_MemberForumRefsetOwnerAgreementDocument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3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24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f34de2-cd74-485e-8b1d-42cf0e25af4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_x005b_confluence_x005d_MemberForumRefsetOwnerAgreementDocument" ma:index="26" nillable="true" ma:displayName="[confluence] Member Forum" ma:description="Document envoyé le 20231108&#10; &gt; Refset Owner Agreement Document&#10;&#10;&quot;On behalf of Theresa Barry, MF representative for Ireland, attached the refset owner agreement document for your reference.&#10;Should you have any comments or questions, kindly contact Theresa at Theresa.barry@hse.ie &quot;" ma:format="Dropdown" ma:list="UserInfo" ma:SharePointGroup="0" ma:internalName="_x005b_confluence_x005d_MemberForumRefsetOwnerAgreementDocument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55b015-4af9-4461-9b58-ba1ff1670f5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21f516-c6be-4dee-827e-45fb7a95da85}" ma:internalName="TaxCatchAll" ma:showField="CatchAllData" ma:web="cb55b015-4af9-4461-9b58-ba1ff1670f5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cb55b015-4af9-4461-9b58-ba1ff1670f5a" xsi:nil="true"/>
    <lcf76f155ced4ddcb4097134ff3c332f xmlns="38f34de2-cd74-485e-8b1d-42cf0e25af43">
      <Terms xmlns="http://schemas.microsoft.com/office/infopath/2007/PartnerControls"/>
    </lcf76f155ced4ddcb4097134ff3c332f>
    <_ip_UnifiedCompliancePolicyProperties xmlns="http://schemas.microsoft.com/sharepoint/v3" xsi:nil="true"/>
    <_x005b_confluence_x005d_MemberForumRefsetOwnerAgreementDocument xmlns="38f34de2-cd74-485e-8b1d-42cf0e25af43">
      <UserInfo>
        <DisplayName/>
        <AccountId xsi:nil="true"/>
        <AccountType/>
      </UserInfo>
    </_x005b_confluence_x005d_MemberForumRefsetOwnerAgreementDocument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FD4DADD-ECC9-4407-B318-C8A6D1F798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8f34de2-cd74-485e-8b1d-42cf0e25af43"/>
    <ds:schemaRef ds:uri="cb55b015-4af9-4461-9b58-ba1ff1670f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7A7300A-3CA8-4787-A0A0-7043A4718DE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cb55b015-4af9-4461-9b58-ba1ff1670f5a"/>
    <ds:schemaRef ds:uri="38f34de2-cd74-485e-8b1d-42cf0e25af43"/>
  </ds:schemaRefs>
</ds:datastoreItem>
</file>

<file path=customXml/itemProps3.xml><?xml version="1.0" encoding="utf-8"?>
<ds:datastoreItem xmlns:ds="http://schemas.openxmlformats.org/officeDocument/2006/customXml" ds:itemID="{CC13A576-56AC-4D17-9BD1-4E936C0D48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ANS_MOD_STANDARD_POWERPOINT_V2.0</Template>
  <TotalTime>94</TotalTime>
  <Words>682</Words>
  <Application>Microsoft Office PowerPoint</Application>
  <PresentationFormat>Affichage à l'écran (16:9)</PresentationFormat>
  <Paragraphs>62</Paragraphs>
  <Slides>3</Slides>
  <Notes>2</Notes>
  <HiddenSlides>1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Webdings</vt:lpstr>
      <vt:lpstr>Wingdings</vt:lpstr>
      <vt:lpstr>Wingdings 3</vt:lpstr>
      <vt:lpstr>ANS_THEME STANDARD_V1.0</vt:lpstr>
      <vt:lpstr>État actuel</vt:lpstr>
      <vt:lpstr>Proposition</vt:lpstr>
      <vt:lpstr>Annexe – Requêtes ECL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État actuel</dc:title>
  <dc:creator>mlegall</dc:creator>
  <cp:lastModifiedBy>mlegall</cp:lastModifiedBy>
  <cp:revision>1</cp:revision>
  <cp:lastPrinted>2018-03-02T11:16:01Z</cp:lastPrinted>
  <dcterms:created xsi:type="dcterms:W3CDTF">2024-01-24T09:31:27Z</dcterms:created>
  <dcterms:modified xsi:type="dcterms:W3CDTF">2024-01-29T13:26:20Z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itre">
    <vt:lpwstr>Titre du document</vt:lpwstr>
  </property>
  <property fmtid="{D5CDD505-2E9C-101B-9397-08002B2CF9AE}" pid="3" name="_Sous-titre">
    <vt:lpwstr>Sous-titre</vt:lpwstr>
  </property>
  <property fmtid="{D5CDD505-2E9C-101B-9397-08002B2CF9AE}" pid="4" name="_Projet">
    <vt:lpwstr>Nom du projet</vt:lpwstr>
  </property>
  <property fmtid="{D5CDD505-2E9C-101B-9397-08002B2CF9AE}" pid="5" name="_Direction">
    <vt:lpwstr>Nom du pôle/direction</vt:lpwstr>
  </property>
  <property fmtid="{D5CDD505-2E9C-101B-9397-08002B2CF9AE}" pid="6" name="_Version">
    <vt:lpwstr>V0.1</vt:lpwstr>
  </property>
  <property fmtid="{D5CDD505-2E9C-101B-9397-08002B2CF9AE}" pid="7" name="_Statut">
    <vt:lpwstr>En cours</vt:lpwstr>
  </property>
  <property fmtid="{D5CDD505-2E9C-101B-9397-08002B2CF9AE}" pid="8" name="_Classification">
    <vt:lpwstr>Restreinte</vt:lpwstr>
  </property>
  <property fmtid="{D5CDD505-2E9C-101B-9397-08002B2CF9AE}" pid="9" name="*Choix Statut">
    <vt:lpwstr>En cours / En validation / Validé</vt:lpwstr>
  </property>
  <property fmtid="{D5CDD505-2E9C-101B-9397-08002B2CF9AE}" pid="10" name="*Choix classification">
    <vt:lpwstr>Publique / Interne / Restreinte / Confidentielle</vt:lpwstr>
  </property>
  <property fmtid="{D5CDD505-2E9C-101B-9397-08002B2CF9AE}" pid="11" name="ContentTypeId">
    <vt:lpwstr>0x0101002E88AC1E2773C24FA8B1B9F1FFF24083</vt:lpwstr>
  </property>
  <property fmtid="{D5CDD505-2E9C-101B-9397-08002B2CF9AE}" pid="12" name="MediaServiceImageTags">
    <vt:lpwstr/>
  </property>
</Properties>
</file>