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78" r:id="rId2"/>
    <p:sldId id="380" r:id="rId3"/>
    <p:sldId id="379" r:id="rId4"/>
    <p:sldId id="381" r:id="rId5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208AE4A-FF82-47E1-9F23-72A76A89767E}">
          <p14:sldIdLst>
            <p14:sldId id="378"/>
            <p14:sldId id="380"/>
            <p14:sldId id="379"/>
            <p14:sldId id="38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5C5C"/>
    <a:srgbClr val="3F647E"/>
    <a:srgbClr val="D1D2BC"/>
    <a:srgbClr val="DDBBBB"/>
    <a:srgbClr val="9D3637"/>
    <a:srgbClr val="EBE7E6"/>
    <a:srgbClr val="EAD6B5"/>
    <a:srgbClr val="D9E0E5"/>
    <a:srgbClr val="70732E"/>
    <a:srgbClr val="CE9D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91" autoAdjust="0"/>
    <p:restoredTop sz="88668" autoAdjust="0"/>
  </p:normalViewPr>
  <p:slideViewPr>
    <p:cSldViewPr>
      <p:cViewPr>
        <p:scale>
          <a:sx n="174" d="100"/>
          <a:sy n="174" d="100"/>
        </p:scale>
        <p:origin x="-1688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8" d="100"/>
        <a:sy n="25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62A770-5607-4FA2-9F42-B952FA8A5FAE}" type="datetimeFigureOut">
              <a:rPr lang="en-US" smtClean="0"/>
              <a:pPr/>
              <a:t>5/25/13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5A72A-9A6C-4D23-865B-3247032169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5526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0687B-67A5-4F82-9FEE-FDFCB905AA1A}" type="datetimeFigureOut">
              <a:rPr lang="en-US" smtClean="0"/>
              <a:pPr/>
              <a:t>5/25/13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DCA9DA-2F0D-4D56-87C5-59C6159467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078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CA9DA-2F0D-4D56-87C5-59C6159467D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188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rey_PP_main_orig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057400"/>
            <a:ext cx="7620000" cy="838200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57800" y="4495800"/>
            <a:ext cx="3657600" cy="1752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5257800" y="4418012"/>
            <a:ext cx="36576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Gr_PP_sub_Orig_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F732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2A70E6E-85C8-4BF8-9367-066D6D5DBFC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990600"/>
            <a:ext cx="8229600" cy="1588"/>
          </a:xfrm>
          <a:prstGeom prst="line">
            <a:avLst/>
          </a:prstGeom>
          <a:ln w="3175">
            <a:solidFill>
              <a:srgbClr val="9D36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Grey_PP_secondary_orig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478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343400"/>
            <a:ext cx="3352800" cy="167640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2A70E6E-85C8-4BF8-9367-066D6D5DBF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_PP_secondary_orig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478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267200"/>
            <a:ext cx="3352800" cy="175260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2A70E6E-85C8-4BF8-9367-066D6D5DBF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Gold_PP_secondary_orig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478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267200"/>
            <a:ext cx="3352800" cy="175260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2A70E6E-85C8-4BF8-9367-066D6D5DBF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lu_PP_secondary_orig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478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267200"/>
            <a:ext cx="3352800" cy="175260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2A70E6E-85C8-4BF8-9367-066D6D5DBF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r_PP_secondary_orig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478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267200"/>
            <a:ext cx="3352800" cy="175260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2A70E6E-85C8-4BF8-9367-066D6D5DBF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990600"/>
            <a:ext cx="8229600" cy="1588"/>
          </a:xfrm>
          <a:prstGeom prst="line">
            <a:avLst/>
          </a:prstGeom>
          <a:ln w="3175">
            <a:solidFill>
              <a:srgbClr val="9D36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Grey_PP_sub_Orig_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5C5C5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990600"/>
            <a:ext cx="8229600" cy="1588"/>
          </a:xfrm>
          <a:prstGeom prst="line">
            <a:avLst/>
          </a:prstGeom>
          <a:ln w="3175">
            <a:solidFill>
              <a:srgbClr val="9D36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old_PP_sub_Orig_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457200" y="990600"/>
            <a:ext cx="8229600" cy="1588"/>
          </a:xfrm>
          <a:prstGeom prst="line">
            <a:avLst/>
          </a:prstGeom>
          <a:ln w="3175">
            <a:solidFill>
              <a:srgbClr val="9D36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E9D4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990600"/>
            <a:ext cx="8229600" cy="1588"/>
          </a:xfrm>
          <a:prstGeom prst="line">
            <a:avLst/>
          </a:prstGeom>
          <a:ln w="3175">
            <a:solidFill>
              <a:srgbClr val="9D36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Blu_PP_sub_Orig_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457200" y="990600"/>
            <a:ext cx="8229600" cy="1588"/>
          </a:xfrm>
          <a:prstGeom prst="line">
            <a:avLst/>
          </a:prstGeom>
          <a:ln w="3175">
            <a:solidFill>
              <a:srgbClr val="9D36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F647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990600"/>
            <a:ext cx="8229600" cy="1588"/>
          </a:xfrm>
          <a:prstGeom prst="line">
            <a:avLst/>
          </a:prstGeom>
          <a:ln w="3175">
            <a:solidFill>
              <a:srgbClr val="9D36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R_PP_main_orig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057400"/>
            <a:ext cx="7620000" cy="838200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r_PP_sub_Orig_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457200" y="990600"/>
            <a:ext cx="8229600" cy="1588"/>
          </a:xfrm>
          <a:prstGeom prst="line">
            <a:avLst/>
          </a:prstGeom>
          <a:ln w="3175">
            <a:solidFill>
              <a:srgbClr val="9D36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70732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990600"/>
            <a:ext cx="8229600" cy="1588"/>
          </a:xfrm>
          <a:prstGeom prst="line">
            <a:avLst/>
          </a:prstGeom>
          <a:ln w="3175">
            <a:solidFill>
              <a:srgbClr val="9D36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Grey_PP_sub_Orig_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D1D2BC"/>
          </a:solidFill>
        </p:spPr>
      </p:pic>
      <p:sp>
        <p:nvSpPr>
          <p:cNvPr id="10" name="Rectangle 9"/>
          <p:cNvSpPr/>
          <p:nvPr userDrawn="1"/>
        </p:nvSpPr>
        <p:spPr>
          <a:xfrm>
            <a:off x="457200" y="1219200"/>
            <a:ext cx="4038600" cy="685800"/>
          </a:xfrm>
          <a:prstGeom prst="rect">
            <a:avLst/>
          </a:prstGeom>
          <a:solidFill>
            <a:srgbClr val="5C5C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4648200" y="1219200"/>
            <a:ext cx="4038600" cy="685800"/>
          </a:xfrm>
          <a:prstGeom prst="rect">
            <a:avLst/>
          </a:prstGeom>
          <a:solidFill>
            <a:srgbClr val="5C5C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5C5C5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5238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4144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5238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1200"/>
            <a:ext cx="4041775" cy="4144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57200" y="990600"/>
            <a:ext cx="8229600" cy="1588"/>
          </a:xfrm>
          <a:prstGeom prst="line">
            <a:avLst/>
          </a:prstGeom>
          <a:ln w="3175">
            <a:solidFill>
              <a:srgbClr val="9D36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523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4144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5238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1200"/>
            <a:ext cx="4041775" cy="4144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457200" y="1219200"/>
            <a:ext cx="4038600" cy="685800"/>
          </a:xfrm>
          <a:prstGeom prst="rect">
            <a:avLst/>
          </a:prstGeom>
          <a:solidFill>
            <a:srgbClr val="DDBB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4648200" y="1219200"/>
            <a:ext cx="4038600" cy="685800"/>
          </a:xfrm>
          <a:prstGeom prst="rect">
            <a:avLst/>
          </a:prstGeom>
          <a:solidFill>
            <a:srgbClr val="DDBB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old_PP_sub_Orig_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48E3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954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12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990600"/>
            <a:ext cx="8229600" cy="1588"/>
          </a:xfrm>
          <a:prstGeom prst="line">
            <a:avLst/>
          </a:prstGeom>
          <a:ln w="3175">
            <a:solidFill>
              <a:srgbClr val="9D36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F4F3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Grey_PP_sub_Orig_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F4F3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F4F3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Gold_PP_sub_Orig_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F4F3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Blu_PP_sub_Orig_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F4F3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Gr_PP_sub_Orig_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rey_PP_sub_Orig_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0"/>
            <a:ext cx="3962400" cy="6248400"/>
          </a:xfrm>
          <a:prstGeom prst="rect">
            <a:avLst/>
          </a:prstGeom>
          <a:solidFill>
            <a:srgbClr val="EBE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00" y="228600"/>
            <a:ext cx="8763000" cy="1219200"/>
          </a:xfrm>
          <a:prstGeom prst="rect">
            <a:avLst/>
          </a:prstGeom>
          <a:solidFill>
            <a:srgbClr val="5C5C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3050"/>
            <a:ext cx="8610600" cy="1162050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0" y="1600200"/>
            <a:ext cx="4572000" cy="4525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524000"/>
            <a:ext cx="3657600" cy="4602163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4D4D4D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old_PP_main_orig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057400"/>
            <a:ext cx="7620000" cy="838200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57800" y="4495800"/>
            <a:ext cx="3657600" cy="1752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5257800" y="4418012"/>
            <a:ext cx="36576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3962400" cy="6248400"/>
          </a:xfrm>
          <a:prstGeom prst="rect">
            <a:avLst/>
          </a:prstGeom>
          <a:solidFill>
            <a:srgbClr val="DDBB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00" y="228600"/>
            <a:ext cx="8763000" cy="1219200"/>
          </a:xfrm>
          <a:prstGeom prst="rect">
            <a:avLst/>
          </a:prstGeom>
          <a:solidFill>
            <a:srgbClr val="9D36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3050"/>
            <a:ext cx="8610600" cy="1162050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0" y="1600200"/>
            <a:ext cx="4572000" cy="4525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524000"/>
            <a:ext cx="3657600" cy="4602163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4D4D4D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old_PP_sub_Orig_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0"/>
            <a:ext cx="3962400" cy="6248400"/>
          </a:xfrm>
          <a:prstGeom prst="rect">
            <a:avLst/>
          </a:prstGeom>
          <a:solidFill>
            <a:srgbClr val="E3C7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00" y="228600"/>
            <a:ext cx="8763000" cy="1219200"/>
          </a:xfrm>
          <a:prstGeom prst="rect">
            <a:avLst/>
          </a:prstGeom>
          <a:solidFill>
            <a:srgbClr val="CE9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3050"/>
            <a:ext cx="8610600" cy="1162050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0" y="1600200"/>
            <a:ext cx="4572000" cy="4525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524000"/>
            <a:ext cx="3657600" cy="4602163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4D4D4D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3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lu_PP_sub_Orig_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0"/>
            <a:ext cx="3962400" cy="6248400"/>
          </a:xfrm>
          <a:prstGeom prst="rect">
            <a:avLst/>
          </a:prstGeom>
          <a:solidFill>
            <a:srgbClr val="D9E0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00" y="228600"/>
            <a:ext cx="8763000" cy="1219200"/>
          </a:xfrm>
          <a:prstGeom prst="rect">
            <a:avLst/>
          </a:prstGeom>
          <a:solidFill>
            <a:srgbClr val="3F64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3050"/>
            <a:ext cx="8610600" cy="1162050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0" y="1600200"/>
            <a:ext cx="4572000" cy="4525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524000"/>
            <a:ext cx="3657600" cy="4602163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4D4D4D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4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r_PP_sub_Orig_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0"/>
            <a:ext cx="3962400" cy="6248400"/>
          </a:xfrm>
          <a:prstGeom prst="rect">
            <a:avLst/>
          </a:prstGeom>
          <a:solidFill>
            <a:srgbClr val="D1D2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00" y="228600"/>
            <a:ext cx="8763000" cy="1219200"/>
          </a:xfrm>
          <a:prstGeom prst="rect">
            <a:avLst/>
          </a:prstGeom>
          <a:solidFill>
            <a:srgbClr val="707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3050"/>
            <a:ext cx="8610600" cy="1162050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0" y="1600200"/>
            <a:ext cx="4572000" cy="4525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524000"/>
            <a:ext cx="3657600" cy="4602163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4D4D4D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rey_PP_sub_Orig_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6248400"/>
          </a:xfrm>
          <a:prstGeom prst="rect">
            <a:avLst/>
          </a:prstGeom>
          <a:solidFill>
            <a:srgbClr val="EBE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5C5C5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6248400"/>
          </a:xfrm>
          <a:prstGeom prst="rect">
            <a:avLst/>
          </a:prstGeom>
          <a:solidFill>
            <a:srgbClr val="DDBB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9D363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old_PP_sub_Orig_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6248400"/>
          </a:xfrm>
          <a:prstGeom prst="rect">
            <a:avLst/>
          </a:prstGeom>
          <a:solidFill>
            <a:srgbClr val="EAD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CE9D4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Blu_PP_sub_Orig_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6248400"/>
          </a:xfrm>
          <a:prstGeom prst="rect">
            <a:avLst/>
          </a:prstGeom>
          <a:solidFill>
            <a:srgbClr val="D9E0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3F647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r_PP_sub_Orig_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6248400"/>
          </a:xfrm>
          <a:prstGeom prst="rect">
            <a:avLst/>
          </a:prstGeom>
          <a:solidFill>
            <a:srgbClr val="D1D2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Blu_PP_main_orig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057400"/>
            <a:ext cx="7620000" cy="838200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57800" y="4495800"/>
            <a:ext cx="3657600" cy="1752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5257800" y="4418012"/>
            <a:ext cx="36576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6800"/>
            <a:ext cx="2057400" cy="5059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6800"/>
            <a:ext cx="6019800" cy="5059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7B7A72-5A17-C645-9E73-1F16848086B1}" type="datetimeFigureOut">
              <a:rPr lang="en-US"/>
              <a:pPr/>
              <a:t>5/25/13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ADB3FA-C5D8-734C-BCAE-D3B9B72386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215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r_PP_main_orig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057400"/>
            <a:ext cx="7620000" cy="838200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57800" y="4495800"/>
            <a:ext cx="3657600" cy="1752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5257800" y="4418012"/>
            <a:ext cx="36576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ey_PP_sub_Orig_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2A70E6E-85C8-4BF8-9367-066D6D5DBFC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990600"/>
            <a:ext cx="8229600" cy="1588"/>
          </a:xfrm>
          <a:prstGeom prst="line">
            <a:avLst/>
          </a:prstGeom>
          <a:ln w="3175">
            <a:solidFill>
              <a:srgbClr val="9D36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86600" y="6356350"/>
            <a:ext cx="1066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2971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324600"/>
            <a:ext cx="685800" cy="3968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2A70E6E-85C8-4BF8-9367-066D6D5DBFC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990600"/>
            <a:ext cx="8229600" cy="1588"/>
          </a:xfrm>
          <a:prstGeom prst="line">
            <a:avLst/>
          </a:prstGeom>
          <a:ln w="3175">
            <a:solidFill>
              <a:srgbClr val="9D36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old_PP_sub_Orig_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48E3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2A70E6E-85C8-4BF8-9367-066D6D5DBFC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990600"/>
            <a:ext cx="8229600" cy="1588"/>
          </a:xfrm>
          <a:prstGeom prst="line">
            <a:avLst/>
          </a:prstGeom>
          <a:ln w="3175">
            <a:solidFill>
              <a:srgbClr val="9D36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lu_PP_sub_Orig_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E647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2A70E6E-85C8-4BF8-9367-066D6D5DBFC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990600"/>
            <a:ext cx="8229600" cy="1588"/>
          </a:xfrm>
          <a:prstGeom prst="line">
            <a:avLst/>
          </a:prstGeom>
          <a:ln w="3175">
            <a:solidFill>
              <a:srgbClr val="9D36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37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39.xml"/><Relationship Id="rId40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41.xml"/><Relationship Id="rId42" Type="http://schemas.openxmlformats.org/officeDocument/2006/relationships/theme" Target="../theme/theme1.xml"/><Relationship Id="rId43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R_PP_sub_Orig_logo.jpg"/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477000"/>
            <a:ext cx="1066800" cy="2585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77000"/>
            <a:ext cx="2895600" cy="2585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77000"/>
            <a:ext cx="685800" cy="2585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2A70E6E-85C8-4BF8-9367-066D6D5DBFC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990600"/>
            <a:ext cx="8229600" cy="1588"/>
          </a:xfrm>
          <a:prstGeom prst="line">
            <a:avLst/>
          </a:prstGeom>
          <a:ln w="3175">
            <a:solidFill>
              <a:srgbClr val="9D36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49" r:id="rId2"/>
    <p:sldLayoutId id="2147483660" r:id="rId3"/>
    <p:sldLayoutId id="2147483666" r:id="rId4"/>
    <p:sldLayoutId id="2147483667" r:id="rId5"/>
    <p:sldLayoutId id="2147483671" r:id="rId6"/>
    <p:sldLayoutId id="2147483650" r:id="rId7"/>
    <p:sldLayoutId id="2147483668" r:id="rId8"/>
    <p:sldLayoutId id="2147483669" r:id="rId9"/>
    <p:sldLayoutId id="2147483670" r:id="rId10"/>
    <p:sldLayoutId id="2147483651" r:id="rId11"/>
    <p:sldLayoutId id="2147483661" r:id="rId12"/>
    <p:sldLayoutId id="2147483663" r:id="rId13"/>
    <p:sldLayoutId id="2147483662" r:id="rId14"/>
    <p:sldLayoutId id="2147483664" r:id="rId15"/>
    <p:sldLayoutId id="2147483652" r:id="rId16"/>
    <p:sldLayoutId id="2147483678" r:id="rId17"/>
    <p:sldLayoutId id="2147483679" r:id="rId18"/>
    <p:sldLayoutId id="2147483680" r:id="rId19"/>
    <p:sldLayoutId id="2147483681" r:id="rId20"/>
    <p:sldLayoutId id="2147483689" r:id="rId21"/>
    <p:sldLayoutId id="2147483653" r:id="rId22"/>
    <p:sldLayoutId id="2147483673" r:id="rId23"/>
    <p:sldLayoutId id="2147483654" r:id="rId24"/>
    <p:sldLayoutId id="2147483685" r:id="rId25"/>
    <p:sldLayoutId id="2147483686" r:id="rId26"/>
    <p:sldLayoutId id="2147483687" r:id="rId27"/>
    <p:sldLayoutId id="2147483688" r:id="rId28"/>
    <p:sldLayoutId id="2147483682" r:id="rId29"/>
    <p:sldLayoutId id="2147483656" r:id="rId30"/>
    <p:sldLayoutId id="2147483672" r:id="rId31"/>
    <p:sldLayoutId id="2147483683" r:id="rId32"/>
    <p:sldLayoutId id="2147483684" r:id="rId33"/>
    <p:sldLayoutId id="2147483657" r:id="rId34"/>
    <p:sldLayoutId id="2147483674" r:id="rId35"/>
    <p:sldLayoutId id="2147483675" r:id="rId36"/>
    <p:sldLayoutId id="2147483676" r:id="rId37"/>
    <p:sldLayoutId id="2147483677" r:id="rId38"/>
    <p:sldLayoutId id="2147483658" r:id="rId39"/>
    <p:sldLayoutId id="2147483659" r:id="rId40"/>
    <p:sldLayoutId id="2147483690" r:id="rId4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rgbClr val="9D3637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/>
          <a:srcRect r="23687" b="2491"/>
          <a:stretch/>
        </p:blipFill>
        <p:spPr>
          <a:xfrm>
            <a:off x="2438400" y="4552384"/>
            <a:ext cx="4611704" cy="184123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/>
          <a:srcRect r="20071" b="-114"/>
          <a:stretch/>
        </p:blipFill>
        <p:spPr>
          <a:xfrm>
            <a:off x="2438400" y="1066801"/>
            <a:ext cx="4611704" cy="16993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r="20362" b="1484"/>
          <a:stretch/>
        </p:blipFill>
        <p:spPr>
          <a:xfrm>
            <a:off x="2438400" y="2793512"/>
            <a:ext cx="4611704" cy="175474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Using three LEGOs to represent “supporting evidence”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2819400" y="3810000"/>
            <a:ext cx="3429000" cy="381000"/>
          </a:xfrm>
          <a:prstGeom prst="roundRect">
            <a:avLst/>
          </a:prstGeom>
          <a:noFill/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2819400" y="4191000"/>
            <a:ext cx="3429000" cy="381000"/>
          </a:xfrm>
          <a:prstGeom prst="roundRect">
            <a:avLst/>
          </a:prstGeom>
          <a:noFill/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2590800" y="1066801"/>
            <a:ext cx="2895600" cy="228600"/>
          </a:xfrm>
          <a:prstGeom prst="roundRect">
            <a:avLst/>
          </a:prstGeom>
          <a:noFill/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Curved Connector 19"/>
          <p:cNvCxnSpPr>
            <a:stCxn id="12" idx="1"/>
            <a:endCxn id="14" idx="1"/>
          </p:cNvCxnSpPr>
          <p:nvPr/>
        </p:nvCxnSpPr>
        <p:spPr>
          <a:xfrm rot="10800000">
            <a:off x="2590800" y="1181102"/>
            <a:ext cx="228600" cy="2819399"/>
          </a:xfrm>
          <a:prstGeom prst="curvedConnector3">
            <a:avLst>
              <a:gd name="adj1" fmla="val 1011016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/>
          <p:cNvCxnSpPr/>
          <p:nvPr/>
        </p:nvCxnSpPr>
        <p:spPr>
          <a:xfrm rot="10800000" flipV="1">
            <a:off x="5867400" y="4419600"/>
            <a:ext cx="381000" cy="304800"/>
          </a:xfrm>
          <a:prstGeom prst="curvedConnector3">
            <a:avLst>
              <a:gd name="adj1" fmla="val -628188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2590800" y="4572000"/>
            <a:ext cx="3276600" cy="228600"/>
          </a:xfrm>
          <a:prstGeom prst="roundRect">
            <a:avLst/>
          </a:prstGeom>
          <a:noFill/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7467600" y="4191000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Has supporting evidence</a:t>
            </a:r>
            <a:endParaRPr lang="en-US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457200" y="2514600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Refers to observation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9188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PNCS VTE form “logic”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117" r="7847"/>
          <a:stretch/>
        </p:blipFill>
        <p:spPr>
          <a:xfrm>
            <a:off x="474444" y="1219201"/>
            <a:ext cx="7613005" cy="4800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ounded Rectangle 6"/>
          <p:cNvSpPr/>
          <p:nvPr/>
        </p:nvSpPr>
        <p:spPr>
          <a:xfrm>
            <a:off x="533400" y="2590800"/>
            <a:ext cx="2362200" cy="152400"/>
          </a:xfrm>
          <a:prstGeom prst="roundRect">
            <a:avLst/>
          </a:prstGeom>
          <a:noFill/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533400" y="5410200"/>
            <a:ext cx="2362200" cy="152400"/>
          </a:xfrm>
          <a:prstGeom prst="roundRect">
            <a:avLst/>
          </a:prstGeom>
          <a:noFill/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0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Suggested concepts for the </a:t>
            </a:r>
            <a:br>
              <a:rPr lang="en-US" dirty="0" smtClean="0"/>
            </a:br>
            <a:r>
              <a:rPr lang="en-US" dirty="0" smtClean="0"/>
              <a:t>“connector” LEGO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43001"/>
            <a:ext cx="8229600" cy="449579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Discernible</a:t>
            </a:r>
          </a:p>
          <a:p>
            <a:pPr lvl="1"/>
            <a:r>
              <a:rPr lang="en-US" dirty="0" smtClean="0"/>
              <a:t>Supporting </a:t>
            </a:r>
            <a:r>
              <a:rPr lang="en-US" dirty="0"/>
              <a:t>evidence for </a:t>
            </a:r>
            <a:r>
              <a:rPr lang="en-US" b="1" dirty="0" smtClean="0"/>
              <a:t>observation</a:t>
            </a:r>
            <a:r>
              <a:rPr lang="en-US" dirty="0" smtClean="0"/>
              <a:t> (</a:t>
            </a:r>
            <a:r>
              <a:rPr lang="en-US" dirty="0"/>
              <a:t>observable entity)</a:t>
            </a:r>
            <a:r>
              <a:rPr lang="en-US" dirty="0" smtClean="0"/>
              <a:t>*</a:t>
            </a:r>
          </a:p>
          <a:p>
            <a:pPr lvl="2"/>
            <a:r>
              <a:rPr lang="en-US" dirty="0" smtClean="0"/>
              <a:t>IS</a:t>
            </a:r>
            <a:r>
              <a:rPr lang="en-US" dirty="0"/>
              <a:t>-A Clinical history/examination observable (observable entity</a:t>
            </a:r>
            <a:r>
              <a:rPr lang="en-US" dirty="0" smtClean="0"/>
              <a:t>)</a:t>
            </a:r>
          </a:p>
          <a:p>
            <a:r>
              <a:rPr lang="en-US" dirty="0" smtClean="0"/>
              <a:t>Qualifier</a:t>
            </a:r>
          </a:p>
          <a:p>
            <a:pPr lvl="1"/>
            <a:r>
              <a:rPr lang="en-US" dirty="0" smtClean="0"/>
              <a:t>Logical </a:t>
            </a:r>
            <a:r>
              <a:rPr lang="en-US" dirty="0"/>
              <a:t>structure of data collection form (record artifact</a:t>
            </a:r>
            <a:r>
              <a:rPr lang="en-US" dirty="0" smtClean="0"/>
              <a:t>)*</a:t>
            </a:r>
          </a:p>
          <a:p>
            <a:pPr lvl="2"/>
            <a:r>
              <a:rPr lang="en-US" dirty="0" smtClean="0"/>
              <a:t>IS-</a:t>
            </a:r>
            <a:r>
              <a:rPr lang="en-US" dirty="0"/>
              <a:t>A Record composition (record artifact</a:t>
            </a:r>
            <a:r>
              <a:rPr lang="en-US" dirty="0" smtClean="0"/>
              <a:t>)</a:t>
            </a:r>
          </a:p>
          <a:p>
            <a:r>
              <a:rPr lang="en-US" dirty="0" smtClean="0"/>
              <a:t>Assertion Component relationship types</a:t>
            </a:r>
          </a:p>
          <a:p>
            <a:pPr lvl="1"/>
            <a:r>
              <a:rPr lang="en-US" b="1" dirty="0" smtClean="0"/>
              <a:t>Refers to observation </a:t>
            </a:r>
            <a:r>
              <a:rPr lang="en-US" dirty="0" smtClean="0"/>
              <a:t>(link assertion)*</a:t>
            </a:r>
          </a:p>
          <a:p>
            <a:pPr lvl="2"/>
            <a:r>
              <a:rPr lang="en-US" dirty="0"/>
              <a:t>IS-A Link assertion (link assertion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Has </a:t>
            </a:r>
            <a:r>
              <a:rPr lang="en-US" dirty="0"/>
              <a:t>supporting evidence (link assertion</a:t>
            </a:r>
            <a:r>
              <a:rPr lang="en-US" dirty="0" smtClean="0"/>
              <a:t>)*</a:t>
            </a:r>
          </a:p>
          <a:p>
            <a:pPr lvl="2"/>
            <a:r>
              <a:rPr lang="en-US" dirty="0" smtClean="0"/>
              <a:t>IS</a:t>
            </a:r>
            <a:r>
              <a:rPr lang="en-US" dirty="0"/>
              <a:t>-A Link assertion (link </a:t>
            </a:r>
            <a:r>
              <a:rPr lang="en-US" dirty="0" smtClean="0"/>
              <a:t>assertion)</a:t>
            </a:r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1000" y="5638800"/>
            <a:ext cx="34804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* indicates a new concept</a:t>
            </a:r>
          </a:p>
        </p:txBody>
      </p:sp>
    </p:spTree>
    <p:extLst>
      <p:ext uri="{BB962C8B-B14F-4D97-AF65-F5344CB8AC3E}">
        <p14:creationId xmlns:p14="http://schemas.microsoft.com/office/powerpoint/2010/main" val="1643295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Assertion component “pointers”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0E6E-85C8-4BF8-9367-066D6D5DBFC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990600"/>
            <a:ext cx="6264233" cy="5392911"/>
          </a:xfrm>
          <a:prstGeom prst="rect">
            <a:avLst/>
          </a:prstGeom>
        </p:spPr>
      </p:pic>
      <p:cxnSp>
        <p:nvCxnSpPr>
          <p:cNvPr id="5" name="Curved Connector 4"/>
          <p:cNvCxnSpPr/>
          <p:nvPr/>
        </p:nvCxnSpPr>
        <p:spPr>
          <a:xfrm rot="10800000" flipV="1">
            <a:off x="3505200" y="4191000"/>
            <a:ext cx="1447800" cy="1371600"/>
          </a:xfrm>
          <a:prstGeom prst="curvedConnector3">
            <a:avLst>
              <a:gd name="adj1" fmla="val 50000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urved Connector 7"/>
          <p:cNvCxnSpPr/>
          <p:nvPr/>
        </p:nvCxnSpPr>
        <p:spPr>
          <a:xfrm rot="10800000">
            <a:off x="3429000" y="3124200"/>
            <a:ext cx="1524000" cy="1371600"/>
          </a:xfrm>
          <a:prstGeom prst="curvedConnector3">
            <a:avLst>
              <a:gd name="adj1" fmla="val 50000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6163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pelon Template 0625201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Apelon Template 06252012</Template>
  <TotalTime>31048</TotalTime>
  <Words>121</Words>
  <Application>Microsoft Macintosh PowerPoint</Application>
  <PresentationFormat>On-screen Show (4:3)</PresentationFormat>
  <Paragraphs>24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Apelon Template 06252012</vt:lpstr>
      <vt:lpstr>Using three LEGOs to represent “supporting evidence”</vt:lpstr>
      <vt:lpstr>PNCS VTE form “logic”</vt:lpstr>
      <vt:lpstr>Suggested concepts for the  “connector” LEGO</vt:lpstr>
      <vt:lpstr>Assertion component “pointers”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David Sperzel</dc:creator>
  <cp:lastModifiedBy>David Sperzel</cp:lastModifiedBy>
  <cp:revision>312</cp:revision>
  <dcterms:created xsi:type="dcterms:W3CDTF">2012-10-11T05:42:02Z</dcterms:created>
  <dcterms:modified xsi:type="dcterms:W3CDTF">2013-05-25T21:12:16Z</dcterms:modified>
</cp:coreProperties>
</file>