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3"/>
  </p:notesMasterIdLst>
  <p:sldIdLst>
    <p:sldId id="258" r:id="rId2"/>
    <p:sldId id="263" r:id="rId3"/>
    <p:sldId id="298" r:id="rId4"/>
    <p:sldId id="297" r:id="rId5"/>
    <p:sldId id="291" r:id="rId6"/>
    <p:sldId id="292" r:id="rId7"/>
    <p:sldId id="300" r:id="rId8"/>
    <p:sldId id="301" r:id="rId9"/>
    <p:sldId id="293" r:id="rId10"/>
    <p:sldId id="294" r:id="rId11"/>
    <p:sldId id="295" r:id="rId12"/>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e Santamaria" initials="SS" lastIdx="11" clrIdx="0">
    <p:extLst>
      <p:ext uri="{19B8F6BF-5375-455C-9EA6-DF929625EA0E}">
        <p15:presenceInfo xmlns:p15="http://schemas.microsoft.com/office/powerpoint/2012/main" userId="fcedf19cd02574d1" providerId="Windows Live"/>
      </p:ext>
    </p:extLst>
  </p:cmAuthor>
  <p:cmAuthor id="2" name="Farzaneh" initials="F" lastIdx="5" clrIdx="1">
    <p:extLst>
      <p:ext uri="{19B8F6BF-5375-455C-9EA6-DF929625EA0E}">
        <p15:presenceInfo xmlns:p15="http://schemas.microsoft.com/office/powerpoint/2012/main" userId="Farzane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533" autoAdjust="0"/>
  </p:normalViewPr>
  <p:slideViewPr>
    <p:cSldViewPr snapToGrid="0" snapToObjects="1">
      <p:cViewPr>
        <p:scale>
          <a:sx n="87" d="100"/>
          <a:sy n="87" d="100"/>
        </p:scale>
        <p:origin x="804"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CA" dirty="0" smtClean="0"/>
              <a:t>The overall organization of LOINC is divided first into four categories, “lab”, “clinical”, “attachments” and “surveys”. (This split is recorded in CLASSTYPE field of the LOINC Table.) The laboratory portion is further divided into the usual categories of chemistry, hematology, serology, microbiology (which includes parasitology and virology), and toxicology. We have separated antibiotic susceptibilities into their own category. The clinical portion of LOINC contains entries for vital signs, hemodynamics, intake/output, EKG, obstetric ultrasound, cardiac echo, urologic imaging, </a:t>
            </a:r>
            <a:r>
              <a:rPr lang="en-CA" dirty="0" err="1" smtClean="0"/>
              <a:t>gastroendoscopic</a:t>
            </a:r>
            <a:r>
              <a:rPr lang="en-CA" dirty="0" smtClean="0"/>
              <a:t> procedures, pulmonary ventilator management, and other clinical observations.</a:t>
            </a:r>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9995746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Set: </a:t>
            </a:r>
            <a:r>
              <a:rPr lang="en-CA" sz="1200" b="0" i="0" u="none" strike="noStrike" kern="1200" baseline="0" dirty="0" smtClean="0">
                <a:solidFill>
                  <a:schemeClr val="tx1"/>
                </a:solidFill>
                <a:latin typeface="+mn-lt"/>
                <a:ea typeface="+mn-ea"/>
                <a:cs typeface="+mn-cs"/>
              </a:rPr>
              <a:t>Used for clinical attachments 	</a:t>
            </a:r>
          </a:p>
          <a:p>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3873964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Some of the answers seem to contradict the definition of IMP from RII (e.g. “One or more tests pending”)</a:t>
            </a:r>
          </a:p>
          <a:p>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8584009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CA" dirty="0" smtClean="0"/>
              <a:t>Out of date.</a:t>
            </a:r>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4087985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idx="10"/>
          </p:nvPr>
        </p:nvSpPr>
        <p:spPr/>
        <p:txBody>
          <a:bodyPr/>
          <a:lstStyle/>
          <a:p>
            <a:endParaRPr lang="en-CA"/>
          </a:p>
        </p:txBody>
      </p:sp>
    </p:spTree>
    <p:extLst>
      <p:ext uri="{BB962C8B-B14F-4D97-AF65-F5344CB8AC3E}">
        <p14:creationId xmlns:p14="http://schemas.microsoft.com/office/powerpoint/2010/main" val="2110866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dias">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ammenligning">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cSld name="Indhold med billedtekst">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cSld name="Billede med billedtekst">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5" r:id="rId5"/>
    <p:sldLayoutId id="2147483656" r:id="rId6"/>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csfe.aceworkspace.net/sf/go/doc6640?nav=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LOINC terms with impression (IMP) Property</a:t>
            </a:r>
            <a:endParaRPr lang="en-US" dirty="0"/>
          </a:p>
        </p:txBody>
      </p:sp>
      <p:sp>
        <p:nvSpPr>
          <p:cNvPr id="3" name="Subtitle 2"/>
          <p:cNvSpPr>
            <a:spLocks noGrp="1"/>
          </p:cNvSpPr>
          <p:nvPr>
            <p:ph type="subTitle" idx="1"/>
          </p:nvPr>
        </p:nvSpPr>
        <p:spPr/>
        <p:txBody>
          <a:bodyPr/>
          <a:lstStyle/>
          <a:p>
            <a:r>
              <a:rPr lang="en-US" dirty="0" smtClean="0"/>
              <a:t>How to model Impression LOINC codes</a:t>
            </a:r>
            <a:endParaRPr lang="en-US" dirty="0"/>
          </a:p>
        </p:txBody>
      </p:sp>
    </p:spTree>
    <p:extLst>
      <p:ext uri="{BB962C8B-B14F-4D97-AF65-F5344CB8AC3E}">
        <p14:creationId xmlns:p14="http://schemas.microsoft.com/office/powerpoint/2010/main" val="1790797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LOINC </a:t>
            </a:r>
            <a:r>
              <a:rPr lang="en-CA" dirty="0"/>
              <a:t>name: Amino </a:t>
            </a:r>
            <a:r>
              <a:rPr lang="en-CA" dirty="0" err="1"/>
              <a:t>acids:Imp:Pt:Urine:Nar</a:t>
            </a:r>
            <a:endParaRPr lang="en-CA" dirty="0"/>
          </a:p>
          <a:p>
            <a:r>
              <a:rPr lang="en-CA" dirty="0"/>
              <a:t>Long common name: Amino acids [interpretation] in Urine Narrative</a:t>
            </a:r>
          </a:p>
          <a:p>
            <a:pPr lvl="1"/>
            <a:r>
              <a:rPr lang="en-CA" dirty="0"/>
              <a:t>(a) Pattern: Pattern of analyte X in system Y (observable)</a:t>
            </a:r>
          </a:p>
          <a:p>
            <a:pPr lvl="1"/>
            <a:r>
              <a:rPr lang="en-CA" dirty="0"/>
              <a:t>(a) FSN: Pattern of amino acids in urine (observable)</a:t>
            </a:r>
          </a:p>
          <a:p>
            <a:pPr lvl="1"/>
            <a:endParaRPr lang="en-CA" dirty="0" smtClean="0"/>
          </a:p>
          <a:p>
            <a:pPr lvl="1"/>
            <a:r>
              <a:rPr lang="en-CA" dirty="0" smtClean="0"/>
              <a:t>(</a:t>
            </a:r>
            <a:r>
              <a:rPr lang="en-CA" dirty="0"/>
              <a:t>b) Pattern: Interpretation of pattern of analyte X in specimen Y (procedure)</a:t>
            </a:r>
          </a:p>
          <a:p>
            <a:pPr lvl="1"/>
            <a:r>
              <a:rPr lang="en-CA" dirty="0"/>
              <a:t>(b) FSN: Interpretation of pattern of amino acids in urine (procedure)</a:t>
            </a:r>
          </a:p>
          <a:p>
            <a:pPr lvl="1"/>
            <a:endParaRPr lang="en-CA" dirty="0"/>
          </a:p>
        </p:txBody>
      </p:sp>
      <p:sp>
        <p:nvSpPr>
          <p:cNvPr id="3" name="Title 2"/>
          <p:cNvSpPr>
            <a:spLocks noGrp="1"/>
          </p:cNvSpPr>
          <p:nvPr>
            <p:ph type="title"/>
          </p:nvPr>
        </p:nvSpPr>
        <p:spPr/>
        <p:txBody>
          <a:bodyPr/>
          <a:lstStyle/>
          <a:p>
            <a:r>
              <a:rPr lang="en-CA" sz="2400" dirty="0"/>
              <a:t>SNOMED CT Editorial guidelines </a:t>
            </a:r>
            <a:r>
              <a:rPr lang="en-CA" sz="2400" dirty="0" smtClean="0"/>
              <a:t>- </a:t>
            </a:r>
            <a:r>
              <a:rPr lang="en-CA" sz="2400" dirty="0"/>
              <a:t>Guidance for content submitted using LOINC or IFCC-IUPAC names</a:t>
            </a:r>
            <a:r>
              <a:rPr lang="en-CA" dirty="0"/>
              <a:t/>
            </a:r>
            <a:br>
              <a:rPr lang="en-CA" dirty="0"/>
            </a:br>
            <a:endParaRPr lang="en-CA" dirty="0"/>
          </a:p>
        </p:txBody>
      </p:sp>
    </p:spTree>
    <p:extLst>
      <p:ext uri="{BB962C8B-B14F-4D97-AF65-F5344CB8AC3E}">
        <p14:creationId xmlns:p14="http://schemas.microsoft.com/office/powerpoint/2010/main" val="852943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CA" dirty="0">
                <a:hlinkClick r:id="rId2"/>
              </a:rPr>
              <a:t>https://csfe.aceworkspace.net/sf/go/doc6640?nav=1</a:t>
            </a:r>
            <a:endParaRPr lang="en-CA" dirty="0"/>
          </a:p>
          <a:p>
            <a:pPr lvl="1"/>
            <a:r>
              <a:rPr lang="en-CA" dirty="0"/>
              <a:t>Slides 8-9</a:t>
            </a:r>
          </a:p>
        </p:txBody>
      </p:sp>
      <p:sp>
        <p:nvSpPr>
          <p:cNvPr id="3" name="Title 2"/>
          <p:cNvSpPr>
            <a:spLocks noGrp="1"/>
          </p:cNvSpPr>
          <p:nvPr>
            <p:ph type="title"/>
          </p:nvPr>
        </p:nvSpPr>
        <p:spPr/>
        <p:txBody>
          <a:bodyPr/>
          <a:lstStyle/>
          <a:p>
            <a:r>
              <a:rPr lang="en-CA" dirty="0"/>
              <a:t>Observable Redesign model</a:t>
            </a:r>
          </a:p>
        </p:txBody>
      </p:sp>
    </p:spTree>
    <p:extLst>
      <p:ext uri="{BB962C8B-B14F-4D97-AF65-F5344CB8AC3E}">
        <p14:creationId xmlns:p14="http://schemas.microsoft.com/office/powerpoint/2010/main" val="289669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68933"/>
            <a:ext cx="8229600" cy="5081496"/>
          </a:xfrm>
        </p:spPr>
        <p:txBody>
          <a:bodyPr/>
          <a:lstStyle/>
          <a:p>
            <a:r>
              <a:rPr lang="en-US" dirty="0" smtClean="0"/>
              <a:t>LOINC codes with property IMP (as of July 2014 release): 877 (Active, Trial, Discouraged)</a:t>
            </a:r>
          </a:p>
          <a:p>
            <a:pPr lvl="1"/>
            <a:r>
              <a:rPr lang="en-US" dirty="0" smtClean="0"/>
              <a:t>Lab: 666</a:t>
            </a:r>
          </a:p>
          <a:p>
            <a:pPr lvl="2"/>
            <a:r>
              <a:rPr lang="en-CA" dirty="0"/>
              <a:t>Fetal cell screen [interpretation] in Blood</a:t>
            </a:r>
            <a:endParaRPr lang="en-US" dirty="0" smtClean="0"/>
          </a:p>
          <a:p>
            <a:pPr lvl="1"/>
            <a:r>
              <a:rPr lang="en-US" dirty="0" smtClean="0"/>
              <a:t>Clinical: 164</a:t>
            </a:r>
          </a:p>
          <a:p>
            <a:pPr lvl="2"/>
            <a:r>
              <a:rPr lang="en-CA" dirty="0"/>
              <a:t>Fetal Study observation general US</a:t>
            </a:r>
            <a:endParaRPr lang="en-US" dirty="0" smtClean="0"/>
          </a:p>
          <a:p>
            <a:pPr lvl="1"/>
            <a:r>
              <a:rPr lang="en-US" dirty="0" smtClean="0"/>
              <a:t>Attachments: 36</a:t>
            </a:r>
          </a:p>
          <a:p>
            <a:pPr lvl="2"/>
            <a:r>
              <a:rPr lang="en-US" dirty="0"/>
              <a:t>Radiology Study recommendation (narrative)</a:t>
            </a:r>
            <a:endParaRPr lang="en-US" dirty="0" smtClean="0"/>
          </a:p>
          <a:p>
            <a:pPr lvl="1"/>
            <a:r>
              <a:rPr lang="en-US" dirty="0" smtClean="0"/>
              <a:t>Surveys: 11</a:t>
            </a:r>
          </a:p>
          <a:p>
            <a:pPr lvl="2"/>
            <a:r>
              <a:rPr lang="en-US" dirty="0"/>
              <a:t>Neonatal pressure ulcer risk evaluation [NSRAS</a:t>
            </a:r>
            <a:r>
              <a:rPr lang="en-US" dirty="0" smtClean="0"/>
              <a:t>]</a:t>
            </a:r>
          </a:p>
          <a:p>
            <a:r>
              <a:rPr lang="en-US" dirty="0" smtClean="0"/>
              <a:t>Order/Observation</a:t>
            </a:r>
          </a:p>
          <a:p>
            <a:pPr lvl="1"/>
            <a:r>
              <a:rPr lang="en-US" dirty="0" smtClean="0"/>
              <a:t>843: Observation only</a:t>
            </a:r>
          </a:p>
          <a:p>
            <a:pPr lvl="1"/>
            <a:r>
              <a:rPr lang="en-US" dirty="0" smtClean="0"/>
              <a:t>15: both order and observation (all lab</a:t>
            </a:r>
            <a:r>
              <a:rPr lang="en-US" dirty="0" smtClean="0"/>
              <a:t>)</a:t>
            </a:r>
            <a:endParaRPr lang="en-US" dirty="0" smtClean="0"/>
          </a:p>
          <a:p>
            <a:pPr lvl="1"/>
            <a:r>
              <a:rPr lang="en-US" dirty="0" smtClean="0"/>
              <a:t>19: blank (Clinical or survey)</a:t>
            </a:r>
          </a:p>
          <a:p>
            <a:endParaRPr lang="en-US" dirty="0" smtClean="0"/>
          </a:p>
        </p:txBody>
      </p:sp>
      <p:sp>
        <p:nvSpPr>
          <p:cNvPr id="3" name="Title 2"/>
          <p:cNvSpPr>
            <a:spLocks noGrp="1"/>
          </p:cNvSpPr>
          <p:nvPr>
            <p:ph type="title"/>
          </p:nvPr>
        </p:nvSpPr>
        <p:spPr/>
        <p:txBody>
          <a:bodyPr/>
          <a:lstStyle/>
          <a:p>
            <a:r>
              <a:rPr lang="en-US" dirty="0" smtClean="0"/>
              <a:t>Background</a:t>
            </a:r>
            <a:endParaRPr lang="en-US" dirty="0"/>
          </a:p>
        </p:txBody>
      </p:sp>
    </p:spTree>
    <p:extLst>
      <p:ext uri="{BB962C8B-B14F-4D97-AF65-F5344CB8AC3E}">
        <p14:creationId xmlns:p14="http://schemas.microsoft.com/office/powerpoint/2010/main" val="25796386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981743"/>
          </a:xfrm>
        </p:spPr>
        <p:txBody>
          <a:bodyPr/>
          <a:lstStyle/>
          <a:p>
            <a:r>
              <a:rPr lang="en-CA" dirty="0" smtClean="0"/>
              <a:t>Scale</a:t>
            </a:r>
          </a:p>
          <a:p>
            <a:pPr lvl="1"/>
            <a:r>
              <a:rPr lang="en-CA" sz="1800" dirty="0"/>
              <a:t>Nom: </a:t>
            </a:r>
            <a:r>
              <a:rPr lang="en-CA" sz="1800" dirty="0" smtClean="0"/>
              <a:t>527</a:t>
            </a:r>
          </a:p>
          <a:p>
            <a:pPr lvl="1"/>
            <a:r>
              <a:rPr lang="en-CA" sz="1800" dirty="0" smtClean="0"/>
              <a:t>Nar: 265</a:t>
            </a:r>
          </a:p>
          <a:p>
            <a:pPr lvl="1"/>
            <a:r>
              <a:rPr lang="en-CA" sz="1800" dirty="0" err="1" smtClean="0"/>
              <a:t>Ord</a:t>
            </a:r>
            <a:r>
              <a:rPr lang="en-CA" sz="1800" dirty="0" smtClean="0"/>
              <a:t>: 74</a:t>
            </a:r>
          </a:p>
          <a:p>
            <a:pPr lvl="1"/>
            <a:r>
              <a:rPr lang="en-CA" sz="1800" dirty="0"/>
              <a:t>Set: </a:t>
            </a:r>
            <a:r>
              <a:rPr lang="en-CA" sz="1800" dirty="0" smtClean="0"/>
              <a:t>9</a:t>
            </a:r>
          </a:p>
          <a:p>
            <a:pPr lvl="1"/>
            <a:r>
              <a:rPr lang="en-CA" sz="1800" dirty="0"/>
              <a:t>Doc: </a:t>
            </a:r>
            <a:r>
              <a:rPr lang="en-CA" sz="1800" dirty="0" smtClean="0"/>
              <a:t>2</a:t>
            </a:r>
          </a:p>
          <a:p>
            <a:r>
              <a:rPr lang="en-US" dirty="0" smtClean="0"/>
              <a:t>Component </a:t>
            </a:r>
            <a:r>
              <a:rPr lang="en-US" dirty="0"/>
              <a:t>name:</a:t>
            </a:r>
          </a:p>
          <a:p>
            <a:pPr lvl="1"/>
            <a:r>
              <a:rPr lang="en-US" sz="1800" dirty="0"/>
              <a:t>Comment: 112 (including 80 service </a:t>
            </a:r>
            <a:r>
              <a:rPr lang="en-US" sz="1800" dirty="0" smtClean="0"/>
              <a:t>comments  -- with nominal scale?)</a:t>
            </a:r>
            <a:endParaRPr lang="en-US" sz="1800" dirty="0" smtClean="0"/>
          </a:p>
          <a:p>
            <a:pPr lvl="1"/>
            <a:r>
              <a:rPr lang="en-US" sz="1800" dirty="0" smtClean="0"/>
              <a:t>Interpretation</a:t>
            </a:r>
            <a:r>
              <a:rPr lang="en-US" sz="1800" dirty="0"/>
              <a:t>: </a:t>
            </a:r>
            <a:r>
              <a:rPr lang="en-US" sz="1800" dirty="0" smtClean="0"/>
              <a:t>52</a:t>
            </a:r>
          </a:p>
          <a:p>
            <a:pPr lvl="1"/>
            <a:r>
              <a:rPr lang="en-US" sz="1800" dirty="0" smtClean="0"/>
              <a:t>Analysis: 24</a:t>
            </a:r>
          </a:p>
          <a:p>
            <a:pPr lvl="1"/>
            <a:r>
              <a:rPr lang="en-US" sz="1800" dirty="0"/>
              <a:t>Review: </a:t>
            </a:r>
            <a:r>
              <a:rPr lang="en-US" sz="1800" dirty="0" smtClean="0"/>
              <a:t>17</a:t>
            </a:r>
            <a:endParaRPr lang="en-US" sz="1800" dirty="0"/>
          </a:p>
          <a:p>
            <a:pPr lvl="1"/>
            <a:r>
              <a:rPr lang="en-US" sz="1800" dirty="0" smtClean="0"/>
              <a:t>Note</a:t>
            </a:r>
            <a:r>
              <a:rPr lang="en-US" sz="1800" dirty="0"/>
              <a:t>: 8</a:t>
            </a:r>
          </a:p>
          <a:p>
            <a:pPr lvl="1"/>
            <a:r>
              <a:rPr lang="en-US" sz="1800" dirty="0"/>
              <a:t>Report/narrative: </a:t>
            </a:r>
            <a:r>
              <a:rPr lang="en-US" sz="1800" dirty="0" smtClean="0"/>
              <a:t>8</a:t>
            </a:r>
          </a:p>
          <a:p>
            <a:pPr lvl="1"/>
            <a:r>
              <a:rPr lang="en-US" sz="1800" dirty="0" smtClean="0"/>
              <a:t>Assessment: 6</a:t>
            </a:r>
          </a:p>
          <a:p>
            <a:pPr lvl="1"/>
            <a:r>
              <a:rPr lang="en-US" sz="1800" dirty="0" smtClean="0"/>
              <a:t>Recommendation: </a:t>
            </a:r>
            <a:r>
              <a:rPr lang="en-US" sz="1800" dirty="0" smtClean="0"/>
              <a:t>2</a:t>
            </a:r>
          </a:p>
          <a:p>
            <a:pPr lvl="1"/>
            <a:endParaRPr lang="en-US" sz="1800" dirty="0" smtClean="0"/>
          </a:p>
          <a:p>
            <a:pPr lvl="1"/>
            <a:r>
              <a:rPr lang="en-US" sz="1800" dirty="0" smtClean="0"/>
              <a:t>Pattern</a:t>
            </a:r>
            <a:r>
              <a:rPr lang="en-US" sz="1800" dirty="0"/>
              <a:t>: </a:t>
            </a:r>
            <a:r>
              <a:rPr lang="en-US" sz="1800" dirty="0" smtClean="0"/>
              <a:t>112</a:t>
            </a:r>
            <a:endParaRPr lang="en-US" sz="1800" dirty="0" smtClean="0"/>
          </a:p>
          <a:p>
            <a:pPr marL="565150" lvl="1" indent="0">
              <a:buNone/>
            </a:pPr>
            <a:endParaRPr lang="en-CA" dirty="0"/>
          </a:p>
        </p:txBody>
      </p:sp>
      <p:sp>
        <p:nvSpPr>
          <p:cNvPr id="3" name="Title 2"/>
          <p:cNvSpPr>
            <a:spLocks noGrp="1"/>
          </p:cNvSpPr>
          <p:nvPr>
            <p:ph type="title"/>
          </p:nvPr>
        </p:nvSpPr>
        <p:spPr/>
        <p:txBody>
          <a:bodyPr/>
          <a:lstStyle/>
          <a:p>
            <a:r>
              <a:rPr lang="en-US" dirty="0" smtClean="0"/>
              <a:t>Background</a:t>
            </a:r>
            <a:endParaRPr lang="en-CA" dirty="0"/>
          </a:p>
        </p:txBody>
      </p:sp>
    </p:spTree>
    <p:extLst>
      <p:ext uri="{BB962C8B-B14F-4D97-AF65-F5344CB8AC3E}">
        <p14:creationId xmlns:p14="http://schemas.microsoft.com/office/powerpoint/2010/main" val="817077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a:t>How do we deal with impression property types in general? </a:t>
            </a:r>
            <a:endParaRPr lang="en-CA" sz="2800" dirty="0" smtClean="0"/>
          </a:p>
          <a:p>
            <a:r>
              <a:rPr lang="en-CA" sz="2800" dirty="0" smtClean="0"/>
              <a:t>What is the impression? Is it an observable about another observable (or a series of observables)? Is it a finding</a:t>
            </a:r>
            <a:r>
              <a:rPr lang="en-CA" sz="2800" dirty="0"/>
              <a:t> </a:t>
            </a:r>
            <a:r>
              <a:rPr lang="en-CA" sz="2800" dirty="0" smtClean="0"/>
              <a:t>or a</a:t>
            </a:r>
            <a:r>
              <a:rPr lang="en-CA" sz="2800" dirty="0" smtClean="0"/>
              <a:t> </a:t>
            </a:r>
            <a:r>
              <a:rPr lang="en-CA" sz="2800" dirty="0"/>
              <a:t>p</a:t>
            </a:r>
            <a:r>
              <a:rPr lang="en-CA" sz="2800" dirty="0" smtClean="0"/>
              <a:t>rocedure? Or a hybrid?</a:t>
            </a:r>
          </a:p>
          <a:p>
            <a:r>
              <a:rPr lang="en-CA" sz="2800" dirty="0" smtClean="0"/>
              <a:t>If/how we can use the </a:t>
            </a:r>
            <a:r>
              <a:rPr lang="en-CA" sz="2800" dirty="0"/>
              <a:t>observables </a:t>
            </a:r>
            <a:r>
              <a:rPr lang="en-CA" sz="2800" dirty="0" smtClean="0"/>
              <a:t>model</a:t>
            </a:r>
            <a:r>
              <a:rPr lang="en-CA" sz="2800" dirty="0"/>
              <a:t>:</a:t>
            </a:r>
            <a:r>
              <a:rPr lang="en-CA" sz="2800" dirty="0" smtClean="0"/>
              <a:t> an </a:t>
            </a:r>
            <a:r>
              <a:rPr lang="en-CA" sz="2800" dirty="0"/>
              <a:t>observable whose property type is an impression?</a:t>
            </a:r>
          </a:p>
          <a:p>
            <a:pPr marL="129541" indent="0">
              <a:buNone/>
            </a:pPr>
            <a:endParaRPr lang="en-US" dirty="0"/>
          </a:p>
        </p:txBody>
      </p:sp>
      <p:sp>
        <p:nvSpPr>
          <p:cNvPr id="3" name="Title 2"/>
          <p:cNvSpPr>
            <a:spLocks noGrp="1"/>
          </p:cNvSpPr>
          <p:nvPr>
            <p:ph type="title"/>
          </p:nvPr>
        </p:nvSpPr>
        <p:spPr/>
        <p:txBody>
          <a:bodyPr/>
          <a:lstStyle/>
          <a:p>
            <a:r>
              <a:rPr lang="en-CA" dirty="0" smtClean="0"/>
              <a:t>Problem Statement</a:t>
            </a:r>
            <a:endParaRPr lang="en-CA" dirty="0"/>
          </a:p>
        </p:txBody>
      </p:sp>
    </p:spTree>
    <p:extLst>
      <p:ext uri="{BB962C8B-B14F-4D97-AF65-F5344CB8AC3E}">
        <p14:creationId xmlns:p14="http://schemas.microsoft.com/office/powerpoint/2010/main" val="2448561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smtClean="0"/>
              <a:t>Impression </a:t>
            </a:r>
            <a:r>
              <a:rPr lang="en-CA" sz="2800" dirty="0"/>
              <a:t>is a diagnostic statement, always an interpretation or abstraction of some other observation (a series of test results, an image, or a total patient), and almost always generated by a professional. </a:t>
            </a:r>
            <a:endParaRPr lang="en-CA" dirty="0"/>
          </a:p>
        </p:txBody>
      </p:sp>
      <p:sp>
        <p:nvSpPr>
          <p:cNvPr id="3" name="Title 2"/>
          <p:cNvSpPr>
            <a:spLocks noGrp="1"/>
          </p:cNvSpPr>
          <p:nvPr>
            <p:ph type="title"/>
          </p:nvPr>
        </p:nvSpPr>
        <p:spPr/>
        <p:txBody>
          <a:bodyPr/>
          <a:lstStyle/>
          <a:p>
            <a:r>
              <a:rPr lang="en-CA" dirty="0" smtClean="0"/>
              <a:t>Definition from LOINC manual:</a:t>
            </a:r>
            <a:r>
              <a:rPr lang="en-CA" dirty="0"/>
              <a:t> </a:t>
            </a:r>
            <a:r>
              <a:rPr lang="en-CA" dirty="0" smtClean="0"/>
              <a:t>IMP</a:t>
            </a:r>
            <a:endParaRPr lang="en-CA" dirty="0"/>
          </a:p>
        </p:txBody>
      </p:sp>
    </p:spTree>
    <p:extLst>
      <p:ext uri="{BB962C8B-B14F-4D97-AF65-F5344CB8AC3E}">
        <p14:creationId xmlns:p14="http://schemas.microsoft.com/office/powerpoint/2010/main" val="22094988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smtClean="0"/>
              <a:t>Finding </a:t>
            </a:r>
            <a:r>
              <a:rPr lang="en-CA" sz="2800" dirty="0"/>
              <a:t>is an atomic clinical observation, not a summary statement as an impression. Physical, historical, review of systems and other such observations have a property of Finding. These may have a scale of Nom for coded findings, Nar for findings reported in narrative text or </a:t>
            </a:r>
            <a:r>
              <a:rPr lang="en-CA" sz="2800" dirty="0" err="1"/>
              <a:t>Ord</a:t>
            </a:r>
            <a:r>
              <a:rPr lang="en-CA" sz="2800" dirty="0"/>
              <a:t> for ordinal findings.</a:t>
            </a:r>
          </a:p>
          <a:p>
            <a:endParaRPr lang="en-CA" dirty="0"/>
          </a:p>
        </p:txBody>
      </p:sp>
      <p:sp>
        <p:nvSpPr>
          <p:cNvPr id="3" name="Title 2"/>
          <p:cNvSpPr>
            <a:spLocks noGrp="1"/>
          </p:cNvSpPr>
          <p:nvPr>
            <p:ph type="title"/>
          </p:nvPr>
        </p:nvSpPr>
        <p:spPr/>
        <p:txBody>
          <a:bodyPr/>
          <a:lstStyle/>
          <a:p>
            <a:r>
              <a:rPr lang="en-CA" dirty="0"/>
              <a:t>Definition from LOINC </a:t>
            </a:r>
            <a:r>
              <a:rPr lang="en-CA" dirty="0" smtClean="0"/>
              <a:t>manual</a:t>
            </a:r>
            <a:r>
              <a:rPr lang="en-CA" dirty="0"/>
              <a:t> </a:t>
            </a:r>
            <a:r>
              <a:rPr lang="en-CA" dirty="0" smtClean="0"/>
              <a:t>- Find</a:t>
            </a:r>
            <a:endParaRPr lang="en-CA" dirty="0"/>
          </a:p>
        </p:txBody>
      </p:sp>
    </p:spTree>
    <p:extLst>
      <p:ext uri="{BB962C8B-B14F-4D97-AF65-F5344CB8AC3E}">
        <p14:creationId xmlns:p14="http://schemas.microsoft.com/office/powerpoint/2010/main" val="29290792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1311592" y="1452563"/>
            <a:ext cx="6520815" cy="4657725"/>
          </a:xfrm>
          <a:prstGeom prst="rect">
            <a:avLst/>
          </a:prstGeom>
        </p:spPr>
      </p:pic>
      <p:sp>
        <p:nvSpPr>
          <p:cNvPr id="3" name="Title 2"/>
          <p:cNvSpPr>
            <a:spLocks noGrp="1"/>
          </p:cNvSpPr>
          <p:nvPr>
            <p:ph type="title"/>
          </p:nvPr>
        </p:nvSpPr>
        <p:spPr/>
        <p:txBody>
          <a:bodyPr/>
          <a:lstStyle/>
          <a:p>
            <a:r>
              <a:rPr lang="en-CA" dirty="0" smtClean="0"/>
              <a:t>Answer list in </a:t>
            </a:r>
            <a:r>
              <a:rPr lang="en-CA" dirty="0" err="1" smtClean="0"/>
              <a:t>Relma</a:t>
            </a:r>
            <a:endParaRPr lang="en-CA" dirty="0"/>
          </a:p>
        </p:txBody>
      </p:sp>
    </p:spTree>
    <p:extLst>
      <p:ext uri="{BB962C8B-B14F-4D97-AF65-F5344CB8AC3E}">
        <p14:creationId xmlns:p14="http://schemas.microsoft.com/office/powerpoint/2010/main" val="3933078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41 LOINC code</a:t>
            </a:r>
          </a:p>
          <a:p>
            <a:endParaRPr lang="en-CA" dirty="0" smtClean="0"/>
          </a:p>
          <a:p>
            <a:r>
              <a:rPr lang="en-CA" dirty="0" smtClean="0"/>
              <a:t>Scale</a:t>
            </a:r>
          </a:p>
          <a:p>
            <a:pPr lvl="1"/>
            <a:r>
              <a:rPr lang="en-CA" dirty="0" smtClean="0"/>
              <a:t>36 - </a:t>
            </a:r>
            <a:r>
              <a:rPr lang="en-CA" dirty="0" smtClean="0"/>
              <a:t>Nom</a:t>
            </a:r>
            <a:endParaRPr lang="en-CA" dirty="0" smtClean="0"/>
          </a:p>
          <a:p>
            <a:pPr lvl="1"/>
            <a:r>
              <a:rPr lang="en-CA" dirty="0" smtClean="0"/>
              <a:t>2 </a:t>
            </a:r>
            <a:r>
              <a:rPr lang="en-CA" dirty="0" smtClean="0"/>
              <a:t>– Nar (why not Nom?)</a:t>
            </a:r>
            <a:endParaRPr lang="en-CA" dirty="0" smtClean="0"/>
          </a:p>
          <a:p>
            <a:pPr lvl="1"/>
            <a:r>
              <a:rPr lang="en-CA" dirty="0" smtClean="0"/>
              <a:t>3 - </a:t>
            </a:r>
            <a:r>
              <a:rPr lang="en-CA" dirty="0" err="1" smtClean="0"/>
              <a:t>Ord</a:t>
            </a:r>
            <a:endParaRPr lang="en-CA" dirty="0" smtClean="0"/>
          </a:p>
          <a:p>
            <a:pPr lvl="1"/>
            <a:endParaRPr lang="en-CA" dirty="0"/>
          </a:p>
          <a:p>
            <a:r>
              <a:rPr lang="en-CA" dirty="0" smtClean="0"/>
              <a:t>Class type:</a:t>
            </a:r>
          </a:p>
          <a:p>
            <a:pPr lvl="1"/>
            <a:r>
              <a:rPr lang="en-CA" dirty="0" smtClean="0"/>
              <a:t>39 -  lab</a:t>
            </a:r>
          </a:p>
          <a:p>
            <a:pPr lvl="1"/>
            <a:r>
              <a:rPr lang="en-CA" dirty="0" smtClean="0"/>
              <a:t>1 - clinical: </a:t>
            </a:r>
            <a:r>
              <a:rPr lang="en-CA" dirty="0"/>
              <a:t>CCHD newborn screening </a:t>
            </a:r>
            <a:r>
              <a:rPr lang="en-CA" dirty="0" smtClean="0"/>
              <a:t>interpretation</a:t>
            </a:r>
          </a:p>
          <a:p>
            <a:pPr lvl="1"/>
            <a:r>
              <a:rPr lang="en-CA" dirty="0" smtClean="0"/>
              <a:t>1 -  Survey: </a:t>
            </a:r>
            <a:r>
              <a:rPr lang="en-CA" dirty="0"/>
              <a:t>Neonatal pressure ulcer risk evaluation [NSRAS] </a:t>
            </a:r>
          </a:p>
        </p:txBody>
      </p:sp>
      <p:sp>
        <p:nvSpPr>
          <p:cNvPr id="3" name="Title 2"/>
          <p:cNvSpPr>
            <a:spLocks noGrp="1"/>
          </p:cNvSpPr>
          <p:nvPr>
            <p:ph type="title"/>
          </p:nvPr>
        </p:nvSpPr>
        <p:spPr/>
        <p:txBody>
          <a:bodyPr/>
          <a:lstStyle/>
          <a:p>
            <a:r>
              <a:rPr lang="en-CA" dirty="0" smtClean="0"/>
              <a:t>Answer list for LOINC impression codes</a:t>
            </a:r>
            <a:endParaRPr lang="en-CA" dirty="0"/>
          </a:p>
        </p:txBody>
      </p:sp>
    </p:spTree>
    <p:extLst>
      <p:ext uri="{BB962C8B-B14F-4D97-AF65-F5344CB8AC3E}">
        <p14:creationId xmlns:p14="http://schemas.microsoft.com/office/powerpoint/2010/main" val="12847093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sz="2800" dirty="0" smtClean="0"/>
              <a:t>6.3.4.1 </a:t>
            </a:r>
            <a:r>
              <a:rPr lang="en-CA" sz="2800" dirty="0"/>
              <a:t>Rules for converting LOINC names into observable entities</a:t>
            </a:r>
          </a:p>
          <a:p>
            <a:pPr lvl="1"/>
            <a:r>
              <a:rPr lang="en-CA" sz="2800" dirty="0"/>
              <a:t>12. Impression/interpretation is a valid value of PROPERTY-TYPE, but the rest of the model does not fit and therefore these terms require an expanded model (i.e. they must remain incompletely modeled at present</a:t>
            </a:r>
            <a:r>
              <a:rPr lang="en-CA" sz="2800" dirty="0" smtClean="0"/>
              <a:t>).</a:t>
            </a:r>
          </a:p>
          <a:p>
            <a:pPr lvl="1"/>
            <a:endParaRPr lang="en-CA" sz="2800" dirty="0"/>
          </a:p>
          <a:p>
            <a:pPr lvl="1"/>
            <a:r>
              <a:rPr lang="en-CA" sz="2800" dirty="0" smtClean="0">
                <a:solidFill>
                  <a:srgbClr val="FF0000"/>
                </a:solidFill>
              </a:rPr>
              <a:t>Update Editorial Guideline</a:t>
            </a:r>
            <a:endParaRPr lang="en-CA" sz="2800" dirty="0">
              <a:solidFill>
                <a:srgbClr val="FF0000"/>
              </a:solidFill>
            </a:endParaRPr>
          </a:p>
          <a:p>
            <a:endParaRPr lang="en-CA" dirty="0"/>
          </a:p>
        </p:txBody>
      </p:sp>
      <p:sp>
        <p:nvSpPr>
          <p:cNvPr id="3" name="Title 2"/>
          <p:cNvSpPr>
            <a:spLocks noGrp="1"/>
          </p:cNvSpPr>
          <p:nvPr>
            <p:ph type="title"/>
          </p:nvPr>
        </p:nvSpPr>
        <p:spPr/>
        <p:txBody>
          <a:bodyPr/>
          <a:lstStyle/>
          <a:p>
            <a:r>
              <a:rPr lang="en-CA" sz="2400" dirty="0" smtClean="0"/>
              <a:t>SNOMED CT Editorial guidelines - </a:t>
            </a:r>
            <a:r>
              <a:rPr lang="en-CA" sz="2400" dirty="0"/>
              <a:t>Converting LOINC or NPU codes into observable entities</a:t>
            </a:r>
            <a:r>
              <a:rPr lang="en-CA" dirty="0"/>
              <a:t/>
            </a:r>
            <a:br>
              <a:rPr lang="en-CA" dirty="0"/>
            </a:br>
            <a:endParaRPr lang="en-CA" dirty="0"/>
          </a:p>
        </p:txBody>
      </p:sp>
    </p:spTree>
    <p:extLst>
      <p:ext uri="{BB962C8B-B14F-4D97-AF65-F5344CB8AC3E}">
        <p14:creationId xmlns:p14="http://schemas.microsoft.com/office/powerpoint/2010/main" val="1907012195"/>
      </p:ext>
    </p:extLst>
  </p:cSld>
  <p:clrMapOvr>
    <a:masterClrMapping/>
  </p:clrMapOvr>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evelopmentProjectUpdateTemplate.potx" id="{492404F0-9295-4B7B-AE0D-BF34F0C2A655}" vid="{36E6FB44-522B-4589-BB29-1D8912C2C707}"/>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DevelopmentProjectUpdateTemplate</Template>
  <TotalTime>9653</TotalTime>
  <Words>686</Words>
  <Application>Microsoft Office PowerPoint</Application>
  <PresentationFormat>On-screen Show (4:3)</PresentationFormat>
  <Paragraphs>75</Paragraphs>
  <Slides>11</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Museo 300</vt:lpstr>
      <vt:lpstr>Museo 500</vt:lpstr>
      <vt:lpstr>IHTSDO PPT Template 2014</vt:lpstr>
      <vt:lpstr>LOINC terms with impression (IMP) Property</vt:lpstr>
      <vt:lpstr>Background</vt:lpstr>
      <vt:lpstr>Background</vt:lpstr>
      <vt:lpstr>Problem Statement</vt:lpstr>
      <vt:lpstr>Definition from LOINC manual: IMP</vt:lpstr>
      <vt:lpstr>Definition from LOINC manual - Find</vt:lpstr>
      <vt:lpstr>Answer list in Relma</vt:lpstr>
      <vt:lpstr>Answer list for LOINC impression codes</vt:lpstr>
      <vt:lpstr>SNOMED CT Editorial guidelines - Converting LOINC or NPU codes into observable entities </vt:lpstr>
      <vt:lpstr>SNOMED CT Editorial guidelines - Guidance for content submitted using LOINC or IFCC-IUPAC names </vt:lpstr>
      <vt:lpstr>Observable Redesign model</vt:lpstr>
    </vt:vector>
  </TitlesOfParts>
  <Manager/>
  <Company>IHTSDO</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Sue Santamaria</dc:creator>
  <cp:keywords/>
  <dc:description/>
  <cp:lastModifiedBy>Farzaneh</cp:lastModifiedBy>
  <cp:revision>75</cp:revision>
  <dcterms:created xsi:type="dcterms:W3CDTF">2014-09-23T01:03:09Z</dcterms:created>
  <dcterms:modified xsi:type="dcterms:W3CDTF">2014-12-08T21:05:22Z</dcterms:modified>
  <cp:category/>
</cp:coreProperties>
</file>