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0"/>
  </p:notesMasterIdLst>
  <p:sldIdLst>
    <p:sldId id="258" r:id="rId2"/>
    <p:sldId id="272" r:id="rId3"/>
    <p:sldId id="286" r:id="rId4"/>
    <p:sldId id="275" r:id="rId5"/>
    <p:sldId id="285" r:id="rId6"/>
    <p:sldId id="287" r:id="rId7"/>
    <p:sldId id="289" r:id="rId8"/>
    <p:sldId id="290" r:id="rId9"/>
    <p:sldId id="291" r:id="rId10"/>
    <p:sldId id="293" r:id="rId11"/>
    <p:sldId id="277" r:id="rId12"/>
    <p:sldId id="294" r:id="rId13"/>
    <p:sldId id="280" r:id="rId14"/>
    <p:sldId id="284" r:id="rId15"/>
    <p:sldId id="281" r:id="rId16"/>
    <p:sldId id="282" r:id="rId17"/>
    <p:sldId id="279" r:id="rId18"/>
    <p:sldId id="292" r:id="rId19"/>
  </p:sldIdLst>
  <p:sldSz cx="9144000" cy="6858000" type="screen4x3"/>
  <p:notesSz cx="9144000" cy="6858000"/>
  <p:custDataLst>
    <p:tags r:id="rId22"/>
  </p:custData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Markwel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CF38"/>
    <a:srgbClr val="C07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7" autoAdjust="0"/>
    <p:restoredTop sz="86519" autoAdjust="0"/>
  </p:normalViewPr>
  <p:slideViewPr>
    <p:cSldViewPr snapToGrid="0" snapToObjects="1">
      <p:cViewPr varScale="1">
        <p:scale>
          <a:sx n="79" d="100"/>
          <a:sy n="79" d="100"/>
        </p:scale>
        <p:origin x="-2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tags" Target="tags/tag1.xml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Foundation Overall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rgbClr val="CCFFCC"/>
              </a:solidFill>
            </c:spPr>
          </c:dPt>
          <c:dPt>
            <c:idx val="3"/>
            <c:bubble3D val="0"/>
            <c:spPr>
              <a:solidFill>
                <a:srgbClr val="FF660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106172839506173"/>
                  <c:y val="-0.0527947320194443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0.120196121318169"/>
                  <c:y val="-0.123734385272847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-0.123969512491494"/>
                  <c:y val="0.0041249281709608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114890760182755"/>
                  <c:y val="-0.0058241832197010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0.0909521118887917"/>
                  <c:y val="-0.055996935294330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Sheet1!$A$2:$A$6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Average</c:v>
                </c:pt>
                <c:pt idx="4">
                  <c:v>Poor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155.0</c:v>
                </c:pt>
                <c:pt idx="1">
                  <c:v>238.0</c:v>
                </c:pt>
                <c:pt idx="2">
                  <c:v>71.0</c:v>
                </c:pt>
                <c:pt idx="3">
                  <c:v>11.0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Sheet1!$B$10</c:f>
              <c:strCache>
                <c:ptCount val="1"/>
                <c:pt idx="0">
                  <c:v>Foundation Met Ed Needs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FF660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476543209876542"/>
                  <c:y val="0.0786977071653026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0.127912170700885"/>
                  <c:y val="-0.102695802077995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-0.177981797414212"/>
                  <c:y val="0.167175552760047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215199402158064"/>
                  <c:y val="0.0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0.337865752892"/>
                  <c:y val="0.0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Sheet1!$A$11:$A$15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Sheet1!$B$11:$B$15</c:f>
              <c:numCache>
                <c:formatCode>General</c:formatCode>
                <c:ptCount val="5"/>
                <c:pt idx="0">
                  <c:v>137.0</c:v>
                </c:pt>
                <c:pt idx="1">
                  <c:v>276.0</c:v>
                </c:pt>
                <c:pt idx="2">
                  <c:v>47.0</c:v>
                </c:pt>
                <c:pt idx="3">
                  <c:v>14.0</c:v>
                </c:pt>
                <c:pt idx="4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Sheet1!$B$11</c:f>
              <c:strCache>
                <c:ptCount val="1"/>
                <c:pt idx="0">
                  <c:v>Implementation Overall</c:v>
                </c:pt>
              </c:strCache>
            </c:strRef>
          </c:tx>
          <c:dPt>
            <c:idx val="0"/>
            <c:bubble3D val="0"/>
            <c:spPr>
              <a:solidFill>
                <a:srgbClr val="009972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Pt>
            <c:idx val="3"/>
            <c:bubble3D val="0"/>
            <c:spPr>
              <a:solidFill>
                <a:srgbClr val="FF660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106172839506173"/>
                  <c:y val="-0.0527947320194443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0.120196121318169"/>
                  <c:y val="-0.123734385272847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-0.136315130747545"/>
                  <c:y val="0.0698711477633343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114890760182755"/>
                  <c:y val="-0.0058241832197010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0.0940385923981724"/>
                  <c:y val="-0.0158613013609985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Sheet1!$A$12:$A$16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Average</c:v>
                </c:pt>
                <c:pt idx="4">
                  <c:v>Poor</c:v>
                </c:pt>
              </c:strCache>
            </c:strRef>
          </c:cat>
          <c:val>
            <c:numRef>
              <c:f>Sheet1!$B$12:$B$16</c:f>
              <c:numCache>
                <c:formatCode>General</c:formatCode>
                <c:ptCount val="5"/>
                <c:pt idx="0">
                  <c:v>7.0</c:v>
                </c:pt>
                <c:pt idx="1">
                  <c:v>15.0</c:v>
                </c:pt>
                <c:pt idx="2">
                  <c:v>0.0</c:v>
                </c:pt>
                <c:pt idx="3">
                  <c:v>1.0</c:v>
                </c:pt>
                <c:pt idx="4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'[Chart in Microsoft Office PowerPoint]Sheet1'!$E$11</c:f>
              <c:strCache>
                <c:ptCount val="1"/>
                <c:pt idx="0">
                  <c:v>Implementation Met Ed Needs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0"/>
              <c:layout>
                <c:manualLayout>
                  <c:x val="-0.0125308641975309"/>
                  <c:y val="-0.4288631080878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3.71828521434821E-5"/>
                  <c:y val="-0.281525312294543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Pos val="bestFit"/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'[Chart in Microsoft Office PowerPoint]Sheet1'!$D$12:$D$16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'[Chart in Microsoft Office PowerPoint]Sheet1'!$E$12:$E$16</c:f>
              <c:numCache>
                <c:formatCode>General</c:formatCode>
                <c:ptCount val="5"/>
                <c:pt idx="0">
                  <c:v>13.0</c:v>
                </c:pt>
                <c:pt idx="1">
                  <c:v>10.0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75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6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899478"/>
            <a:ext cx="7772400" cy="17136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3355077" y="5621595"/>
            <a:ext cx="5431276" cy="11351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0" y="3714253"/>
            <a:ext cx="9145588" cy="1728787"/>
            <a:chOff x="-1588" y="4221163"/>
            <a:chExt cx="9145588" cy="1728787"/>
          </a:xfrm>
        </p:grpSpPr>
        <p:pic>
          <p:nvPicPr>
            <p:cNvPr id="8" name="Picture 13" descr="MPj043887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8" descr="MPj0422260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4" descr="MPj044243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7" descr="MPj0426557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no graphic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64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3044825"/>
            <a:ext cx="7772400" cy="1362075"/>
          </a:xfrm>
        </p:spPr>
        <p:txBody>
          <a:bodyPr anchor="b"/>
          <a:lstStyle>
            <a:lvl1pPr algn="l">
              <a:defRPr sz="4000" b="0" i="0" cap="none">
                <a:latin typeface="Trebuchet MS Bold"/>
                <a:cs typeface="Trebuchet MS Bold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4505739"/>
            <a:ext cx="7772400" cy="1401348"/>
          </a:xfrm>
        </p:spPr>
        <p:txBody>
          <a:bodyPr anchor="t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66541"/>
            <a:ext cx="8229600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8"/>
          <p:cNvSpPr txBox="1">
            <a:spLocks noGrp="1"/>
          </p:cNvSpPr>
          <p:nvPr>
            <p:ph type="title"/>
          </p:nvPr>
        </p:nvSpPr>
        <p:spPr>
          <a:xfrm>
            <a:off x="457200" y="739912"/>
            <a:ext cx="8229600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Left column and box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176696"/>
            <a:ext cx="3008313" cy="12584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not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73652" y="199354"/>
            <a:ext cx="6327913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673652" y="883418"/>
            <a:ext cx="7862957" cy="4439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258956" y="5481657"/>
            <a:ext cx="6703391" cy="12398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89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744212"/>
            <a:ext cx="8229600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1" r:id="rId2"/>
    <p:sldLayoutId id="2147483679" r:id="rId3"/>
    <p:sldLayoutId id="2147483680" r:id="rId4"/>
    <p:sldLayoutId id="2147483653" r:id="rId5"/>
    <p:sldLayoutId id="2147483654" r:id="rId6"/>
    <p:sldLayoutId id="2147483655" r:id="rId7"/>
    <p:sldLayoutId id="2147483656" r:id="rId8"/>
    <p:sldLayoutId id="2147483682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9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noProof="0" dirty="0" smtClean="0">
                <a:latin typeface="+mj-lt"/>
              </a:rPr>
              <a:t>E-Learning Advisory Group </a:t>
            </a:r>
            <a:r>
              <a:rPr lang="en-US" b="1" noProof="0" dirty="0" smtClean="0">
                <a:latin typeface="+mj-lt"/>
              </a:rPr>
              <a:t>Meeting 2016</a:t>
            </a:r>
            <a:r>
              <a:rPr lang="en-US" b="1" noProof="0" dirty="0" smtClean="0">
                <a:latin typeface="+mj-lt"/>
              </a:rPr>
              <a:t>-04-</a:t>
            </a:r>
            <a:r>
              <a:rPr lang="en-US" b="1" noProof="0" dirty="0" smtClean="0">
                <a:latin typeface="+mj-lt"/>
              </a:rPr>
              <a:t>18</a:t>
            </a:r>
            <a:endParaRPr lang="en-US" b="1" noProof="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David Markwell</a:t>
            </a:r>
          </a:p>
          <a:p>
            <a:pPr algn="r"/>
            <a:r>
              <a:rPr lang="en-US" dirty="0" smtClean="0"/>
              <a:t>Head of Education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Data on E-Learning </a:t>
            </a:r>
            <a:br>
              <a:rPr lang="en-US" dirty="0" smtClean="0"/>
            </a:br>
            <a:r>
              <a:rPr lang="en-US" dirty="0" smtClean="0"/>
              <a:t>for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72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E-Learning </a:t>
            </a:r>
            <a:r>
              <a:rPr lang="en-US" dirty="0" smtClean="0"/>
              <a:t>History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History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rtl val="0"/>
              </a:rPr>
              <a:t>Feb 2015: Foundation course first intake started 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Apr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2015: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First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course 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completions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Jul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2015:  Implementation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Course first intake 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rtl val="0"/>
              </a:rPr>
              <a:t>Jan 2016: </a:t>
            </a:r>
            <a:r>
              <a:rPr lang="en-US" baseline="0" dirty="0" smtClean="0">
                <a:solidFill>
                  <a:srgbClr val="0055B0"/>
                </a:solidFill>
                <a:rtl val="0"/>
              </a:rPr>
              <a:t>Content</a:t>
            </a:r>
            <a:r>
              <a:rPr lang="en-US" dirty="0" smtClean="0">
                <a:solidFill>
                  <a:srgbClr val="0055B0"/>
                </a:solidFill>
                <a:rtl val="0"/>
              </a:rPr>
              <a:t> Developmen</a:t>
            </a:r>
            <a:r>
              <a:rPr lang="en-US" dirty="0" smtClean="0">
                <a:solidFill>
                  <a:srgbClr val="0055B0"/>
                </a:solidFill>
              </a:rPr>
              <a:t>t Theory Course first intake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Feb 2016: Implementation Course first completions </a:t>
            </a:r>
          </a:p>
          <a:p>
            <a:r>
              <a:rPr lang="en-US" sz="2400" b="0" i="0" u="none" strike="noStrike" cap="none" baseline="0" dirty="0" smtClean="0">
                <a:effectLst/>
                <a:latin typeface="Arial"/>
                <a:ea typeface="Arial"/>
                <a:cs typeface="Arial"/>
                <a:sym typeface="Arial"/>
                <a:rtl val="0"/>
              </a:rPr>
              <a:t>E-Learning Server Accounts</a:t>
            </a:r>
          </a:p>
          <a:p>
            <a:pPr lvl="1"/>
            <a:r>
              <a:rPr lang="en-US" dirty="0" smtClean="0"/>
              <a:t>2629 Users </a:t>
            </a:r>
          </a:p>
          <a:p>
            <a:pPr lvl="1"/>
            <a:r>
              <a:rPr lang="en-US" dirty="0" smtClean="0"/>
              <a:t>1638 Accessed the server in the last six months</a:t>
            </a:r>
          </a:p>
          <a:p>
            <a:pPr lvl="1"/>
            <a:r>
              <a:rPr lang="en-US" sz="2000" b="0" i="0" u="none" strike="noStrike" cap="none" baseline="0" dirty="0" smtClean="0">
                <a:effectLst/>
                <a:latin typeface="Arial"/>
                <a:ea typeface="Arial"/>
                <a:cs typeface="Arial"/>
                <a:sym typeface="Arial"/>
                <a:rtl val="0"/>
              </a:rPr>
              <a:t>562   Access the server in the last month</a:t>
            </a:r>
          </a:p>
          <a:p>
            <a:r>
              <a:rPr lang="en-US" sz="2400" b="0" i="0" u="none" strike="noStrike" cap="none" baseline="0" dirty="0" smtClean="0">
                <a:effectLst/>
                <a:latin typeface="Arial"/>
                <a:ea typeface="Arial"/>
                <a:cs typeface="Arial"/>
                <a:sym typeface="Arial"/>
                <a:rtl val="0"/>
              </a:rPr>
              <a:t>Course completions so far …</a:t>
            </a:r>
            <a:endParaRPr lang="en-US" sz="2400" b="0" i="0" u="none" strike="noStrike" cap="none" baseline="0" dirty="0" smtClean="0"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lvl="1"/>
            <a:r>
              <a:rPr lang="en-US" sz="2000" dirty="0" smtClean="0">
                <a:solidFill>
                  <a:srgbClr val="0055B0"/>
                </a:solidFill>
              </a:rPr>
              <a:t>959: </a:t>
            </a:r>
            <a:r>
              <a:rPr lang="en-US" sz="2000" dirty="0" smtClean="0">
                <a:solidFill>
                  <a:srgbClr val="0055B0"/>
                </a:solidFill>
              </a:rPr>
              <a:t>Foundation completions </a:t>
            </a:r>
            <a:endParaRPr lang="en-US" sz="2000" dirty="0" smtClean="0">
              <a:solidFill>
                <a:srgbClr val="0055B0"/>
              </a:solidFill>
            </a:endParaRP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32: Implementation completions</a:t>
            </a:r>
            <a:endParaRPr lang="en-US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lvl="1"/>
            <a:r>
              <a:rPr lang="en-US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See ELAG Space for E-Learning Status</a:t>
            </a:r>
            <a:r>
              <a:rPr lang="en-US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 details …</a:t>
            </a:r>
            <a:endParaRPr lang="en-US" sz="20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03939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Intakes, Capacity, Duration and Wait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Foundation</a:t>
            </a:r>
          </a:p>
          <a:p>
            <a:pPr lvl="1"/>
            <a:r>
              <a:rPr lang="en-US" dirty="0" smtClean="0"/>
              <a:t>Monthly intakes</a:t>
            </a:r>
          </a:p>
          <a:p>
            <a:pPr lvl="1"/>
            <a:r>
              <a:rPr lang="en-US" dirty="0" smtClean="0"/>
              <a:t>Course duration up to 4 months (plus extension)</a:t>
            </a:r>
          </a:p>
          <a:p>
            <a:pPr lvl="1"/>
            <a:r>
              <a:rPr lang="en-US" dirty="0" smtClean="0"/>
              <a:t>No fixed limit on numbers</a:t>
            </a:r>
          </a:p>
          <a:p>
            <a:pPr lvl="1"/>
            <a:r>
              <a:rPr lang="en-US" dirty="0" smtClean="0"/>
              <a:t>Wait time from application to start date 2 to 6 weeks</a:t>
            </a:r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Intakes every four months</a:t>
            </a:r>
          </a:p>
          <a:p>
            <a:pPr lvl="1"/>
            <a:r>
              <a:rPr lang="en-US" dirty="0"/>
              <a:t>Course duration </a:t>
            </a:r>
            <a:r>
              <a:rPr lang="en-US" dirty="0" smtClean="0"/>
              <a:t>6 </a:t>
            </a:r>
            <a:r>
              <a:rPr lang="en-US" dirty="0"/>
              <a:t>months </a:t>
            </a:r>
            <a:r>
              <a:rPr lang="en-US" dirty="0" smtClean="0"/>
              <a:t>(plus optional deferral)</a:t>
            </a:r>
          </a:p>
          <a:p>
            <a:pPr lvl="1"/>
            <a:r>
              <a:rPr lang="en-US" dirty="0" smtClean="0"/>
              <a:t>Limit of 100 per intake</a:t>
            </a:r>
          </a:p>
          <a:p>
            <a:pPr lvl="1"/>
            <a:r>
              <a:rPr lang="en-US" dirty="0" smtClean="0"/>
              <a:t>Wait time from application to start date 6 weeks to 8 months</a:t>
            </a:r>
          </a:p>
          <a:p>
            <a:r>
              <a:rPr lang="en-US" dirty="0" smtClean="0"/>
              <a:t>Content Development Theory</a:t>
            </a:r>
          </a:p>
          <a:p>
            <a:pPr lvl="1"/>
            <a:r>
              <a:rPr lang="en-US" dirty="0"/>
              <a:t>Intakes every four months</a:t>
            </a:r>
          </a:p>
          <a:p>
            <a:pPr lvl="1"/>
            <a:r>
              <a:rPr lang="en-US" dirty="0"/>
              <a:t>Course duration </a:t>
            </a:r>
            <a:r>
              <a:rPr lang="en-US" dirty="0" smtClean="0"/>
              <a:t>3 </a:t>
            </a:r>
            <a:r>
              <a:rPr lang="en-US" dirty="0"/>
              <a:t>months (plus optional deferral)</a:t>
            </a:r>
          </a:p>
          <a:p>
            <a:pPr lvl="1"/>
            <a:r>
              <a:rPr lang="en-US" dirty="0"/>
              <a:t>Limit of </a:t>
            </a:r>
            <a:r>
              <a:rPr lang="en-US" dirty="0" smtClean="0"/>
              <a:t>40 per intake will rise to 80 from September intake</a:t>
            </a:r>
            <a:endParaRPr lang="en-US" dirty="0"/>
          </a:p>
          <a:p>
            <a:pPr lvl="1"/>
            <a:r>
              <a:rPr lang="en-US" dirty="0"/>
              <a:t>Wait time from application to start date 6 weeks to 8 months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28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Foundation </a:t>
            </a:r>
            <a:r>
              <a:rPr lang="en-US" dirty="0" smtClean="0"/>
              <a:t>Course Overall Evaluation </a:t>
            </a:r>
            <a:r>
              <a:rPr lang="en-US" sz="2000" dirty="0" smtClean="0"/>
              <a:t>(476 responses)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487319"/>
              </p:ext>
            </p:extLst>
          </p:nvPr>
        </p:nvGraphicFramePr>
        <p:xfrm>
          <a:off x="457200" y="1702025"/>
          <a:ext cx="8229600" cy="482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8949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Foundation Course Met My Educational Needs </a:t>
            </a:r>
            <a:r>
              <a:rPr lang="en-US" sz="1800" dirty="0"/>
              <a:t>(476 </a:t>
            </a:r>
            <a:r>
              <a:rPr lang="en-US" sz="1800" dirty="0" err="1" smtClean="0"/>
              <a:t>resp</a:t>
            </a:r>
            <a:r>
              <a:rPr lang="en-US" sz="1800" dirty="0" smtClean="0"/>
              <a:t>)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96946"/>
              </p:ext>
            </p:extLst>
          </p:nvPr>
        </p:nvGraphicFramePr>
        <p:xfrm>
          <a:off x="457200" y="1702026"/>
          <a:ext cx="7790487" cy="4544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039" y="6062017"/>
            <a:ext cx="788295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91% of respondents said they would recommend the course to others</a:t>
            </a:r>
          </a:p>
          <a:p>
            <a:r>
              <a:rPr lang="en-US" sz="1800" dirty="0" smtClean="0"/>
              <a:t>67% said they planned to apply for other SNOMED CT E-Learning Courses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58670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Implementation Course Overall Evaluation </a:t>
            </a:r>
            <a:r>
              <a:rPr lang="en-US" sz="1800" dirty="0" smtClean="0"/>
              <a:t>(23 responses)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022826"/>
              </p:ext>
            </p:extLst>
          </p:nvPr>
        </p:nvGraphicFramePr>
        <p:xfrm>
          <a:off x="457200" y="1702025"/>
          <a:ext cx="8229600" cy="482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192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Implementation Course Met My Educational Needs </a:t>
            </a:r>
            <a:r>
              <a:rPr lang="en-US" sz="1800" dirty="0" smtClean="0"/>
              <a:t>(23 </a:t>
            </a:r>
            <a:r>
              <a:rPr lang="en-US" sz="1800" dirty="0" err="1" smtClean="0"/>
              <a:t>resp</a:t>
            </a:r>
            <a:r>
              <a:rPr lang="en-US" sz="1800" dirty="0" smtClean="0"/>
              <a:t>)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164476"/>
              </p:ext>
            </p:extLst>
          </p:nvPr>
        </p:nvGraphicFramePr>
        <p:xfrm>
          <a:off x="457200" y="1702025"/>
          <a:ext cx="8229600" cy="482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6271648"/>
            <a:ext cx="740877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100% of respondents said they would recommend the course to others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45288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</a:t>
            </a:r>
            <a:r>
              <a:rPr lang="en-US" baseline="0" dirty="0" smtClean="0"/>
              <a:t> Feedback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See ELAG space for more details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1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0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28815"/>
          </a:xfrm>
        </p:spPr>
        <p:txBody>
          <a:bodyPr/>
          <a:lstStyle/>
          <a:p>
            <a:r>
              <a:rPr lang="en-AU" dirty="0" smtClean="0"/>
              <a:t>Your name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ELAG role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ELAG Member Representative (or agree alternate)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ELAG Nominated Expert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Observer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IHTSDO Staff  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Country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Organization</a:t>
            </a: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925" y="2876667"/>
            <a:ext cx="4133369" cy="30483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87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5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hangingPunct="1"/>
            <a:r>
              <a:rPr lang="en-US" dirty="0" smtClean="0"/>
              <a:t>Team</a:t>
            </a:r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dirty="0"/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dirty="0"/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29541" indent="0" rtl="0" eaLnBrk="1" hangingPunct="1">
              <a:buNone/>
            </a:pPr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E-Learning development/delivery is a responsibility of the Education and Product Support team</a:t>
            </a:r>
            <a:endParaRPr lang="en-US" dirty="0" smtClean="0">
              <a:effectLst/>
            </a:endParaRPr>
          </a:p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Other responsibilities 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Documentation – Specifications and Implementation Guides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Product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Support for implementers – </a:t>
            </a:r>
            <a:r>
              <a:rPr lang="en-US" dirty="0" smtClean="0">
                <a:solidFill>
                  <a:srgbClr val="0055B0"/>
                </a:solidFill>
              </a:rPr>
              <a:t>Helpdesk &amp;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other activities</a:t>
            </a:r>
            <a:endParaRPr lang="en-US" dirty="0" smtClean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925931"/>
            <a:ext cx="88011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B0"/>
                </a:solidFill>
              </a:rPr>
              <a:t>2016 </a:t>
            </a:r>
            <a:r>
              <a:rPr lang="en-US" dirty="0" smtClean="0">
                <a:solidFill>
                  <a:srgbClr val="0055B0"/>
                </a:solidFill>
              </a:rPr>
              <a:t>Work </a:t>
            </a:r>
            <a:r>
              <a:rPr lang="en-US" dirty="0">
                <a:solidFill>
                  <a:srgbClr val="0055B0"/>
                </a:solidFill>
              </a:rPr>
              <a:t>Plan commitments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0055B0"/>
                </a:solidFill>
              </a:rPr>
              <a:t>Module for information analysts used to working with ICD-9/ICD-10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To assist application of knowledge and skills to SNOMED CT</a:t>
            </a:r>
          </a:p>
          <a:p>
            <a:r>
              <a:rPr lang="en-US" sz="2000" dirty="0" smtClean="0">
                <a:solidFill>
                  <a:srgbClr val="0055B0"/>
                </a:solidFill>
              </a:rPr>
              <a:t>Presentation on SNOMED CT in communication standards</a:t>
            </a:r>
          </a:p>
          <a:p>
            <a:r>
              <a:rPr lang="en-US" sz="2000" dirty="0" smtClean="0">
                <a:solidFill>
                  <a:srgbClr val="0055B0"/>
                </a:solidFill>
                <a:effectLst/>
              </a:rPr>
              <a:t>Practical implementation example presentations</a:t>
            </a:r>
          </a:p>
          <a:p>
            <a:r>
              <a:rPr lang="en-US" sz="2000" dirty="0" smtClean="0">
                <a:solidFill>
                  <a:srgbClr val="0055B0"/>
                </a:solidFill>
                <a:effectLst/>
              </a:rPr>
              <a:t>Presentations based on priority documentation developments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Clinical Decision Support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effectLst/>
              </a:rPr>
              <a:t>Refset management</a:t>
            </a:r>
          </a:p>
          <a:p>
            <a:r>
              <a:rPr lang="en-US" sz="2000" dirty="0" smtClean="0"/>
              <a:t>Training new team members to deliver course Webinars</a:t>
            </a:r>
          </a:p>
          <a:p>
            <a:r>
              <a:rPr lang="en-US" sz="2000" dirty="0" smtClean="0"/>
              <a:t>Maintenance activities</a:t>
            </a:r>
          </a:p>
          <a:p>
            <a:pPr lvl="1"/>
            <a:r>
              <a:rPr lang="en-US" dirty="0" smtClean="0"/>
              <a:t>Reviewing and Updates to existing presentations</a:t>
            </a:r>
          </a:p>
          <a:p>
            <a:pPr lvl="1"/>
            <a:r>
              <a:rPr lang="en-US" dirty="0" smtClean="0"/>
              <a:t>Extending the question bank for course assessments</a:t>
            </a:r>
          </a:p>
          <a:p>
            <a:pPr lvl="1"/>
            <a:r>
              <a:rPr lang="en-US" dirty="0" smtClean="0"/>
              <a:t>Updating and replacing practical course assignments</a:t>
            </a:r>
          </a:p>
          <a:p>
            <a:r>
              <a:rPr lang="en-US" dirty="0" smtClean="0"/>
              <a:t>Additional key priority for the team …</a:t>
            </a:r>
          </a:p>
          <a:p>
            <a:pPr lvl="1"/>
            <a:r>
              <a:rPr lang="en-US" dirty="0" smtClean="0"/>
              <a:t>Major document migration and restructuring </a:t>
            </a:r>
          </a:p>
        </p:txBody>
      </p:sp>
    </p:spTree>
    <p:extLst>
      <p:ext uri="{BB962C8B-B14F-4D97-AF65-F5344CB8AC3E}">
        <p14:creationId xmlns:p14="http://schemas.microsoft.com/office/powerpoint/2010/main" val="136999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Data on E-Learning </a:t>
            </a:r>
            <a:br>
              <a:rPr lang="en-US" dirty="0" smtClean="0"/>
            </a:br>
            <a:r>
              <a:rPr lang="en-US" dirty="0" smtClean="0"/>
              <a:t>for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2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Data the E-Learning Team Currently</a:t>
            </a:r>
            <a:br>
              <a:rPr lang="en-US" sz="2400" dirty="0" smtClean="0"/>
            </a:br>
            <a:r>
              <a:rPr lang="en-US" sz="2400" dirty="0" smtClean="0"/>
              <a:t>Provides to Members ELAG Representatives on Request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Applicants to each course from your country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For prioritization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As a record of who has been accepted for each course intake</a:t>
            </a:r>
          </a:p>
          <a:p>
            <a:r>
              <a:rPr lang="en-US" dirty="0" smtClean="0"/>
              <a:t>Overall completion rates for course for applicants from your country</a:t>
            </a:r>
            <a:endParaRPr lang="en-US" dirty="0"/>
          </a:p>
          <a:p>
            <a:pPr lvl="1"/>
            <a:r>
              <a:rPr lang="en-US" dirty="0" smtClean="0"/>
              <a:t>Where this is possible without identifying individuals</a:t>
            </a:r>
          </a:p>
          <a:p>
            <a:pPr lvl="1"/>
            <a:r>
              <a:rPr lang="en-US" dirty="0" smtClean="0"/>
              <a:t>This can be an issue where only one or two people are taking a course</a:t>
            </a:r>
          </a:p>
          <a:p>
            <a:r>
              <a:rPr lang="en-US" dirty="0" smtClean="0"/>
              <a:t>For this information the ELAG representative should request the data by emailing </a:t>
            </a:r>
            <a:r>
              <a:rPr lang="en-US" b="1" dirty="0" err="1" smtClean="0"/>
              <a:t>elearning@ihtsdo.org</a:t>
            </a:r>
            <a:endParaRPr lang="en-US" b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3343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we do not provide to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do not provide data on individual student progress or completion</a:t>
            </a:r>
          </a:p>
          <a:p>
            <a:pPr lvl="1"/>
            <a:r>
              <a:rPr lang="en-US" dirty="0" smtClean="0"/>
              <a:t>All those successfully completing a course have a certificate which can be automatically validated on the E-Learning Server</a:t>
            </a:r>
          </a:p>
          <a:p>
            <a:pPr lvl="1"/>
            <a:r>
              <a:rPr lang="en-US" dirty="0" smtClean="0"/>
              <a:t>You could use the entry data to ask people if they have successfully completed and if so invite them to submit their certificates</a:t>
            </a:r>
          </a:p>
        </p:txBody>
      </p:sp>
    </p:spTree>
    <p:extLst>
      <p:ext uri="{BB962C8B-B14F-4D97-AF65-F5344CB8AC3E}">
        <p14:creationId xmlns:p14="http://schemas.microsoft.com/office/powerpoint/2010/main" val="954545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 for Data Provision /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US" i="1" dirty="0" smtClean="0"/>
              <a:t>We could offer the following additional options</a:t>
            </a:r>
          </a:p>
          <a:p>
            <a:r>
              <a:rPr lang="en-US" dirty="0" smtClean="0"/>
              <a:t>A Member contact page for those taking or completing the course</a:t>
            </a:r>
            <a:endParaRPr lang="en-US" dirty="0"/>
          </a:p>
          <a:p>
            <a:pPr lvl="1"/>
            <a:r>
              <a:rPr lang="en-US" dirty="0" smtClean="0"/>
              <a:t>This would be a message on the E-Learning server linking to a page containing details of a Member contact for their country</a:t>
            </a:r>
          </a:p>
          <a:p>
            <a:r>
              <a:rPr lang="en-US" dirty="0" smtClean="0"/>
              <a:t>An invitation to those completing an advanced* course to request inclusion on a public listed web page of course completers</a:t>
            </a:r>
          </a:p>
          <a:p>
            <a:pPr lvl="1"/>
            <a:r>
              <a:rPr lang="en-US" dirty="0" smtClean="0"/>
              <a:t>With or without details such as email address and grades</a:t>
            </a:r>
          </a:p>
          <a:p>
            <a:pPr marL="12954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29541" indent="0">
              <a:buNone/>
            </a:pPr>
            <a:r>
              <a:rPr lang="en-US" dirty="0" smtClean="0"/>
              <a:t>* This does not include the </a:t>
            </a:r>
            <a:r>
              <a:rPr lang="en-US" dirty="0"/>
              <a:t>Foundation </a:t>
            </a:r>
            <a:r>
              <a:rPr lang="en-US" dirty="0" smtClean="0"/>
              <a:t>course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92849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nomedCT_ELearning_Template_201511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SnomedCT_ELearning_Template_201511.potx</Template>
  <TotalTime>2619</TotalTime>
  <Words>798</Words>
  <Application>Microsoft Macintosh PowerPoint</Application>
  <PresentationFormat>On-screen Show (4:3)</PresentationFormat>
  <Paragraphs>125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SnomedCT_ELearning_Template_201511</vt:lpstr>
      <vt:lpstr>E-Learning Advisory Group Meeting 2016-04-18</vt:lpstr>
      <vt:lpstr>Introductions</vt:lpstr>
      <vt:lpstr>Team Update</vt:lpstr>
      <vt:lpstr>Education and Product Support Team</vt:lpstr>
      <vt:lpstr>2016 Work Plan commitments</vt:lpstr>
      <vt:lpstr>National Data on E-Learning  for Members</vt:lpstr>
      <vt:lpstr>Data the E-Learning Team Currently Provides to Members ELAG Representatives on Request</vt:lpstr>
      <vt:lpstr>Data we do not provide to Members</vt:lpstr>
      <vt:lpstr>Future Plans for Data Provision / Publication</vt:lpstr>
      <vt:lpstr>National Data on E-Learning  for Members</vt:lpstr>
      <vt:lpstr>E-Learning History</vt:lpstr>
      <vt:lpstr>Course Intakes, Capacity, Duration and Wait Time</vt:lpstr>
      <vt:lpstr>Foundation Course Overall Evaluation (476 responses) </vt:lpstr>
      <vt:lpstr>Foundation Course Met My Educational Needs (476 resp)</vt:lpstr>
      <vt:lpstr>Implementation Course Overall Evaluation (23 responses) </vt:lpstr>
      <vt:lpstr>Implementation Course Met My Educational Needs (23 resp) </vt:lpstr>
      <vt:lpstr>Course Feedback and Evaluation</vt:lpstr>
      <vt:lpstr>K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Linda Bird</dc:creator>
  <cp:keywords/>
  <dc:description/>
  <cp:lastModifiedBy>David Markwell</cp:lastModifiedBy>
  <cp:revision>53</cp:revision>
  <dcterms:created xsi:type="dcterms:W3CDTF">2014-11-10T09:40:20Z</dcterms:created>
  <dcterms:modified xsi:type="dcterms:W3CDTF">2016-04-18T06:46:14Z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2AC9EC82-9C0C-4CDF-88DA-BF0B9C5F642E</vt:lpwstr>
  </property>
  <property fmtid="{D5CDD505-2E9C-101B-9397-08002B2CF9AE}" pid="3" name="ArticulatePath">
    <vt:lpwstr>Presentation1</vt:lpwstr>
  </property>
</Properties>
</file>