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95EB70-3F2E-4CC9-BA3C-597C5A6E2619}" type="datetimeFigureOut">
              <a:rPr lang="en-US" smtClean="0"/>
              <a:t>7/3/2015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76869B-7567-403E-A214-62AE39C8F9D4}" type="slidenum">
              <a:rPr lang="en-US" smtClean="0"/>
              <a:t>‹#›</a:t>
            </a:fld>
            <a:endParaRPr lang="en-US"/>
          </a:p>
        </p:txBody>
      </p:sp>
    </p:spTree>
    <p:extLst>
      <p:ext uri="{BB962C8B-B14F-4D97-AF65-F5344CB8AC3E}">
        <p14:creationId xmlns:p14="http://schemas.microsoft.com/office/powerpoint/2010/main" val="2015729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at various stages; some at requirements gathering</a:t>
            </a:r>
            <a:r>
              <a:rPr lang="en-US" baseline="0" dirty="0" smtClean="0"/>
              <a:t>, others active </a:t>
            </a:r>
            <a:r>
              <a:rPr lang="en-US" baseline="0" smtClean="0"/>
              <a:t>editing ongoing. </a:t>
            </a:r>
            <a:endParaRPr lang="en-US"/>
          </a:p>
        </p:txBody>
      </p:sp>
      <p:sp>
        <p:nvSpPr>
          <p:cNvPr id="4" name="Slide Number Placeholder 3"/>
          <p:cNvSpPr>
            <a:spLocks noGrp="1"/>
          </p:cNvSpPr>
          <p:nvPr>
            <p:ph type="sldNum" sz="quarter" idx="10"/>
          </p:nvPr>
        </p:nvSpPr>
        <p:spPr/>
        <p:txBody>
          <a:bodyPr/>
          <a:lstStyle/>
          <a:p>
            <a:fld id="{BE76869B-7567-403E-A214-62AE39C8F9D4}" type="slidenum">
              <a:rPr lang="en-US" smtClean="0"/>
              <a:t>3</a:t>
            </a:fld>
            <a:endParaRPr lang="en-US"/>
          </a:p>
        </p:txBody>
      </p:sp>
    </p:spTree>
    <p:extLst>
      <p:ext uri="{BB962C8B-B14F-4D97-AF65-F5344CB8AC3E}">
        <p14:creationId xmlns:p14="http://schemas.microsoft.com/office/powerpoint/2010/main" val="2669038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61EC91-7ADC-40E5-AE74-077FD79B824D}" type="datetimeFigureOut">
              <a:rPr lang="en-US" smtClean="0"/>
              <a:t>7/3/2015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3749539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1EC91-7ADC-40E5-AE74-077FD79B824D}" type="datetimeFigureOut">
              <a:rPr lang="en-US" smtClean="0"/>
              <a:t>7/3/2015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1129881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1EC91-7ADC-40E5-AE74-077FD79B824D}" type="datetimeFigureOut">
              <a:rPr lang="en-US" smtClean="0"/>
              <a:t>7/3/2015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4007417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1EC91-7ADC-40E5-AE74-077FD79B824D}" type="datetimeFigureOut">
              <a:rPr lang="en-US" smtClean="0"/>
              <a:t>7/3/2015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3287341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61EC91-7ADC-40E5-AE74-077FD79B824D}" type="datetimeFigureOut">
              <a:rPr lang="en-US" smtClean="0"/>
              <a:t>7/3/2015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69778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61EC91-7ADC-40E5-AE74-077FD79B824D}" type="datetimeFigureOut">
              <a:rPr lang="en-US" smtClean="0"/>
              <a:t>7/3/2015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2031908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61EC91-7ADC-40E5-AE74-077FD79B824D}" type="datetimeFigureOut">
              <a:rPr lang="en-US" smtClean="0"/>
              <a:t>7/3/2015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1239418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61EC91-7ADC-40E5-AE74-077FD79B824D}" type="datetimeFigureOut">
              <a:rPr lang="en-US" smtClean="0"/>
              <a:t>7/3/2015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18368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61EC91-7ADC-40E5-AE74-077FD79B824D}" type="datetimeFigureOut">
              <a:rPr lang="en-US" smtClean="0"/>
              <a:t>7/3/2015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2761941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61EC91-7ADC-40E5-AE74-077FD79B824D}" type="datetimeFigureOut">
              <a:rPr lang="en-US" smtClean="0"/>
              <a:t>7/3/2015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2707092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61EC91-7ADC-40E5-AE74-077FD79B824D}" type="datetimeFigureOut">
              <a:rPr lang="en-US" smtClean="0"/>
              <a:t>7/3/2015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40326-9F9E-41B4-BCF9-BC688E8D23C7}" type="slidenum">
              <a:rPr lang="en-US" smtClean="0"/>
              <a:t>‹#›</a:t>
            </a:fld>
            <a:endParaRPr lang="en-US"/>
          </a:p>
        </p:txBody>
      </p:sp>
    </p:spTree>
    <p:extLst>
      <p:ext uri="{BB962C8B-B14F-4D97-AF65-F5344CB8AC3E}">
        <p14:creationId xmlns:p14="http://schemas.microsoft.com/office/powerpoint/2010/main" val="2330581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1EC91-7ADC-40E5-AE74-077FD79B824D}" type="datetimeFigureOut">
              <a:rPr lang="en-US" smtClean="0"/>
              <a:t>7/3/2015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40326-9F9E-41B4-BCF9-BC688E8D23C7}" type="slidenum">
              <a:rPr lang="en-US" smtClean="0"/>
              <a:t>‹#›</a:t>
            </a:fld>
            <a:endParaRPr lang="en-US"/>
          </a:p>
        </p:txBody>
      </p:sp>
    </p:spTree>
    <p:extLst>
      <p:ext uri="{BB962C8B-B14F-4D97-AF65-F5344CB8AC3E}">
        <p14:creationId xmlns:p14="http://schemas.microsoft.com/office/powerpoint/2010/main" val="3862076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SNOMED CT</a:t>
            </a:r>
            <a:r>
              <a:rPr lang="en-US" dirty="0"/>
              <a:t/>
            </a:r>
            <a:br>
              <a:rPr lang="en-US" dirty="0"/>
            </a:br>
            <a:r>
              <a:rPr lang="en-GB" dirty="0"/>
              <a:t>International Release</a:t>
            </a:r>
            <a:r>
              <a:rPr lang="en-US" dirty="0"/>
              <a:t/>
            </a:r>
            <a:br>
              <a:rPr lang="en-US" dirty="0"/>
            </a:br>
            <a:endParaRPr lang="en-US" dirty="0"/>
          </a:p>
        </p:txBody>
      </p:sp>
      <p:sp>
        <p:nvSpPr>
          <p:cNvPr id="3" name="Subtitle 2"/>
          <p:cNvSpPr>
            <a:spLocks noGrp="1"/>
          </p:cNvSpPr>
          <p:nvPr>
            <p:ph type="subTitle" idx="1"/>
          </p:nvPr>
        </p:nvSpPr>
        <p:spPr/>
        <p:txBody>
          <a:bodyPr>
            <a:normAutofit fontScale="85000" lnSpcReduction="20000"/>
          </a:bodyPr>
          <a:lstStyle/>
          <a:p>
            <a:r>
              <a:rPr lang="en-GB" dirty="0" smtClean="0"/>
              <a:t>Monica Harry, </a:t>
            </a:r>
          </a:p>
          <a:p>
            <a:r>
              <a:rPr lang="en-GB" dirty="0" smtClean="0"/>
              <a:t>Senior Terminologist, IHTSDO</a:t>
            </a:r>
          </a:p>
          <a:p>
            <a:r>
              <a:rPr lang="en-GB" dirty="0" smtClean="0"/>
              <a:t>Update to HPCG </a:t>
            </a:r>
          </a:p>
          <a:p>
            <a:r>
              <a:rPr lang="en-GB" dirty="0" smtClean="0"/>
              <a:t>6</a:t>
            </a:r>
            <a:r>
              <a:rPr lang="en-GB" baseline="30000" dirty="0" smtClean="0"/>
              <a:t>th</a:t>
            </a:r>
            <a:r>
              <a:rPr lang="en-GB" dirty="0" smtClean="0"/>
              <a:t>, </a:t>
            </a:r>
            <a:r>
              <a:rPr lang="en-GB" dirty="0" smtClean="0"/>
              <a:t>July 2015</a:t>
            </a:r>
            <a:endParaRPr lang="en-US" dirty="0"/>
          </a:p>
        </p:txBody>
      </p:sp>
    </p:spTree>
    <p:extLst>
      <p:ext uri="{BB962C8B-B14F-4D97-AF65-F5344CB8AC3E}">
        <p14:creationId xmlns:p14="http://schemas.microsoft.com/office/powerpoint/2010/main" val="1547447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changes </a:t>
            </a:r>
            <a:endParaRPr lang="en-US" dirty="0"/>
          </a:p>
        </p:txBody>
      </p:sp>
      <p:sp>
        <p:nvSpPr>
          <p:cNvPr id="3" name="Content Placeholder 2"/>
          <p:cNvSpPr>
            <a:spLocks noGrp="1"/>
          </p:cNvSpPr>
          <p:nvPr>
            <p:ph idx="1"/>
          </p:nvPr>
        </p:nvSpPr>
        <p:spPr/>
        <p:txBody>
          <a:bodyPr/>
          <a:lstStyle/>
          <a:p>
            <a:pPr>
              <a:buFont typeface="+mj-lt"/>
              <a:buAutoNum type="arabicPeriod"/>
            </a:pPr>
            <a:r>
              <a:rPr lang="en-US" sz="1800" dirty="0" smtClean="0"/>
              <a:t>Nursing</a:t>
            </a:r>
            <a:r>
              <a:rPr lang="en-US" dirty="0" smtClean="0"/>
              <a:t> - </a:t>
            </a:r>
            <a:r>
              <a:rPr lang="en-US" sz="1600" dirty="0" smtClean="0"/>
              <a:t>IHTSDO </a:t>
            </a:r>
            <a:r>
              <a:rPr lang="en-US" sz="1600" dirty="0"/>
              <a:t>and the International Council of Nurses (ICN) to support harmonization and foster interoperability in health information systems.  There are 481 new concepts added for nursing intervention activities including assessment, promotion, education, family education, liaising, facilitation and management </a:t>
            </a:r>
            <a:r>
              <a:rPr lang="en-US" sz="1600" dirty="0" smtClean="0"/>
              <a:t>procedures.</a:t>
            </a:r>
          </a:p>
          <a:p>
            <a:pPr>
              <a:buFont typeface="+mj-lt"/>
              <a:buAutoNum type="arabicPeriod"/>
            </a:pPr>
            <a:r>
              <a:rPr lang="en-US" sz="1800" dirty="0" smtClean="0"/>
              <a:t>Dentistry</a:t>
            </a:r>
            <a:r>
              <a:rPr lang="en-US" b="1" dirty="0" smtClean="0"/>
              <a:t> - </a:t>
            </a:r>
            <a:r>
              <a:rPr lang="en-US" sz="1600" dirty="0"/>
              <a:t>199 new concepts have been added as part of an alignment with </a:t>
            </a:r>
            <a:r>
              <a:rPr lang="en-US" sz="1600" dirty="0" smtClean="0"/>
              <a:t>SNODENT</a:t>
            </a:r>
            <a:r>
              <a:rPr lang="en-US" dirty="0" smtClean="0"/>
              <a:t>.</a:t>
            </a:r>
            <a:endParaRPr lang="en-US" b="1" dirty="0"/>
          </a:p>
          <a:p>
            <a:pPr>
              <a:buFont typeface="+mj-lt"/>
              <a:buAutoNum type="arabicPeriod"/>
            </a:pPr>
            <a:r>
              <a:rPr lang="en-US" sz="1800" dirty="0" smtClean="0"/>
              <a:t>Convergent </a:t>
            </a:r>
            <a:r>
              <a:rPr lang="en-US" sz="1800" dirty="0"/>
              <a:t>Medical Terminologies (CMT) </a:t>
            </a:r>
            <a:r>
              <a:rPr lang="en-US" sz="1800" dirty="0" smtClean="0"/>
              <a:t>- </a:t>
            </a:r>
            <a:r>
              <a:rPr lang="en-US" sz="1600" dirty="0"/>
              <a:t>1,917 new concepts have been added</a:t>
            </a:r>
            <a:r>
              <a:rPr lang="en-US" sz="1600" dirty="0" smtClean="0"/>
              <a:t>.</a:t>
            </a:r>
          </a:p>
          <a:p>
            <a:pPr>
              <a:buFont typeface="+mj-lt"/>
              <a:buAutoNum type="arabicPeriod"/>
            </a:pPr>
            <a:r>
              <a:rPr lang="en-US" sz="1600" dirty="0"/>
              <a:t>LOINC - SNOMED CT Cooperation </a:t>
            </a:r>
            <a:r>
              <a:rPr lang="en-US" sz="1600" dirty="0" smtClean="0"/>
              <a:t>Project - </a:t>
            </a:r>
            <a:r>
              <a:rPr lang="en-US" sz="1600" dirty="0"/>
              <a:t>900 new concepts were created for this </a:t>
            </a:r>
            <a:r>
              <a:rPr lang="en-US" sz="1600" dirty="0" smtClean="0"/>
              <a:t>project.</a:t>
            </a:r>
          </a:p>
          <a:p>
            <a:pPr>
              <a:buFont typeface="+mj-lt"/>
              <a:buAutoNum type="arabicPeriod"/>
            </a:pPr>
            <a:r>
              <a:rPr lang="en-US" sz="1600" dirty="0"/>
              <a:t>Product Hierarchy Allergen </a:t>
            </a:r>
            <a:r>
              <a:rPr lang="en-US" sz="1600" dirty="0" smtClean="0"/>
              <a:t>Extracts – 492 concepts edited.</a:t>
            </a:r>
            <a:endParaRPr lang="en-US" sz="1600" dirty="0"/>
          </a:p>
          <a:p>
            <a:pPr>
              <a:buFont typeface="+mj-lt"/>
              <a:buAutoNum type="arabicPeriod"/>
            </a:pPr>
            <a:endParaRPr lang="en-US" sz="1600" dirty="0"/>
          </a:p>
        </p:txBody>
      </p:sp>
    </p:spTree>
    <p:extLst>
      <p:ext uri="{BB962C8B-B14F-4D97-AF65-F5344CB8AC3E}">
        <p14:creationId xmlns:p14="http://schemas.microsoft.com/office/powerpoint/2010/main" val="318150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Projects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73345349"/>
              </p:ext>
            </p:extLst>
          </p:nvPr>
        </p:nvGraphicFramePr>
        <p:xfrm>
          <a:off x="3035234" y="1600200"/>
          <a:ext cx="3073532" cy="3345277"/>
        </p:xfrm>
        <a:graphic>
          <a:graphicData uri="http://schemas.openxmlformats.org/drawingml/2006/table">
            <a:tbl>
              <a:tblPr>
                <a:tableStyleId>{5C22544A-7EE6-4342-B048-85BDC9FD1C3A}</a:tableStyleId>
              </a:tblPr>
              <a:tblGrid>
                <a:gridCol w="3073532"/>
              </a:tblGrid>
              <a:tr h="196781">
                <a:tc>
                  <a:txBody>
                    <a:bodyPr/>
                    <a:lstStyle/>
                    <a:p>
                      <a:pPr algn="l" fontAlgn="b"/>
                      <a:r>
                        <a:rPr lang="en-US" sz="1200" u="none" strike="noStrike" dirty="0">
                          <a:effectLst/>
                        </a:rPr>
                        <a:t>Interventions, plans and goals</a:t>
                      </a:r>
                      <a:endParaRPr lang="en-US" sz="1200" b="0" i="0" u="none" strike="noStrike" dirty="0">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Drugs (including Drug medicinal entity)</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Allergies</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Dentistry</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Anatomy</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ICD-0</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Devices</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Functioning</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CMT</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Nursing</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dirty="0">
                          <a:effectLst/>
                        </a:rPr>
                        <a:t>ICD-11</a:t>
                      </a:r>
                      <a:endParaRPr lang="en-US" sz="1200" b="0" i="0" u="none" strike="noStrike" dirty="0">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Orphanet</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LOINC</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dirty="0">
                          <a:effectLst/>
                        </a:rPr>
                        <a:t>ICD-10 map</a:t>
                      </a:r>
                      <a:endParaRPr lang="en-US" sz="1200" b="0" i="0" u="none" strike="noStrike" dirty="0">
                        <a:solidFill>
                          <a:srgbClr val="000000"/>
                        </a:solidFill>
                        <a:effectLst/>
                        <a:latin typeface="Calibri"/>
                      </a:endParaRPr>
                    </a:p>
                  </a:txBody>
                  <a:tcPr marL="9371" marR="9371" marT="9371" marB="0" anchor="b"/>
                </a:tc>
              </a:tr>
              <a:tr h="196781">
                <a:tc>
                  <a:txBody>
                    <a:bodyPr/>
                    <a:lstStyle/>
                    <a:p>
                      <a:pPr algn="l" fontAlgn="b"/>
                      <a:r>
                        <a:rPr lang="en-US" sz="1200" u="none" strike="noStrike">
                          <a:effectLst/>
                        </a:rPr>
                        <a:t>ICD-9CM map</a:t>
                      </a:r>
                      <a:endParaRPr lang="en-US" sz="1200" b="0" i="0" u="none" strike="noStrike">
                        <a:solidFill>
                          <a:srgbClr val="000000"/>
                        </a:solidFill>
                        <a:effectLst/>
                        <a:latin typeface="Calibri"/>
                      </a:endParaRPr>
                    </a:p>
                  </a:txBody>
                  <a:tcPr marL="9371" marR="9371" marT="9371" marB="0" anchor="b"/>
                </a:tc>
              </a:tr>
              <a:tr h="196781">
                <a:tc>
                  <a:txBody>
                    <a:bodyPr/>
                    <a:lstStyle/>
                    <a:p>
                      <a:pPr algn="l" fontAlgn="b"/>
                      <a:r>
                        <a:rPr lang="en-US" sz="1200" u="none" strike="noStrike" dirty="0">
                          <a:effectLst/>
                        </a:rPr>
                        <a:t>Substances</a:t>
                      </a:r>
                      <a:endParaRPr lang="en-US" sz="1200" b="0" i="0" u="none" strike="noStrike" dirty="0">
                        <a:solidFill>
                          <a:srgbClr val="000000"/>
                        </a:solidFill>
                        <a:effectLst/>
                        <a:latin typeface="Calibri"/>
                      </a:endParaRPr>
                    </a:p>
                  </a:txBody>
                  <a:tcPr marL="9371" marR="9371" marT="9371" marB="0" anchor="b"/>
                </a:tc>
              </a:tr>
              <a:tr h="196781">
                <a:tc>
                  <a:txBody>
                    <a:bodyPr/>
                    <a:lstStyle/>
                    <a:p>
                      <a:pPr algn="l" fontAlgn="b"/>
                      <a:r>
                        <a:rPr lang="en-US" sz="1200" u="none" strike="noStrike" dirty="0">
                          <a:effectLst/>
                        </a:rPr>
                        <a:t>Microbiology subset</a:t>
                      </a:r>
                      <a:endParaRPr lang="en-US" sz="1200" b="0" i="0" u="none" strike="noStrike" dirty="0">
                        <a:solidFill>
                          <a:srgbClr val="000000"/>
                        </a:solidFill>
                        <a:effectLst/>
                        <a:latin typeface="Calibri"/>
                      </a:endParaRPr>
                    </a:p>
                  </a:txBody>
                  <a:tcPr marL="9371" marR="9371" marT="9371" marB="0" anchor="b"/>
                </a:tc>
              </a:tr>
            </a:tbl>
          </a:graphicData>
        </a:graphic>
      </p:graphicFrame>
    </p:spTree>
    <p:extLst>
      <p:ext uri="{BB962C8B-B14F-4D97-AF65-F5344CB8AC3E}">
        <p14:creationId xmlns:p14="http://schemas.microsoft.com/office/powerpoint/2010/main" val="38923156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172</Words>
  <Application>Microsoft Office PowerPoint</Application>
  <PresentationFormat>On-screen Show (4:3)</PresentationFormat>
  <Paragraphs>31</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SNOMED CT International Release </vt:lpstr>
      <vt:lpstr>Content changes </vt:lpstr>
      <vt:lpstr>Content Projects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International Release</dc:title>
  <dc:creator>MHA</dc:creator>
  <cp:lastModifiedBy>MHA</cp:lastModifiedBy>
  <cp:revision>3</cp:revision>
  <dcterms:created xsi:type="dcterms:W3CDTF">2015-07-03T11:53:13Z</dcterms:created>
  <dcterms:modified xsi:type="dcterms:W3CDTF">2015-07-03T12:13:55Z</dcterms:modified>
</cp:coreProperties>
</file>