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  <p:sldMasterId id="214748366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Candara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Candara-bold.fntdata"/><Relationship Id="rId12" Type="http://schemas.openxmlformats.org/officeDocument/2006/relationships/font" Target="fonts/Candar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Candara-boldItalic.fntdata"/><Relationship Id="rId14" Type="http://schemas.openxmlformats.org/officeDocument/2006/relationships/font" Target="fonts/Candara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63c2c3a8b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g263c2c3a8b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4" name="Google Shape;94;g263c2c3a8be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63bee0abcc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63bee0abcc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63c2c3a8be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63c2c3a8b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63bee0abc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263bee0ab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63c2c3a8be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63c2c3a8b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 b="64703" l="2701" r="4765" t="28459"/>
          <a:stretch/>
        </p:blipFill>
        <p:spPr>
          <a:xfrm>
            <a:off x="-1" y="-15218"/>
            <a:ext cx="9144000" cy="43431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96806" y="-2352"/>
            <a:ext cx="7886700" cy="4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Candara"/>
              <a:buNone/>
              <a:defRPr b="1" sz="21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986333" y="4767263"/>
            <a:ext cx="1699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5349" y="4538512"/>
            <a:ext cx="552259" cy="488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67" name="Google Shape;67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 rotWithShape="1">
          <a:blip r:embed="rId2">
            <a:alphaModFix/>
          </a:blip>
          <a:srcRect b="64704" l="2701" r="4765" t="28460"/>
          <a:stretch/>
        </p:blipFill>
        <p:spPr>
          <a:xfrm>
            <a:off x="-1" y="-15218"/>
            <a:ext cx="9144000" cy="43432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Candara"/>
              <a:buNone/>
              <a:defRPr b="1" sz="21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0" type="dt"/>
          </p:nvPr>
        </p:nvSpPr>
        <p:spPr>
          <a:xfrm>
            <a:off x="986333" y="4767263"/>
            <a:ext cx="16998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15349" y="4538512"/>
            <a:ext cx="552259" cy="488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85" name="Google Shape;85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indent="-304800" lvl="1" marL="914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indent="-304800" lvl="2" marL="1371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indent="-304800" lvl="3" marL="1828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indent="-304800" lvl="4" marL="22860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04800" lvl="5" marL="27432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indent="-304800" lvl="6" marL="32004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indent="-304800" lvl="7" marL="36576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indent="-304800" lvl="8" marL="411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/>
        </p:txBody>
      </p:sp>
      <p:sp>
        <p:nvSpPr>
          <p:cNvPr id="86" name="Google Shape;8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indent="-342900" lvl="1" marL="9144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indent="-323850" lvl="2" marL="137160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athena.ohdsi.org/search-terms/terms/4195338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/>
          <p:nvPr/>
        </p:nvSpPr>
        <p:spPr>
          <a:xfrm>
            <a:off x="1428750" y="2471738"/>
            <a:ext cx="6238800" cy="1237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LOINC-SNOMED hierarchy: findings </a:t>
            </a: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en" sz="2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real-world usage of limited joint hierarchy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7522" y="209295"/>
            <a:ext cx="142875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0"/>
          <p:cNvSpPr/>
          <p:nvPr/>
        </p:nvSpPr>
        <p:spPr>
          <a:xfrm>
            <a:off x="1452563" y="3864018"/>
            <a:ext cx="6238800" cy="5307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-Dec-2023 ‒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SNOMED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b="0" i="0" lang="e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Odysseus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9" name="Google Shape;9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" y="0"/>
            <a:ext cx="7453676" cy="18473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96806" y="-2352"/>
            <a:ext cx="7886700" cy="4617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Prioritization</a:t>
            </a:r>
            <a:endParaRPr/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468863" y="612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Counts obtained from the network of OHDSI users</a:t>
            </a:r>
            <a:br>
              <a:rPr lang="en"/>
            </a:b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b="1" lang="en"/>
              <a:t>Lab tests</a:t>
            </a:r>
            <a:r>
              <a:rPr lang="en"/>
              <a:t> and </a:t>
            </a:r>
            <a:r>
              <a:rPr b="1" lang="en"/>
              <a:t>Clinical Observations</a:t>
            </a:r>
            <a:r>
              <a:rPr lang="en"/>
              <a:t> are the most prevalent concepts</a:t>
            </a:r>
            <a:br>
              <a:rPr lang="en"/>
            </a:b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Will be shared soon - more counts are expected</a:t>
            </a:r>
            <a:r>
              <a:rPr b="1" lang="en"/>
              <a:t> </a:t>
            </a:r>
            <a:endParaRPr b="1"/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56479"/>
            <a:ext cx="9144003" cy="2277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96806" y="-2352"/>
            <a:ext cx="7886700" cy="462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LOINC. General finding</a:t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468863" y="993710"/>
            <a:ext cx="8046600" cy="3639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/>
              <a:t>Main use case for LOINC-SNOMED hierarchy in OHDSI:</a:t>
            </a:r>
            <a:endParaRPr b="1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Researchers use the hierarchy in the top-down way to select meaningful groups (such as Bilirubin in Serum, Blood or Plasma) in SNOMED and retrieve all corresponding granular LOINC codes.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Challenges:</a:t>
            </a:r>
            <a:endParaRPr/>
          </a:p>
          <a:p>
            <a:pPr indent="-361950" lvl="0" marL="457200" rtl="0" algn="l">
              <a:spcBef>
                <a:spcPts val="80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Lack of consistent broad groups in SNOMED</a:t>
            </a:r>
            <a:endParaRPr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Problems with LOINC hierarchy when going from the top to the more granular codes.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96806" y="-2352"/>
            <a:ext cx="7886700" cy="462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/>
              <a:t>Lack of consistent broad groups in SNOMED</a:t>
            </a:r>
            <a:endParaRPr/>
          </a:p>
        </p:txBody>
      </p:sp>
      <p:sp>
        <p:nvSpPr>
          <p:cNvPr id="118" name="Google Shape;118;p23"/>
          <p:cNvSpPr txBox="1"/>
          <p:nvPr/>
        </p:nvSpPr>
        <p:spPr>
          <a:xfrm>
            <a:off x="236375" y="2320125"/>
            <a:ext cx="1538400" cy="8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302787001 Bilirubin measurement</a:t>
            </a:r>
            <a:endParaRPr sz="11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19" name="Google Shape;119;p23"/>
          <p:cNvSpPr txBox="1"/>
          <p:nvPr/>
        </p:nvSpPr>
        <p:spPr>
          <a:xfrm>
            <a:off x="2033375" y="2320125"/>
            <a:ext cx="1127100" cy="10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highlight>
                  <a:srgbClr val="FFFFFF"/>
                </a:highlight>
                <a:latin typeface="Candara"/>
                <a:ea typeface="Candara"/>
                <a:cs typeface="Candara"/>
                <a:sym typeface="Candara"/>
              </a:rPr>
              <a:t>359986008</a:t>
            </a:r>
            <a:r>
              <a:rPr lang="en" sz="1050">
                <a:solidFill>
                  <a:srgbClr val="464646"/>
                </a:solidFill>
                <a:highlight>
                  <a:srgbClr val="FFFFFF"/>
                </a:highlight>
              </a:rPr>
              <a:t> 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Total bilirubin 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0" name="Google Shape;120;p23"/>
          <p:cNvSpPr txBox="1"/>
          <p:nvPr/>
        </p:nvSpPr>
        <p:spPr>
          <a:xfrm>
            <a:off x="3631500" y="2218425"/>
            <a:ext cx="1881000" cy="10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Total bilirubin 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blood, serum or plasma </a:t>
            </a:r>
            <a:r>
              <a:rPr lang="en" sz="1100">
                <a:latin typeface="Calibri"/>
                <a:ea typeface="Calibri"/>
                <a:cs typeface="Calibri"/>
                <a:sym typeface="Calibri"/>
              </a:rPr>
              <a:t>measurement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1" name="Google Shape;121;p23"/>
          <p:cNvSpPr txBox="1"/>
          <p:nvPr/>
        </p:nvSpPr>
        <p:spPr>
          <a:xfrm>
            <a:off x="3569300" y="3467875"/>
            <a:ext cx="1810800" cy="10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1905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313951004 Plasma total bilirubin measurement </a:t>
            </a:r>
            <a:endParaRPr sz="11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Candara"/>
                <a:ea typeface="Candara"/>
                <a:cs typeface="Candara"/>
                <a:sym typeface="Candara"/>
              </a:rPr>
              <a:t>313840000 </a:t>
            </a:r>
            <a:r>
              <a:rPr lang="en" sz="1100">
                <a:solidFill>
                  <a:schemeClr val="dk1"/>
                </a:solidFill>
                <a:uFill>
                  <a:noFill/>
                </a:uFill>
                <a:latin typeface="Candara"/>
                <a:ea typeface="Candara"/>
                <a:cs typeface="Candara"/>
                <a:sym typeface="Candar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Serum total bilirubin measurement</a:t>
            </a:r>
            <a:endParaRPr sz="1100">
              <a:solidFill>
                <a:schemeClr val="dk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3"/>
          <p:cNvSpPr txBox="1"/>
          <p:nvPr/>
        </p:nvSpPr>
        <p:spPr>
          <a:xfrm>
            <a:off x="5571200" y="969650"/>
            <a:ext cx="3519600" cy="10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LP385272-2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| Blood | Chemistry non-challenge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LP385273-0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| Blood arterial | Chemistry non-challenge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LP427054-4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| Blood capillary | Chemistry non-challenge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LP385275-5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| Blood venous | Chemistry non-challenge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LP385283-9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| Serum or Plasma | Chemistry non-challenge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LP385284-7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| Serum, Plasma or Blood | Chemistry non-challenge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LP386833-0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Candara"/>
                <a:ea typeface="Candara"/>
                <a:cs typeface="Candara"/>
                <a:sym typeface="Candara"/>
              </a:rPr>
              <a:t>Bilirubin direct and total panel | Serum or Plasma | Chemistry Panels</a:t>
            </a:r>
            <a:endParaRPr sz="1100">
              <a:latin typeface="Candara"/>
              <a:ea typeface="Candara"/>
              <a:cs typeface="Candara"/>
              <a:sym typeface="Candar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andara"/>
              <a:ea typeface="Candara"/>
              <a:cs typeface="Candara"/>
              <a:sym typeface="Candara"/>
            </a:endParaRPr>
          </a:p>
        </p:txBody>
      </p:sp>
      <p:cxnSp>
        <p:nvCxnSpPr>
          <p:cNvPr id="123" name="Google Shape;123;p23"/>
          <p:cNvCxnSpPr/>
          <p:nvPr/>
        </p:nvCxnSpPr>
        <p:spPr>
          <a:xfrm flipH="1" rot="10800000">
            <a:off x="1539925" y="2571600"/>
            <a:ext cx="4107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4" name="Google Shape;124;p23"/>
          <p:cNvCxnSpPr/>
          <p:nvPr/>
        </p:nvCxnSpPr>
        <p:spPr>
          <a:xfrm flipH="1" rot="10800000">
            <a:off x="3101500" y="2571600"/>
            <a:ext cx="4107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5" name="Google Shape;125;p23"/>
          <p:cNvCxnSpPr/>
          <p:nvPr/>
        </p:nvCxnSpPr>
        <p:spPr>
          <a:xfrm flipH="1" rot="10800000">
            <a:off x="5160500" y="2571600"/>
            <a:ext cx="4107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6" name="Google Shape;126;p23"/>
          <p:cNvCxnSpPr/>
          <p:nvPr/>
        </p:nvCxnSpPr>
        <p:spPr>
          <a:xfrm>
            <a:off x="2690800" y="3339225"/>
            <a:ext cx="692700" cy="685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96806" y="-2352"/>
            <a:ext cx="7886700" cy="4620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LOINC: Multi-Hierarchy Deduplication(partial)</a:t>
            </a:r>
            <a:endParaRPr/>
          </a:p>
        </p:txBody>
      </p:sp>
      <p:pic>
        <p:nvPicPr>
          <p:cNvPr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81901"/>
            <a:ext cx="9143999" cy="111914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3" name="Google Shape;133;p24"/>
          <p:cNvGrpSpPr/>
          <p:nvPr/>
        </p:nvGrpSpPr>
        <p:grpSpPr>
          <a:xfrm>
            <a:off x="291013" y="3623300"/>
            <a:ext cx="8561975" cy="229531"/>
            <a:chOff x="6450" y="4528825"/>
            <a:chExt cx="8561975" cy="229531"/>
          </a:xfrm>
        </p:grpSpPr>
        <p:pic>
          <p:nvPicPr>
            <p:cNvPr id="134" name="Google Shape;134;p24"/>
            <p:cNvPicPr preferRelativeResize="0"/>
            <p:nvPr/>
          </p:nvPicPr>
          <p:blipFill rotWithShape="1">
            <a:blip r:embed="rId3">
              <a:alphaModFix/>
            </a:blip>
            <a:srcRect b="20772" l="51449" r="10465" t="58717"/>
            <a:stretch/>
          </p:blipFill>
          <p:spPr>
            <a:xfrm>
              <a:off x="4912100" y="4528825"/>
              <a:ext cx="3656325" cy="229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" name="Google Shape;135;p24"/>
            <p:cNvPicPr preferRelativeResize="0"/>
            <p:nvPr/>
          </p:nvPicPr>
          <p:blipFill rotWithShape="1">
            <a:blip r:embed="rId3">
              <a:alphaModFix/>
            </a:blip>
            <a:srcRect b="0" l="0" r="56497" t="79490"/>
            <a:stretch/>
          </p:blipFill>
          <p:spPr>
            <a:xfrm>
              <a:off x="6450" y="4528831"/>
              <a:ext cx="3977823" cy="229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" name="Google Shape;136;p24"/>
            <p:cNvPicPr preferRelativeResize="0"/>
            <p:nvPr/>
          </p:nvPicPr>
          <p:blipFill rotWithShape="1">
            <a:blip r:embed="rId3">
              <a:alphaModFix/>
            </a:blip>
            <a:srcRect b="64465" l="24677" r="65031" t="15025"/>
            <a:stretch/>
          </p:blipFill>
          <p:spPr>
            <a:xfrm>
              <a:off x="3977825" y="4528825"/>
              <a:ext cx="941024" cy="2295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7" name="Google Shape;137;p24"/>
          <p:cNvSpPr txBox="1"/>
          <p:nvPr/>
        </p:nvSpPr>
        <p:spPr>
          <a:xfrm>
            <a:off x="0" y="941650"/>
            <a:ext cx="69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Right now: 4 different hierarchies for Calcium oxalate in Urine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8" name="Google Shape;138;p24"/>
          <p:cNvSpPr txBox="1"/>
          <p:nvPr/>
        </p:nvSpPr>
        <p:spPr>
          <a:xfrm>
            <a:off x="187875" y="2861275"/>
            <a:ext cx="536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What we did: 1 hierarchy with good intermediate group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dysseus Project outlin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