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sldIdLst>
    <p:sldId id="283" r:id="rId5"/>
    <p:sldId id="275" r:id="rId6"/>
    <p:sldId id="284" r:id="rId7"/>
    <p:sldId id="276" r:id="rId8"/>
    <p:sldId id="277" r:id="rId9"/>
    <p:sldId id="278" r:id="rId10"/>
    <p:sldId id="281" r:id="rId11"/>
    <p:sldId id="282" r:id="rId12"/>
    <p:sldId id="285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0E3FFA0-51F2-10D3-28CB-9486C0F705C3}" name="mlegall" initials="mlg" userId="mlegall" providerId="None"/>
  <p188:author id="{440259A9-F42B-5760-7D64-5B8A5E251E92}" name="Elisabeth SERROT-DAMATTE" initials="ESD" userId="S::Elisabeth.SERROT-DAMATTE@esante.gouv.fr::efd3021f-9872-4e20-835d-81a026892259" providerId="AD"/>
  <p188:author id="{BCED6AE9-44CC-3A5C-98EB-653B6E8D8F2B}" name="Elisabeth SERROT-DAMATTE" initials="ES" userId="S::elisabeth.serrot-damatte@esante.gouv.fr::efd3021f-9872-4e20-835d-81a02689225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D3F3"/>
    <a:srgbClr val="1D70B8"/>
    <a:srgbClr val="FABCCC"/>
    <a:srgbClr val="F02357"/>
    <a:srgbClr val="DEDEDE"/>
    <a:srgbClr val="D1D1D1"/>
    <a:srgbClr val="70706F"/>
    <a:srgbClr val="0F70B7"/>
    <a:srgbClr val="D60B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E3B991-9326-4E67-8DFC-CAAA8F1724A2}" v="389" dt="2023-12-12T08:16:09.8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94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E3F3F-2CD9-4502-B563-9926DE23871D}" type="datetimeFigureOut">
              <a:rPr lang="en-GB" smtClean="0"/>
              <a:t>15/12/2023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68C50-3E85-4778-B7AB-76E065A47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459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68C50-3E85-4778-B7AB-76E065A47B6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544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68C50-3E85-4778-B7AB-76E065A47B6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777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age de gard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615947" y="2244362"/>
            <a:ext cx="6036733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5615947" y="3754140"/>
            <a:ext cx="6036733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Cliquer pour ajouter un sous-titre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7" name="Espace réservé du texte 21">
            <a:extLst>
              <a:ext uri="{FF2B5EF4-FFF2-40B4-BE49-F238E27FC236}">
                <a16:creationId xmlns:a16="http://schemas.microsoft.com/office/drawing/2014/main" id="{FC509A42-19AD-CE45-9631-39CA09E7EA3F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5615947" y="5219763"/>
            <a:ext cx="6036733" cy="513493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Date | Emetteur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15853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39" y="6333323"/>
            <a:ext cx="383117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3" name="Espace réservé du texte 62"/>
          <p:cNvSpPr>
            <a:spLocks noGrp="1"/>
          </p:cNvSpPr>
          <p:nvPr>
            <p:ph type="body" sz="quarter" idx="14" hasCustomPrompt="1"/>
          </p:nvPr>
        </p:nvSpPr>
        <p:spPr>
          <a:xfrm>
            <a:off x="5903384" y="2357096"/>
            <a:ext cx="3648405" cy="2880320"/>
          </a:xfrm>
        </p:spPr>
        <p:txBody>
          <a:bodyPr numCol="1">
            <a:normAutofit/>
          </a:bodyPr>
          <a:lstStyle>
            <a:lvl1pPr marL="0" indent="0" algn="l" defTabSz="1219170" rtl="0" eaLnBrk="1" latinLnBrk="0" hangingPunct="1">
              <a:lnSpc>
                <a:spcPct val="150000"/>
              </a:lnSpc>
              <a:spcBef>
                <a:spcPts val="267"/>
              </a:spcBef>
              <a:spcAft>
                <a:spcPts val="0"/>
              </a:spcAft>
              <a:buFontTx/>
              <a:buNone/>
              <a:defRPr lang="fr-FR" sz="1867" b="1" kern="1200" cap="none" baseline="0" smtClean="0">
                <a:solidFill>
                  <a:srgbClr val="575757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/>
              <a:t>Chapitre 1</a:t>
            </a:r>
          </a:p>
          <a:p>
            <a:pPr lvl="0"/>
            <a:r>
              <a:rPr lang="fr-FR"/>
              <a:t>Chapitre 2</a:t>
            </a:r>
          </a:p>
          <a:p>
            <a:pPr lvl="0"/>
            <a:r>
              <a:rPr lang="fr-FR"/>
              <a:t>Chapitre 3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>
          <a:xfrm>
            <a:off x="545004" y="6333323"/>
            <a:ext cx="9235315" cy="365125"/>
          </a:xfrm>
        </p:spPr>
        <p:txBody>
          <a:bodyPr/>
          <a:lstStyle/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5903384" y="1220755"/>
            <a:ext cx="4129053" cy="137666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733"/>
              <a:t>Contents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8996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1" y="192021"/>
            <a:ext cx="1746908" cy="6405331"/>
          </a:xfrm>
          <a:prstGeom prst="rect">
            <a:avLst/>
          </a:prstGeom>
        </p:spPr>
      </p:pic>
      <p:sp>
        <p:nvSpPr>
          <p:cNvPr id="17" name="Titre 1"/>
          <p:cNvSpPr>
            <a:spLocks noGrp="1"/>
          </p:cNvSpPr>
          <p:nvPr>
            <p:ph type="ctrTitle" hasCustomPrompt="1"/>
          </p:nvPr>
        </p:nvSpPr>
        <p:spPr>
          <a:xfrm>
            <a:off x="5903384" y="2244362"/>
            <a:ext cx="5749296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du chapitre</a:t>
            </a:r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5903384" y="3754140"/>
            <a:ext cx="5749296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Sous-titre éventuel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1" y="192021"/>
            <a:ext cx="1746908" cy="6405331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33956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5" name="Image 4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0" y="3007"/>
            <a:ext cx="10029481" cy="6854995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4A0B2A-58BC-1D4D-8883-191DA713D2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24717" y="1221317"/>
            <a:ext cx="3647347" cy="20150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4267" kern="800" cap="none" baseline="0">
                <a:solidFill>
                  <a:schemeClr val="bg1"/>
                </a:solidFill>
              </a:defRPr>
            </a:lvl1pPr>
            <a:lvl2pPr marL="578986" indent="0">
              <a:lnSpc>
                <a:spcPct val="80000"/>
              </a:lnSpc>
              <a:buNone/>
              <a:defRPr sz="4267">
                <a:solidFill>
                  <a:schemeClr val="bg1"/>
                </a:solidFill>
              </a:defRPr>
            </a:lvl2pPr>
          </a:lstStyle>
          <a:p>
            <a:pPr lvl="0"/>
            <a:r>
              <a:rPr lang="fr-FR"/>
              <a:t>Titre principal de la slide</a:t>
            </a:r>
          </a:p>
          <a:p>
            <a:pPr lvl="1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5C05DFA-F720-FF4C-A4AA-91C4E66A31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24717" y="3236384"/>
            <a:ext cx="3935379" cy="24976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39" y="6333323"/>
            <a:ext cx="383117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0" name="Image 9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0" y="3007"/>
            <a:ext cx="10029481" cy="685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211349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0E49024-B637-B846-AD7A-074C32D97E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32101" y="1316567"/>
            <a:ext cx="3647943" cy="2495551"/>
          </a:xfrm>
          <a:prstGeom prst="rect">
            <a:avLst/>
          </a:prstGeom>
        </p:spPr>
        <p:txBody>
          <a:bodyPr/>
          <a:lstStyle>
            <a:lvl1pPr>
              <a:defRPr sz="3733" kern="800" cap="all" baseline="0"/>
            </a:lvl1pPr>
            <a:lvl2pPr marL="578986" indent="0">
              <a:buNone/>
              <a:defRPr sz="4267"/>
            </a:lvl2pPr>
          </a:lstStyle>
          <a:p>
            <a:pPr lvl="0"/>
            <a:r>
              <a:rPr lang="fr-FR"/>
              <a:t>Titre de la slide</a:t>
            </a:r>
          </a:p>
          <a:p>
            <a:pPr lvl="1"/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9933515-A54B-C648-9452-ED438F800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72065" y="1316567"/>
            <a:ext cx="4610100" cy="2495551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/>
            </a:lvl1pPr>
          </a:lstStyle>
          <a:p>
            <a:pPr lvl="0"/>
            <a:r>
              <a:rPr lang="fr-FR"/>
              <a:t>Texte</a:t>
            </a:r>
          </a:p>
        </p:txBody>
      </p:sp>
      <p:pic>
        <p:nvPicPr>
          <p:cNvPr id="6" name="Image 5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81" y="265620"/>
            <a:ext cx="1152696" cy="90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390280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1067"/>
            </a:lvl1pPr>
          </a:lstStyle>
          <a:p>
            <a:r>
              <a:rPr lang="fr-FR"/>
              <a:t>| TUG – French feedback on </a:t>
            </a:r>
            <a:r>
              <a:rPr lang="fr-FR" err="1"/>
              <a:t>semi-automatic</a:t>
            </a:r>
            <a:r>
              <a:rPr lang="fr-FR"/>
              <a:t> translation</a:t>
            </a:r>
            <a:endParaRPr lang="fr-FR"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84073422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 sz="1067"/>
            </a:lvl1pPr>
          </a:lstStyle>
          <a:p>
            <a:r>
              <a:rPr lang="fr-FR"/>
              <a:t>| TUG – French feedback on </a:t>
            </a:r>
            <a:r>
              <a:rPr lang="fr-FR" err="1"/>
              <a:t>semi-automatic</a:t>
            </a:r>
            <a:r>
              <a:rPr lang="fr-FR"/>
              <a:t> translation</a:t>
            </a:r>
            <a:endParaRPr lang="fr-FR">
              <a:latin typeface="Arial"/>
              <a:ea typeface="+mn-ea"/>
            </a:endParaRPr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4pPr>
              <a:defRPr sz="1867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8167715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103445" y="116632"/>
            <a:ext cx="10752123" cy="720008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6"/>
          </p:nvPr>
        </p:nvSpPr>
        <p:spPr>
          <a:xfrm>
            <a:off x="1103446" y="1124744"/>
            <a:ext cx="5185833" cy="4992555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867">
                <a:solidFill>
                  <a:srgbClr val="575757"/>
                </a:solidFill>
              </a:defRPr>
            </a:lvl4pPr>
            <a:lvl5pPr>
              <a:defRPr sz="16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7"/>
          </p:nvPr>
        </p:nvSpPr>
        <p:spPr>
          <a:xfrm>
            <a:off x="6669736" y="1124744"/>
            <a:ext cx="5185833" cy="4992555"/>
          </a:xfrm>
        </p:spPr>
        <p:txBody>
          <a:bodyPr/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867">
                <a:solidFill>
                  <a:srgbClr val="575757"/>
                </a:solidFill>
              </a:defRPr>
            </a:lvl4pPr>
            <a:lvl5pPr>
              <a:defRPr sz="16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 sz="1067"/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</p:spTree>
    <p:extLst>
      <p:ext uri="{BB962C8B-B14F-4D97-AF65-F5344CB8AC3E}">
        <p14:creationId xmlns:p14="http://schemas.microsoft.com/office/powerpoint/2010/main" val="1557198907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7" name="Rectangle 6"/>
          <p:cNvSpPr/>
          <p:nvPr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3" name="Rectangle 12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grpSp>
        <p:nvGrpSpPr>
          <p:cNvPr id="22" name="Groupe 21"/>
          <p:cNvGrpSpPr/>
          <p:nvPr userDrawn="1"/>
        </p:nvGrpSpPr>
        <p:grpSpPr>
          <a:xfrm>
            <a:off x="6406214" y="1682636"/>
            <a:ext cx="4471897" cy="3372488"/>
            <a:chOff x="4804660" y="1261977"/>
            <a:chExt cx="3353923" cy="2529366"/>
          </a:xfrm>
        </p:grpSpPr>
        <p:sp>
          <p:nvSpPr>
            <p:cNvPr id="23" name="ZoneTexte 22"/>
            <p:cNvSpPr txBox="1"/>
            <p:nvPr/>
          </p:nvSpPr>
          <p:spPr>
            <a:xfrm>
              <a:off x="4818086" y="1261977"/>
              <a:ext cx="3240360" cy="2529366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rmAutofit/>
            </a:bodyPr>
            <a:lstStyle/>
            <a:p>
              <a:pPr algn="l"/>
              <a:r>
                <a:rPr lang="fr-FR" sz="2667" b="1">
                  <a:solidFill>
                    <a:srgbClr val="575757"/>
                  </a:solidFill>
                </a:rPr>
                <a:t>esante.gouv.fr</a:t>
              </a:r>
            </a:p>
            <a:p>
              <a:pPr algn="l"/>
              <a:r>
                <a:rPr lang="fr-FR" sz="2000">
                  <a:solidFill>
                    <a:srgbClr val="575757"/>
                  </a:solidFill>
                </a:rPr>
                <a:t>Le portail</a:t>
              </a:r>
              <a:r>
                <a:rPr lang="fr-FR" sz="2000" baseline="0">
                  <a:solidFill>
                    <a:srgbClr val="575757"/>
                  </a:solidFill>
                </a:rPr>
                <a:t> pour accéder à l’ensemble des services et produits de l’agence du numérique en santé et s’informer sur l’actualité de la e-santé. </a:t>
              </a:r>
            </a:p>
            <a:p>
              <a:pPr algn="ctr"/>
              <a:endParaRPr lang="fr-FR" sz="2000" err="1">
                <a:solidFill>
                  <a:srgbClr val="575757"/>
                </a:solidFill>
              </a:endParaRPr>
            </a:p>
          </p:txBody>
        </p:sp>
        <p:pic>
          <p:nvPicPr>
            <p:cNvPr id="24" name="Picture 2" descr="Y:\Interne\Communication\Communication_2019\Crea_graphiques\Pictos\Picto_OK\Twitter_Logo_Blu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Y:\Interne\Communication\Communication_2019\Crea_graphiques\Pictos\Picto_OK\LINKEDIN@2x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Y:\Interne\Communication\Communication_2019\Crea_graphiques\Pictos\Picto_OK\Twitter_Logo_Blue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3" descr="Y:\Interne\Communication\Communication_2019\Crea_graphiques\Pictos\Picto_OK\LINKEDIN@2x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ZoneTexte 27"/>
            <p:cNvSpPr txBox="1"/>
            <p:nvPr userDrawn="1"/>
          </p:nvSpPr>
          <p:spPr>
            <a:xfrm>
              <a:off x="5220072" y="2859782"/>
              <a:ext cx="2938511" cy="649472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Autofit/>
            </a:bodyPr>
            <a:lstStyle/>
            <a:p>
              <a:pPr algn="l">
                <a:spcAft>
                  <a:spcPts val="800"/>
                </a:spcAft>
              </a:pPr>
              <a:r>
                <a:rPr lang="fr-FR" sz="1200" b="0">
                  <a:solidFill>
                    <a:srgbClr val="575757"/>
                  </a:solidFill>
                </a:rPr>
                <a:t>@esante_gouv_fr</a:t>
              </a:r>
            </a:p>
            <a:p>
              <a:pPr algn="l"/>
              <a:endParaRPr lang="fr-FR" sz="400" b="0">
                <a:solidFill>
                  <a:srgbClr val="575757"/>
                </a:solidFill>
              </a:endParaRPr>
            </a:p>
            <a:p>
              <a:pPr algn="l"/>
              <a:endParaRPr lang="fr-FR" sz="667" b="0">
                <a:solidFill>
                  <a:srgbClr val="575757"/>
                </a:solidFill>
              </a:endParaRPr>
            </a:p>
            <a:p>
              <a:pPr algn="l"/>
              <a:r>
                <a:rPr lang="fr-FR" sz="1200" b="0">
                  <a:solidFill>
                    <a:srgbClr val="575757"/>
                  </a:solidFill>
                </a:rPr>
                <a:t>linkedin.com/company/agence-du-numerique-en-sante</a:t>
              </a:r>
              <a:endParaRPr lang="fr-FR" sz="1067" b="0">
                <a:solidFill>
                  <a:srgbClr val="575757"/>
                </a:solidFill>
              </a:endParaRPr>
            </a:p>
          </p:txBody>
        </p: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11410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marL="959976" marR="0" lvl="1" indent="-380990" algn="l" defTabSz="121917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6AB2"/>
              </a:buClr>
              <a:buSzPct val="100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fr-FR" sz="2400" b="1" i="0" u="none" strike="noStrike" kern="1200" cap="none" spc="0" normalizeH="0" baseline="0" noProof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439964" marR="0" lvl="2" indent="-335992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Char char="&lt;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1919952" marR="0" lvl="3" indent="-287993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</a:p>
          <a:p>
            <a:pPr marL="2399940" marR="0" lvl="4" indent="-287993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fr-FR" sz="1867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43339" y="6333323"/>
            <a:ext cx="38311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fr-FR" sz="1067" i="1" kern="1200" smtClean="0">
                <a:solidFill>
                  <a:srgbClr val="575757"/>
                </a:solidFill>
                <a:latin typeface="Arial"/>
                <a:ea typeface="+mn-ea"/>
                <a:cs typeface="+mn-cs"/>
              </a:defRPr>
            </a:lvl1pPr>
          </a:lstStyle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3445" y="116632"/>
            <a:ext cx="10752123" cy="72000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Titre de la slide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194853" y="932723"/>
            <a:ext cx="11804403" cy="0"/>
          </a:xfrm>
          <a:prstGeom prst="line">
            <a:avLst/>
          </a:prstGeom>
          <a:ln w="3175">
            <a:solidFill>
              <a:srgbClr val="57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 userDrawn="1"/>
        </p:nvCxnSpPr>
        <p:spPr>
          <a:xfrm>
            <a:off x="194853" y="932723"/>
            <a:ext cx="11804403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00" y="154773"/>
            <a:ext cx="787307" cy="61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977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>
    <p:fade/>
  </p:transition>
  <p:hf hdr="0" dt="0"/>
  <p:txStyles>
    <p:titleStyle>
      <a:lvl1pPr algn="l" defTabSz="1219170" rtl="0" eaLnBrk="1" latinLnBrk="0" hangingPunct="1">
        <a:lnSpc>
          <a:spcPts val="2933"/>
        </a:lnSpc>
        <a:spcBef>
          <a:spcPct val="0"/>
        </a:spcBef>
        <a:buNone/>
        <a:defRPr sz="2667" b="1" kern="1200">
          <a:solidFill>
            <a:srgbClr val="006AB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1219170" rtl="0" eaLnBrk="1" fontAlgn="auto" latinLnBrk="0" hangingPunct="1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 typeface="Wingdings" panose="05000000000000000000" pitchFamily="2" charset="2"/>
        <a:buNone/>
        <a:tabLst/>
        <a:defRPr sz="3200" b="1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959976" marR="0" indent="-380990" algn="l" defTabSz="1219170" rtl="0" eaLnBrk="1" fontAlgn="auto" latinLnBrk="0" hangingPunct="1">
        <a:lnSpc>
          <a:spcPct val="100000"/>
        </a:lnSpc>
        <a:spcBef>
          <a:spcPts val="1200"/>
        </a:spcBef>
        <a:spcAft>
          <a:spcPts val="0"/>
        </a:spcAft>
        <a:buClr>
          <a:srgbClr val="006AB2"/>
        </a:buClr>
        <a:buSzPct val="100000"/>
        <a:buFont typeface="Wingdings 3" panose="05040102010807070707" pitchFamily="18" charset="2"/>
        <a:buChar char="u"/>
        <a:tabLst/>
        <a:defRPr sz="2400" b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439964" marR="0" indent="-335992" algn="l" defTabSz="1219170" rtl="0" eaLnBrk="1" fontAlgn="auto" latinLnBrk="0" hangingPunct="1">
        <a:lnSpc>
          <a:spcPct val="100000"/>
        </a:lnSpc>
        <a:spcBef>
          <a:spcPts val="533"/>
        </a:spcBef>
        <a:spcAft>
          <a:spcPts val="0"/>
        </a:spcAft>
        <a:buClrTx/>
        <a:buSzTx/>
        <a:buFont typeface="Webdings" panose="05030102010509060703" pitchFamily="18" charset="2"/>
        <a:buChar char="&lt;"/>
        <a:tabLst/>
        <a:defRPr lang="fr-FR" sz="2133" kern="1200" baseline="0">
          <a:solidFill>
            <a:srgbClr val="575757"/>
          </a:solidFill>
          <a:latin typeface="+mn-lt"/>
          <a:ea typeface="+mn-ea"/>
          <a:cs typeface="+mn-cs"/>
        </a:defRPr>
      </a:lvl3pPr>
      <a:lvl4pPr marL="1919952" marR="0" indent="-287993" algn="l" defTabSz="1219170" rtl="0" eaLnBrk="1" fontAlgn="auto" latinLnBrk="0" hangingPunct="1">
        <a:lnSpc>
          <a:spcPct val="100000"/>
        </a:lnSpc>
        <a:spcBef>
          <a:spcPts val="533"/>
        </a:spcBef>
        <a:spcAft>
          <a:spcPts val="0"/>
        </a:spcAft>
        <a:buClrTx/>
        <a:buSzPct val="130000"/>
        <a:buFont typeface="Arial" panose="020B0604020202020204" pitchFamily="34" charset="0"/>
        <a:buChar char="•"/>
        <a:tabLst/>
        <a:defRPr lang="fr-FR" sz="1867" kern="1200">
          <a:solidFill>
            <a:srgbClr val="575757"/>
          </a:solidFill>
          <a:latin typeface="+mn-lt"/>
          <a:ea typeface="+mn-ea"/>
          <a:cs typeface="+mn-cs"/>
        </a:defRPr>
      </a:lvl4pPr>
      <a:lvl5pPr marL="2399940" marR="0" indent="-287993" algn="l" defTabSz="1219170" rtl="0" eaLnBrk="1" fontAlgn="auto" latinLnBrk="0" hangingPunct="1">
        <a:lnSpc>
          <a:spcPct val="100000"/>
        </a:lnSpc>
        <a:spcBef>
          <a:spcPts val="267"/>
        </a:spcBef>
        <a:spcAft>
          <a:spcPts val="0"/>
        </a:spcAft>
        <a:buClrTx/>
        <a:buSzPct val="110000"/>
        <a:buFont typeface="Arial" pitchFamily="34" charset="0"/>
        <a:buChar char="•"/>
        <a:tabLst/>
        <a:defRPr lang="fr-FR" sz="1600" kern="1200">
          <a:solidFill>
            <a:srgbClr val="575757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Relationship Id="rId9" Type="http://schemas.openxmlformats.org/officeDocument/2006/relationships/image" Target="../media/image15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7.svg"/><Relationship Id="rId7" Type="http://schemas.openxmlformats.org/officeDocument/2006/relationships/image" Target="../media/image21.svg"/><Relationship Id="rId12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5.svg"/><Relationship Id="rId5" Type="http://schemas.openxmlformats.org/officeDocument/2006/relationships/image" Target="../media/image19.svg"/><Relationship Id="rId15" Type="http://schemas.openxmlformats.org/officeDocument/2006/relationships/image" Target="../media/image29.sv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svg"/><Relationship Id="rId1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hyperlink" Target="http://dx.doi.org/10.18653/v1/2020.louhi-1.7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svg"/><Relationship Id="rId3" Type="http://schemas.openxmlformats.org/officeDocument/2006/relationships/image" Target="../media/image44.sv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svg"/><Relationship Id="rId5" Type="http://schemas.openxmlformats.org/officeDocument/2006/relationships/image" Target="../media/image46.png"/><Relationship Id="rId10" Type="http://schemas.openxmlformats.org/officeDocument/2006/relationships/image" Target="../media/image51.sv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sv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sv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0" Type="http://schemas.openxmlformats.org/officeDocument/2006/relationships/image" Target="../media/image59.svg"/><Relationship Id="rId4" Type="http://schemas.openxmlformats.org/officeDocument/2006/relationships/image" Target="../media/image53.svg"/><Relationship Id="rId9" Type="http://schemas.openxmlformats.org/officeDocument/2006/relationships/image" Target="../media/image5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2D38F8-A194-63C0-BA41-26FEDE879E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Translation User Group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478ED5-BADC-7707-D82D-6821D51896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/>
              <a:t>French feedback on semi-automatic translation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16EF4FA-F508-FF1E-C992-9EE77F58AC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/>
              <a:t>12/12/2023 | Maël LE GALL</a:t>
            </a:r>
          </a:p>
        </p:txBody>
      </p:sp>
    </p:spTree>
    <p:extLst>
      <p:ext uri="{BB962C8B-B14F-4D97-AF65-F5344CB8AC3E}">
        <p14:creationId xmlns:p14="http://schemas.microsoft.com/office/powerpoint/2010/main" val="1455555797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4620FD-E9B6-96D2-F3AD-01F59584C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Translation – A need and a requirement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BE8E955-B75C-4C5C-47AB-E144ED396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A89885-2DA7-1CD4-9E20-99D82AEBBDAD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>
                <a:latin typeface="Arial"/>
                <a:ea typeface="+mn-ea"/>
              </a:rPr>
              <a:t>| TUG – French feedback on semi-automatic translation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CB5D2F7-A103-B0DA-5C83-705163829020}"/>
              </a:ext>
            </a:extLst>
          </p:cNvPr>
          <p:cNvSpPr/>
          <p:nvPr/>
        </p:nvSpPr>
        <p:spPr bwMode="gray">
          <a:xfrm>
            <a:off x="545004" y="1353911"/>
            <a:ext cx="3699072" cy="2215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defTabSz="913294">
              <a:lnSpc>
                <a:spcPct val="80000"/>
              </a:lnSpc>
              <a:defRPr/>
            </a:pPr>
            <a:r>
              <a:rPr lang="en-US" b="1">
                <a:solidFill>
                  <a:srgbClr val="0F70B7"/>
                </a:solidFill>
                <a:latin typeface="+mj-lt"/>
              </a:rPr>
              <a:t>Translation as a need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755824-C3A5-D1FB-3CC2-B940C78B0BE8}"/>
              </a:ext>
            </a:extLst>
          </p:cNvPr>
          <p:cNvSpPr/>
          <p:nvPr/>
        </p:nvSpPr>
        <p:spPr bwMode="gray">
          <a:xfrm>
            <a:off x="545004" y="4574278"/>
            <a:ext cx="3699072" cy="2215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defTabSz="913294">
              <a:lnSpc>
                <a:spcPct val="80000"/>
              </a:lnSpc>
              <a:defRPr/>
            </a:pPr>
            <a:r>
              <a:rPr lang="en-GB" b="1">
                <a:solidFill>
                  <a:srgbClr val="D60B52"/>
                </a:solidFill>
                <a:latin typeface="+mj-lt"/>
              </a:rPr>
              <a:t>Translation as a requirement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D191F18-97AC-A9D1-67A3-155B8B8E08F1}"/>
              </a:ext>
            </a:extLst>
          </p:cNvPr>
          <p:cNvSpPr/>
          <p:nvPr/>
        </p:nvSpPr>
        <p:spPr bwMode="gray">
          <a:xfrm>
            <a:off x="545004" y="5017134"/>
            <a:ext cx="10622137" cy="1969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defTabSz="913294">
              <a:lnSpc>
                <a:spcPct val="80000"/>
              </a:lnSpc>
              <a:defRPr/>
            </a:pPr>
            <a:r>
              <a:rPr lang="en-US" sz="1600">
                <a:latin typeface="+mj-lt"/>
              </a:rPr>
              <a:t>Since 1994 all public entities or body exercising a public service mission must respect the Toubon Law on translation :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F21754-0671-1393-620B-4B5F966CC41D}"/>
              </a:ext>
            </a:extLst>
          </p:cNvPr>
          <p:cNvSpPr/>
          <p:nvPr/>
        </p:nvSpPr>
        <p:spPr bwMode="gray">
          <a:xfrm>
            <a:off x="1834380" y="5733507"/>
            <a:ext cx="8257412" cy="1969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defTabSz="913294">
              <a:lnSpc>
                <a:spcPct val="80000"/>
              </a:lnSpc>
              <a:defRPr/>
            </a:pPr>
            <a:r>
              <a:rPr lang="en-US" sz="1600">
                <a:latin typeface="+mj-lt"/>
              </a:rPr>
              <a:t>Every document concerning a good or a service must be in French or translated in French</a:t>
            </a:r>
          </a:p>
        </p:txBody>
      </p:sp>
      <p:pic>
        <p:nvPicPr>
          <p:cNvPr id="16" name="Graphic 15" descr="Open quotation mark with solid fill">
            <a:extLst>
              <a:ext uri="{FF2B5EF4-FFF2-40B4-BE49-F238E27FC236}">
                <a16:creationId xmlns:a16="http://schemas.microsoft.com/office/drawing/2014/main" id="{4C3EFEED-B2B7-BA46-0B99-4172F98F7B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16710" y="5318111"/>
            <a:ext cx="517670" cy="517670"/>
          </a:xfrm>
          <a:prstGeom prst="rect">
            <a:avLst/>
          </a:prstGeom>
        </p:spPr>
      </p:pic>
      <p:pic>
        <p:nvPicPr>
          <p:cNvPr id="17" name="Graphic 16" descr="Open quotation mark with solid fill">
            <a:extLst>
              <a:ext uri="{FF2B5EF4-FFF2-40B4-BE49-F238E27FC236}">
                <a16:creationId xmlns:a16="http://schemas.microsoft.com/office/drawing/2014/main" id="{5E828BEB-178A-8740-ED38-BE852DD1B7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10040776" y="5792294"/>
            <a:ext cx="517670" cy="517670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91D771FE-9484-A8A5-0B83-ABDB2A1B67F2}"/>
              </a:ext>
            </a:extLst>
          </p:cNvPr>
          <p:cNvGrpSpPr/>
          <p:nvPr/>
        </p:nvGrpSpPr>
        <p:grpSpPr>
          <a:xfrm>
            <a:off x="878138" y="2506591"/>
            <a:ext cx="10421602" cy="432000"/>
            <a:chOff x="440839" y="2966838"/>
            <a:chExt cx="10421602" cy="432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4702AC4-984A-331F-A8BF-32F6351FF9D2}"/>
                </a:ext>
              </a:extLst>
            </p:cNvPr>
            <p:cNvSpPr/>
            <p:nvPr/>
          </p:nvSpPr>
          <p:spPr bwMode="gray">
            <a:xfrm>
              <a:off x="1233430" y="3084350"/>
              <a:ext cx="9629011" cy="1969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defTabSz="913294">
                <a:lnSpc>
                  <a:spcPct val="80000"/>
                </a:lnSpc>
                <a:defRPr/>
              </a:pPr>
              <a:r>
                <a:rPr lang="en-US" sz="1600">
                  <a:latin typeface="+mj-lt"/>
                </a:rPr>
                <a:t>Facilitate the </a:t>
              </a:r>
              <a:r>
                <a:rPr lang="en-US" sz="1600" b="1">
                  <a:latin typeface="+mj-lt"/>
                </a:rPr>
                <a:t>understanding</a:t>
              </a:r>
              <a:r>
                <a:rPr lang="en-US" sz="1600">
                  <a:latin typeface="+mj-lt"/>
                </a:rPr>
                <a:t> and </a:t>
              </a:r>
              <a:r>
                <a:rPr lang="en-US" sz="1600" b="1">
                  <a:latin typeface="+mj-lt"/>
                </a:rPr>
                <a:t>skill development </a:t>
              </a:r>
              <a:r>
                <a:rPr lang="en-US" sz="1600">
                  <a:latin typeface="+mj-lt"/>
                </a:rPr>
                <a:t>of stakeholders</a:t>
              </a:r>
            </a:p>
          </p:txBody>
        </p:sp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452167B3-7240-CF95-7B1D-500F5CB186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40839" y="2966838"/>
              <a:ext cx="432000" cy="432000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69526E8-E66F-F64F-7174-0EC1106864AC}"/>
              </a:ext>
            </a:extLst>
          </p:cNvPr>
          <p:cNvGrpSpPr/>
          <p:nvPr/>
        </p:nvGrpSpPr>
        <p:grpSpPr>
          <a:xfrm>
            <a:off x="878138" y="3202029"/>
            <a:ext cx="10512591" cy="432000"/>
            <a:chOff x="440839" y="3678402"/>
            <a:chExt cx="10512591" cy="4320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89A9186-1759-1A24-AA10-A648616B9948}"/>
                </a:ext>
              </a:extLst>
            </p:cNvPr>
            <p:cNvSpPr/>
            <p:nvPr/>
          </p:nvSpPr>
          <p:spPr bwMode="gray">
            <a:xfrm>
              <a:off x="1233430" y="3795914"/>
              <a:ext cx="9720000" cy="1969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defTabSz="913294">
                <a:lnSpc>
                  <a:spcPct val="80000"/>
                </a:lnSpc>
                <a:defRPr/>
              </a:pPr>
              <a:r>
                <a:rPr lang="en-US" sz="1600">
                  <a:latin typeface="+mj-lt"/>
                </a:rPr>
                <a:t>Support the </a:t>
              </a:r>
              <a:r>
                <a:rPr lang="en-US" sz="1600" b="1">
                  <a:latin typeface="+mj-lt"/>
                </a:rPr>
                <a:t>secondary use of</a:t>
              </a:r>
              <a:r>
                <a:rPr lang="en-US" sz="1600">
                  <a:latin typeface="+mj-lt"/>
                </a:rPr>
                <a:t> </a:t>
              </a:r>
              <a:r>
                <a:rPr lang="en-US" sz="1600" b="1">
                  <a:latin typeface="+mj-lt"/>
                </a:rPr>
                <a:t>data</a:t>
              </a:r>
              <a:r>
                <a:rPr lang="en-US" sz="1600">
                  <a:latin typeface="+mj-lt"/>
                </a:rPr>
                <a:t> (NLP, NER, Data analytics…)</a:t>
              </a:r>
            </a:p>
          </p:txBody>
        </p:sp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F0FC6858-64D2-F193-DD07-5DF9D097387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40839" y="3678402"/>
              <a:ext cx="432000" cy="432000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3537657-22C4-9251-EF50-DEAD997ABEB0}"/>
              </a:ext>
            </a:extLst>
          </p:cNvPr>
          <p:cNvGrpSpPr/>
          <p:nvPr/>
        </p:nvGrpSpPr>
        <p:grpSpPr>
          <a:xfrm>
            <a:off x="877543" y="1812318"/>
            <a:ext cx="6733065" cy="430834"/>
            <a:chOff x="440244" y="2288691"/>
            <a:chExt cx="6733065" cy="43083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5A6DD59-CD8D-895D-E875-451E15E81D4D}"/>
                </a:ext>
              </a:extLst>
            </p:cNvPr>
            <p:cNvSpPr/>
            <p:nvPr/>
          </p:nvSpPr>
          <p:spPr bwMode="gray">
            <a:xfrm>
              <a:off x="1233430" y="2405620"/>
              <a:ext cx="5939879" cy="1969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defTabSz="913294">
                <a:lnSpc>
                  <a:spcPct val="80000"/>
                </a:lnSpc>
                <a:defRPr/>
              </a:pPr>
              <a:r>
                <a:rPr lang="en-US" sz="1600">
                  <a:latin typeface="+mj-lt"/>
                </a:rPr>
                <a:t>Ensure the </a:t>
              </a:r>
              <a:r>
                <a:rPr lang="en-US" sz="1600" b="1">
                  <a:latin typeface="+mj-lt"/>
                </a:rPr>
                <a:t>deployment</a:t>
              </a:r>
              <a:r>
                <a:rPr lang="en-US" sz="1600">
                  <a:latin typeface="+mj-lt"/>
                </a:rPr>
                <a:t> of SNOMED CT</a:t>
              </a:r>
            </a:p>
          </p:txBody>
        </p:sp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F60E5AA7-D772-A839-9393-FB1A8E3BC0A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40244" y="2288691"/>
              <a:ext cx="430834" cy="4308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00265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9CD3A2-527E-E983-C5DF-3FABD3E60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CGTS – Health Terminologies Management Centre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202A50C-1FFA-1E89-B03B-50686EADE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68BE05D-775E-4151-3D56-D5F1441BFFF9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| TUG – French feedback on semi-automatic translation</a:t>
            </a:r>
            <a:endParaRPr lang="fr-FR">
              <a:latin typeface="Arial"/>
              <a:ea typeface="+mn-ea"/>
            </a:endParaRPr>
          </a:p>
        </p:txBody>
      </p:sp>
      <p:sp>
        <p:nvSpPr>
          <p:cNvPr id="35" name="Oval 27">
            <a:extLst>
              <a:ext uri="{FF2B5EF4-FFF2-40B4-BE49-F238E27FC236}">
                <a16:creationId xmlns:a16="http://schemas.microsoft.com/office/drawing/2014/main" id="{F5437CBD-C58F-20DB-980B-46F792796304}"/>
              </a:ext>
            </a:extLst>
          </p:cNvPr>
          <p:cNvSpPr/>
          <p:nvPr/>
        </p:nvSpPr>
        <p:spPr>
          <a:xfrm>
            <a:off x="198649" y="1303800"/>
            <a:ext cx="4860000" cy="4860000"/>
          </a:xfrm>
          <a:prstGeom prst="ellipse">
            <a:avLst/>
          </a:prstGeom>
          <a:solidFill>
            <a:srgbClr val="DEDEDE"/>
          </a:solidFill>
          <a:ln w="28575">
            <a:solidFill>
              <a:srgbClr val="7070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70706F"/>
                </a:solidFill>
              </a:rPr>
              <a:t>Interoperability</a:t>
            </a:r>
          </a:p>
          <a:p>
            <a:pPr algn="ctr"/>
            <a:endParaRPr lang="en-US" b="1" dirty="0">
              <a:solidFill>
                <a:srgbClr val="70706F"/>
              </a:solidFill>
            </a:endParaRPr>
          </a:p>
          <a:p>
            <a:pPr algn="ctr"/>
            <a:endParaRPr lang="en-US" b="1" dirty="0">
              <a:solidFill>
                <a:srgbClr val="70706F"/>
              </a:solidFill>
            </a:endParaRPr>
          </a:p>
          <a:p>
            <a:pPr algn="ctr"/>
            <a:endParaRPr lang="en-US" b="1" dirty="0">
              <a:solidFill>
                <a:srgbClr val="70706F"/>
              </a:solidFill>
            </a:endParaRPr>
          </a:p>
          <a:p>
            <a:pPr algn="ctr"/>
            <a:endParaRPr lang="en-US" b="1" dirty="0">
              <a:solidFill>
                <a:srgbClr val="70706F"/>
              </a:solidFill>
            </a:endParaRPr>
          </a:p>
          <a:p>
            <a:pPr algn="ctr"/>
            <a:endParaRPr lang="en-US" b="1" dirty="0">
              <a:solidFill>
                <a:srgbClr val="70706F"/>
              </a:solidFill>
            </a:endParaRPr>
          </a:p>
          <a:p>
            <a:pPr algn="ctr"/>
            <a:endParaRPr lang="en-US" b="1" dirty="0">
              <a:solidFill>
                <a:srgbClr val="70706F"/>
              </a:solidFill>
            </a:endParaRPr>
          </a:p>
          <a:p>
            <a:pPr algn="ctr"/>
            <a:endParaRPr lang="en-US" b="1" dirty="0">
              <a:solidFill>
                <a:srgbClr val="70706F"/>
              </a:solidFill>
            </a:endParaRPr>
          </a:p>
          <a:p>
            <a:pPr algn="ctr"/>
            <a:endParaRPr lang="en-US" b="1" dirty="0">
              <a:solidFill>
                <a:srgbClr val="70706F"/>
              </a:solidFill>
            </a:endParaRPr>
          </a:p>
          <a:p>
            <a:pPr algn="ctr"/>
            <a:endParaRPr lang="en-US" b="1" dirty="0">
              <a:solidFill>
                <a:srgbClr val="70706F"/>
              </a:solidFill>
            </a:endParaRPr>
          </a:p>
          <a:p>
            <a:pPr algn="ctr"/>
            <a:endParaRPr lang="en-US" b="1" dirty="0">
              <a:solidFill>
                <a:srgbClr val="70706F"/>
              </a:solidFill>
            </a:endParaRPr>
          </a:p>
          <a:p>
            <a:pPr algn="ctr"/>
            <a:endParaRPr lang="en-US" b="1" dirty="0">
              <a:solidFill>
                <a:srgbClr val="70706F"/>
              </a:solidFill>
            </a:endParaRPr>
          </a:p>
          <a:p>
            <a:pPr algn="ctr"/>
            <a:endParaRPr lang="en-US" b="1" dirty="0">
              <a:solidFill>
                <a:srgbClr val="70706F"/>
              </a:solidFill>
            </a:endParaRPr>
          </a:p>
          <a:p>
            <a:pPr algn="ctr"/>
            <a:endParaRPr lang="en-US" b="1" dirty="0">
              <a:solidFill>
                <a:srgbClr val="70706F"/>
              </a:solidFill>
            </a:endParaRPr>
          </a:p>
          <a:p>
            <a:pPr algn="ctr"/>
            <a:endParaRPr lang="en-US" b="1" dirty="0">
              <a:solidFill>
                <a:srgbClr val="70706F"/>
              </a:solidFill>
            </a:endParaRPr>
          </a:p>
          <a:p>
            <a:pPr algn="ctr"/>
            <a:endParaRPr lang="en-US" b="1" dirty="0">
              <a:solidFill>
                <a:srgbClr val="70706F"/>
              </a:solidFill>
            </a:endParaRPr>
          </a:p>
        </p:txBody>
      </p:sp>
      <p:sp>
        <p:nvSpPr>
          <p:cNvPr id="36" name="Oval 28">
            <a:extLst>
              <a:ext uri="{FF2B5EF4-FFF2-40B4-BE49-F238E27FC236}">
                <a16:creationId xmlns:a16="http://schemas.microsoft.com/office/drawing/2014/main" id="{A7FB6025-9B21-43C2-217E-865E02A651BD}"/>
              </a:ext>
            </a:extLst>
          </p:cNvPr>
          <p:cNvSpPr/>
          <p:nvPr/>
        </p:nvSpPr>
        <p:spPr>
          <a:xfrm>
            <a:off x="1560709" y="2023800"/>
            <a:ext cx="3420000" cy="3420000"/>
          </a:xfrm>
          <a:prstGeom prst="ellipse">
            <a:avLst/>
          </a:prstGeom>
          <a:solidFill>
            <a:srgbClr val="FABCCC"/>
          </a:solidFill>
          <a:ln w="28575">
            <a:solidFill>
              <a:srgbClr val="F023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02357"/>
                </a:solidFill>
              </a:rPr>
              <a:t>CGTS</a:t>
            </a:r>
          </a:p>
          <a:p>
            <a:pPr algn="ctr"/>
            <a:endParaRPr lang="en-US" b="1" dirty="0">
              <a:solidFill>
                <a:srgbClr val="F02357"/>
              </a:solidFill>
            </a:endParaRPr>
          </a:p>
          <a:p>
            <a:pPr algn="ctr"/>
            <a:endParaRPr lang="en-US" b="1" dirty="0">
              <a:solidFill>
                <a:srgbClr val="F02357"/>
              </a:solidFill>
            </a:endParaRPr>
          </a:p>
          <a:p>
            <a:pPr algn="ctr"/>
            <a:endParaRPr lang="en-US" b="1" dirty="0">
              <a:solidFill>
                <a:srgbClr val="F02357"/>
              </a:solidFill>
            </a:endParaRPr>
          </a:p>
          <a:p>
            <a:pPr algn="ctr"/>
            <a:endParaRPr lang="en-US" b="1" dirty="0">
              <a:solidFill>
                <a:srgbClr val="F02357"/>
              </a:solidFill>
            </a:endParaRPr>
          </a:p>
          <a:p>
            <a:pPr algn="ctr"/>
            <a:endParaRPr lang="en-US" b="1" dirty="0">
              <a:solidFill>
                <a:srgbClr val="F02357"/>
              </a:solidFill>
            </a:endParaRPr>
          </a:p>
          <a:p>
            <a:pPr algn="ctr"/>
            <a:endParaRPr lang="en-US" b="1" dirty="0">
              <a:solidFill>
                <a:srgbClr val="F02357"/>
              </a:solidFill>
            </a:endParaRPr>
          </a:p>
          <a:p>
            <a:pPr algn="ctr"/>
            <a:endParaRPr lang="en-US" b="1" dirty="0">
              <a:solidFill>
                <a:srgbClr val="F02357"/>
              </a:solidFill>
            </a:endParaRPr>
          </a:p>
          <a:p>
            <a:pPr algn="ctr"/>
            <a:endParaRPr lang="en-US" b="1" dirty="0">
              <a:solidFill>
                <a:srgbClr val="F02357"/>
              </a:solidFill>
            </a:endParaRPr>
          </a:p>
          <a:p>
            <a:pPr algn="ctr"/>
            <a:endParaRPr lang="en-US" b="1" dirty="0">
              <a:solidFill>
                <a:srgbClr val="F02357"/>
              </a:solidFill>
            </a:endParaRPr>
          </a:p>
          <a:p>
            <a:pPr algn="ctr"/>
            <a:endParaRPr lang="en-US" b="1" dirty="0">
              <a:solidFill>
                <a:srgbClr val="F02357"/>
              </a:solidFill>
            </a:endParaRPr>
          </a:p>
          <a:p>
            <a:pPr algn="ctr"/>
            <a:endParaRPr lang="en-US" b="1" dirty="0">
              <a:solidFill>
                <a:srgbClr val="F02357"/>
              </a:solidFill>
            </a:endParaRPr>
          </a:p>
        </p:txBody>
      </p:sp>
      <p:sp>
        <p:nvSpPr>
          <p:cNvPr id="37" name="Oval 29">
            <a:extLst>
              <a:ext uri="{FF2B5EF4-FFF2-40B4-BE49-F238E27FC236}">
                <a16:creationId xmlns:a16="http://schemas.microsoft.com/office/drawing/2014/main" id="{E039BDD9-83F6-1D15-4B1A-2470607737F8}"/>
              </a:ext>
            </a:extLst>
          </p:cNvPr>
          <p:cNvSpPr/>
          <p:nvPr/>
        </p:nvSpPr>
        <p:spPr>
          <a:xfrm>
            <a:off x="2902660" y="2743800"/>
            <a:ext cx="1980000" cy="1980000"/>
          </a:xfrm>
          <a:prstGeom prst="ellipse">
            <a:avLst/>
          </a:prstGeom>
          <a:solidFill>
            <a:srgbClr val="AFD3F3"/>
          </a:solidFill>
          <a:ln w="28575">
            <a:solidFill>
              <a:srgbClr val="1D7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1D70B8"/>
                </a:solidFill>
              </a:rPr>
              <a:t>NRC</a:t>
            </a:r>
          </a:p>
          <a:p>
            <a:pPr algn="ctr"/>
            <a:endParaRPr lang="en-US" b="1" dirty="0">
              <a:solidFill>
                <a:srgbClr val="1D70B8"/>
              </a:solidFill>
            </a:endParaRPr>
          </a:p>
          <a:p>
            <a:pPr algn="ctr"/>
            <a:endParaRPr lang="en-US" b="1" dirty="0">
              <a:solidFill>
                <a:srgbClr val="1D70B8"/>
              </a:solidFill>
            </a:endParaRPr>
          </a:p>
          <a:p>
            <a:pPr algn="ctr"/>
            <a:endParaRPr lang="en-US" b="1" dirty="0">
              <a:solidFill>
                <a:srgbClr val="1D70B8"/>
              </a:solidFill>
            </a:endParaRPr>
          </a:p>
          <a:p>
            <a:pPr algn="ctr"/>
            <a:endParaRPr lang="en-US" b="1" dirty="0">
              <a:solidFill>
                <a:srgbClr val="1D70B8"/>
              </a:solidFill>
            </a:endParaRPr>
          </a:p>
          <a:p>
            <a:pPr algn="ctr"/>
            <a:endParaRPr lang="en-US" b="1" dirty="0">
              <a:solidFill>
                <a:srgbClr val="1D70B8"/>
              </a:solidFill>
            </a:endParaRPr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9EC9E77E-4204-7C90-798F-C02E66ACDD73}"/>
              </a:ext>
            </a:extLst>
          </p:cNvPr>
          <p:cNvGrpSpPr/>
          <p:nvPr/>
        </p:nvGrpSpPr>
        <p:grpSpPr>
          <a:xfrm>
            <a:off x="732766" y="3347841"/>
            <a:ext cx="441146" cy="674132"/>
            <a:chOff x="7931888" y="2212382"/>
            <a:chExt cx="441146" cy="674132"/>
          </a:xfrm>
        </p:grpSpPr>
        <p:pic>
          <p:nvPicPr>
            <p:cNvPr id="45" name="Graphique 44">
              <a:extLst>
                <a:ext uri="{FF2B5EF4-FFF2-40B4-BE49-F238E27FC236}">
                  <a16:creationId xmlns:a16="http://schemas.microsoft.com/office/drawing/2014/main" id="{57538610-9CAD-EBF6-257E-7F5FF245A6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010526" y="2212382"/>
              <a:ext cx="304800" cy="304800"/>
            </a:xfrm>
            <a:prstGeom prst="rect">
              <a:avLst/>
            </a:prstGeom>
          </p:spPr>
        </p:pic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6D306E37-C588-B96E-2422-16A8A12500A2}"/>
                </a:ext>
              </a:extLst>
            </p:cNvPr>
            <p:cNvSpPr txBox="1"/>
            <p:nvPr/>
          </p:nvSpPr>
          <p:spPr>
            <a:xfrm>
              <a:off x="7931888" y="2517182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>
                  <a:solidFill>
                    <a:srgbClr val="70706F"/>
                  </a:solidFill>
                </a:rPr>
                <a:t>22</a:t>
              </a:r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CACA121E-3A06-5AD7-0FAC-1492DB0CEF42}"/>
              </a:ext>
            </a:extLst>
          </p:cNvPr>
          <p:cNvGrpSpPr/>
          <p:nvPr/>
        </p:nvGrpSpPr>
        <p:grpSpPr>
          <a:xfrm>
            <a:off x="2223286" y="3347841"/>
            <a:ext cx="312906" cy="692493"/>
            <a:chOff x="7793610" y="3406173"/>
            <a:chExt cx="312906" cy="692493"/>
          </a:xfrm>
        </p:grpSpPr>
        <p:pic>
          <p:nvPicPr>
            <p:cNvPr id="43" name="Graphique 42">
              <a:extLst>
                <a:ext uri="{FF2B5EF4-FFF2-40B4-BE49-F238E27FC236}">
                  <a16:creationId xmlns:a16="http://schemas.microsoft.com/office/drawing/2014/main" id="{C8A99C88-74AC-D997-C0CB-6B18677CD7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797663" y="3406173"/>
              <a:ext cx="304800" cy="304800"/>
            </a:xfrm>
            <a:prstGeom prst="rect">
              <a:avLst/>
            </a:prstGeom>
          </p:spPr>
        </p:pic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FC78EC33-5974-26EA-5AE3-CBB780BF51BD}"/>
                </a:ext>
              </a:extLst>
            </p:cNvPr>
            <p:cNvSpPr txBox="1"/>
            <p:nvPr/>
          </p:nvSpPr>
          <p:spPr>
            <a:xfrm>
              <a:off x="7793610" y="372933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F02357"/>
                  </a:solidFill>
                </a:rPr>
                <a:t>7</a:t>
              </a:r>
            </a:p>
          </p:txBody>
        </p:sp>
      </p:grp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AB9D88A9-4799-7ACB-6797-C56E942DF32B}"/>
              </a:ext>
            </a:extLst>
          </p:cNvPr>
          <p:cNvGrpSpPr/>
          <p:nvPr/>
        </p:nvGrpSpPr>
        <p:grpSpPr>
          <a:xfrm>
            <a:off x="3736207" y="3337172"/>
            <a:ext cx="312906" cy="692493"/>
            <a:chOff x="7793610" y="3406173"/>
            <a:chExt cx="312906" cy="692493"/>
          </a:xfrm>
        </p:grpSpPr>
        <p:pic>
          <p:nvPicPr>
            <p:cNvPr id="41" name="Graphique 40">
              <a:extLst>
                <a:ext uri="{FF2B5EF4-FFF2-40B4-BE49-F238E27FC236}">
                  <a16:creationId xmlns:a16="http://schemas.microsoft.com/office/drawing/2014/main" id="{525BC02C-BA74-C6AD-E59D-EE3DE2BD7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797663" y="3406173"/>
              <a:ext cx="304800" cy="304800"/>
            </a:xfrm>
            <a:prstGeom prst="rect">
              <a:avLst/>
            </a:prstGeom>
          </p:spPr>
        </p:pic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AEFE87EF-5764-1EF4-4C34-22DB04C98105}"/>
                </a:ext>
              </a:extLst>
            </p:cNvPr>
            <p:cNvSpPr txBox="1"/>
            <p:nvPr/>
          </p:nvSpPr>
          <p:spPr>
            <a:xfrm>
              <a:off x="7793610" y="372933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1D70B8"/>
                  </a:solidFill>
                </a:rPr>
                <a:t>2</a:t>
              </a:r>
            </a:p>
          </p:txBody>
        </p:sp>
      </p:grp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D15AEBE9-4FF1-B848-741A-4023A7675180}"/>
              </a:ext>
            </a:extLst>
          </p:cNvPr>
          <p:cNvGrpSpPr/>
          <p:nvPr/>
        </p:nvGrpSpPr>
        <p:grpSpPr>
          <a:xfrm>
            <a:off x="5561124" y="1512030"/>
            <a:ext cx="1836764" cy="2066330"/>
            <a:chOff x="5962073" y="1452300"/>
            <a:chExt cx="1836764" cy="2066330"/>
          </a:xfrm>
        </p:grpSpPr>
        <p:pic>
          <p:nvPicPr>
            <p:cNvPr id="48" name="Graphique 47">
              <a:extLst>
                <a:ext uri="{FF2B5EF4-FFF2-40B4-BE49-F238E27FC236}">
                  <a16:creationId xmlns:a16="http://schemas.microsoft.com/office/drawing/2014/main" id="{FD3E61DA-94C7-2C0C-4831-A8EBB0FACC7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250158" y="1452300"/>
              <a:ext cx="1143000" cy="1143000"/>
            </a:xfrm>
            <a:prstGeom prst="rect">
              <a:avLst/>
            </a:prstGeom>
          </p:spPr>
        </p:pic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D5C2C652-DE76-65F6-6656-EF555E82F9A9}"/>
                </a:ext>
              </a:extLst>
            </p:cNvPr>
            <p:cNvSpPr txBox="1"/>
            <p:nvPr/>
          </p:nvSpPr>
          <p:spPr>
            <a:xfrm>
              <a:off x="5962073" y="2595300"/>
              <a:ext cx="183676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Define</a:t>
              </a:r>
              <a:r>
                <a:rPr lang="en-GB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norms and standards to structure data</a:t>
              </a:r>
            </a:p>
          </p:txBody>
        </p:sp>
      </p:grp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58FEBE3F-CB3D-194D-18CB-5E200BC242AD}"/>
              </a:ext>
            </a:extLst>
          </p:cNvPr>
          <p:cNvGrpSpPr/>
          <p:nvPr/>
        </p:nvGrpSpPr>
        <p:grpSpPr>
          <a:xfrm>
            <a:off x="9398052" y="1512030"/>
            <a:ext cx="2676786" cy="2066330"/>
            <a:chOff x="9799001" y="1452300"/>
            <a:chExt cx="2676786" cy="2066330"/>
          </a:xfrm>
        </p:grpSpPr>
        <p:pic>
          <p:nvPicPr>
            <p:cNvPr id="51" name="Graphique 50">
              <a:extLst>
                <a:ext uri="{FF2B5EF4-FFF2-40B4-BE49-F238E27FC236}">
                  <a16:creationId xmlns:a16="http://schemas.microsoft.com/office/drawing/2014/main" id="{FDCB18F9-076E-1559-CE6B-BADB749FC8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0565894" y="1452300"/>
              <a:ext cx="1143000" cy="1143000"/>
            </a:xfrm>
            <a:prstGeom prst="rect">
              <a:avLst/>
            </a:prstGeom>
          </p:spPr>
        </p:pic>
        <p:sp>
          <p:nvSpPr>
            <p:cNvPr id="52" name="ZoneTexte 51">
              <a:extLst>
                <a:ext uri="{FF2B5EF4-FFF2-40B4-BE49-F238E27FC236}">
                  <a16:creationId xmlns:a16="http://schemas.microsoft.com/office/drawing/2014/main" id="{8F37CD0C-2A80-9012-350A-06B0A56A43CC}"/>
                </a:ext>
              </a:extLst>
            </p:cNvPr>
            <p:cNvSpPr txBox="1"/>
            <p:nvPr/>
          </p:nvSpPr>
          <p:spPr>
            <a:xfrm>
              <a:off x="9799001" y="2595300"/>
              <a:ext cx="267678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Support</a:t>
              </a:r>
              <a:r>
                <a:rPr lang="en-GB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the development of semantic interoperability</a:t>
              </a:r>
            </a:p>
          </p:txBody>
        </p:sp>
      </p:grp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697D7985-2B9A-323B-22F5-0AD783A34374}"/>
              </a:ext>
            </a:extLst>
          </p:cNvPr>
          <p:cNvGrpSpPr/>
          <p:nvPr/>
        </p:nvGrpSpPr>
        <p:grpSpPr>
          <a:xfrm>
            <a:off x="6342769" y="4277203"/>
            <a:ext cx="2408118" cy="1634275"/>
            <a:chOff x="6925224" y="3469265"/>
            <a:chExt cx="2408118" cy="1634275"/>
          </a:xfrm>
        </p:grpSpPr>
        <p:pic>
          <p:nvPicPr>
            <p:cNvPr id="54" name="Image 53">
              <a:extLst>
                <a:ext uri="{FF2B5EF4-FFF2-40B4-BE49-F238E27FC236}">
                  <a16:creationId xmlns:a16="http://schemas.microsoft.com/office/drawing/2014/main" id="{733CA195-91FA-B0FC-1CB2-CDBE8F40E58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517404" y="3469265"/>
              <a:ext cx="1223758" cy="1262520"/>
            </a:xfrm>
            <a:prstGeom prst="rect">
              <a:avLst/>
            </a:prstGeom>
          </p:spPr>
        </p:pic>
        <p:sp>
          <p:nvSpPr>
            <p:cNvPr id="55" name="ZoneTexte 54">
              <a:extLst>
                <a:ext uri="{FF2B5EF4-FFF2-40B4-BE49-F238E27FC236}">
                  <a16:creationId xmlns:a16="http://schemas.microsoft.com/office/drawing/2014/main" id="{6A238A72-42EA-71DF-C2E0-C1102819428E}"/>
                </a:ext>
              </a:extLst>
            </p:cNvPr>
            <p:cNvSpPr txBox="1"/>
            <p:nvPr/>
          </p:nvSpPr>
          <p:spPr>
            <a:xfrm>
              <a:off x="6925224" y="4795763"/>
              <a:ext cx="24081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WHO Collaborative Centre</a:t>
              </a:r>
            </a:p>
          </p:txBody>
        </p:sp>
      </p:grpSp>
      <p:grpSp>
        <p:nvGrpSpPr>
          <p:cNvPr id="56" name="Groupe 55">
            <a:extLst>
              <a:ext uri="{FF2B5EF4-FFF2-40B4-BE49-F238E27FC236}">
                <a16:creationId xmlns:a16="http://schemas.microsoft.com/office/drawing/2014/main" id="{8F2E0011-2EA9-0332-043D-5F9606C5CE65}"/>
              </a:ext>
            </a:extLst>
          </p:cNvPr>
          <p:cNvGrpSpPr/>
          <p:nvPr/>
        </p:nvGrpSpPr>
        <p:grpSpPr>
          <a:xfrm>
            <a:off x="8773625" y="4385933"/>
            <a:ext cx="1804599" cy="1448314"/>
            <a:chOff x="9200982" y="3650114"/>
            <a:chExt cx="1804599" cy="1448314"/>
          </a:xfrm>
        </p:grpSpPr>
        <p:pic>
          <p:nvPicPr>
            <p:cNvPr id="57" name="Image 56">
              <a:extLst>
                <a:ext uri="{FF2B5EF4-FFF2-40B4-BE49-F238E27FC236}">
                  <a16:creationId xmlns:a16="http://schemas.microsoft.com/office/drawing/2014/main" id="{F9AE1B7B-EEF5-687F-2D75-A5BEFBAA987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652593" y="3650114"/>
              <a:ext cx="900822" cy="900822"/>
            </a:xfrm>
            <a:prstGeom prst="rect">
              <a:avLst/>
            </a:prstGeom>
          </p:spPr>
        </p:pic>
        <p:sp>
          <p:nvSpPr>
            <p:cNvPr id="58" name="ZoneTexte 57">
              <a:extLst>
                <a:ext uri="{FF2B5EF4-FFF2-40B4-BE49-F238E27FC236}">
                  <a16:creationId xmlns:a16="http://schemas.microsoft.com/office/drawing/2014/main" id="{070331DC-0BDF-2901-363E-D9A993C1AD29}"/>
                </a:ext>
              </a:extLst>
            </p:cNvPr>
            <p:cNvSpPr txBox="1"/>
            <p:nvPr/>
          </p:nvSpPr>
          <p:spPr>
            <a:xfrm>
              <a:off x="9200982" y="4790651"/>
              <a:ext cx="18045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LOINC</a:t>
              </a:r>
            </a:p>
          </p:txBody>
        </p:sp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00BE1D5E-8F01-A70D-7A0E-3211A3C6D26D}"/>
              </a:ext>
            </a:extLst>
          </p:cNvPr>
          <p:cNvGrpSpPr/>
          <p:nvPr/>
        </p:nvGrpSpPr>
        <p:grpSpPr>
          <a:xfrm>
            <a:off x="7538628" y="1512030"/>
            <a:ext cx="2148172" cy="1789331"/>
            <a:chOff x="7523373" y="2139412"/>
            <a:chExt cx="2148172" cy="1789331"/>
          </a:xfrm>
        </p:grpSpPr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ED9629BE-6091-FC4A-5B55-2FDE45927E73}"/>
                </a:ext>
              </a:extLst>
            </p:cNvPr>
            <p:cNvSpPr txBox="1"/>
            <p:nvPr/>
          </p:nvSpPr>
          <p:spPr>
            <a:xfrm>
              <a:off x="7523373" y="3282412"/>
              <a:ext cx="21481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Publish</a:t>
              </a:r>
              <a:r>
                <a:rPr lang="en-GB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reference Terminologies</a:t>
              </a:r>
            </a:p>
          </p:txBody>
        </p:sp>
        <p:pic>
          <p:nvPicPr>
            <p:cNvPr id="61" name="Graphique 60">
              <a:extLst>
                <a:ext uri="{FF2B5EF4-FFF2-40B4-BE49-F238E27FC236}">
                  <a16:creationId xmlns:a16="http://schemas.microsoft.com/office/drawing/2014/main" id="{75F5F467-8496-ACED-05D4-746854AB4410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8001517" y="2139412"/>
              <a:ext cx="1143000" cy="1143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59893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4620FD-E9B6-96D2-F3AD-01F59584C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Translation pipeline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BE8E955-B75C-4C5C-47AB-E144ED396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A89885-2DA7-1CD4-9E20-99D82AEBBDAD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>
                <a:latin typeface="Arial"/>
                <a:ea typeface="+mn-ea"/>
              </a:rPr>
              <a:t>| TUG – French feedback on semi-automatic translation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73C75A-3330-470E-D308-DEF3520D18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9254" y="2285941"/>
            <a:ext cx="8172665" cy="284658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CFB6E89-5F37-FD57-078C-841C1B5E020C}"/>
              </a:ext>
            </a:extLst>
          </p:cNvPr>
          <p:cNvSpPr/>
          <p:nvPr/>
        </p:nvSpPr>
        <p:spPr bwMode="gray">
          <a:xfrm>
            <a:off x="1275407" y="1256253"/>
            <a:ext cx="2790565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anchor="t">
            <a:spAutoFit/>
          </a:bodyPr>
          <a:lstStyle/>
          <a:p>
            <a:pPr algn="just" defTabSz="913294">
              <a:spcBef>
                <a:spcPts val="600"/>
              </a:spcBef>
              <a:spcAft>
                <a:spcPts val="600"/>
              </a:spcAft>
              <a:buClr>
                <a:srgbClr val="0F70B7"/>
              </a:buClr>
              <a:defRPr/>
            </a:pPr>
            <a:r>
              <a:rPr lang="en-US" sz="1600">
                <a:latin typeface="+mj-lt"/>
              </a:rPr>
              <a:t>A translation by description </a:t>
            </a:r>
          </a:p>
          <a:p>
            <a:pPr algn="just" defTabSz="913294">
              <a:spcBef>
                <a:spcPts val="600"/>
              </a:spcBef>
              <a:spcAft>
                <a:spcPts val="600"/>
              </a:spcAft>
              <a:buClr>
                <a:srgbClr val="0F70B7"/>
              </a:buClr>
              <a:defRPr/>
            </a:pPr>
            <a:r>
              <a:rPr lang="en-US" sz="1600">
                <a:latin typeface="+mj-lt"/>
              </a:rPr>
              <a:t>rather than by concept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193DFD-B9D2-D7EA-FF81-368CC015FA7E}"/>
              </a:ext>
            </a:extLst>
          </p:cNvPr>
          <p:cNvSpPr/>
          <p:nvPr/>
        </p:nvSpPr>
        <p:spPr bwMode="gray">
          <a:xfrm>
            <a:off x="5071305" y="1253890"/>
            <a:ext cx="2790565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anchor="t">
            <a:spAutoFit/>
          </a:bodyPr>
          <a:lstStyle/>
          <a:p>
            <a:pPr defTabSz="913294">
              <a:spcBef>
                <a:spcPts val="600"/>
              </a:spcBef>
              <a:spcAft>
                <a:spcPts val="600"/>
              </a:spcAft>
              <a:buClr>
                <a:srgbClr val="0F70B7"/>
              </a:buClr>
              <a:defRPr/>
            </a:pPr>
            <a:r>
              <a:rPr lang="en-US" sz="1600">
                <a:latin typeface="+mj-lt"/>
              </a:rPr>
              <a:t>ICD-11 translation pipeline</a:t>
            </a:r>
          </a:p>
          <a:p>
            <a:pPr defTabSz="913294">
              <a:spcBef>
                <a:spcPts val="600"/>
              </a:spcBef>
              <a:spcAft>
                <a:spcPts val="600"/>
              </a:spcAft>
              <a:buClr>
                <a:srgbClr val="0F70B7"/>
              </a:buClr>
              <a:defRPr/>
            </a:pPr>
            <a:r>
              <a:rPr lang="fr-FR" sz="1600">
                <a:effectLst/>
                <a:hlinkClick r:id="rId4" tooltip="http://dx.doi.org/10.18653/v1/2020.louhi-1.7"/>
              </a:rPr>
              <a:t>10.18653/v1/2020.louhi-1.7</a:t>
            </a:r>
            <a:endParaRPr lang="en-US" sz="1600"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D7F2112-E316-65A8-D2EA-F391B67F2E10}"/>
              </a:ext>
            </a:extLst>
          </p:cNvPr>
          <p:cNvSpPr/>
          <p:nvPr/>
        </p:nvSpPr>
        <p:spPr bwMode="gray">
          <a:xfrm>
            <a:off x="9312560" y="1185472"/>
            <a:ext cx="2097712" cy="49244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anchor="t">
            <a:spAutoFit/>
          </a:bodyPr>
          <a:lstStyle/>
          <a:p>
            <a:pPr defTabSz="913294">
              <a:spcBef>
                <a:spcPts val="600"/>
              </a:spcBef>
              <a:spcAft>
                <a:spcPts val="600"/>
              </a:spcAft>
              <a:buClr>
                <a:srgbClr val="0F70B7"/>
              </a:buClr>
              <a:defRPr/>
            </a:pPr>
            <a:r>
              <a:rPr lang="en-US" sz="1600">
                <a:latin typeface="+mj-lt"/>
              </a:rPr>
              <a:t>Based on translated Terminologies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A91D1B-C716-F563-4A02-B8E70F787ECA}"/>
              </a:ext>
            </a:extLst>
          </p:cNvPr>
          <p:cNvSpPr txBox="1"/>
          <p:nvPr/>
        </p:nvSpPr>
        <p:spPr>
          <a:xfrm>
            <a:off x="773964" y="5695519"/>
            <a:ext cx="112008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913294">
              <a:spcBef>
                <a:spcPts val="600"/>
              </a:spcBef>
              <a:spcAft>
                <a:spcPts val="600"/>
              </a:spcAft>
              <a:buClr>
                <a:srgbClr val="0F70B7"/>
              </a:buClr>
              <a:buFont typeface="Century Gothic" panose="020B0502020202020204" pitchFamily="34" charset="0"/>
              <a:buChar char="►"/>
              <a:defRPr/>
            </a:pPr>
            <a:r>
              <a:rPr lang="en-US" sz="1600">
                <a:latin typeface="+mj-lt"/>
              </a:rPr>
              <a:t>This pipeline was fine-tuned for SNOMED CT translation (Terminology-based descriptions &amp; homemade rules)</a:t>
            </a:r>
          </a:p>
        </p:txBody>
      </p:sp>
      <p:pic>
        <p:nvPicPr>
          <p:cNvPr id="17" name="Graphique 16" descr="Document contour">
            <a:extLst>
              <a:ext uri="{FF2B5EF4-FFF2-40B4-BE49-F238E27FC236}">
                <a16:creationId xmlns:a16="http://schemas.microsoft.com/office/drawing/2014/main" id="{128E2545-7B5B-6004-7B5B-AC86EAFD7A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62956" y="1165452"/>
            <a:ext cx="560027" cy="560027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F9E54AAB-0640-0482-5BCF-FE7222B009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483041" y="1165452"/>
            <a:ext cx="540000" cy="540000"/>
          </a:xfrm>
          <a:prstGeom prst="rect">
            <a:avLst/>
          </a:prstGeom>
        </p:spPr>
      </p:pic>
      <p:sp>
        <p:nvSpPr>
          <p:cNvPr id="28" name="Oval 27">
            <a:extLst>
              <a:ext uri="{FF2B5EF4-FFF2-40B4-BE49-F238E27FC236}">
                <a16:creationId xmlns:a16="http://schemas.microsoft.com/office/drawing/2014/main" id="{91267F29-CE4A-8105-ECF7-2F976B51D822}"/>
              </a:ext>
            </a:extLst>
          </p:cNvPr>
          <p:cNvSpPr/>
          <p:nvPr/>
        </p:nvSpPr>
        <p:spPr>
          <a:xfrm>
            <a:off x="370608" y="1443346"/>
            <a:ext cx="360000" cy="3600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50">
              <a:solidFill>
                <a:srgbClr val="4171B1"/>
              </a:solidFill>
            </a:endParaRPr>
          </a:p>
        </p:txBody>
      </p:sp>
      <p:sp>
        <p:nvSpPr>
          <p:cNvPr id="29" name="ZoneTexte 71">
            <a:extLst>
              <a:ext uri="{FF2B5EF4-FFF2-40B4-BE49-F238E27FC236}">
                <a16:creationId xmlns:a16="http://schemas.microsoft.com/office/drawing/2014/main" id="{378BCAE8-9667-9FB9-2628-1069C114C832}"/>
              </a:ext>
            </a:extLst>
          </p:cNvPr>
          <p:cNvSpPr txBox="1"/>
          <p:nvPr/>
        </p:nvSpPr>
        <p:spPr>
          <a:xfrm>
            <a:off x="319488" y="1469458"/>
            <a:ext cx="462241" cy="30777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 rtl="0" fontAlgn="ctr">
              <a:spcBef>
                <a:spcPts val="0"/>
              </a:spcBef>
              <a:spcAft>
                <a:spcPts val="0"/>
              </a:spcAft>
            </a:pPr>
            <a:r>
              <a:rPr lang="fr-FR" sz="1400" b="1">
                <a:solidFill>
                  <a:srgbClr val="41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DA50C91-8F4B-1C95-4787-F161832D6E74}"/>
              </a:ext>
            </a:extLst>
          </p:cNvPr>
          <p:cNvGrpSpPr/>
          <p:nvPr/>
        </p:nvGrpSpPr>
        <p:grpSpPr>
          <a:xfrm>
            <a:off x="730608" y="1243334"/>
            <a:ext cx="462241" cy="360000"/>
            <a:chOff x="3980816" y="2629453"/>
            <a:chExt cx="462241" cy="360000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46D35B7-E9A2-755F-9E84-B5E5D2892658}"/>
                </a:ext>
              </a:extLst>
            </p:cNvPr>
            <p:cNvSpPr/>
            <p:nvPr/>
          </p:nvSpPr>
          <p:spPr>
            <a:xfrm>
              <a:off x="4031936" y="2629453"/>
              <a:ext cx="360000" cy="360000"/>
            </a:xfrm>
            <a:prstGeom prst="ellipse">
              <a:avLst/>
            </a:prstGeom>
            <a:noFill/>
            <a:ln w="28575">
              <a:solidFill>
                <a:srgbClr val="D60B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50">
                <a:solidFill>
                  <a:srgbClr val="4171B1"/>
                </a:solidFill>
              </a:endParaRPr>
            </a:p>
          </p:txBody>
        </p:sp>
        <p:sp>
          <p:nvSpPr>
            <p:cNvPr id="32" name="ZoneTexte 71">
              <a:extLst>
                <a:ext uri="{FF2B5EF4-FFF2-40B4-BE49-F238E27FC236}">
                  <a16:creationId xmlns:a16="http://schemas.microsoft.com/office/drawing/2014/main" id="{5781DEAF-7E02-A916-97D7-91284D83711A}"/>
                </a:ext>
              </a:extLst>
            </p:cNvPr>
            <p:cNvSpPr txBox="1"/>
            <p:nvPr/>
          </p:nvSpPr>
          <p:spPr>
            <a:xfrm>
              <a:off x="3980816" y="2655565"/>
              <a:ext cx="462241" cy="307777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 rtl="0" fontAlgn="ctr">
                <a:spcBef>
                  <a:spcPts val="0"/>
                </a:spcBef>
                <a:spcAft>
                  <a:spcPts val="0"/>
                </a:spcAft>
              </a:pPr>
              <a:r>
                <a:rPr lang="fr-FR" sz="1400" b="1">
                  <a:solidFill>
                    <a:srgbClr val="D60B5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1383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4620FD-E9B6-96D2-F3AD-01F59584C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French Translation Collaboration Group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BE8E955-B75C-4C5C-47AB-E144ED396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A89885-2DA7-1CD4-9E20-99D82AEBBDAD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545005" y="6333323"/>
            <a:ext cx="5550996" cy="365125"/>
          </a:xfrm>
        </p:spPr>
        <p:txBody>
          <a:bodyPr/>
          <a:lstStyle/>
          <a:p>
            <a:r>
              <a:rPr lang="en-GB">
                <a:latin typeface="Arial"/>
                <a:ea typeface="+mn-ea"/>
              </a:rPr>
              <a:t>| TUG – French feedback on semi-automatic translation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755824-C3A5-D1FB-3CC2-B940C78B0BE8}"/>
              </a:ext>
            </a:extLst>
          </p:cNvPr>
          <p:cNvSpPr/>
          <p:nvPr/>
        </p:nvSpPr>
        <p:spPr bwMode="gray">
          <a:xfrm>
            <a:off x="453092" y="1317488"/>
            <a:ext cx="3699072" cy="2215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defTabSz="913294">
              <a:lnSpc>
                <a:spcPct val="80000"/>
              </a:lnSpc>
              <a:defRPr/>
            </a:pPr>
            <a:r>
              <a:rPr lang="en-US" b="1">
                <a:solidFill>
                  <a:srgbClr val="D60B52"/>
                </a:solidFill>
                <a:latin typeface="+mj-lt"/>
              </a:rPr>
              <a:t>Goal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80AA958-010E-A185-CA51-6658D11F7196}"/>
              </a:ext>
            </a:extLst>
          </p:cNvPr>
          <p:cNvSpPr/>
          <p:nvPr/>
        </p:nvSpPr>
        <p:spPr bwMode="gray">
          <a:xfrm>
            <a:off x="8479392" y="1799131"/>
            <a:ext cx="2818188" cy="24622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913294">
              <a:spcBef>
                <a:spcPts val="600"/>
              </a:spcBef>
              <a:spcAft>
                <a:spcPts val="600"/>
              </a:spcAft>
              <a:buClr>
                <a:srgbClr val="0F70B7"/>
              </a:buClr>
              <a:defRPr/>
            </a:pPr>
            <a:r>
              <a:rPr lang="en-US" sz="1600">
                <a:latin typeface="+mj-lt"/>
              </a:rPr>
              <a:t>French-speaking NRCs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1BE14B-11F9-77E8-2272-5D28800FABC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21484" y="2318896"/>
            <a:ext cx="360001" cy="360000"/>
          </a:xfrm>
          <a:prstGeom prst="flowChartConnector">
            <a:avLst/>
          </a:prstGeom>
        </p:spPr>
      </p:pic>
      <p:pic>
        <p:nvPicPr>
          <p:cNvPr id="9" name="Picture 2" descr="belgique Icône gratuit">
            <a:extLst>
              <a:ext uri="{FF2B5EF4-FFF2-40B4-BE49-F238E27FC236}">
                <a16:creationId xmlns:a16="http://schemas.microsoft.com/office/drawing/2014/main" id="{C49FB65F-D1EF-61A3-CB00-C58A6C475B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2910" y="2318896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BA3971E-82B2-4480-8B29-23305EA9EC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3597" y="2270296"/>
            <a:ext cx="457200" cy="4572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ECE1B32-5F79-2440-9AC5-362E813B13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42862" y="2270296"/>
            <a:ext cx="457200" cy="457200"/>
          </a:xfrm>
          <a:prstGeom prst="rect">
            <a:avLst/>
          </a:prstGeom>
        </p:spPr>
      </p:pic>
      <p:pic>
        <p:nvPicPr>
          <p:cNvPr id="16" name="Picture 2" descr="Drapeau du Luxembourg">
            <a:extLst>
              <a:ext uri="{FF2B5EF4-FFF2-40B4-BE49-F238E27FC236}">
                <a16:creationId xmlns:a16="http://schemas.microsoft.com/office/drawing/2014/main" id="{8AE58D1F-D533-E0B0-C27D-28FAAC9C2E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41"/>
          <a:stretch/>
        </p:blipFill>
        <p:spPr bwMode="auto">
          <a:xfrm>
            <a:off x="10432172" y="2318896"/>
            <a:ext cx="360001" cy="360000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1D2C9E7A-C402-3D1C-0E66-5576121C5EE4}"/>
              </a:ext>
            </a:extLst>
          </p:cNvPr>
          <p:cNvGrpSpPr/>
          <p:nvPr/>
        </p:nvGrpSpPr>
        <p:grpSpPr>
          <a:xfrm>
            <a:off x="8521184" y="2879174"/>
            <a:ext cx="2818188" cy="1009043"/>
            <a:chOff x="8743669" y="2784219"/>
            <a:chExt cx="2818188" cy="100904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75A8D7-3622-6101-750C-BC92F2148953}"/>
                </a:ext>
              </a:extLst>
            </p:cNvPr>
            <p:cNvSpPr/>
            <p:nvPr/>
          </p:nvSpPr>
          <p:spPr bwMode="gray">
            <a:xfrm>
              <a:off x="8743669" y="2784219"/>
              <a:ext cx="2818188" cy="492443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ctr" defTabSz="913294">
                <a:spcBef>
                  <a:spcPts val="600"/>
                </a:spcBef>
                <a:spcAft>
                  <a:spcPts val="600"/>
                </a:spcAft>
                <a:buClr>
                  <a:srgbClr val="0F70B7"/>
                </a:buClr>
                <a:defRPr/>
              </a:pPr>
              <a:r>
                <a:rPr lang="en-US" sz="1600">
                  <a:latin typeface="+mj-lt"/>
                </a:rPr>
                <a:t>Stakeholders (Private companies &amp; hospitals)</a:t>
              </a:r>
            </a:p>
          </p:txBody>
        </p:sp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C3FD2930-F11D-8903-2D7C-25F0B96D342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547785" y="3289481"/>
              <a:ext cx="468000" cy="468000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4B3CDEDF-B2DD-DDC8-7362-4CE592C4A58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11625" y="3325262"/>
              <a:ext cx="468000" cy="468000"/>
            </a:xfrm>
            <a:prstGeom prst="rect">
              <a:avLst/>
            </a:prstGeom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46E86404-D217-EC32-3414-7A018CDB152E}"/>
              </a:ext>
            </a:extLst>
          </p:cNvPr>
          <p:cNvSpPr/>
          <p:nvPr/>
        </p:nvSpPr>
        <p:spPr bwMode="gray">
          <a:xfrm>
            <a:off x="796761" y="1676131"/>
            <a:ext cx="6236117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just" defTabSz="913294">
              <a:spcBef>
                <a:spcPts val="600"/>
              </a:spcBef>
              <a:spcAft>
                <a:spcPts val="600"/>
              </a:spcAft>
              <a:buClr>
                <a:srgbClr val="0F70B7"/>
              </a:buClr>
              <a:defRPr/>
            </a:pPr>
            <a:r>
              <a:rPr lang="en-US" sz="1600">
                <a:latin typeface="+mj-lt"/>
              </a:rPr>
              <a:t>Create a </a:t>
            </a:r>
            <a:r>
              <a:rPr lang="en-US" sz="1600" b="1">
                <a:latin typeface="+mj-lt"/>
              </a:rPr>
              <a:t>common French translation </a:t>
            </a:r>
            <a:r>
              <a:rPr lang="en-US" sz="1600">
                <a:latin typeface="+mj-lt"/>
              </a:rPr>
              <a:t>that every country can use in its national edition.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721F012-8079-2877-6CA2-6FC61FD557A0}"/>
              </a:ext>
            </a:extLst>
          </p:cNvPr>
          <p:cNvSpPr/>
          <p:nvPr/>
        </p:nvSpPr>
        <p:spPr bwMode="gray">
          <a:xfrm>
            <a:off x="1193993" y="2435295"/>
            <a:ext cx="6236117" cy="104644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marL="285750" indent="-285750" algn="just"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buFont typeface="Century Gothic" panose="020B0502020202020204" pitchFamily="34" charset="0"/>
              <a:buChar char="►"/>
              <a:defRPr/>
            </a:pPr>
            <a:r>
              <a:rPr lang="en-US" sz="1600">
                <a:latin typeface="+mj-lt"/>
              </a:rPr>
              <a:t>Reduces the translation effort for every country</a:t>
            </a:r>
          </a:p>
          <a:p>
            <a:pPr marL="285750" indent="-285750" algn="just"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buFont typeface="Century Gothic" panose="020B0502020202020204" pitchFamily="34" charset="0"/>
              <a:buChar char="►"/>
              <a:defRPr/>
            </a:pPr>
            <a:r>
              <a:rPr lang="en-US" sz="1600">
                <a:latin typeface="+mj-lt"/>
              </a:rPr>
              <a:t>Creates common translation rules</a:t>
            </a:r>
          </a:p>
          <a:p>
            <a:pPr marL="285750" indent="-285750" algn="just"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buFont typeface="Century Gothic" panose="020B0502020202020204" pitchFamily="34" charset="0"/>
              <a:buChar char="►"/>
              <a:defRPr/>
            </a:pPr>
            <a:r>
              <a:rPr lang="en-US" sz="1600">
                <a:latin typeface="+mj-lt"/>
              </a:rPr>
              <a:t>Enhances confidence in the validity of French translation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2BD9DDB8-0F33-C2FA-4C14-098FAE82F310}"/>
              </a:ext>
            </a:extLst>
          </p:cNvPr>
          <p:cNvSpPr/>
          <p:nvPr/>
        </p:nvSpPr>
        <p:spPr>
          <a:xfrm>
            <a:off x="8039838" y="1428175"/>
            <a:ext cx="3787382" cy="2686409"/>
          </a:xfrm>
          <a:prstGeom prst="roundRect">
            <a:avLst>
              <a:gd name="adj" fmla="val 10798"/>
            </a:avLst>
          </a:prstGeom>
          <a:noFill/>
          <a:ln>
            <a:solidFill>
              <a:srgbClr val="0F70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CB5D2F7-A103-B0DA-5C83-705163829020}"/>
              </a:ext>
            </a:extLst>
          </p:cNvPr>
          <p:cNvSpPr/>
          <p:nvPr/>
        </p:nvSpPr>
        <p:spPr bwMode="gray">
          <a:xfrm>
            <a:off x="8310278" y="1317376"/>
            <a:ext cx="3240000" cy="2215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anchor="ctr">
            <a:spAutoFit/>
          </a:bodyPr>
          <a:lstStyle/>
          <a:p>
            <a:pPr algn="ctr" defTabSz="913294">
              <a:lnSpc>
                <a:spcPct val="80000"/>
              </a:lnSpc>
              <a:defRPr/>
            </a:pPr>
            <a:r>
              <a:rPr lang="en-US" b="1" dirty="0">
                <a:solidFill>
                  <a:srgbClr val="0F70B7"/>
                </a:solidFill>
                <a:latin typeface="+mj-lt"/>
              </a:rPr>
              <a:t>Members of the group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1232421-08DE-AAEB-2BCE-C42E699310B3}"/>
              </a:ext>
            </a:extLst>
          </p:cNvPr>
          <p:cNvSpPr/>
          <p:nvPr/>
        </p:nvSpPr>
        <p:spPr bwMode="gray">
          <a:xfrm>
            <a:off x="453092" y="4102095"/>
            <a:ext cx="3699072" cy="2215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defTabSz="913294">
              <a:lnSpc>
                <a:spcPct val="80000"/>
              </a:lnSpc>
              <a:defRPr/>
            </a:pPr>
            <a:r>
              <a:rPr lang="en-US" b="1">
                <a:solidFill>
                  <a:srgbClr val="D60B52"/>
                </a:solidFill>
                <a:latin typeface="+mj-lt"/>
              </a:rPr>
              <a:t>Challenges faced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9078A9C-58B6-8A85-0DD0-CE7F8FBEE93C}"/>
              </a:ext>
            </a:extLst>
          </p:cNvPr>
          <p:cNvSpPr/>
          <p:nvPr/>
        </p:nvSpPr>
        <p:spPr bwMode="gray">
          <a:xfrm>
            <a:off x="728651" y="4502434"/>
            <a:ext cx="5057294" cy="24622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defRPr/>
            </a:pPr>
            <a:r>
              <a:rPr lang="en-US" sz="1600" dirty="0">
                <a:latin typeface="+mj-lt"/>
              </a:rPr>
              <a:t>Rules were made for </a:t>
            </a:r>
            <a:r>
              <a:rPr lang="en-US" sz="1600" b="1" dirty="0">
                <a:latin typeface="+mj-lt"/>
              </a:rPr>
              <a:t>manual translation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B87263-80B3-9FA2-F1E8-37FA86C3E1F0}"/>
              </a:ext>
            </a:extLst>
          </p:cNvPr>
          <p:cNvSpPr/>
          <p:nvPr/>
        </p:nvSpPr>
        <p:spPr bwMode="gray">
          <a:xfrm>
            <a:off x="1243656" y="4859376"/>
            <a:ext cx="4542289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marL="285750" indent="-285750"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buFont typeface="Century Gothic" panose="020B0502020202020204" pitchFamily="34" charset="0"/>
              <a:buChar char="►"/>
              <a:defRPr/>
            </a:pPr>
            <a:r>
              <a:rPr lang="en-US" sz="1600" b="1">
                <a:latin typeface="+mj-lt"/>
              </a:rPr>
              <a:t>Not always implementable </a:t>
            </a:r>
            <a:r>
              <a:rPr lang="en-US" sz="1600">
                <a:latin typeface="+mj-lt"/>
              </a:rPr>
              <a:t>in an automatic translation process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5069A2-2BF6-F634-1073-7A8FCDE24374}"/>
              </a:ext>
            </a:extLst>
          </p:cNvPr>
          <p:cNvSpPr/>
          <p:nvPr/>
        </p:nvSpPr>
        <p:spPr bwMode="gray">
          <a:xfrm>
            <a:off x="1243657" y="5411643"/>
            <a:ext cx="4542288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marL="285750" indent="-285750"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buFont typeface="Century Gothic" panose="020B0502020202020204" pitchFamily="34" charset="0"/>
              <a:buChar char="►"/>
              <a:defRPr/>
            </a:pPr>
            <a:r>
              <a:rPr lang="en-GB" sz="1600" b="1"/>
              <a:t>Difficulty to validate</a:t>
            </a:r>
            <a:r>
              <a:rPr lang="en-GB" sz="1600"/>
              <a:t> the behaviour of some implemented rules</a:t>
            </a:r>
            <a:endParaRPr lang="en-GB" sz="1600"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9175BC7-175A-8FCE-5680-2E398886252C}"/>
              </a:ext>
            </a:extLst>
          </p:cNvPr>
          <p:cNvSpPr/>
          <p:nvPr/>
        </p:nvSpPr>
        <p:spPr bwMode="gray">
          <a:xfrm>
            <a:off x="6807512" y="4502434"/>
            <a:ext cx="4655837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defRPr/>
            </a:pPr>
            <a:r>
              <a:rPr lang="en-US" sz="1600">
                <a:latin typeface="+mj-lt"/>
              </a:rPr>
              <a:t>French spelling rectifications of 1990 were only recommended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7C4DAF9-F24E-53D3-C9D0-0EA2C17E4EA3}"/>
              </a:ext>
            </a:extLst>
          </p:cNvPr>
          <p:cNvSpPr/>
          <p:nvPr/>
        </p:nvSpPr>
        <p:spPr bwMode="gray">
          <a:xfrm>
            <a:off x="7127470" y="5117306"/>
            <a:ext cx="4372591" cy="113877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marL="285750" indent="-285750"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buFont typeface="Century Gothic" panose="020B0502020202020204" pitchFamily="34" charset="0"/>
              <a:buChar char="►"/>
              <a:defRPr/>
            </a:pPr>
            <a:r>
              <a:rPr lang="en-US" sz="1600">
                <a:latin typeface="+mj-lt"/>
              </a:rPr>
              <a:t>Presence of </a:t>
            </a:r>
            <a:r>
              <a:rPr lang="en-US" sz="1600" b="1">
                <a:latin typeface="+mj-lt"/>
              </a:rPr>
              <a:t>both spelling in corpora</a:t>
            </a:r>
          </a:p>
          <a:p>
            <a:pPr marL="285750" indent="-285750"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buFont typeface="Century Gothic" panose="020B0502020202020204" pitchFamily="34" charset="0"/>
              <a:buChar char="►"/>
              <a:defRPr/>
            </a:pPr>
            <a:r>
              <a:rPr lang="en-US" sz="1600">
                <a:latin typeface="+mj-lt"/>
              </a:rPr>
              <a:t>New spellings still </a:t>
            </a:r>
            <a:r>
              <a:rPr lang="en-US" sz="1600" b="1">
                <a:latin typeface="+mj-lt"/>
              </a:rPr>
              <a:t>not officially recognized as the main spelling</a:t>
            </a:r>
            <a:r>
              <a:rPr lang="en-US" sz="1600">
                <a:latin typeface="+mj-lt"/>
              </a:rPr>
              <a:t> by the French Academy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44E223-335C-847D-A3B6-91DADEE1274E}"/>
              </a:ext>
            </a:extLst>
          </p:cNvPr>
          <p:cNvSpPr/>
          <p:nvPr/>
        </p:nvSpPr>
        <p:spPr bwMode="gray">
          <a:xfrm>
            <a:off x="463137" y="4417330"/>
            <a:ext cx="333624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defRPr/>
            </a:pPr>
            <a:r>
              <a:rPr lang="en-US" sz="3200">
                <a:solidFill>
                  <a:srgbClr val="D60B52"/>
                </a:solidFill>
                <a:latin typeface="+mj-lt"/>
              </a:rPr>
              <a:t>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69314D-1D58-B9D4-D69C-EEB40BB71C88}"/>
              </a:ext>
            </a:extLst>
          </p:cNvPr>
          <p:cNvSpPr/>
          <p:nvPr/>
        </p:nvSpPr>
        <p:spPr bwMode="gray">
          <a:xfrm>
            <a:off x="6400385" y="4412324"/>
            <a:ext cx="333624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defRPr/>
            </a:pPr>
            <a:r>
              <a:rPr lang="en-US" sz="3200">
                <a:solidFill>
                  <a:srgbClr val="D60B52"/>
                </a:solidFill>
                <a:latin typeface="+mj-lt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18601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4620FD-E9B6-96D2-F3AD-01F59584C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Body structure challenges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BE8E955-B75C-4C5C-47AB-E144ED396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A89885-2DA7-1CD4-9E20-99D82AEBBDAD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dirty="0">
                <a:latin typeface="Arial"/>
                <a:ea typeface="+mn-ea"/>
              </a:rPr>
              <a:t>| TUG – French feedback on semi-automatic translation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84A44DB7-64A0-BA06-FD63-E993BEA004D2}"/>
              </a:ext>
            </a:extLst>
          </p:cNvPr>
          <p:cNvGrpSpPr/>
          <p:nvPr/>
        </p:nvGrpSpPr>
        <p:grpSpPr>
          <a:xfrm>
            <a:off x="7015549" y="4088058"/>
            <a:ext cx="4900380" cy="1786345"/>
            <a:chOff x="6943197" y="3605552"/>
            <a:chExt cx="4900380" cy="1786345"/>
          </a:xfrm>
        </p:grpSpPr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7594AF2C-B9EA-6306-DCEF-085B630EC46E}"/>
                </a:ext>
              </a:extLst>
            </p:cNvPr>
            <p:cNvGrpSpPr/>
            <p:nvPr/>
          </p:nvGrpSpPr>
          <p:grpSpPr>
            <a:xfrm>
              <a:off x="7932509" y="3605552"/>
              <a:ext cx="3911068" cy="1786345"/>
              <a:chOff x="7932509" y="3605552"/>
              <a:chExt cx="3911068" cy="1786345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27E90FF6-61F0-AF25-49B3-BDCD7E363C5B}"/>
                  </a:ext>
                </a:extLst>
              </p:cNvPr>
              <p:cNvSpPr/>
              <p:nvPr/>
            </p:nvSpPr>
            <p:spPr bwMode="gray">
              <a:xfrm>
                <a:off x="8017672" y="3605552"/>
                <a:ext cx="2776775" cy="246221"/>
              </a:xfrm>
              <a:prstGeom prst="rect">
                <a:avLst/>
              </a:prstGeom>
            </p:spPr>
            <p:txBody>
              <a:bodyPr wrap="square" lIns="0" tIns="0" rIns="0" bIns="0" anchor="t">
                <a:spAutoFit/>
              </a:bodyPr>
              <a:lstStyle/>
              <a:p>
                <a:pPr algn="just" defTabSz="913294">
                  <a:spcBef>
                    <a:spcPts val="600"/>
                  </a:spcBef>
                  <a:spcAft>
                    <a:spcPts val="600"/>
                  </a:spcAft>
                  <a:buClr>
                    <a:srgbClr val="0F70B7"/>
                  </a:buClr>
                  <a:defRPr/>
                </a:pPr>
                <a:r>
                  <a:rPr lang="en-US" sz="1600" b="1">
                    <a:solidFill>
                      <a:srgbClr val="D60B52"/>
                    </a:solidFill>
                    <a:latin typeface="+mj-lt"/>
                  </a:rPr>
                  <a:t>Acronyms management</a:t>
                </a:r>
                <a:endParaRPr lang="en-US" sz="1600" i="1">
                  <a:latin typeface="+mj-lt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45D610C-22B8-F11F-CA7B-13B002CE99C6}"/>
                  </a:ext>
                </a:extLst>
              </p:cNvPr>
              <p:cNvSpPr txBox="1"/>
              <p:nvPr/>
            </p:nvSpPr>
            <p:spPr>
              <a:xfrm>
                <a:off x="7932509" y="4006902"/>
                <a:ext cx="3911068" cy="13849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defTabSz="913294">
                  <a:spcBef>
                    <a:spcPts val="600"/>
                  </a:spcBef>
                  <a:spcAft>
                    <a:spcPts val="600"/>
                  </a:spcAft>
                  <a:buClr>
                    <a:srgbClr val="D60B52"/>
                  </a:buClr>
                  <a:buFont typeface="Century Gothic" panose="020B0502020202020204" pitchFamily="34" charset="0"/>
                  <a:buChar char="►"/>
                  <a:defRPr/>
                </a:pPr>
                <a:r>
                  <a:rPr lang="en-US" sz="1600" dirty="0">
                    <a:latin typeface="+mj-lt"/>
                  </a:rPr>
                  <a:t>Same acronym but different meaning</a:t>
                </a:r>
              </a:p>
              <a:p>
                <a:pPr marL="285750" indent="-285750" defTabSz="913294">
                  <a:spcBef>
                    <a:spcPts val="600"/>
                  </a:spcBef>
                  <a:spcAft>
                    <a:spcPts val="600"/>
                  </a:spcAft>
                  <a:buClr>
                    <a:srgbClr val="D60B52"/>
                  </a:buClr>
                  <a:buFont typeface="Century Gothic" panose="020B0502020202020204" pitchFamily="34" charset="0"/>
                  <a:buChar char="►"/>
                  <a:defRPr/>
                </a:pPr>
                <a:r>
                  <a:rPr lang="en-US" sz="1600" dirty="0">
                    <a:latin typeface="+mj-lt"/>
                  </a:rPr>
                  <a:t>Different acronyms but same meaning</a:t>
                </a:r>
              </a:p>
              <a:p>
                <a:pPr marL="285750" indent="-285750" defTabSz="913294">
                  <a:spcBef>
                    <a:spcPts val="600"/>
                  </a:spcBef>
                  <a:spcAft>
                    <a:spcPts val="600"/>
                  </a:spcAft>
                  <a:buClr>
                    <a:srgbClr val="D60B52"/>
                  </a:buClr>
                  <a:buFont typeface="Century Gothic" panose="020B0502020202020204" pitchFamily="34" charset="0"/>
                  <a:buChar char="►"/>
                  <a:defRPr/>
                </a:pPr>
                <a:r>
                  <a:rPr lang="en-US" sz="1600" dirty="0">
                    <a:latin typeface="+mj-lt"/>
                  </a:rPr>
                  <a:t>English acronyms without equivalence in French</a:t>
                </a:r>
              </a:p>
            </p:txBody>
          </p:sp>
        </p:grpSp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50FF95C4-B780-6AC6-1402-1117049DB519}"/>
                </a:ext>
              </a:extLst>
            </p:cNvPr>
            <p:cNvGrpSpPr/>
            <p:nvPr/>
          </p:nvGrpSpPr>
          <p:grpSpPr>
            <a:xfrm>
              <a:off x="6943197" y="4120250"/>
              <a:ext cx="789598" cy="756949"/>
              <a:chOff x="6868769" y="4335561"/>
              <a:chExt cx="789598" cy="756949"/>
            </a:xfrm>
          </p:grpSpPr>
          <p:pic>
            <p:nvPicPr>
              <p:cNvPr id="26" name="Graphic 25">
                <a:extLst>
                  <a:ext uri="{FF2B5EF4-FFF2-40B4-BE49-F238E27FC236}">
                    <a16:creationId xmlns:a16="http://schemas.microsoft.com/office/drawing/2014/main" id="{222EDF34-8014-C73B-D0F3-CCB2F22832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7118367" y="4552510"/>
                <a:ext cx="540000" cy="540000"/>
              </a:xfrm>
              <a:prstGeom prst="rect">
                <a:avLst/>
              </a:prstGeom>
            </p:spPr>
          </p:pic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07652AED-8B56-A244-95A8-DF3441E66C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68769" y="4335561"/>
                <a:ext cx="576174" cy="400121"/>
              </a:xfrm>
              <a:prstGeom prst="rect">
                <a:avLst/>
              </a:prstGeom>
            </p:spPr>
          </p:pic>
        </p:grp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38FF2925-9105-B6FA-711D-C47A8FB1D6B8}"/>
              </a:ext>
            </a:extLst>
          </p:cNvPr>
          <p:cNvGrpSpPr/>
          <p:nvPr/>
        </p:nvGrpSpPr>
        <p:grpSpPr>
          <a:xfrm>
            <a:off x="128785" y="1744967"/>
            <a:ext cx="4765107" cy="1626751"/>
            <a:chOff x="459045" y="1650480"/>
            <a:chExt cx="4765107" cy="162675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859966E-623B-C8D1-52F1-8456A2122D7A}"/>
                </a:ext>
              </a:extLst>
            </p:cNvPr>
            <p:cNvSpPr/>
            <p:nvPr/>
          </p:nvSpPr>
          <p:spPr bwMode="gray">
            <a:xfrm>
              <a:off x="1373445" y="1738348"/>
              <a:ext cx="3850707" cy="1538883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just" defTabSz="913294">
                <a:spcBef>
                  <a:spcPts val="600"/>
                </a:spcBef>
                <a:spcAft>
                  <a:spcPts val="600"/>
                </a:spcAft>
                <a:buClr>
                  <a:srgbClr val="0F70B7"/>
                </a:buClr>
                <a:defRPr/>
              </a:pPr>
              <a:r>
                <a:rPr lang="en-US" sz="1600" b="1" dirty="0">
                  <a:solidFill>
                    <a:srgbClr val="D60B52"/>
                  </a:solidFill>
                  <a:latin typeface="+mj-lt"/>
                </a:rPr>
                <a:t>SEP model translations</a:t>
              </a:r>
              <a:r>
                <a:rPr lang="en-US" sz="1600" dirty="0">
                  <a:solidFill>
                    <a:srgbClr val="D60B52"/>
                  </a:solidFill>
                  <a:latin typeface="+mj-lt"/>
                </a:rPr>
                <a:t> </a:t>
              </a:r>
              <a:r>
                <a:rPr lang="en-US" sz="1600" dirty="0">
                  <a:latin typeface="+mj-lt"/>
                </a:rPr>
                <a:t>led to unnatural translations and difficulty to manage gender &amp; number agreement</a:t>
              </a:r>
            </a:p>
            <a:p>
              <a:pPr marL="285750" indent="-285750" defTabSz="913294">
                <a:spcBef>
                  <a:spcPts val="600"/>
                </a:spcBef>
                <a:spcAft>
                  <a:spcPts val="600"/>
                </a:spcAft>
                <a:buClr>
                  <a:srgbClr val="D60B52"/>
                </a:buClr>
                <a:buFont typeface="Century Gothic" panose="020B0502020202020204" pitchFamily="34" charset="0"/>
                <a:buChar char="►"/>
                <a:defRPr/>
              </a:pPr>
              <a:r>
                <a:rPr lang="en-US" sz="1600" dirty="0">
                  <a:latin typeface="+mj-lt"/>
                </a:rPr>
                <a:t>“Entire X of Y” </a:t>
              </a:r>
              <a:r>
                <a:rPr lang="en-US" sz="1600" dirty="0">
                  <a:latin typeface="+mj-lt"/>
                  <a:sym typeface="Wingdings" panose="05000000000000000000" pitchFamily="2" charset="2"/>
                </a:rPr>
                <a:t> 16 variations</a:t>
              </a:r>
              <a:endParaRPr lang="en-US" sz="1600" dirty="0">
                <a:latin typeface="+mj-lt"/>
              </a:endParaRPr>
            </a:p>
            <a:p>
              <a:pPr algn="just" defTabSz="913294">
                <a:spcBef>
                  <a:spcPts val="600"/>
                </a:spcBef>
                <a:spcAft>
                  <a:spcPts val="600"/>
                </a:spcAft>
                <a:buClr>
                  <a:srgbClr val="0F70B7"/>
                </a:buClr>
                <a:defRPr/>
              </a:pPr>
              <a:endParaRPr lang="en-US" sz="1600" dirty="0">
                <a:latin typeface="+mj-lt"/>
              </a:endParaRPr>
            </a:p>
          </p:txBody>
        </p:sp>
        <p:pic>
          <p:nvPicPr>
            <p:cNvPr id="6" name="Graphique 5" descr="Squelette contour">
              <a:extLst>
                <a:ext uri="{FF2B5EF4-FFF2-40B4-BE49-F238E27FC236}">
                  <a16:creationId xmlns:a16="http://schemas.microsoft.com/office/drawing/2014/main" id="{1E119A6E-4735-7DDF-0AEB-069EF88C14C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59045" y="1650480"/>
              <a:ext cx="914400" cy="914400"/>
            </a:xfrm>
            <a:prstGeom prst="rect">
              <a:avLst/>
            </a:prstGeom>
          </p:spPr>
        </p:pic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BB3F4D6C-96A3-356A-11E9-E1A8C6955CB0}"/>
              </a:ext>
            </a:extLst>
          </p:cNvPr>
          <p:cNvGrpSpPr/>
          <p:nvPr/>
        </p:nvGrpSpPr>
        <p:grpSpPr>
          <a:xfrm>
            <a:off x="6762709" y="1556468"/>
            <a:ext cx="5092859" cy="1785104"/>
            <a:chOff x="5954369" y="1304335"/>
            <a:chExt cx="5092859" cy="178510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395BBB3-3C9A-D412-90F7-F56A1422DCA4}"/>
                </a:ext>
              </a:extLst>
            </p:cNvPr>
            <p:cNvSpPr/>
            <p:nvPr/>
          </p:nvSpPr>
          <p:spPr bwMode="gray">
            <a:xfrm>
              <a:off x="7028905" y="1304335"/>
              <a:ext cx="4018323" cy="1785104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just" defTabSz="913294">
                <a:spcBef>
                  <a:spcPts val="600"/>
                </a:spcBef>
                <a:spcAft>
                  <a:spcPts val="600"/>
                </a:spcAft>
                <a:buClr>
                  <a:srgbClr val="0F70B7"/>
                </a:buClr>
                <a:defRPr/>
              </a:pPr>
              <a:r>
                <a:rPr lang="en-US" sz="1600" b="1" dirty="0">
                  <a:solidFill>
                    <a:srgbClr val="0F70B7"/>
                  </a:solidFill>
                  <a:latin typeface="+mj-lt"/>
                </a:rPr>
                <a:t>Change of nomenclature</a:t>
              </a:r>
              <a:r>
                <a:rPr lang="en-US" sz="1600" dirty="0">
                  <a:solidFill>
                    <a:srgbClr val="0F70B7"/>
                  </a:solidFill>
                  <a:latin typeface="+mj-lt"/>
                </a:rPr>
                <a:t> </a:t>
              </a:r>
              <a:r>
                <a:rPr lang="en-US" sz="1600" dirty="0">
                  <a:latin typeface="+mj-lt"/>
                </a:rPr>
                <a:t>for some body structures </a:t>
              </a:r>
              <a:endParaRPr lang="en-US" sz="1600" i="1" dirty="0">
                <a:latin typeface="+mj-lt"/>
              </a:endParaRPr>
            </a:p>
            <a:p>
              <a:pPr marL="285750" indent="-285750" defTabSz="913294">
                <a:spcBef>
                  <a:spcPts val="600"/>
                </a:spcBef>
                <a:spcAft>
                  <a:spcPts val="600"/>
                </a:spcAft>
                <a:buClr>
                  <a:srgbClr val="0F70B7"/>
                </a:buClr>
                <a:buFont typeface="Century Gothic" panose="020B0502020202020204" pitchFamily="34" charset="0"/>
                <a:buChar char="►"/>
                <a:defRPr/>
              </a:pPr>
              <a:r>
                <a:rPr lang="en-US" sz="1600" dirty="0">
                  <a:latin typeface="+mj-lt"/>
                </a:rPr>
                <a:t>Presence of both nomenclature</a:t>
              </a:r>
            </a:p>
            <a:p>
              <a:pPr marL="285750" indent="-285750" defTabSz="913294">
                <a:spcBef>
                  <a:spcPts val="600"/>
                </a:spcBef>
                <a:spcAft>
                  <a:spcPts val="600"/>
                </a:spcAft>
                <a:buClr>
                  <a:srgbClr val="0F70B7"/>
                </a:buClr>
                <a:buFont typeface="Century Gothic" panose="020B0502020202020204" pitchFamily="34" charset="0"/>
                <a:buChar char="►"/>
                <a:defRPr/>
              </a:pPr>
              <a:r>
                <a:rPr lang="en-US" sz="1600" dirty="0">
                  <a:latin typeface="+mj-lt"/>
                  <a:sym typeface="Wingdings" panose="05000000000000000000" pitchFamily="2" charset="2"/>
                </a:rPr>
                <a:t>No French programmatically accessible source to identify the old and previous nomenclature</a:t>
              </a:r>
              <a:endParaRPr lang="en-US" sz="1600" dirty="0">
                <a:latin typeface="+mj-lt"/>
              </a:endParaRPr>
            </a:p>
          </p:txBody>
        </p:sp>
        <p:pic>
          <p:nvPicPr>
            <p:cNvPr id="8" name="Graphique 7" descr="Livre ouvert contour">
              <a:extLst>
                <a:ext uri="{FF2B5EF4-FFF2-40B4-BE49-F238E27FC236}">
                  <a16:creationId xmlns:a16="http://schemas.microsoft.com/office/drawing/2014/main" id="{5D56EAB7-49BE-6207-60F7-C7BC674A93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954369" y="1493466"/>
              <a:ext cx="914400" cy="914400"/>
            </a:xfrm>
            <a:prstGeom prst="rect">
              <a:avLst/>
            </a:prstGeom>
          </p:spPr>
        </p:pic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9DBD973A-A131-CBB1-A794-D065DE8E9D9E}"/>
              </a:ext>
            </a:extLst>
          </p:cNvPr>
          <p:cNvGrpSpPr/>
          <p:nvPr/>
        </p:nvGrpSpPr>
        <p:grpSpPr>
          <a:xfrm>
            <a:off x="128785" y="3981769"/>
            <a:ext cx="6199899" cy="1998923"/>
            <a:chOff x="24535" y="3728663"/>
            <a:chExt cx="6199899" cy="1998923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7F8DEF0-131A-7D87-74D9-D5E7DE35EE85}"/>
                </a:ext>
              </a:extLst>
            </p:cNvPr>
            <p:cNvSpPr/>
            <p:nvPr/>
          </p:nvSpPr>
          <p:spPr bwMode="gray">
            <a:xfrm>
              <a:off x="1085004" y="3728663"/>
              <a:ext cx="4754311" cy="89255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just" defTabSz="913294">
                <a:spcBef>
                  <a:spcPts val="600"/>
                </a:spcBef>
                <a:spcAft>
                  <a:spcPts val="600"/>
                </a:spcAft>
                <a:buClr>
                  <a:srgbClr val="0F70B7"/>
                </a:buClr>
                <a:defRPr/>
              </a:pPr>
              <a:r>
                <a:rPr lang="en-US" sz="1600" b="1" dirty="0">
                  <a:solidFill>
                    <a:srgbClr val="0F70B7"/>
                  </a:solidFill>
                  <a:latin typeface="+mj-lt"/>
                </a:rPr>
                <a:t>Synonyms management</a:t>
              </a:r>
            </a:p>
            <a:p>
              <a:pPr algn="just" defTabSz="913294">
                <a:spcBef>
                  <a:spcPts val="600"/>
                </a:spcBef>
                <a:spcAft>
                  <a:spcPts val="600"/>
                </a:spcAft>
                <a:buClr>
                  <a:srgbClr val="0F70B7"/>
                </a:buClr>
                <a:defRPr/>
              </a:pPr>
              <a:r>
                <a:rPr lang="en-US" sz="1600" dirty="0">
                  <a:latin typeface="+mj-lt"/>
                </a:rPr>
                <a:t>Different synonyms in English can have the same meaning </a:t>
              </a:r>
              <a:r>
                <a:rPr lang="en-US" sz="1600">
                  <a:latin typeface="+mj-lt"/>
                </a:rPr>
                <a:t>in French </a:t>
              </a:r>
              <a:r>
                <a:rPr lang="en-US" sz="1600" dirty="0">
                  <a:latin typeface="+mj-lt"/>
                </a:rPr>
                <a:t>and vice-versa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8EE470D-F6E0-4F61-AADD-74DDF1C9A96F}"/>
                </a:ext>
              </a:extLst>
            </p:cNvPr>
            <p:cNvSpPr txBox="1"/>
            <p:nvPr/>
          </p:nvSpPr>
          <p:spPr>
            <a:xfrm>
              <a:off x="1063734" y="4742701"/>
              <a:ext cx="5160700" cy="9848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 defTabSz="913294">
                <a:spcBef>
                  <a:spcPts val="600"/>
                </a:spcBef>
                <a:spcAft>
                  <a:spcPts val="600"/>
                </a:spcAft>
                <a:buClr>
                  <a:srgbClr val="0F70B7"/>
                </a:buClr>
                <a:buFont typeface="Wingdings" panose="05000000000000000000" pitchFamily="2" charset="2"/>
                <a:buChar char="q"/>
                <a:defRPr/>
              </a:pPr>
              <a:r>
                <a:rPr lang="en-US" sz="1600">
                  <a:latin typeface="+mj-lt"/>
                </a:rPr>
                <a:t>Should we generate all possible synonyms?</a:t>
              </a:r>
            </a:p>
            <a:p>
              <a:pPr marL="285750" indent="-285750" defTabSz="913294">
                <a:spcBef>
                  <a:spcPts val="600"/>
                </a:spcBef>
                <a:spcAft>
                  <a:spcPts val="600"/>
                </a:spcAft>
                <a:buClr>
                  <a:srgbClr val="0F70B7"/>
                </a:buClr>
                <a:buFont typeface="Wingdings" panose="05000000000000000000" pitchFamily="2" charset="2"/>
                <a:buChar char="q"/>
                <a:defRPr/>
              </a:pPr>
              <a:r>
                <a:rPr lang="en-US" sz="1600"/>
                <a:t>Balance between reducing cross validation time &amp; increasing relevant synonyms amount for users</a:t>
              </a:r>
              <a:endParaRPr lang="en-US" sz="1600">
                <a:latin typeface="+mj-lt"/>
              </a:endParaRPr>
            </a:p>
          </p:txBody>
        </p:sp>
        <p:pic>
          <p:nvPicPr>
            <p:cNvPr id="15" name="Graphique 14" descr="Bulle de discussion avec un remplissage uni">
              <a:extLst>
                <a:ext uri="{FF2B5EF4-FFF2-40B4-BE49-F238E27FC236}">
                  <a16:creationId xmlns:a16="http://schemas.microsoft.com/office/drawing/2014/main" id="{17B31545-33BB-162C-5AE5-FE480D98C3D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24535" y="4285501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03894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4620FD-E9B6-96D2-F3AD-01F59584C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Organism challenges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BE8E955-B75C-4C5C-47AB-E144ED396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A89885-2DA7-1CD4-9E20-99D82AEBBDAD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>
                <a:latin typeface="Arial"/>
                <a:ea typeface="+mn-ea"/>
              </a:rPr>
              <a:t>| TUG – French feedback on semi-automatic translation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2A22B4-4300-3C1E-664E-FFE75C635CA0}"/>
              </a:ext>
            </a:extLst>
          </p:cNvPr>
          <p:cNvSpPr/>
          <p:nvPr/>
        </p:nvSpPr>
        <p:spPr bwMode="gray">
          <a:xfrm>
            <a:off x="7483491" y="2171888"/>
            <a:ext cx="4259640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just" defTabSz="913294">
              <a:spcBef>
                <a:spcPts val="600"/>
              </a:spcBef>
              <a:spcAft>
                <a:spcPts val="600"/>
              </a:spcAft>
              <a:buClr>
                <a:srgbClr val="0F70B7"/>
              </a:buClr>
              <a:defRPr/>
            </a:pPr>
            <a:r>
              <a:rPr lang="en-US" sz="1600" dirty="0">
                <a:latin typeface="+mj-lt"/>
                <a:sym typeface="Wingdings" panose="05000000000000000000" pitchFamily="2" charset="2"/>
              </a:rPr>
              <a:t>Quality of translation is dependent on hierarchy quality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762368F-3071-4AD0-A57E-928D54CEB34B}"/>
              </a:ext>
            </a:extLst>
          </p:cNvPr>
          <p:cNvSpPr/>
          <p:nvPr/>
        </p:nvSpPr>
        <p:spPr bwMode="gray">
          <a:xfrm>
            <a:off x="1133990" y="1592305"/>
            <a:ext cx="4442946" cy="2215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defTabSz="913294">
              <a:lnSpc>
                <a:spcPct val="80000"/>
              </a:lnSpc>
              <a:defRPr/>
            </a:pPr>
            <a:r>
              <a:rPr lang="en-US" b="1">
                <a:solidFill>
                  <a:srgbClr val="D60B52"/>
                </a:solidFill>
                <a:latin typeface="+mj-lt"/>
              </a:rPr>
              <a:t>Organism hierarchy specificities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C43ADD7-61F5-F538-BD0D-C4870EFBB828}"/>
              </a:ext>
            </a:extLst>
          </p:cNvPr>
          <p:cNvSpPr/>
          <p:nvPr/>
        </p:nvSpPr>
        <p:spPr bwMode="gray">
          <a:xfrm>
            <a:off x="1412726" y="1960157"/>
            <a:ext cx="4252083" cy="153888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marL="285750" indent="-285750" algn="just"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buFont typeface="Century Gothic" panose="020B0502020202020204" pitchFamily="34" charset="0"/>
              <a:buChar char="►"/>
              <a:defRPr/>
            </a:pPr>
            <a:r>
              <a:rPr lang="en-GB" sz="1600">
                <a:latin typeface="+mj-lt"/>
              </a:rPr>
              <a:t>The </a:t>
            </a:r>
            <a:r>
              <a:rPr lang="en-GB" sz="1600" b="1">
                <a:latin typeface="+mj-lt"/>
              </a:rPr>
              <a:t>descriptions “are” the concept</a:t>
            </a:r>
          </a:p>
          <a:p>
            <a:pPr marL="285750" indent="-285750" algn="just"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buFont typeface="Century Gothic" panose="020B0502020202020204" pitchFamily="34" charset="0"/>
              <a:buChar char="►"/>
              <a:defRPr/>
            </a:pPr>
            <a:r>
              <a:rPr lang="en-GB" sz="1600">
                <a:latin typeface="+mj-lt"/>
              </a:rPr>
              <a:t>Non-FSN descriptions represent heterotypical and </a:t>
            </a:r>
            <a:r>
              <a:rPr lang="en-GB" sz="1600" err="1">
                <a:latin typeface="+mj-lt"/>
              </a:rPr>
              <a:t>homotypical</a:t>
            </a:r>
            <a:r>
              <a:rPr lang="en-GB" sz="1600">
                <a:latin typeface="+mj-lt"/>
              </a:rPr>
              <a:t> synonyms, historical names, …</a:t>
            </a:r>
          </a:p>
          <a:p>
            <a:pPr marL="285750" indent="-285750" algn="just"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buFont typeface="Century Gothic" panose="020B0502020202020204" pitchFamily="34" charset="0"/>
              <a:buChar char="►"/>
              <a:defRPr/>
            </a:pPr>
            <a:r>
              <a:rPr lang="en-GB" sz="1600">
                <a:latin typeface="+mj-lt"/>
              </a:rPr>
              <a:t>Taxonomic Latin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319E948-EAE8-E5A0-AD0A-0D7401CBA641}"/>
              </a:ext>
            </a:extLst>
          </p:cNvPr>
          <p:cNvSpPr/>
          <p:nvPr/>
        </p:nvSpPr>
        <p:spPr bwMode="gray">
          <a:xfrm>
            <a:off x="7410309" y="1506421"/>
            <a:ext cx="4442946" cy="4431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defTabSz="913294">
              <a:lnSpc>
                <a:spcPct val="80000"/>
              </a:lnSpc>
              <a:defRPr/>
            </a:pPr>
            <a:r>
              <a:rPr lang="en-US" b="1" dirty="0">
                <a:solidFill>
                  <a:srgbClr val="0F70B7"/>
                </a:solidFill>
                <a:latin typeface="+mj-lt"/>
              </a:rPr>
              <a:t>Architecture quality (in progress thanks to Microbiology group)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0A6513-376B-2B1D-4332-D0E0CB2BE077}"/>
              </a:ext>
            </a:extLst>
          </p:cNvPr>
          <p:cNvSpPr/>
          <p:nvPr/>
        </p:nvSpPr>
        <p:spPr bwMode="gray">
          <a:xfrm>
            <a:off x="7300185" y="4411454"/>
            <a:ext cx="4157948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just" defTabSz="913294">
              <a:spcBef>
                <a:spcPts val="600"/>
              </a:spcBef>
              <a:spcAft>
                <a:spcPts val="600"/>
              </a:spcAft>
              <a:buClr>
                <a:srgbClr val="0F70B7"/>
              </a:buClr>
              <a:defRPr/>
            </a:pPr>
            <a:r>
              <a:rPr lang="en-US" sz="1600">
                <a:latin typeface="+mj-lt"/>
                <a:sym typeface="Wingdings" panose="05000000000000000000" pitchFamily="2" charset="2"/>
              </a:rPr>
              <a:t>Identification of taxonomic Latin word in a term that do not need to be translated.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6ABE3FE-88BC-40F8-E1DB-E4145463E389}"/>
              </a:ext>
            </a:extLst>
          </p:cNvPr>
          <p:cNvSpPr/>
          <p:nvPr/>
        </p:nvSpPr>
        <p:spPr bwMode="gray">
          <a:xfrm>
            <a:off x="7300185" y="4098860"/>
            <a:ext cx="4442946" cy="2215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defTabSz="913294">
              <a:lnSpc>
                <a:spcPct val="80000"/>
              </a:lnSpc>
              <a:defRPr/>
            </a:pPr>
            <a:r>
              <a:rPr lang="en-US" b="1">
                <a:solidFill>
                  <a:srgbClr val="D60B52"/>
                </a:solidFill>
                <a:latin typeface="+mj-lt"/>
              </a:rPr>
              <a:t>Taxonomic Latin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42FE9F4-108F-B26B-436D-0AB28C68F55F}"/>
              </a:ext>
            </a:extLst>
          </p:cNvPr>
          <p:cNvSpPr/>
          <p:nvPr/>
        </p:nvSpPr>
        <p:spPr bwMode="gray">
          <a:xfrm>
            <a:off x="1020016" y="4416518"/>
            <a:ext cx="4345400" cy="24622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just" defTabSz="913294">
              <a:spcBef>
                <a:spcPts val="600"/>
              </a:spcBef>
              <a:spcAft>
                <a:spcPts val="600"/>
              </a:spcAft>
              <a:buClr>
                <a:srgbClr val="0F70B7"/>
              </a:buClr>
              <a:defRPr/>
            </a:pPr>
            <a:r>
              <a:rPr lang="en-US" sz="1600">
                <a:latin typeface="+mj-lt"/>
                <a:sym typeface="Wingdings" panose="05000000000000000000" pitchFamily="2" charset="2"/>
              </a:rPr>
              <a:t>Improvement of translation pipeline, by using :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6FA041C-DCF7-205F-1BF4-02781BC2FA17}"/>
              </a:ext>
            </a:extLst>
          </p:cNvPr>
          <p:cNvSpPr/>
          <p:nvPr/>
        </p:nvSpPr>
        <p:spPr bwMode="gray">
          <a:xfrm>
            <a:off x="1020016" y="4160053"/>
            <a:ext cx="4442946" cy="2215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defTabSz="913294">
              <a:lnSpc>
                <a:spcPct val="80000"/>
              </a:lnSpc>
              <a:defRPr/>
            </a:pPr>
            <a:r>
              <a:rPr lang="en-US" b="1">
                <a:solidFill>
                  <a:srgbClr val="0F70B7"/>
                </a:solidFill>
                <a:latin typeface="+mj-lt"/>
              </a:rPr>
              <a:t>Domain specificity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9B97FEDF-23C0-A817-140E-0704F014C9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4897" y="1404563"/>
            <a:ext cx="540000" cy="540000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36CDD94D-6933-0D18-C6AE-667F8E6FF7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615066" y="1409619"/>
            <a:ext cx="540000" cy="540000"/>
          </a:xfrm>
          <a:prstGeom prst="rect">
            <a:avLst/>
          </a:prstGeom>
        </p:spPr>
      </p:pic>
      <p:pic>
        <p:nvPicPr>
          <p:cNvPr id="28" name="Graphic 27" descr="Quill with solid fill">
            <a:extLst>
              <a:ext uri="{FF2B5EF4-FFF2-40B4-BE49-F238E27FC236}">
                <a16:creationId xmlns:a16="http://schemas.microsoft.com/office/drawing/2014/main" id="{23804BC6-05D1-8DBD-49DB-47CEBFBD55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615066" y="4182215"/>
            <a:ext cx="540000" cy="540000"/>
          </a:xfrm>
          <a:prstGeom prst="rect">
            <a:avLst/>
          </a:prstGeom>
        </p:spPr>
      </p:pic>
      <p:pic>
        <p:nvPicPr>
          <p:cNvPr id="53" name="Graphic 52">
            <a:extLst>
              <a:ext uri="{FF2B5EF4-FFF2-40B4-BE49-F238E27FC236}">
                <a16:creationId xmlns:a16="http://schemas.microsoft.com/office/drawing/2014/main" id="{5FD0253F-25C0-2426-C1EB-209CC22CC46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34897" y="4094988"/>
            <a:ext cx="540000" cy="540000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3815E665-A393-6716-4D56-0613C0677B8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97033" y="4991030"/>
            <a:ext cx="3357587" cy="17074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A2B2626-76ED-A72F-33CF-CE5763602504}"/>
              </a:ext>
            </a:extLst>
          </p:cNvPr>
          <p:cNvSpPr txBox="1"/>
          <p:nvPr/>
        </p:nvSpPr>
        <p:spPr>
          <a:xfrm>
            <a:off x="1297095" y="4746847"/>
            <a:ext cx="3437817" cy="1538883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285750" marR="0" lvl="0" indent="-285750" algn="just" defTabSz="91329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F70B7"/>
              </a:buClr>
              <a:buSzTx/>
              <a:buFont typeface="Century Gothic" panose="020B0502020202020204" pitchFamily="34" charset="0"/>
              <a:buChar char="►"/>
              <a:tabLst/>
              <a:defRPr/>
            </a:pP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MeSH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mapping</a:t>
            </a:r>
          </a:p>
          <a:p>
            <a:pPr marL="285750" indent="-285750" algn="just" defTabSz="913294">
              <a:spcBef>
                <a:spcPts val="600"/>
              </a:spcBef>
              <a:spcAft>
                <a:spcPts val="600"/>
              </a:spcAft>
              <a:buClr>
                <a:srgbClr val="0F70B7"/>
              </a:buClr>
              <a:buFont typeface="Century Gothic" panose="020B0502020202020204" pitchFamily="34" charset="0"/>
              <a:buChar char="►"/>
              <a:defRPr/>
            </a:pPr>
            <a:r>
              <a:rPr lang="en-US" sz="1600" err="1">
                <a:latin typeface="+mj-lt"/>
              </a:rPr>
              <a:t>Taxoniq</a:t>
            </a:r>
            <a:r>
              <a:rPr lang="en-US" sz="1600">
                <a:latin typeface="+mj-lt"/>
              </a:rPr>
              <a:t> Python library</a:t>
            </a:r>
            <a:endParaRPr lang="en-US" sz="1600">
              <a:latin typeface="+mj-lt"/>
              <a:sym typeface="Wingdings" panose="05000000000000000000" pitchFamily="2" charset="2"/>
            </a:endParaRPr>
          </a:p>
          <a:p>
            <a:pPr marL="285750" marR="0" lvl="0" indent="-285750" algn="just" defTabSz="91329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F70B7"/>
              </a:buClr>
              <a:buSzTx/>
              <a:buFont typeface="Century Gothic" panose="020B0502020202020204" pitchFamily="34" charset="0"/>
              <a:buChar char="►"/>
              <a:tabLst/>
              <a:defRPr/>
            </a:pPr>
            <a:r>
              <a:rPr lang="en-US" sz="1600">
                <a:latin typeface="+mj-lt"/>
              </a:rPr>
              <a:t>Wikipedia</a:t>
            </a:r>
          </a:p>
          <a:p>
            <a:pPr marL="285750" indent="-285750" algn="just" defTabSz="913294">
              <a:spcBef>
                <a:spcPts val="600"/>
              </a:spcBef>
              <a:spcAft>
                <a:spcPts val="600"/>
              </a:spcAft>
              <a:buClr>
                <a:srgbClr val="0F70B7"/>
              </a:buClr>
              <a:buFont typeface="Century Gothic" panose="020B0502020202020204" pitchFamily="34" charset="0"/>
              <a:buChar char="►"/>
              <a:defRPr/>
            </a:pPr>
            <a:r>
              <a:rPr lang="en-US" sz="1600">
                <a:latin typeface="+mj-lt"/>
              </a:rPr>
              <a:t>Google’s knowledge graphs</a:t>
            </a:r>
            <a:endParaRPr lang="en-US" sz="1600">
              <a:latin typeface="+mj-lt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73734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2E1A16-9280-30AA-1A93-CA65CE99B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Key messages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13E9A1B-FF7A-F592-E55D-789BD5218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540161A-FAB9-CEE7-802A-B67280E599BF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>
                <a:latin typeface="Arial"/>
                <a:ea typeface="+mn-ea"/>
              </a:rPr>
              <a:t>| TUG – French feedback on semi-automatic translation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7D904B-D6FD-FCD2-070B-89783DFFE4B1}"/>
              </a:ext>
            </a:extLst>
          </p:cNvPr>
          <p:cNvSpPr/>
          <p:nvPr/>
        </p:nvSpPr>
        <p:spPr bwMode="gray">
          <a:xfrm>
            <a:off x="1838158" y="2105561"/>
            <a:ext cx="8515684" cy="28623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marL="285750" indent="-285750" algn="just"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buFont typeface="Century Gothic" panose="020B0502020202020204" pitchFamily="34" charset="0"/>
              <a:buChar char="►"/>
              <a:defRPr/>
            </a:pPr>
            <a:r>
              <a:rPr lang="en-US" dirty="0">
                <a:latin typeface="+mj-lt"/>
              </a:rPr>
              <a:t>Automatic translation is a great tool, but results require human validation</a:t>
            </a:r>
          </a:p>
          <a:p>
            <a:pPr marL="285750" indent="-285750" algn="just"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buFont typeface="Century Gothic" panose="020B0502020202020204" pitchFamily="34" charset="0"/>
              <a:buChar char="►"/>
              <a:defRPr/>
            </a:pPr>
            <a:endParaRPr lang="en-US" dirty="0">
              <a:latin typeface="+mj-lt"/>
            </a:endParaRPr>
          </a:p>
          <a:p>
            <a:pPr marL="285750" indent="-285750" algn="just"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buFont typeface="Century Gothic" panose="020B0502020202020204" pitchFamily="34" charset="0"/>
              <a:buChar char="►"/>
              <a:defRPr/>
            </a:pPr>
            <a:endParaRPr lang="en-US" dirty="0">
              <a:latin typeface="+mj-lt"/>
            </a:endParaRPr>
          </a:p>
          <a:p>
            <a:pPr marL="285750" indent="-285750" algn="just"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buFont typeface="Century Gothic" panose="020B0502020202020204" pitchFamily="34" charset="0"/>
              <a:buChar char="►"/>
              <a:defRPr/>
            </a:pPr>
            <a:r>
              <a:rPr lang="en-US" dirty="0">
                <a:latin typeface="+mj-lt"/>
              </a:rPr>
              <a:t>Each hierarchy has its specificities and requires adjustment</a:t>
            </a:r>
          </a:p>
          <a:p>
            <a:pPr marL="285750" indent="-285750" algn="just"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buFont typeface="Century Gothic" panose="020B0502020202020204" pitchFamily="34" charset="0"/>
              <a:buChar char="►"/>
              <a:defRPr/>
            </a:pPr>
            <a:endParaRPr lang="en-US" dirty="0">
              <a:latin typeface="+mj-lt"/>
            </a:endParaRPr>
          </a:p>
          <a:p>
            <a:pPr marL="285750" indent="-285750" algn="just"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buFont typeface="Century Gothic" panose="020B0502020202020204" pitchFamily="34" charset="0"/>
              <a:buChar char="►"/>
              <a:defRPr/>
            </a:pPr>
            <a:endParaRPr lang="en-US" dirty="0">
              <a:latin typeface="+mj-lt"/>
            </a:endParaRPr>
          </a:p>
          <a:p>
            <a:pPr marL="285750" indent="-285750" algn="just"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buFont typeface="Century Gothic" panose="020B0502020202020204" pitchFamily="34" charset="0"/>
              <a:buChar char="►"/>
              <a:defRPr/>
            </a:pPr>
            <a:r>
              <a:rPr lang="en-US" dirty="0">
                <a:latin typeface="+mj-lt"/>
              </a:rPr>
              <a:t>Quality and clarity of concept is essential to ensure quality of translation</a:t>
            </a:r>
          </a:p>
        </p:txBody>
      </p:sp>
    </p:spTree>
    <p:extLst>
      <p:ext uri="{BB962C8B-B14F-4D97-AF65-F5344CB8AC3E}">
        <p14:creationId xmlns:p14="http://schemas.microsoft.com/office/powerpoint/2010/main" val="2134993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2E1A16-9280-30AA-1A93-CA65CE99B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13E9A1B-FF7A-F592-E55D-789BD5218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540161A-FAB9-CEE7-802A-B67280E599BF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>
                <a:latin typeface="Arial"/>
                <a:ea typeface="+mn-ea"/>
              </a:rPr>
              <a:t>| TUG – French feedback on semi-automatic translation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7D904B-D6FD-FCD2-070B-89783DFFE4B1}"/>
              </a:ext>
            </a:extLst>
          </p:cNvPr>
          <p:cNvSpPr/>
          <p:nvPr/>
        </p:nvSpPr>
        <p:spPr bwMode="gray">
          <a:xfrm>
            <a:off x="847361" y="2213282"/>
            <a:ext cx="10497277" cy="243143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marL="285750" indent="-285750" algn="just"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buFont typeface="Century Gothic" panose="020B0502020202020204" pitchFamily="34" charset="0"/>
              <a:buChar char="►"/>
              <a:defRPr/>
            </a:pPr>
            <a:r>
              <a:rPr lang="en-US" dirty="0">
                <a:latin typeface="+mj-lt"/>
              </a:rPr>
              <a:t>Difficulty to implement</a:t>
            </a:r>
          </a:p>
          <a:p>
            <a:pPr marL="742950" lvl="1" indent="-285750" algn="just"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buFont typeface="Century Gothic" panose="020B0502020202020204" pitchFamily="34" charset="0"/>
              <a:buChar char="►"/>
              <a:defRPr/>
            </a:pPr>
            <a:r>
              <a:rPr lang="en-US" dirty="0">
                <a:latin typeface="+mj-lt"/>
              </a:rPr>
              <a:t>SS1 – First letter always in lower case except proper nouns, symbols, codes, acronyms, taxa</a:t>
            </a:r>
          </a:p>
          <a:p>
            <a:pPr marL="742950" lvl="1" indent="-285750" algn="just"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buFont typeface="Century Gothic" panose="020B0502020202020204" pitchFamily="34" charset="0"/>
              <a:buChar char="►"/>
              <a:defRPr/>
            </a:pPr>
            <a:r>
              <a:rPr lang="en-US" dirty="0">
                <a:latin typeface="+mj-lt"/>
              </a:rPr>
              <a:t>SS2 – Use singular except for concept with implicit plural</a:t>
            </a:r>
          </a:p>
          <a:p>
            <a:pPr marL="285750" indent="-285750" algn="just"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buFont typeface="Century Gothic" panose="020B0502020202020204" pitchFamily="34" charset="0"/>
              <a:buChar char="►"/>
              <a:defRPr/>
            </a:pPr>
            <a:endParaRPr lang="en-US" dirty="0">
              <a:latin typeface="+mj-lt"/>
            </a:endParaRPr>
          </a:p>
          <a:p>
            <a:pPr marL="285750" indent="-285750" algn="just"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buFont typeface="Century Gothic" panose="020B0502020202020204" pitchFamily="34" charset="0"/>
              <a:buChar char="►"/>
              <a:defRPr/>
            </a:pPr>
            <a:r>
              <a:rPr lang="en-US" dirty="0">
                <a:latin typeface="+mj-lt"/>
              </a:rPr>
              <a:t>Difficulty to validate implementation</a:t>
            </a:r>
          </a:p>
          <a:p>
            <a:pPr marL="742950" lvl="1" indent="-285750" algn="just" defTabSz="913294">
              <a:spcBef>
                <a:spcPts val="600"/>
              </a:spcBef>
              <a:spcAft>
                <a:spcPts val="600"/>
              </a:spcAft>
              <a:buClr>
                <a:srgbClr val="D60B52"/>
              </a:buClr>
              <a:buFont typeface="Century Gothic" panose="020B0502020202020204" pitchFamily="34" charset="0"/>
              <a:buChar char="►"/>
              <a:defRPr/>
            </a:pPr>
            <a:r>
              <a:rPr lang="en-US" dirty="0">
                <a:latin typeface="+mj-lt"/>
              </a:rPr>
              <a:t>SS6 – Add gender agreement variations for noun between parenthesis, e.g. </a:t>
            </a:r>
            <a:r>
              <a:rPr lang="en-US" dirty="0" err="1">
                <a:latin typeface="+mj-lt"/>
              </a:rPr>
              <a:t>clinicien</a:t>
            </a:r>
            <a:r>
              <a:rPr lang="en-US" dirty="0">
                <a:latin typeface="+mj-lt"/>
              </a:rPr>
              <a:t>(ne)</a:t>
            </a:r>
          </a:p>
        </p:txBody>
      </p:sp>
    </p:spTree>
    <p:extLst>
      <p:ext uri="{BB962C8B-B14F-4D97-AF65-F5344CB8AC3E}">
        <p14:creationId xmlns:p14="http://schemas.microsoft.com/office/powerpoint/2010/main" val="1393948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ANS_THEME STANDARD_V1.0">
  <a:themeElements>
    <a:clrScheme name="ASIP_COULEURS STANDARD_V1.0">
      <a:dk1>
        <a:sysClr val="windowText" lastClr="000000"/>
      </a:dk1>
      <a:lt1>
        <a:sysClr val="window" lastClr="FFFFFF"/>
      </a:lt1>
      <a:dk2>
        <a:srgbClr val="006AB2"/>
      </a:dk2>
      <a:lt2>
        <a:srgbClr val="C7C0BA"/>
      </a:lt2>
      <a:accent1>
        <a:srgbClr val="00A1E0"/>
      </a:accent1>
      <a:accent2>
        <a:srgbClr val="95C23D"/>
      </a:accent2>
      <a:accent3>
        <a:srgbClr val="F7D700"/>
      </a:accent3>
      <a:accent4>
        <a:srgbClr val="FF9900"/>
      </a:accent4>
      <a:accent5>
        <a:srgbClr val="E94190"/>
      </a:accent5>
      <a:accent6>
        <a:srgbClr val="B51621"/>
      </a:accent6>
      <a:hlink>
        <a:srgbClr val="00A1E0"/>
      </a:hlink>
      <a:folHlink>
        <a:srgbClr val="E2001A"/>
      </a:folHlink>
    </a:clrScheme>
    <a:fontScheme name="ASIP_POL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sz="18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108000" rIns="72000" bIns="108000" rtlCol="0" anchor="ctr" anchorCtr="0">
        <a:normAutofit/>
      </a:bodyPr>
      <a:lstStyle>
        <a:defPPr algn="ctr">
          <a:defRPr sz="1500" dirty="0" err="1" smtClean="0">
            <a:solidFill>
              <a:srgbClr val="575757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NS_MOD_STANDARD_POWERPOINT_V2.0.potx" id="{D8FDDE08-2B4F-4D3E-AD7C-29C45F95A15B}" vid="{56EDC3C5-EF44-4DCF-B904-FD91458B2BB2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88AC1E2773C24FA8B1B9F1FFF24083" ma:contentTypeVersion="19" ma:contentTypeDescription="Crée un document." ma:contentTypeScope="" ma:versionID="217b69a5a608b16ecd61dd15083c2bd3">
  <xsd:schema xmlns:xsd="http://www.w3.org/2001/XMLSchema" xmlns:xs="http://www.w3.org/2001/XMLSchema" xmlns:p="http://schemas.microsoft.com/office/2006/metadata/properties" xmlns:ns1="http://schemas.microsoft.com/sharepoint/v3" xmlns:ns2="38f34de2-cd74-485e-8b1d-42cf0e25af43" xmlns:ns3="cb55b015-4af9-4461-9b58-ba1ff1670f5a" targetNamespace="http://schemas.microsoft.com/office/2006/metadata/properties" ma:root="true" ma:fieldsID="277e361af90a14d66be828de03ce402c" ns1:_="" ns2:_="" ns3:_="">
    <xsd:import namespace="http://schemas.microsoft.com/sharepoint/v3"/>
    <xsd:import namespace="38f34de2-cd74-485e-8b1d-42cf0e25af43"/>
    <xsd:import namespace="cb55b015-4af9-4461-9b58-ba1ff1670f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_x005b_confluence_x005d_MemberForumRefsetOwnerAgreementDocum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Propriétés de la stratégie de conformité unifiée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Action d’interface utilisateur de la stratégie de conformité unifié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f34de2-cd74-485e-8b1d-42cf0e25af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c4480557-28ee-4200-b705-f4b4ceb9c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_x005b_confluence_x005d_MemberForumRefsetOwnerAgreementDocument" ma:index="26" nillable="true" ma:displayName="[confluence] Member Forum" ma:description="Document envoyé le 20231108&#10; &gt; Refset Owner Agreement Document&#10;&#10;&quot;On behalf of Theresa Barry, MF representative for Ireland, attached the refset owner agreement document for your reference.&#10;Should you have any comments or questions, kindly contact Theresa at Theresa.barry@hse.ie &quot;" ma:format="Dropdown" ma:list="UserInfo" ma:SharePointGroup="0" ma:internalName="_x005b_confluence_x005d_MemberForumRefsetOwnerAgreementDocument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55b015-4af9-4461-9b58-ba1ff1670f5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21f516-c6be-4dee-827e-45fb7a95da85}" ma:internalName="TaxCatchAll" ma:showField="CatchAllData" ma:web="cb55b015-4af9-4461-9b58-ba1ff1670f5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cb55b015-4af9-4461-9b58-ba1ff1670f5a" xsi:nil="true"/>
    <lcf76f155ced4ddcb4097134ff3c332f xmlns="38f34de2-cd74-485e-8b1d-42cf0e25af43">
      <Terms xmlns="http://schemas.microsoft.com/office/infopath/2007/PartnerControls"/>
    </lcf76f155ced4ddcb4097134ff3c332f>
    <_ip_UnifiedCompliancePolicyProperties xmlns="http://schemas.microsoft.com/sharepoint/v3" xsi:nil="true"/>
    <_x005b_confluence_x005d_MemberForumRefsetOwnerAgreementDocument xmlns="38f34de2-cd74-485e-8b1d-42cf0e25af43">
      <UserInfo>
        <DisplayName/>
        <AccountId xsi:nil="true"/>
        <AccountType/>
      </UserInfo>
    </_x005b_confluence_x005d_MemberForumRefsetOwnerAgreementDocument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27BAC1F-5152-4905-916F-9B58CF295572}">
  <ds:schemaRefs>
    <ds:schemaRef ds:uri="38f34de2-cd74-485e-8b1d-42cf0e25af43"/>
    <ds:schemaRef ds:uri="cb55b015-4af9-4461-9b58-ba1ff1670f5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5C93969-9645-4F66-9295-A314C0ACED48}">
  <ds:schemaRefs>
    <ds:schemaRef ds:uri="http://schemas.microsoft.com/office/2006/documentManagement/types"/>
    <ds:schemaRef ds:uri="cb55b015-4af9-4461-9b58-ba1ff1670f5a"/>
    <ds:schemaRef ds:uri="38f34de2-cd74-485e-8b1d-42cf0e25af43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sharepoint/v3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9CAFE06-1C24-4769-A8FD-CF1898188D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618</Words>
  <Application>Microsoft Office PowerPoint</Application>
  <PresentationFormat>Widescreen</PresentationFormat>
  <Paragraphs>137</Paragraphs>
  <Slides>9</Slides>
  <Notes>2</Notes>
  <HiddenSlides>1</HiddenSlides>
  <MMClips>0</MMClips>
  <ScaleCrop>false</ScaleCrop>
  <HeadingPairs>
    <vt:vector size="6" baseType="variant">
      <vt:variant>
        <vt:lpstr>Brukte skrifter</vt:lpstr>
      </vt:variant>
      <vt:variant>
        <vt:i4>6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9</vt:i4>
      </vt:variant>
    </vt:vector>
  </HeadingPairs>
  <TitlesOfParts>
    <vt:vector size="16" baseType="lpstr">
      <vt:lpstr>Arial</vt:lpstr>
      <vt:lpstr>Calibri</vt:lpstr>
      <vt:lpstr>Century Gothic</vt:lpstr>
      <vt:lpstr>Webdings</vt:lpstr>
      <vt:lpstr>Wingdings</vt:lpstr>
      <vt:lpstr>Wingdings 3</vt:lpstr>
      <vt:lpstr>ANS_THEME STANDARD_V1.0</vt:lpstr>
      <vt:lpstr>Translation User Group</vt:lpstr>
      <vt:lpstr>Translation – A need and a requirement</vt:lpstr>
      <vt:lpstr>CGTS – Health Terminologies Management Centre</vt:lpstr>
      <vt:lpstr>Translation pipeline</vt:lpstr>
      <vt:lpstr>French Translation Collaboration Group</vt:lpstr>
      <vt:lpstr>Body structure challenges</vt:lpstr>
      <vt:lpstr>Organism challenges</vt:lpstr>
      <vt:lpstr>Key messages</vt:lpstr>
      <vt:lpstr>Examples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Maxime Drilhon</dc:creator>
  <cp:lastModifiedBy>Ole Kristian Våge</cp:lastModifiedBy>
  <cp:revision>2</cp:revision>
  <dcterms:created xsi:type="dcterms:W3CDTF">2023-11-08T09:44:14Z</dcterms:created>
  <dcterms:modified xsi:type="dcterms:W3CDTF">2023-12-15T13:34:44Z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0x0101002E88AC1E2773C24FA8B1B9F1FFF24083</vt:lpwstr>
  </property>
  <property fmtid="{D5CDD505-2E9C-101B-9397-08002B2CF9AE}" pid="3" name="MediaServiceImageTags">
    <vt:lpwstr/>
  </property>
</Properties>
</file>