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Candara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396AD84-5E5B-4140-AFDF-2C3648765174}">
  <a:tblStyle styleId="{C396AD84-5E5B-4140-AFDF-2C364876517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andara-bold.fntdata"/><Relationship Id="rId30" Type="http://schemas.openxmlformats.org/officeDocument/2006/relationships/font" Target="fonts/Candara-regular.fntdata"/><Relationship Id="rId11" Type="http://schemas.openxmlformats.org/officeDocument/2006/relationships/slide" Target="slides/slide5.xml"/><Relationship Id="rId33" Type="http://schemas.openxmlformats.org/officeDocument/2006/relationships/font" Target="fonts/Candara-boldItalic.fntdata"/><Relationship Id="rId10" Type="http://schemas.openxmlformats.org/officeDocument/2006/relationships/slide" Target="slides/slide4.xml"/><Relationship Id="rId32" Type="http://schemas.openxmlformats.org/officeDocument/2006/relationships/font" Target="fonts/Candara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29b1d9ffaf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29b1d9ffaf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" name="Google Shape;41;g29b1d9ffaf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9f50edca2d_6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9f50edca2d_6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we build the actual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is higher because of our analytical use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6222ca5ac7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6222ca5ac7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9f50edca2d_6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9f50edca2d_6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we build the actual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is higher because of our analytical use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622c61c79f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622c61c79f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9f50edca2d_6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9f50edca2d_6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we build the actual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is higher because of our analytical use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622c61c79f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622c61c79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9f50edca2d_6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9f50edca2d_6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we build the actual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is higher because of our analytical use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622c61c79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622c61c79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622c61c79f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622c61c79f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6208a0c45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6208a0c45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9f50edca2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29f50edca2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Both standards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depends on granularity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case: hierarchy between diff vocabs in one domain to pick 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is impossible because of different attribute sets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9daece6f7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9daece6f7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6222ca5ac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26222ca5a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9f50edca2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9f50edca2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9f50edca2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9f50edca2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9b1d9ffaf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9b1d9ffaf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Concepts consist of attributes in both vocabs, and here you can see matching attributes are represented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9b1d9ffafd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9b1d9ffafd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Describe that we started with what could be found, so it is the result of your work and collaboration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1: attributes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3 we are developing on our side and it is similar to what you’ve done in source 1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6208a0c45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6208a0c45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9daece6f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9daece6f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we build the actual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is higher because of our analytical use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6222ca5ac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6222ca5ac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222ca5ac7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6222ca5ac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6222ca5ac7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6222ca5ac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64705" l="2700" r="4770" t="28460"/>
          <a:stretch/>
        </p:blipFill>
        <p:spPr>
          <a:xfrm>
            <a:off x="-1" y="-15218"/>
            <a:ext cx="9144000" cy="4343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ndara"/>
              <a:buNone/>
              <a:defRPr b="1" sz="21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986333" y="4767263"/>
            <a:ext cx="1699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5349" y="4538512"/>
            <a:ext cx="552259" cy="488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indent="-342900" lvl="1" marL="9144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indent="-323850" lvl="2" marL="13716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1167425" y="2471750"/>
            <a:ext cx="6740100" cy="1237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SNOMED-LOINC a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ttributes mapping 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hierarchy</a:t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7522" y="209295"/>
            <a:ext cx="14287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"/>
          <p:cNvSpPr/>
          <p:nvPr/>
        </p:nvSpPr>
        <p:spPr>
          <a:xfrm>
            <a:off x="1167425" y="3940225"/>
            <a:ext cx="6692400" cy="751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Odysseus Medical Ontologies Team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November 27 2023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" y="0"/>
            <a:ext cx="7453676" cy="1847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hierarchy</a:t>
            </a:r>
            <a:endParaRPr/>
          </a:p>
        </p:txBody>
      </p:sp>
      <p:sp>
        <p:nvSpPr>
          <p:cNvPr id="123" name="Google Shape;123;p16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Use only fully-defined SNOMED concepts and their attributes.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‘LOINC Measurement’ =&gt; ‘Is a’ =&gt; ‘SNOMED Measurement’ relationships using: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Common attribute combinations: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I. Component + Specimen + Scale (172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II. Com</a:t>
            </a:r>
            <a:r>
              <a:rPr lang="en"/>
              <a:t>ponent + Specimen (3,959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III. Component + Scale </a:t>
            </a:r>
            <a:r>
              <a:rPr lang="en"/>
              <a:t>(890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IV. Component only (11,321 cases)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String matching </a:t>
            </a:r>
            <a:r>
              <a:rPr lang="en"/>
              <a:t>(LOINC Component||' measurement' = SNOMED Measurement) (1,833 cases)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examples of 3-attribute relationships</a:t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173875" y="2733575"/>
            <a:ext cx="15405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Creatinine [Mass/volume]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Peritoneal fluid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2098550" y="2733575"/>
            <a:ext cx="15405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Creatinine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[Moles/volume]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Peritoneal fluid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314925" y="1428450"/>
            <a:ext cx="2911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Quantitative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measurement of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creatinine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peritoneal fluid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specimen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7"/>
          <p:cNvSpPr/>
          <p:nvPr/>
        </p:nvSpPr>
        <p:spPr>
          <a:xfrm>
            <a:off x="4304300" y="2772275"/>
            <a:ext cx="1975800" cy="549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Albumin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[Mass/time]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24 hour Urine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7"/>
          <p:cNvSpPr/>
          <p:nvPr/>
        </p:nvSpPr>
        <p:spPr>
          <a:xfrm>
            <a:off x="5780225" y="3609425"/>
            <a:ext cx="1975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Albumin [Mass/volume]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by Electrophoresis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7102850" y="2665475"/>
            <a:ext cx="1975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Albumin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/Protein.total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[Pure mass fraction]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by Electrophoresis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7"/>
          <p:cNvSpPr/>
          <p:nvPr/>
        </p:nvSpPr>
        <p:spPr>
          <a:xfrm>
            <a:off x="5312225" y="1428450"/>
            <a:ext cx="2911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Albumin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measurement,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quantitative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6" name="Google Shape;136;p17"/>
          <p:cNvCxnSpPr>
            <a:stCxn id="129" idx="0"/>
            <a:endCxn id="131" idx="2"/>
          </p:cNvCxnSpPr>
          <p:nvPr/>
        </p:nvCxnSpPr>
        <p:spPr>
          <a:xfrm flipH="1" rot="10800000">
            <a:off x="944125" y="2191175"/>
            <a:ext cx="826800" cy="54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17"/>
          <p:cNvCxnSpPr>
            <a:stCxn id="130" idx="0"/>
            <a:endCxn id="131" idx="2"/>
          </p:cNvCxnSpPr>
          <p:nvPr/>
        </p:nvCxnSpPr>
        <p:spPr>
          <a:xfrm rot="10800000">
            <a:off x="1770800" y="2191175"/>
            <a:ext cx="1098000" cy="54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17"/>
          <p:cNvCxnSpPr>
            <a:stCxn id="132" idx="0"/>
            <a:endCxn id="135" idx="2"/>
          </p:cNvCxnSpPr>
          <p:nvPr/>
        </p:nvCxnSpPr>
        <p:spPr>
          <a:xfrm flipH="1" rot="10800000">
            <a:off x="5292200" y="2191175"/>
            <a:ext cx="1476000" cy="58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7"/>
          <p:cNvCxnSpPr>
            <a:stCxn id="133" idx="0"/>
            <a:endCxn id="135" idx="2"/>
          </p:cNvCxnSpPr>
          <p:nvPr/>
        </p:nvCxnSpPr>
        <p:spPr>
          <a:xfrm rot="10800000">
            <a:off x="6768125" y="2191025"/>
            <a:ext cx="0" cy="141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17"/>
          <p:cNvCxnSpPr>
            <a:stCxn id="134" idx="0"/>
            <a:endCxn id="135" idx="2"/>
          </p:cNvCxnSpPr>
          <p:nvPr/>
        </p:nvCxnSpPr>
        <p:spPr>
          <a:xfrm rot="10800000">
            <a:off x="6768050" y="2191175"/>
            <a:ext cx="1322700" cy="47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7"/>
          <p:cNvSpPr txBox="1"/>
          <p:nvPr/>
        </p:nvSpPr>
        <p:spPr>
          <a:xfrm>
            <a:off x="439825" y="225681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5040050" y="2222825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2866013" y="225681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8224025" y="2222825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hierarchy</a:t>
            </a:r>
            <a:endParaRPr/>
          </a:p>
        </p:txBody>
      </p:sp>
      <p:sp>
        <p:nvSpPr>
          <p:cNvPr id="150" name="Google Shape;150;p18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Use only fully-defined SNOMED concepts and their attributes.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‘LOINC Measurement’ =&gt; ‘Is a’ =&gt; ‘SNOMED Measurement’ relationships using: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Common attribute combinations: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I. Component + Specimen + Scale (172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II. Com</a:t>
            </a:r>
            <a:r>
              <a:rPr lang="en"/>
              <a:t>ponent + Specimen (3,959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III. Component + Scale </a:t>
            </a:r>
            <a:r>
              <a:rPr lang="en"/>
              <a:t>(890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IV. Component only (11,321 cases)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String matching </a:t>
            </a:r>
            <a:r>
              <a:rPr lang="en"/>
              <a:t>(LOINC Component||' measurement' = SNOMED Measurement) (1,833 cases)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Examples of 2-attribute relationships</a:t>
            </a:r>
            <a:endParaRPr/>
          </a:p>
        </p:txBody>
      </p:sp>
      <p:sp>
        <p:nvSpPr>
          <p:cNvPr id="156" name="Google Shape;156;p19"/>
          <p:cNvSpPr/>
          <p:nvPr/>
        </p:nvSpPr>
        <p:spPr>
          <a:xfrm>
            <a:off x="339550" y="1352225"/>
            <a:ext cx="19431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Glucose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measurement,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quantitative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9"/>
          <p:cNvSpPr/>
          <p:nvPr/>
        </p:nvSpPr>
        <p:spPr>
          <a:xfrm>
            <a:off x="154600" y="3638700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Glucose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Moles/volume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] in Mixed venous blood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9"/>
          <p:cNvSpPr/>
          <p:nvPr/>
        </p:nvSpPr>
        <p:spPr>
          <a:xfrm>
            <a:off x="2520625" y="3638700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Glucose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[Moles/volume] in Capillary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blood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by Glucometer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9"/>
          <p:cNvSpPr/>
          <p:nvPr/>
        </p:nvSpPr>
        <p:spPr>
          <a:xfrm>
            <a:off x="4895325" y="1352225"/>
            <a:ext cx="1798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Qualitative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measurement of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opiate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agonist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4718475" y="3638700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Opiates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Presence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] in Vitreous fluid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9"/>
          <p:cNvSpPr/>
          <p:nvPr/>
        </p:nvSpPr>
        <p:spPr>
          <a:xfrm>
            <a:off x="6916325" y="3638700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Opiates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[Presence]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2" name="Google Shape;162;p19"/>
          <p:cNvCxnSpPr>
            <a:stCxn id="157" idx="0"/>
            <a:endCxn id="156" idx="2"/>
          </p:cNvCxnSpPr>
          <p:nvPr/>
        </p:nvCxnSpPr>
        <p:spPr>
          <a:xfrm flipH="1" rot="10800000">
            <a:off x="977950" y="2114700"/>
            <a:ext cx="3333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19"/>
          <p:cNvCxnSpPr>
            <a:stCxn id="158" idx="0"/>
            <a:endCxn id="156" idx="2"/>
          </p:cNvCxnSpPr>
          <p:nvPr/>
        </p:nvCxnSpPr>
        <p:spPr>
          <a:xfrm rot="10800000">
            <a:off x="1311175" y="2114700"/>
            <a:ext cx="20328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4" name="Google Shape;164;p19"/>
          <p:cNvCxnSpPr>
            <a:stCxn id="160" idx="0"/>
            <a:endCxn id="159" idx="2"/>
          </p:cNvCxnSpPr>
          <p:nvPr/>
        </p:nvCxnSpPr>
        <p:spPr>
          <a:xfrm flipH="1" rot="10800000">
            <a:off x="5541825" y="2114700"/>
            <a:ext cx="2529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5" name="Google Shape;165;p19"/>
          <p:cNvCxnSpPr>
            <a:stCxn id="161" idx="0"/>
            <a:endCxn id="159" idx="2"/>
          </p:cNvCxnSpPr>
          <p:nvPr/>
        </p:nvCxnSpPr>
        <p:spPr>
          <a:xfrm rot="10800000">
            <a:off x="5794775" y="2114700"/>
            <a:ext cx="19449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6" name="Google Shape;166;p19"/>
          <p:cNvSpPr/>
          <p:nvPr/>
        </p:nvSpPr>
        <p:spPr>
          <a:xfrm>
            <a:off x="6958250" y="1352225"/>
            <a:ext cx="17106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 opiate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/>
          <p:nvPr/>
        </p:nvSpPr>
        <p:spPr>
          <a:xfrm>
            <a:off x="2684688" y="1352225"/>
            <a:ext cx="18873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Glucose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measurement,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 blood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8" name="Google Shape;168;p19"/>
          <p:cNvCxnSpPr>
            <a:stCxn id="158" idx="0"/>
            <a:endCxn id="167" idx="2"/>
          </p:cNvCxnSpPr>
          <p:nvPr/>
        </p:nvCxnSpPr>
        <p:spPr>
          <a:xfrm flipH="1" rot="10800000">
            <a:off x="3343975" y="2114700"/>
            <a:ext cx="2844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19"/>
          <p:cNvCxnSpPr>
            <a:stCxn id="161" idx="0"/>
            <a:endCxn id="166" idx="2"/>
          </p:cNvCxnSpPr>
          <p:nvPr/>
        </p:nvCxnSpPr>
        <p:spPr>
          <a:xfrm flipH="1" rot="10800000">
            <a:off x="7739675" y="2114700"/>
            <a:ext cx="73800" cy="152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0" name="Google Shape;170;p19"/>
          <p:cNvSpPr txBox="1"/>
          <p:nvPr/>
        </p:nvSpPr>
        <p:spPr>
          <a:xfrm>
            <a:off x="473650" y="26712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9"/>
          <p:cNvSpPr txBox="1"/>
          <p:nvPr/>
        </p:nvSpPr>
        <p:spPr>
          <a:xfrm>
            <a:off x="2232225" y="2366238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9"/>
          <p:cNvSpPr txBox="1"/>
          <p:nvPr/>
        </p:nvSpPr>
        <p:spPr>
          <a:xfrm>
            <a:off x="3657500" y="27332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9"/>
          <p:cNvSpPr txBox="1"/>
          <p:nvPr/>
        </p:nvSpPr>
        <p:spPr>
          <a:xfrm>
            <a:off x="4985950" y="27332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6694125" y="244041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8044200" y="244041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hierarchy</a:t>
            </a:r>
            <a:endParaRPr/>
          </a:p>
        </p:txBody>
      </p:sp>
      <p:sp>
        <p:nvSpPr>
          <p:cNvPr id="181" name="Google Shape;181;p20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Use only fully-defined SNOMED concepts and their attributes.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‘LOINC Measurement’ =&gt; ‘Is a’ =&gt; ‘SNOMED Measurement’ relationships using: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Common attribute combinations: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I. Component + Specimen + Scale (172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II. Com</a:t>
            </a:r>
            <a:r>
              <a:rPr lang="en"/>
              <a:t>ponent + Specimen (3,959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III. Component + Scale </a:t>
            </a:r>
            <a:r>
              <a:rPr lang="en"/>
              <a:t>(890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IV. Component only (11,321 cases)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String matching </a:t>
            </a:r>
            <a:r>
              <a:rPr lang="en"/>
              <a:t>(LOINC Component||' measurement' = SNOMED Measurement) (1,833 cases)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1-attribute (Component) relationships</a:t>
            </a:r>
            <a:endParaRPr/>
          </a:p>
        </p:txBody>
      </p:sp>
      <p:sp>
        <p:nvSpPr>
          <p:cNvPr id="187" name="Google Shape;187;p21"/>
          <p:cNvSpPr/>
          <p:nvPr/>
        </p:nvSpPr>
        <p:spPr>
          <a:xfrm>
            <a:off x="628500" y="1561425"/>
            <a:ext cx="2911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Testosterone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measurement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1"/>
          <p:cNvSpPr/>
          <p:nvPr/>
        </p:nvSpPr>
        <p:spPr>
          <a:xfrm>
            <a:off x="173875" y="2864925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Testosterone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[Mass/volume] in Body fluid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1"/>
          <p:cNvSpPr/>
          <p:nvPr/>
        </p:nvSpPr>
        <p:spPr>
          <a:xfrm>
            <a:off x="2464575" y="2864925"/>
            <a:ext cx="1646700" cy="8970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Testosterone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[Moles/volume] in Semen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1"/>
          <p:cNvSpPr/>
          <p:nvPr/>
        </p:nvSpPr>
        <p:spPr>
          <a:xfrm>
            <a:off x="5279075" y="1561425"/>
            <a:ext cx="2911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Troponin T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measurement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1"/>
          <p:cNvSpPr/>
          <p:nvPr/>
        </p:nvSpPr>
        <p:spPr>
          <a:xfrm>
            <a:off x="4687850" y="2843625"/>
            <a:ext cx="1735800" cy="939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Troponin T.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cardiac [Mass/volume] in 2 hour 5th generation Serum or Plasma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1"/>
          <p:cNvSpPr/>
          <p:nvPr/>
        </p:nvSpPr>
        <p:spPr>
          <a:xfrm>
            <a:off x="7000225" y="2785725"/>
            <a:ext cx="1871400" cy="10554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Troponin T.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cardiac delta [Mass concentration difference] in 6 hour Serum or Plasma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3" name="Google Shape;193;p21"/>
          <p:cNvCxnSpPr>
            <a:stCxn id="188" idx="0"/>
            <a:endCxn id="187" idx="2"/>
          </p:cNvCxnSpPr>
          <p:nvPr/>
        </p:nvCxnSpPr>
        <p:spPr>
          <a:xfrm flipH="1" rot="10800000">
            <a:off x="997225" y="2324025"/>
            <a:ext cx="1087200" cy="54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4" name="Google Shape;194;p21"/>
          <p:cNvCxnSpPr>
            <a:stCxn id="189" idx="0"/>
            <a:endCxn id="187" idx="2"/>
          </p:cNvCxnSpPr>
          <p:nvPr/>
        </p:nvCxnSpPr>
        <p:spPr>
          <a:xfrm rot="10800000">
            <a:off x="2084325" y="2324025"/>
            <a:ext cx="1203600" cy="54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5" name="Google Shape;195;p21"/>
          <p:cNvCxnSpPr>
            <a:stCxn id="191" idx="0"/>
            <a:endCxn id="190" idx="2"/>
          </p:cNvCxnSpPr>
          <p:nvPr/>
        </p:nvCxnSpPr>
        <p:spPr>
          <a:xfrm flipH="1" rot="10800000">
            <a:off x="5555750" y="2324025"/>
            <a:ext cx="1179300" cy="51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6" name="Google Shape;196;p21"/>
          <p:cNvCxnSpPr>
            <a:stCxn id="192" idx="0"/>
            <a:endCxn id="190" idx="2"/>
          </p:cNvCxnSpPr>
          <p:nvPr/>
        </p:nvCxnSpPr>
        <p:spPr>
          <a:xfrm rot="10800000">
            <a:off x="6735025" y="2324025"/>
            <a:ext cx="1200900" cy="46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7" name="Google Shape;197;p21"/>
          <p:cNvSpPr txBox="1"/>
          <p:nvPr/>
        </p:nvSpPr>
        <p:spPr>
          <a:xfrm>
            <a:off x="628500" y="23889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3035775" y="23889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5303600" y="237831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7983500" y="2349363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2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hierarchy</a:t>
            </a:r>
            <a:endParaRPr/>
          </a:p>
        </p:txBody>
      </p:sp>
      <p:sp>
        <p:nvSpPr>
          <p:cNvPr id="206" name="Google Shape;206;p22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Use only fully-defined SNOMED concepts and their attributes.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‘LOINC Measurement’ =&gt; ‘Is a’ =&gt; ‘SNOMED Measurement’ relationships using: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Common attribute combinations: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I. Component + Specimen + Scale (172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II. Com</a:t>
            </a:r>
            <a:r>
              <a:rPr lang="en"/>
              <a:t>ponent + Specimen (3,959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III. Component + Scale </a:t>
            </a:r>
            <a:r>
              <a:rPr lang="en"/>
              <a:t>(890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IV. Component only (11,321 cases)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String matching </a:t>
            </a:r>
            <a:r>
              <a:rPr lang="en"/>
              <a:t>(LOINC Component||' measurement' = SNOMED Measurement) (1,833 cases)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3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relationships by name similarity</a:t>
            </a:r>
            <a:endParaRPr/>
          </a:p>
        </p:txBody>
      </p:sp>
      <p:sp>
        <p:nvSpPr>
          <p:cNvPr id="212" name="Google Shape;212;p23"/>
          <p:cNvSpPr/>
          <p:nvPr/>
        </p:nvSpPr>
        <p:spPr>
          <a:xfrm>
            <a:off x="1076400" y="2802150"/>
            <a:ext cx="2162100" cy="9447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Volume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of Amniotic fluid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3"/>
          <p:cNvSpPr/>
          <p:nvPr/>
        </p:nvSpPr>
        <p:spPr>
          <a:xfrm>
            <a:off x="3238500" y="1424850"/>
            <a:ext cx="2911800" cy="7626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Specimen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volume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3"/>
          <p:cNvSpPr/>
          <p:nvPr/>
        </p:nvSpPr>
        <p:spPr>
          <a:xfrm>
            <a:off x="3780138" y="2802150"/>
            <a:ext cx="1828500" cy="9447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Volume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Cerebrospinal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fluid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5" name="Google Shape;215;p23"/>
          <p:cNvCxnSpPr>
            <a:stCxn id="212" idx="0"/>
            <a:endCxn id="213" idx="2"/>
          </p:cNvCxnSpPr>
          <p:nvPr/>
        </p:nvCxnSpPr>
        <p:spPr>
          <a:xfrm flipH="1" rot="10800000">
            <a:off x="2157450" y="2187450"/>
            <a:ext cx="2537100" cy="61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6" name="Google Shape;216;p23"/>
          <p:cNvCxnSpPr>
            <a:stCxn id="214" idx="0"/>
            <a:endCxn id="213" idx="2"/>
          </p:cNvCxnSpPr>
          <p:nvPr/>
        </p:nvCxnSpPr>
        <p:spPr>
          <a:xfrm rot="10800000">
            <a:off x="4694388" y="2187450"/>
            <a:ext cx="0" cy="61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7" name="Google Shape;217;p23"/>
          <p:cNvSpPr/>
          <p:nvPr/>
        </p:nvSpPr>
        <p:spPr>
          <a:xfrm>
            <a:off x="6189850" y="2802150"/>
            <a:ext cx="1913400" cy="9447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Volume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of Sputum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3"/>
          <p:cNvSpPr txBox="1"/>
          <p:nvPr/>
        </p:nvSpPr>
        <p:spPr>
          <a:xfrm>
            <a:off x="2157450" y="2289288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3"/>
          <p:cNvSpPr txBox="1"/>
          <p:nvPr/>
        </p:nvSpPr>
        <p:spPr>
          <a:xfrm>
            <a:off x="7146538" y="2289288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0" name="Google Shape;220;p23"/>
          <p:cNvCxnSpPr>
            <a:stCxn id="217" idx="0"/>
            <a:endCxn id="213" idx="2"/>
          </p:cNvCxnSpPr>
          <p:nvPr/>
        </p:nvCxnSpPr>
        <p:spPr>
          <a:xfrm rot="10800000">
            <a:off x="4694350" y="2187450"/>
            <a:ext cx="2452200" cy="61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1" name="Google Shape;221;p23"/>
          <p:cNvSpPr txBox="1"/>
          <p:nvPr/>
        </p:nvSpPr>
        <p:spPr>
          <a:xfrm>
            <a:off x="4759600" y="2366238"/>
            <a:ext cx="5043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4"/>
          <p:cNvSpPr/>
          <p:nvPr/>
        </p:nvSpPr>
        <p:spPr>
          <a:xfrm>
            <a:off x="1098050" y="459293"/>
            <a:ext cx="4565700" cy="529800"/>
          </a:xfrm>
          <a:prstGeom prst="rect">
            <a:avLst/>
          </a:prstGeom>
          <a:solidFill>
            <a:srgbClr val="A2C4C9"/>
          </a:solidFill>
          <a:ln cap="flat" cmpd="sng" w="9525">
            <a:solidFill>
              <a:srgbClr val="76A5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Formation of SNOMED attributive pool just for fully-defined SNOMED Measurements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24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flow chart</a:t>
            </a:r>
            <a:endParaRPr/>
          </a:p>
        </p:txBody>
      </p:sp>
      <p:sp>
        <p:nvSpPr>
          <p:cNvPr id="228" name="Google Shape;228;p24"/>
          <p:cNvSpPr/>
          <p:nvPr/>
        </p:nvSpPr>
        <p:spPr>
          <a:xfrm>
            <a:off x="1098050" y="1070875"/>
            <a:ext cx="4565700" cy="5298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Creation of a normalized set of equivalent SNOMED attributes for LOINC Laboratory tests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4"/>
          <p:cNvSpPr/>
          <p:nvPr/>
        </p:nvSpPr>
        <p:spPr>
          <a:xfrm>
            <a:off x="1098050" y="1696100"/>
            <a:ext cx="4565700" cy="5298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Multi-axial SQL-based search of commonly available attribute combinations for both LOINC and SNOMED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4"/>
          <p:cNvSpPr/>
          <p:nvPr/>
        </p:nvSpPr>
        <p:spPr>
          <a:xfrm>
            <a:off x="1406300" y="2321325"/>
            <a:ext cx="3165600" cy="461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Tier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1: Component + Specimen + Scale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1406300" y="2898375"/>
            <a:ext cx="2639100" cy="461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Tier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2: Component + Specimen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4"/>
          <p:cNvSpPr/>
          <p:nvPr/>
        </p:nvSpPr>
        <p:spPr>
          <a:xfrm>
            <a:off x="1406300" y="3475425"/>
            <a:ext cx="2359800" cy="461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Tier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3: Component + Scale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24"/>
          <p:cNvSpPr/>
          <p:nvPr/>
        </p:nvSpPr>
        <p:spPr>
          <a:xfrm>
            <a:off x="1406300" y="4052475"/>
            <a:ext cx="1878300" cy="461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Tier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4: Component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24"/>
          <p:cNvSpPr txBox="1"/>
          <p:nvPr/>
        </p:nvSpPr>
        <p:spPr>
          <a:xfrm>
            <a:off x="6098300" y="404100"/>
            <a:ext cx="29406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i="1" lang="en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Talapova P. et al., The hierarchical crosswalk between LOINC and SNOMED CT Laboratory Procedures, 2020</a:t>
            </a:r>
            <a:endParaRPr i="1"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24"/>
          <p:cNvSpPr txBox="1"/>
          <p:nvPr/>
        </p:nvSpPr>
        <p:spPr>
          <a:xfrm>
            <a:off x="4572000" y="2292525"/>
            <a:ext cx="494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SNOMED: 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Quantitative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measurement of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11-deoxycortisol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urine specimen</a:t>
            </a:r>
            <a:endParaRPr b="1" sz="11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11-Deoxycortisol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[Mass/volume]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Urine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4094300" y="2881600"/>
            <a:ext cx="494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SNOMED: 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Cerebrospinal fluid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Tau protein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Tau protein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[Mass/volume] in 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Cerebral spinal fluid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1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3804475" y="3472775"/>
            <a:ext cx="494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SNOMED: 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Quantitative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measurement of</a:t>
            </a:r>
            <a:r>
              <a:rPr b="1" lang="en" sz="11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cannabinoids</a:t>
            </a:r>
            <a:endParaRPr b="1"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Cannabinoids 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[Mass/mass]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latin typeface="Calibri"/>
                <a:ea typeface="Calibri"/>
                <a:cs typeface="Calibri"/>
                <a:sym typeface="Calibri"/>
              </a:rPr>
              <a:t>in Hair</a:t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24"/>
          <p:cNvSpPr txBox="1"/>
          <p:nvPr/>
        </p:nvSpPr>
        <p:spPr>
          <a:xfrm>
            <a:off x="3302750" y="4049825"/>
            <a:ext cx="494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Rheumatoid factor</a:t>
            </a:r>
            <a:r>
              <a:rPr b="1" lang="en" sz="11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Rheumatoid factor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[Titer] in Serum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4"/>
          <p:cNvCxnSpPr/>
          <p:nvPr/>
        </p:nvCxnSpPr>
        <p:spPr>
          <a:xfrm>
            <a:off x="556775" y="934325"/>
            <a:ext cx="0" cy="17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24"/>
          <p:cNvCxnSpPr>
            <a:stCxn id="229" idx="1"/>
            <a:endCxn id="230" idx="1"/>
          </p:cNvCxnSpPr>
          <p:nvPr/>
        </p:nvCxnSpPr>
        <p:spPr>
          <a:xfrm>
            <a:off x="1098050" y="1961000"/>
            <a:ext cx="308400" cy="591300"/>
          </a:xfrm>
          <a:prstGeom prst="bentConnector3">
            <a:avLst>
              <a:gd fmla="val -7721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4"/>
          <p:cNvCxnSpPr>
            <a:stCxn id="229" idx="1"/>
            <a:endCxn id="231" idx="1"/>
          </p:cNvCxnSpPr>
          <p:nvPr/>
        </p:nvCxnSpPr>
        <p:spPr>
          <a:xfrm>
            <a:off x="1098050" y="1961000"/>
            <a:ext cx="308400" cy="1168200"/>
          </a:xfrm>
          <a:prstGeom prst="bentConnector3">
            <a:avLst>
              <a:gd fmla="val -7721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4"/>
          <p:cNvCxnSpPr>
            <a:stCxn id="229" idx="1"/>
            <a:endCxn id="232" idx="1"/>
          </p:cNvCxnSpPr>
          <p:nvPr/>
        </p:nvCxnSpPr>
        <p:spPr>
          <a:xfrm>
            <a:off x="1098050" y="1961000"/>
            <a:ext cx="308400" cy="1745400"/>
          </a:xfrm>
          <a:prstGeom prst="bentConnector3">
            <a:avLst>
              <a:gd fmla="val -7721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4"/>
          <p:cNvCxnSpPr>
            <a:stCxn id="229" idx="1"/>
            <a:endCxn id="233" idx="1"/>
          </p:cNvCxnSpPr>
          <p:nvPr/>
        </p:nvCxnSpPr>
        <p:spPr>
          <a:xfrm>
            <a:off x="1098050" y="1961000"/>
            <a:ext cx="308400" cy="2322300"/>
          </a:xfrm>
          <a:prstGeom prst="bentConnector3">
            <a:avLst>
              <a:gd fmla="val -7721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4" name="Google Shape;244;p24"/>
          <p:cNvSpPr txBox="1"/>
          <p:nvPr/>
        </p:nvSpPr>
        <p:spPr>
          <a:xfrm>
            <a:off x="337125" y="425525"/>
            <a:ext cx="5490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4"/>
          <p:cNvSpPr txBox="1"/>
          <p:nvPr/>
        </p:nvSpPr>
        <p:spPr>
          <a:xfrm>
            <a:off x="260025" y="556500"/>
            <a:ext cx="7032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1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4"/>
          <p:cNvSpPr txBox="1"/>
          <p:nvPr/>
        </p:nvSpPr>
        <p:spPr>
          <a:xfrm>
            <a:off x="260025" y="1182550"/>
            <a:ext cx="7032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2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4"/>
          <p:cNvSpPr txBox="1"/>
          <p:nvPr/>
        </p:nvSpPr>
        <p:spPr>
          <a:xfrm>
            <a:off x="260025" y="1696075"/>
            <a:ext cx="7032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3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4"/>
          <p:cNvSpPr txBox="1"/>
          <p:nvPr/>
        </p:nvSpPr>
        <p:spPr>
          <a:xfrm>
            <a:off x="260025" y="4591675"/>
            <a:ext cx="7032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4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4"/>
          <p:cNvSpPr/>
          <p:nvPr/>
        </p:nvSpPr>
        <p:spPr>
          <a:xfrm>
            <a:off x="1098050" y="4591675"/>
            <a:ext cx="4565700" cy="3564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String match for non-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attributive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counterparts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4"/>
          <p:cNvSpPr txBox="1"/>
          <p:nvPr/>
        </p:nvSpPr>
        <p:spPr>
          <a:xfrm>
            <a:off x="5664950" y="4514875"/>
            <a:ext cx="294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SNOMED: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Specimen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volume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LOINC: </a:t>
            </a:r>
            <a:r>
              <a:rPr b="1" lang="en" sz="1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Volume </a:t>
            </a:r>
            <a:r>
              <a:rPr b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Amniotic fluid</a:t>
            </a:r>
            <a:endParaRPr b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1" name="Google Shape;251;p24"/>
          <p:cNvCxnSpPr/>
          <p:nvPr/>
        </p:nvCxnSpPr>
        <p:spPr>
          <a:xfrm>
            <a:off x="556775" y="1543925"/>
            <a:ext cx="0" cy="17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2" name="Google Shape;252;p24"/>
          <p:cNvCxnSpPr/>
          <p:nvPr/>
        </p:nvCxnSpPr>
        <p:spPr>
          <a:xfrm>
            <a:off x="556775" y="3144125"/>
            <a:ext cx="0" cy="17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5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Limitations</a:t>
            </a:r>
            <a:endParaRPr/>
          </a:p>
        </p:txBody>
      </p:sp>
      <p:sp>
        <p:nvSpPr>
          <p:cNvPr id="258" name="Google Shape;258;p25"/>
          <p:cNvSpPr txBox="1"/>
          <p:nvPr>
            <p:ph idx="1" type="body"/>
          </p:nvPr>
        </p:nvSpPr>
        <p:spPr>
          <a:xfrm>
            <a:off x="548700" y="451375"/>
            <a:ext cx="8046600" cy="2078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We process </a:t>
            </a:r>
            <a:r>
              <a:rPr b="1" lang="en"/>
              <a:t>only</a:t>
            </a:r>
            <a:r>
              <a:rPr lang="en"/>
              <a:t> LOINC Lab tests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High granularity of LOINC concepts</a:t>
            </a:r>
            <a:br>
              <a:rPr lang="en"/>
            </a:b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Relationships to SNOMED</a:t>
            </a:r>
            <a:r>
              <a:rPr lang="en"/>
              <a:t> concepts with similar sets of attributes as LOINC concepts, but different meaning (by name patterns). </a:t>
            </a:r>
            <a:endParaRPr/>
          </a:p>
        </p:txBody>
      </p:sp>
      <p:sp>
        <p:nvSpPr>
          <p:cNvPr id="259" name="Google Shape;259;p25"/>
          <p:cNvSpPr/>
          <p:nvPr/>
        </p:nvSpPr>
        <p:spPr>
          <a:xfrm>
            <a:off x="1866975" y="4112536"/>
            <a:ext cx="2152800" cy="8373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Buprenorphine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[Presence] in </a:t>
            </a: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5"/>
          <p:cNvSpPr/>
          <p:nvPr/>
        </p:nvSpPr>
        <p:spPr>
          <a:xfrm>
            <a:off x="1493750" y="2371900"/>
            <a:ext cx="2899200" cy="6759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Buprenorphine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5"/>
          <p:cNvSpPr/>
          <p:nvPr/>
        </p:nvSpPr>
        <p:spPr>
          <a:xfrm>
            <a:off x="5265581" y="3175981"/>
            <a:ext cx="1820700" cy="8373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alibri"/>
                <a:ea typeface="Calibri"/>
                <a:cs typeface="Calibri"/>
                <a:sym typeface="Calibri"/>
              </a:rPr>
              <a:t>Urine buprenorphine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level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2" name="Google Shape;262;p25"/>
          <p:cNvCxnSpPr>
            <a:stCxn id="259" idx="0"/>
            <a:endCxn id="260" idx="2"/>
          </p:cNvCxnSpPr>
          <p:nvPr/>
        </p:nvCxnSpPr>
        <p:spPr>
          <a:xfrm rot="10800000">
            <a:off x="2943375" y="3047836"/>
            <a:ext cx="0" cy="106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3" name="Google Shape;263;p25"/>
          <p:cNvCxnSpPr>
            <a:stCxn id="259" idx="0"/>
            <a:endCxn id="261" idx="1"/>
          </p:cNvCxnSpPr>
          <p:nvPr/>
        </p:nvCxnSpPr>
        <p:spPr>
          <a:xfrm flipH="1" rot="10800000">
            <a:off x="2943375" y="3594736"/>
            <a:ext cx="2322300" cy="517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264" name="Google Shape;264;p25"/>
          <p:cNvCxnSpPr>
            <a:stCxn id="261" idx="1"/>
            <a:endCxn id="260" idx="2"/>
          </p:cNvCxnSpPr>
          <p:nvPr/>
        </p:nvCxnSpPr>
        <p:spPr>
          <a:xfrm rot="10800000">
            <a:off x="2943281" y="3047731"/>
            <a:ext cx="2322300" cy="54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5" name="Google Shape;265;p25"/>
          <p:cNvSpPr txBox="1"/>
          <p:nvPr/>
        </p:nvSpPr>
        <p:spPr>
          <a:xfrm>
            <a:off x="2107118" y="3398012"/>
            <a:ext cx="5022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25"/>
          <p:cNvSpPr txBox="1"/>
          <p:nvPr/>
        </p:nvSpPr>
        <p:spPr>
          <a:xfrm>
            <a:off x="4261315" y="3885621"/>
            <a:ext cx="5022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5"/>
          <p:cNvSpPr txBox="1"/>
          <p:nvPr/>
        </p:nvSpPr>
        <p:spPr>
          <a:xfrm>
            <a:off x="4261325" y="4159347"/>
            <a:ext cx="3703800" cy="6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not be built, even though two attributes are matched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25"/>
          <p:cNvSpPr txBox="1"/>
          <p:nvPr/>
        </p:nvSpPr>
        <p:spPr>
          <a:xfrm>
            <a:off x="4392917" y="3002153"/>
            <a:ext cx="5022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25"/>
          <p:cNvSpPr txBox="1"/>
          <p:nvPr/>
        </p:nvSpPr>
        <p:spPr>
          <a:xfrm>
            <a:off x="4532398" y="2737925"/>
            <a:ext cx="23820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Already exists in SNOMED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25"/>
          <p:cNvSpPr txBox="1"/>
          <p:nvPr/>
        </p:nvSpPr>
        <p:spPr>
          <a:xfrm>
            <a:off x="497000" y="3219200"/>
            <a:ext cx="19305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be built, even though only one attribute is matching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outline</a:t>
            </a:r>
            <a:endParaRPr/>
          </a:p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545070" y="946775"/>
            <a:ext cx="46764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In OMOP vocabularies, SNOMED and LOINC are the main foundation for Standard concepts for Measurements</a:t>
            </a:r>
            <a:br>
              <a:rPr lang="en"/>
            </a:b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Due to differences in granularity, vocabularies could not be mapped to each other</a:t>
            </a:r>
            <a:br>
              <a:rPr lang="en"/>
            </a:b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Analytical use case include selecting all patients with certain measurements</a:t>
            </a:r>
            <a:endParaRPr/>
          </a:p>
        </p:txBody>
      </p:sp>
      <p:sp>
        <p:nvSpPr>
          <p:cNvPr id="53" name="Google Shape;53;p8"/>
          <p:cNvSpPr/>
          <p:nvPr/>
        </p:nvSpPr>
        <p:spPr>
          <a:xfrm>
            <a:off x="5454575" y="3606050"/>
            <a:ext cx="2890200" cy="765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LOINC Lab tests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(higher granularity)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8"/>
          <p:cNvSpPr/>
          <p:nvPr/>
        </p:nvSpPr>
        <p:spPr>
          <a:xfrm>
            <a:off x="5454575" y="1554200"/>
            <a:ext cx="2890200" cy="765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SNOMED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Measurements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(lower granularity)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8"/>
          <p:cNvSpPr/>
          <p:nvPr/>
        </p:nvSpPr>
        <p:spPr>
          <a:xfrm>
            <a:off x="6674100" y="2609675"/>
            <a:ext cx="269400" cy="7062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 txBox="1"/>
          <p:nvPr/>
        </p:nvSpPr>
        <p:spPr>
          <a:xfrm>
            <a:off x="7141975" y="2693075"/>
            <a:ext cx="651600" cy="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6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Dropping temporary links</a:t>
            </a:r>
            <a:endParaRPr/>
          </a:p>
        </p:txBody>
      </p:sp>
      <p:sp>
        <p:nvSpPr>
          <p:cNvPr id="276" name="Google Shape;276;p26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Currently, only hierarchical ‘</a:t>
            </a:r>
            <a:r>
              <a:rPr b="1" lang="en"/>
              <a:t>Is a</a:t>
            </a:r>
            <a:r>
              <a:rPr lang="en"/>
              <a:t>’ and a small number of non-hierarchical ‘</a:t>
            </a:r>
            <a:r>
              <a:rPr b="1" lang="en"/>
              <a:t>Maps to</a:t>
            </a:r>
            <a:r>
              <a:rPr lang="en"/>
              <a:t>’ relationships between LOINC and SNOMED are </a:t>
            </a:r>
            <a:r>
              <a:rPr lang="en"/>
              <a:t>supported.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That means that we do not include the following relationships in our OMOP Vocabulary releases: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relationships between </a:t>
            </a:r>
            <a:r>
              <a:rPr b="1" lang="en"/>
              <a:t>LOINC Attributes</a:t>
            </a:r>
            <a:r>
              <a:rPr lang="en"/>
              <a:t> and respective </a:t>
            </a:r>
            <a:r>
              <a:rPr b="1" lang="en"/>
              <a:t>SNOMED attributes</a:t>
            </a:r>
            <a:r>
              <a:rPr lang="en"/>
              <a:t> (‘LOINC-SNOMED eq’)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relationships between </a:t>
            </a:r>
            <a:r>
              <a:rPr b="1" lang="en"/>
              <a:t>LOINC Measurements</a:t>
            </a:r>
            <a:r>
              <a:rPr lang="en"/>
              <a:t> and respective </a:t>
            </a:r>
            <a:r>
              <a:rPr b="1" lang="en"/>
              <a:t>SNOMED attributes</a:t>
            </a:r>
            <a:r>
              <a:rPr lang="en"/>
              <a:t> ('Has time aspect', 'Has component', 'Has dir proc site', 'Inheres in', 'Has property', 'Has scale type', 'Has technique', 'Has precondition')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7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</a:t>
            </a:r>
            <a:endParaRPr/>
          </a:p>
        </p:txBody>
      </p:sp>
      <p:sp>
        <p:nvSpPr>
          <p:cNvPr id="282" name="Google Shape;282;p27"/>
          <p:cNvSpPr txBox="1"/>
          <p:nvPr>
            <p:ph idx="1" type="body"/>
          </p:nvPr>
        </p:nvSpPr>
        <p:spPr>
          <a:xfrm>
            <a:off x="468875" y="612708"/>
            <a:ext cx="8046600" cy="851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18,175 </a:t>
            </a:r>
            <a:r>
              <a:rPr lang="en"/>
              <a:t>hierarchical</a:t>
            </a:r>
            <a:r>
              <a:rPr lang="en"/>
              <a:t> relationships between LOINC </a:t>
            </a:r>
            <a:r>
              <a:rPr b="1" lang="en"/>
              <a:t>Measurements</a:t>
            </a:r>
            <a:r>
              <a:rPr lang="en"/>
              <a:t> and SNOMED </a:t>
            </a:r>
            <a:r>
              <a:rPr b="1" lang="en"/>
              <a:t>Measurements</a:t>
            </a:r>
            <a:r>
              <a:rPr lang="en"/>
              <a:t> </a:t>
            </a:r>
            <a:r>
              <a:rPr lang="en"/>
              <a:t>are formed.</a:t>
            </a:r>
            <a:endParaRPr/>
          </a:p>
        </p:txBody>
      </p:sp>
      <p:pic>
        <p:nvPicPr>
          <p:cNvPr id="283" name="Google Shape;283;p27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450" y="1360900"/>
            <a:ext cx="5379225" cy="332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8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Room for improvement</a:t>
            </a:r>
            <a:endParaRPr/>
          </a:p>
        </p:txBody>
      </p:sp>
      <p:sp>
        <p:nvSpPr>
          <p:cNvPr id="289" name="Google Shape;289;p28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Cover more Lab tests</a:t>
            </a:r>
            <a:r>
              <a:rPr lang="en"/>
              <a:t>. Currently, 16,873 (29,4%) of LOINC Lab tests have links to SNOMED Measurements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Do not stop at Lab tests!</a:t>
            </a:r>
            <a:endParaRPr b="1"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Improve string matching algorithms</a:t>
            </a:r>
            <a:endParaRPr b="1"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Get use of LLMs/GPTs</a:t>
            </a:r>
            <a:endParaRPr b="1"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Create links</a:t>
            </a:r>
            <a:r>
              <a:rPr lang="en"/>
              <a:t> between LOINC and SNOMED </a:t>
            </a:r>
            <a:r>
              <a:rPr b="1" lang="en"/>
              <a:t>manually</a:t>
            </a:r>
            <a:r>
              <a:rPr lang="en"/>
              <a:t>, when semantics of the concepts makes them difficult to be processed automatically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9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95" name="Google Shape;295;p29"/>
          <p:cNvSpPr txBox="1"/>
          <p:nvPr>
            <p:ph idx="1" type="body"/>
          </p:nvPr>
        </p:nvSpPr>
        <p:spPr>
          <a:xfrm>
            <a:off x="468875" y="993700"/>
            <a:ext cx="8046600" cy="3490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LOINC and SNOMED are</a:t>
            </a:r>
            <a:r>
              <a:rPr b="1" lang="en"/>
              <a:t> </a:t>
            </a:r>
            <a:r>
              <a:rPr lang="en"/>
              <a:t>both Standard</a:t>
            </a:r>
            <a:r>
              <a:rPr b="1" lang="en"/>
              <a:t> </a:t>
            </a:r>
            <a:r>
              <a:rPr lang="en"/>
              <a:t>vocabularies for Measurements in OMOP ecosystem with different level of granularity, what limits the horizontal mapping use case</a:t>
            </a:r>
            <a:endParaRPr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We developed a multiaxial SQL-based algorithm that creates a hierarchy between LOINC and SNOMED</a:t>
            </a:r>
            <a:endParaRPr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We built 18,175</a:t>
            </a:r>
            <a:r>
              <a:rPr lang="en"/>
              <a:t> </a:t>
            </a:r>
            <a:r>
              <a:rPr lang="en"/>
              <a:t>hierarchical relationships based on attributes similarity and </a:t>
            </a:r>
            <a:r>
              <a:rPr lang="en"/>
              <a:t>mappings, </a:t>
            </a:r>
            <a:r>
              <a:rPr lang="en"/>
              <a:t>and text matching</a:t>
            </a:r>
            <a:endParaRPr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There is a possibility to improve and collaborate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SNOMED and LOINC </a:t>
            </a:r>
            <a:r>
              <a:rPr lang="en"/>
              <a:t>attributes</a:t>
            </a:r>
            <a:r>
              <a:rPr lang="en"/>
              <a:t> accordance</a:t>
            </a:r>
            <a:endParaRPr/>
          </a:p>
        </p:txBody>
      </p:sp>
      <p:graphicFrame>
        <p:nvGraphicFramePr>
          <p:cNvPr id="62" name="Google Shape;62;p9"/>
          <p:cNvGraphicFramePr/>
          <p:nvPr/>
        </p:nvGraphicFramePr>
        <p:xfrm>
          <a:off x="533575" y="580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{C396AD84-5E5B-4140-AFDF-2C3648765174}</a:tableStyleId>
              </a:tblPr>
              <a:tblGrid>
                <a:gridCol w="4038425"/>
                <a:gridCol w="4038425"/>
              </a:tblGrid>
              <a:tr h="370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SNOMED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LOINC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Component</a:t>
                      </a:r>
                      <a:endParaRPr/>
                    </a:p>
                  </a:txBody>
                  <a:tcPr marT="91425" marB="91425" marR="91425" marL="91425"/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Component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Process output</a:t>
                      </a:r>
                      <a:endParaRPr/>
                    </a:p>
                  </a:txBody>
                  <a:tcPr marT="91425" marB="91425" marR="91425" marL="91425"/>
                </a:tc>
                <a:tc vMerge="1"/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Property type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Property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Time aspect</a:t>
                      </a:r>
                      <a:endParaRPr/>
                    </a:p>
                  </a:txBody>
                  <a:tcPr marT="91425" marB="91425" marR="91425" marL="91425"/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Timing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Process duration</a:t>
                      </a:r>
                      <a:endParaRPr/>
                    </a:p>
                  </a:txBody>
                  <a:tcPr marT="91425" marB="91425" marR="91425" marL="91425"/>
                </a:tc>
                <a:tc vMerge="1"/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Direct site</a:t>
                      </a:r>
                      <a:endParaRPr/>
                    </a:p>
                  </a:txBody>
                  <a:tcPr marT="91425" marB="91425" marR="91425" marL="91425"/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System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Inheres in</a:t>
                      </a:r>
                      <a:endParaRPr/>
                    </a:p>
                  </a:txBody>
                  <a:tcPr marT="91425" marB="91425" marR="91425" marL="91425"/>
                </a:tc>
                <a:tc vMerge="1"/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Scale type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Scale	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7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Technique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Method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3" name="Google Shape;63;p9"/>
          <p:cNvSpPr txBox="1"/>
          <p:nvPr/>
        </p:nvSpPr>
        <p:spPr>
          <a:xfrm>
            <a:off x="693500" y="4614600"/>
            <a:ext cx="7734600" cy="3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i="1"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matching attributes between LOINC and SNOMED, related to measurements in both vocabularies, are shown</a:t>
            </a:r>
            <a:endParaRPr i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</a:t>
            </a:r>
            <a:r>
              <a:rPr lang="en"/>
              <a:t>Input</a:t>
            </a:r>
            <a:endParaRPr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1002275" y="917499"/>
            <a:ext cx="8046600" cy="4115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-260350" lvl="0" marL="3429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Take</a:t>
            </a:r>
            <a:r>
              <a:rPr lang="en"/>
              <a:t> temporary relationships between </a:t>
            </a:r>
            <a:r>
              <a:rPr b="1" lang="en"/>
              <a:t>LOINC Attributes</a:t>
            </a:r>
            <a:r>
              <a:rPr lang="en"/>
              <a:t> and respective </a:t>
            </a:r>
            <a:r>
              <a:rPr b="1" lang="en"/>
              <a:t>SNOMED attributes</a:t>
            </a:r>
            <a:r>
              <a:rPr lang="en"/>
              <a:t> given by the table </a:t>
            </a:r>
            <a:r>
              <a:rPr i="1" lang="en"/>
              <a:t>‘scccrefset_mapcorrorfull_int’</a:t>
            </a:r>
            <a:r>
              <a:rPr lang="en"/>
              <a:t> - comes from LOINC sources</a:t>
            </a:r>
            <a:br>
              <a:rPr lang="en"/>
            </a:br>
            <a:br>
              <a:rPr lang="en"/>
            </a:br>
            <a:r>
              <a:rPr lang="en"/>
              <a:t>(6,242 relationships)</a:t>
            </a:r>
            <a:br>
              <a:rPr lang="en"/>
            </a:br>
            <a:endParaRPr/>
          </a:p>
          <a:p>
            <a:pPr indent="-260350" lvl="0" marL="3429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Take</a:t>
            </a:r>
            <a:r>
              <a:rPr lang="en"/>
              <a:t> temporary relationships between </a:t>
            </a:r>
            <a:r>
              <a:rPr b="1" lang="en"/>
              <a:t>LOINC Measurements</a:t>
            </a:r>
            <a:r>
              <a:rPr lang="en"/>
              <a:t> and respective </a:t>
            </a:r>
            <a:r>
              <a:rPr b="1" lang="en"/>
              <a:t>SNOMED attributes</a:t>
            </a:r>
            <a:r>
              <a:rPr lang="en"/>
              <a:t> given by the table of </a:t>
            </a:r>
            <a:r>
              <a:rPr i="1" lang="en"/>
              <a:t>‘scccrefset_expressionassociation_int’</a:t>
            </a:r>
            <a:r>
              <a:rPr lang="en"/>
              <a:t> - comes from LOINC sources</a:t>
            </a:r>
            <a:br>
              <a:rPr lang="en"/>
            </a:br>
            <a:br>
              <a:rPr lang="en"/>
            </a:br>
            <a:r>
              <a:rPr lang="en"/>
              <a:t>(1</a:t>
            </a:r>
            <a:r>
              <a:rPr lang="en"/>
              <a:t>32,110 relationships)</a:t>
            </a:r>
            <a:br>
              <a:rPr lang="en"/>
            </a:br>
            <a:endParaRPr/>
          </a:p>
          <a:p>
            <a:pPr indent="-260350" lvl="0" marL="3429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temporary relationships between </a:t>
            </a:r>
            <a:r>
              <a:rPr b="1" lang="en"/>
              <a:t>LOINC Components</a:t>
            </a:r>
            <a:r>
              <a:rPr lang="en"/>
              <a:t> and </a:t>
            </a:r>
            <a:r>
              <a:rPr b="1" lang="en"/>
              <a:t>SNOMED Components</a:t>
            </a:r>
            <a:r>
              <a:rPr lang="en"/>
              <a:t> based on name similarity</a:t>
            </a:r>
            <a:endParaRPr/>
          </a:p>
          <a:p>
            <a:pPr indent="0" lvl="0" marL="3429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3429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(3,650 relationships)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steps</a:t>
            </a:r>
            <a:endParaRPr/>
          </a:p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297175" y="536250"/>
            <a:ext cx="8243100" cy="4516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1. Defining the axes of </a:t>
            </a:r>
            <a:r>
              <a:rPr lang="en"/>
              <a:t>LOINC </a:t>
            </a:r>
            <a:r>
              <a:rPr b="1" lang="en"/>
              <a:t>Measurements</a:t>
            </a:r>
            <a:r>
              <a:rPr lang="en"/>
              <a:t> and their SNOMED </a:t>
            </a:r>
            <a:r>
              <a:rPr b="1" lang="en"/>
              <a:t>Attributes</a:t>
            </a:r>
            <a:r>
              <a:rPr lang="en"/>
              <a:t>: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links given by the source, only relationships 'Has component', 'Has dir proc site', 'Inheres in', 'Has scale type' (48,921 relationships).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links derived from the source mappings of LOINC </a:t>
            </a:r>
            <a:r>
              <a:rPr b="1" lang="en"/>
              <a:t>Attributes</a:t>
            </a:r>
            <a:r>
              <a:rPr lang="en"/>
              <a:t> to SNOMED </a:t>
            </a:r>
            <a:r>
              <a:rPr b="1" lang="en"/>
              <a:t>Attributes </a:t>
            </a:r>
            <a:r>
              <a:rPr lang="en"/>
              <a:t>(8,138 relationships).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links derived from hardcoded mappings between most commonly used LOINC </a:t>
            </a:r>
            <a:r>
              <a:rPr b="1" lang="en"/>
              <a:t>Systems</a:t>
            </a:r>
            <a:r>
              <a:rPr lang="en"/>
              <a:t> (Blood, serum, urine, CSF, plasma and stool) and </a:t>
            </a:r>
            <a:r>
              <a:rPr b="1" lang="en"/>
              <a:t>Scales </a:t>
            </a:r>
            <a:r>
              <a:rPr lang="en"/>
              <a:t>(</a:t>
            </a:r>
            <a:r>
              <a:rPr lang="en"/>
              <a:t>'Quantitat</a:t>
            </a:r>
            <a:r>
              <a:rPr lang="en"/>
              <a:t>ive'/ 'Qualitative') and respective SNOMED </a:t>
            </a:r>
            <a:r>
              <a:rPr b="1" lang="en"/>
              <a:t>Attributes</a:t>
            </a:r>
            <a:r>
              <a:rPr lang="en"/>
              <a:t> (88,363 relationships)</a:t>
            </a:r>
            <a:r>
              <a:rPr lang="en"/>
              <a:t>.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links derived from new LOINC </a:t>
            </a:r>
            <a:r>
              <a:rPr b="1" lang="en"/>
              <a:t>Components </a:t>
            </a:r>
            <a:r>
              <a:rPr lang="en"/>
              <a:t>to SNOMED </a:t>
            </a:r>
            <a:r>
              <a:rPr b="1" lang="en"/>
              <a:t>Components</a:t>
            </a:r>
            <a:r>
              <a:rPr lang="en"/>
              <a:t> mappings (2,467 relationships).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2. Remove LOINC Measurements with inapplicable properties in the SNOMED architecture context: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exclude ratio/interpretation/identifier/z-score/susceptibility-related concepts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the hierarchy</a:t>
            </a:r>
            <a:endParaRPr/>
          </a:p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Use only fully-defined SNOMED concepts and their attributes.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Create ‘LOINC Measurement’ =&gt; ‘Is a’ =&gt; ‘SNOMED Measurement’ relationships using: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Common attribute combinations: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I. </a:t>
            </a:r>
            <a:r>
              <a:rPr lang="en"/>
              <a:t>Component + Specimen + Scale (172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II. Com</a:t>
            </a:r>
            <a:r>
              <a:rPr lang="en"/>
              <a:t>ponent + Specimen (3,959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III. Component + Scale </a:t>
            </a:r>
            <a:r>
              <a:rPr lang="en"/>
              <a:t>(890 cases)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IV. Component only (11,321 cases)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String matching </a:t>
            </a:r>
            <a:r>
              <a:rPr lang="en"/>
              <a:t>(LOINC Component||' measurement' = SNOMED Measurement) (1,833 cases)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(1)</a:t>
            </a:r>
            <a:endParaRPr/>
          </a:p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>
            <a:off x="468875" y="2263879"/>
            <a:ext cx="8046600" cy="2368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Has component = Bilirubin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Has scale type = Ordinal value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Inheres in = Gastrointestinal tract material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Has dir proc site = Stool specimen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100"/>
              <a:buAutoNum type="arabicPeriod"/>
            </a:pPr>
            <a:r>
              <a:rPr lang="en">
                <a:solidFill>
                  <a:srgbClr val="999999"/>
                </a:solidFill>
              </a:rPr>
              <a:t>Has time aspect = Single point in time</a:t>
            </a:r>
            <a:endParaRPr>
              <a:solidFill>
                <a:srgbClr val="999999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100"/>
              <a:buAutoNum type="arabicPeriod"/>
            </a:pPr>
            <a:r>
              <a:rPr lang="en">
                <a:solidFill>
                  <a:srgbClr val="999999"/>
                </a:solidFill>
              </a:rPr>
              <a:t>Has property = Presence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3866675" y="1457925"/>
            <a:ext cx="489000" cy="46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4591125" y="1242150"/>
            <a:ext cx="324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 Attributes derived from LOINC source tables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646750" y="2475900"/>
            <a:ext cx="18021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Useful relationships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3"/>
          <p:cNvCxnSpPr>
            <a:stCxn id="90" idx="1"/>
          </p:cNvCxnSpPr>
          <p:nvPr/>
        </p:nvCxnSpPr>
        <p:spPr>
          <a:xfrm>
            <a:off x="6646750" y="28969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3"/>
          <p:cNvSpPr/>
          <p:nvPr/>
        </p:nvSpPr>
        <p:spPr>
          <a:xfrm>
            <a:off x="6456550" y="2399700"/>
            <a:ext cx="190200" cy="9780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976" y="459350"/>
            <a:ext cx="8874624" cy="6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/>
          <p:nvPr/>
        </p:nvSpPr>
        <p:spPr>
          <a:xfrm>
            <a:off x="3866675" y="4390350"/>
            <a:ext cx="489000" cy="46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(1)</a:t>
            </a: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3884775" y="733475"/>
            <a:ext cx="489000" cy="46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63402"/>
            <a:ext cx="9144003" cy="36834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" name="Google Shape;102;p14"/>
          <p:cNvCxnSpPr/>
          <p:nvPr/>
        </p:nvCxnSpPr>
        <p:spPr>
          <a:xfrm flipH="1" rot="10800000">
            <a:off x="3911950" y="2852575"/>
            <a:ext cx="4980600" cy="18000"/>
          </a:xfrm>
          <a:prstGeom prst="straightConnector1">
            <a:avLst/>
          </a:prstGeom>
          <a:noFill/>
          <a:ln cap="flat" cmpd="sng" w="9525">
            <a:solidFill>
              <a:srgbClr val="EA999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" name="Google Shape;103;p14"/>
          <p:cNvCxnSpPr/>
          <p:nvPr/>
        </p:nvCxnSpPr>
        <p:spPr>
          <a:xfrm flipH="1" rot="10800000">
            <a:off x="3911950" y="3462175"/>
            <a:ext cx="4980600" cy="18000"/>
          </a:xfrm>
          <a:prstGeom prst="straightConnector1">
            <a:avLst/>
          </a:prstGeom>
          <a:noFill/>
          <a:ln cap="flat" cmpd="sng" w="9525">
            <a:solidFill>
              <a:srgbClr val="EA999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" name="Google Shape;104;p14"/>
          <p:cNvCxnSpPr/>
          <p:nvPr/>
        </p:nvCxnSpPr>
        <p:spPr>
          <a:xfrm flipH="1" rot="10800000">
            <a:off x="3911950" y="3766975"/>
            <a:ext cx="4980600" cy="18000"/>
          </a:xfrm>
          <a:prstGeom prst="straightConnector1">
            <a:avLst/>
          </a:prstGeom>
          <a:noFill/>
          <a:ln cap="flat" cmpd="sng" w="9525">
            <a:solidFill>
              <a:srgbClr val="EA999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(1)</a:t>
            </a:r>
            <a:endParaRPr/>
          </a:p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Hierarchical relationship is formed: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5"/>
          <p:cNvSpPr txBox="1"/>
          <p:nvPr/>
        </p:nvSpPr>
        <p:spPr>
          <a:xfrm>
            <a:off x="2465800" y="3814275"/>
            <a:ext cx="4498200" cy="6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1790325" y="3592800"/>
            <a:ext cx="5181900" cy="7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1976-0, Bilirubin.total [Presence] in Stool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3628400" y="2552100"/>
            <a:ext cx="651600" cy="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1609050" y="1587575"/>
            <a:ext cx="6106800" cy="5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104556004, Bilirubin measurement, stool, qualitative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4149700" y="2203175"/>
            <a:ext cx="356400" cy="12357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/>
          <p:nvPr/>
        </p:nvSpPr>
        <p:spPr>
          <a:xfrm>
            <a:off x="1974575" y="3592750"/>
            <a:ext cx="4748700" cy="4617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5"/>
          <p:cNvSpPr/>
          <p:nvPr/>
        </p:nvSpPr>
        <p:spPr>
          <a:xfrm>
            <a:off x="1627800" y="1511450"/>
            <a:ext cx="5904600" cy="539400"/>
          </a:xfrm>
          <a:prstGeom prst="rect">
            <a:avLst/>
          </a:prstGeom>
          <a:noFill/>
          <a:ln cap="flat" cmpd="sng" w="9525">
            <a:solidFill>
              <a:srgbClr val="B4A7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dysseus Project outlin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