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320" r:id="rId2"/>
    <p:sldId id="324" r:id="rId3"/>
    <p:sldId id="318" r:id="rId4"/>
    <p:sldId id="322" r:id="rId5"/>
    <p:sldId id="321" r:id="rId6"/>
    <p:sldId id="323" r:id="rId7"/>
    <p:sldId id="314" r:id="rId8"/>
    <p:sldId id="315" r:id="rId9"/>
    <p:sldId id="316" r:id="rId10"/>
    <p:sldId id="328" r:id="rId11"/>
    <p:sldId id="325" r:id="rId12"/>
    <p:sldId id="326" r:id="rId13"/>
    <p:sldId id="327" r:id="rId14"/>
    <p:sldId id="309" r:id="rId15"/>
    <p:sldId id="300" r:id="rId16"/>
    <p:sldId id="287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33"/>
    <a:srgbClr val="ADE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5103" autoAdjust="0"/>
  </p:normalViewPr>
  <p:slideViewPr>
    <p:cSldViewPr snapToGrid="0">
      <p:cViewPr varScale="1">
        <p:scale>
          <a:sx n="80" d="100"/>
          <a:sy n="80" d="100"/>
        </p:scale>
        <p:origin x="71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10-22T02:56:32.978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1,'1909'0,"-1862"2,57 10,-55-5,51 0,813-8,-890 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10-22T02:56:49.438"/>
    </inkml:context>
    <inkml:brush xml:id="br0">
      <inkml:brushProperty name="width" value="0.3" units="cm"/>
      <inkml:brushProperty name="height" value="0.6" units="cm"/>
      <inkml:brushProperty name="color" value="#E6E6E6"/>
      <inkml:brushProperty name="tip" value="rectangle"/>
      <inkml:brushProperty name="rasterOp" value="maskPen"/>
      <inkml:brushProperty name="ignorePressure" value="1"/>
    </inkml:brush>
  </inkml:definitions>
  <inkml:trace contextRef="#ctx0" brushRef="#br0">0 29,'13'-1,"0"0,-1-1,22-6,23-4,263 7,-177 8,1991-4,-2112 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10-22T02:58:40.691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1,'2158'0,"-1996"13,9 1,1730-15,-1878 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10-22T02:58:48.782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29,'43'1,"-1"1,58 11,-38-5,1-3,113-6,-65-1,2967 2,-3050-1,-1-2,31-6,-28 3,44-2,534 7,-296 3,303-2,-692-1,-101-14,82 6,-175 6,137 5,-147-2,259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10-22T02:58:51.473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1,'209'12,"-18"1,1140-10,-678-5,2203 2,-2834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0-22T02:58:59.68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24575,'0'4'0,"1"1"0,-1 0 0,1 0 0,1 0 0,2 8 0,4 14 0,5 94 0,6 27 0,-7-78 0,-2 0 0,-4 1 0,-3 77 0,-4 8-1365,1-134-5461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0-22T02:59:00.57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24575,'847'0'-1365,"-807"0"-5461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0-22T02:59:01.83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24575,'9'1'0,"-1"0"0,1 0 0,0 1 0,-1 0 0,1 0 0,-1 1 0,1 0 0,10 6 0,64 41 0,-37-21 0,46 30 0,33 18 0,-66-50 0,-33-16 0,38 22 0,-56-28 0,-1 0 0,0 0 0,0 1 0,0 0 0,-1 0 0,0 0 0,0 1 0,-1 0 0,6 9 0,0 1-1365,-1-3-5461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0-22T02:59:03.09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594 1 24575,'-3'1'0,"1"-1"0,-1 2 0,0-1 0,1 0 0,-1 0 0,1 1 0,-1-1 0,1 1 0,0 0 0,0 0 0,0 0 0,0 0 0,0 0 0,0 0 0,0 1 0,1-1 0,-1 0 0,-1 4 0,-8 10 0,-19 17 0,5-5 0,1 1 0,1 2 0,-20 33 0,36-54 0,-1 0 0,0-1 0,0 0 0,-1-1 0,0 0 0,0 0 0,-1-1 0,-17 10 0,-1 3 0,-78 59 0,89-66 0,2-2 0,-1 0 0,0-1 0,0-1 0,0 0 0,-20 6 0,17-8-1365,5 1-5461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738A80-B2B9-488A-B152-5E4C94776A6C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8B574E-1917-4E05-A1F3-012D9D4D05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392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8E743F-CF2E-5232-F496-5BAAA77BAF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A929B47-61EA-8B36-F893-185AA00E6B3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21AE7EA-1D21-56DD-DCCF-6333A844CC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FFFFFF"/>
                </a:solidFill>
                <a:effectLst/>
                <a:latin typeface="Helvetica Neue"/>
              </a:rPr>
              <a:t>&lt; 782487009 | Assessment score (observable entity) |</a:t>
            </a:r>
          </a:p>
          <a:p>
            <a:endParaRPr lang="en-US" dirty="0"/>
          </a:p>
          <a:p>
            <a:pPr lvl="1"/>
            <a:r>
              <a:rPr lang="en-US" b="1" dirty="0"/>
              <a:t>MBPSO score </a:t>
            </a:r>
            <a:r>
              <a:rPr lang="en-US" dirty="0"/>
              <a:t>= &lt;&lt;  </a:t>
            </a:r>
            <a:r>
              <a:rPr lang="en-US" b="0" i="0" dirty="0">
                <a:solidFill>
                  <a:srgbClr val="FFFFFF"/>
                </a:solidFill>
                <a:effectLst/>
                <a:latin typeface="Helvetica Neue"/>
              </a:rPr>
              <a:t>363870007 | Mental state, behavior / psychosocial function observable (observable entity) |</a:t>
            </a:r>
            <a:r>
              <a:rPr lang="en-US" dirty="0"/>
              <a:t> {{ D term = "score"}}</a:t>
            </a:r>
          </a:p>
          <a:p>
            <a:pPr lvl="1"/>
            <a:r>
              <a:rPr lang="en-US" b="1" dirty="0"/>
              <a:t>Direct child of MBPSO </a:t>
            </a:r>
            <a:r>
              <a:rPr lang="en-US" dirty="0"/>
              <a:t>(versus more specific parent) = &lt;! </a:t>
            </a:r>
            <a:r>
              <a:rPr lang="en-US" b="0" i="0" dirty="0">
                <a:solidFill>
                  <a:srgbClr val="FFFFFF"/>
                </a:solidFill>
                <a:effectLst/>
                <a:latin typeface="Helvetica Neue"/>
              </a:rPr>
              <a:t>363870007 | Mental state, behavior / psychosocial function observable (observable entity) |</a:t>
            </a:r>
            <a:r>
              <a:rPr lang="en-US" dirty="0"/>
              <a:t> {{ D term = "score"}}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&lt; 254291000 | Staging and scales (staging scale) |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&lt;  </a:t>
            </a:r>
            <a:r>
              <a:rPr lang="en-US" b="0" i="0" dirty="0">
                <a:solidFill>
                  <a:srgbClr val="FFFFFF"/>
                </a:solidFill>
                <a:effectLst/>
                <a:latin typeface="Helvetica Neue"/>
              </a:rPr>
              <a:t>273249006 | Assessment scales (assessment scale) |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283F53-933E-1CFF-F6F3-71F236CA893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8B574E-1917-4E05-A1F3-012D9D4D05F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0981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Before I walk through the 3 slides showing a attributes that might help solve some of the problems with each.</a:t>
            </a:r>
          </a:p>
          <a:p>
            <a:endParaRPr lang="en-US" dirty="0"/>
          </a:p>
          <a:p>
            <a:r>
              <a:rPr lang="en-US" dirty="0"/>
              <a:t>If we could only make one set of changes to these 3 semantic types, this is it</a:t>
            </a:r>
          </a:p>
          <a:p>
            <a:r>
              <a:rPr lang="en-US" dirty="0"/>
              <a:t>The construct measured is the most essential semantic feature of an assessment. </a:t>
            </a:r>
          </a:p>
          <a:p>
            <a:r>
              <a:rPr lang="en-US" dirty="0"/>
              <a:t>This is the single most important defining attribute for each of these concept classes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8B574E-1917-4E05-A1F3-012D9D4D05F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047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Highligthed</a:t>
            </a:r>
            <a:r>
              <a:rPr lang="en-US" dirty="0"/>
              <a:t> in ye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8B574E-1917-4E05-A1F3-012D9D4D05F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3669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8B574E-1917-4E05-A1F3-012D9D4D05F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94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1CAB7B-B539-D728-DB43-49DF9E2356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DCA4DDE-2DF4-B5FF-0785-609AFFDF00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D0E192-E19B-2318-365A-64E26CE9C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86A86-33C3-40C1-AB56-02B93F59C6D7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4BD1D1-0E52-6223-69A0-641FF6D11C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6714C2-3059-505A-BC79-C9E329E25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795B7-8D65-4CA2-A182-3A4F707E2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511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8913A-2CFA-780B-52CD-CA042AFE6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2AA5FDC-1D71-DFAB-9CA6-AA59995D30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BA599B-6A44-A5B1-0A6E-D743F6B95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86A86-33C3-40C1-AB56-02B93F59C6D7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B527F3-D623-26DA-707B-1C7FA667F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93A41E-2CB4-FB97-CF64-B58CD7865C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795B7-8D65-4CA2-A182-3A4F707E2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097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9C2ABD6-E192-DBB5-5792-7E5810F55C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2C3372-D0D3-0CE2-076E-C778251799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AAAB4C-FF73-1C39-F2A7-8DBBA0D5F9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86A86-33C3-40C1-AB56-02B93F59C6D7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B36271-C686-9C14-9A8C-B5E03A8E3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234A5E-D5B1-DB4C-63ED-974A1F404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795B7-8D65-4CA2-A182-3A4F707E2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164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DEF50E-252C-B9B3-7ADD-16DDFD2823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CBD0F0-B258-BBB1-9B1B-69353F46FB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7D1B28-3560-2803-2DD0-C9BC85638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86A86-33C3-40C1-AB56-02B93F59C6D7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6B355F-213B-5D7D-5168-A5AFF6473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54F30A-E1A0-6A75-1242-3CD0F897A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795B7-8D65-4CA2-A182-3A4F707E2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626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43FB19-7CE7-B777-5C92-E70BE338A5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5B41E3-6EFE-B74F-DB60-C48460A08C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BF416D-AEDE-C3A1-DE8B-64A0370E94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86A86-33C3-40C1-AB56-02B93F59C6D7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91D881-506B-135E-F421-F46BF552F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CEBEE2-E064-0737-100B-C4DE1BFE1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795B7-8D65-4CA2-A182-3A4F707E2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266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023F64-2CCF-EF58-FA75-72D374D6A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0A5884-C66F-493C-19CE-C6A0D88832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065A60-4569-608D-0893-36734FFA72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C2168B-7316-1F48-EE9A-0E30F69F31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86A86-33C3-40C1-AB56-02B93F59C6D7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E7206C-80ED-73D8-14C1-E01BAEE7A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B7C8D6-CADC-EE8D-CB9E-CF418E1F2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795B7-8D65-4CA2-A182-3A4F707E2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15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80FE03-9B39-3F4D-39D7-2379A9FA2E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54A781-27BA-6B27-DEC5-5297664EBC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0E1DF7-394E-EF39-6381-A0238293CA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CAF7DCE-B2FC-78E2-40E1-0CFF2D11563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4F9073F-0B23-43BA-1DC1-D6B0F05852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366C633-A87C-EECB-F6A3-C7C67F2A3A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86A86-33C3-40C1-AB56-02B93F59C6D7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9DE3CC8-0795-42D5-E9DC-5343736E0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AB36887-121C-FEDA-3C42-01EF3F8384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795B7-8D65-4CA2-A182-3A4F707E2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350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37CCE7-78D4-7184-171C-C08C8F17AD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BD8075-E1E3-3E3B-2CB4-77C44F23E7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86A86-33C3-40C1-AB56-02B93F59C6D7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65D17C-B6AE-1836-38E2-514B4A0EC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4EACF9-1631-32BA-DC27-E9B5F5926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795B7-8D65-4CA2-A182-3A4F707E2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313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0D1C969-3DEB-6E6B-B9B3-63ECD65B77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86A86-33C3-40C1-AB56-02B93F59C6D7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0C4DEA-A5F2-7725-CFDA-2662524440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9BFFA1-9E05-2842-DBA7-139DAFC8D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795B7-8D65-4CA2-A182-3A4F707E2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305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4874C7-D4B6-E752-046F-A45022F5F1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40E403-07A1-92A4-AA96-CD95ABECDA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21C27F-95F7-A8DD-452E-0C6CBEDA20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A58232-B37D-02D7-5A01-2FBC2217D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86A86-33C3-40C1-AB56-02B93F59C6D7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46DD4C-8220-1557-B898-AFB2A719BA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335123-B842-3293-DED6-8B1038D85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795B7-8D65-4CA2-A182-3A4F707E2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965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6C123E-A7B9-A9CC-93E0-03FCBF04C6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00184A-F508-F253-15AF-2D0796D9F7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1EA816-D1B0-DEDA-8245-2358F6C4F4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7882E0-8B99-1EB2-8AE4-B71F1ECDB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86A86-33C3-40C1-AB56-02B93F59C6D7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7AD00F-5E8F-B11E-858D-46D76A83B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210D6F-C961-9C70-80C1-38622611A2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795B7-8D65-4CA2-A182-3A4F707E2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769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888259D-5618-3C72-D54E-F6943C3707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FE98DF-1802-1ACB-A322-FCBF94922A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8D5EDF-2559-B9B5-5FFF-97270321C7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A586A86-33C3-40C1-AB56-02B93F59C6D7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EFDB68-1ED9-80B8-0F35-5EE8D8DBC8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AD8AA1-D6B8-3D4D-6EBB-C443722364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22795B7-8D65-4CA2-A182-3A4F707E2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94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13" Type="http://schemas.openxmlformats.org/officeDocument/2006/relationships/customXml" Target="../ink/ink6.xml"/><Relationship Id="rId18" Type="http://schemas.openxmlformats.org/officeDocument/2006/relationships/image" Target="../media/image50.png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12" Type="http://schemas.openxmlformats.org/officeDocument/2006/relationships/image" Target="../media/image47.png"/><Relationship Id="rId17" Type="http://schemas.openxmlformats.org/officeDocument/2006/relationships/customXml" Target="../ink/ink8.xml"/><Relationship Id="rId2" Type="http://schemas.openxmlformats.org/officeDocument/2006/relationships/image" Target="../media/image7.png"/><Relationship Id="rId16" Type="http://schemas.openxmlformats.org/officeDocument/2006/relationships/image" Target="../media/image49.png"/><Relationship Id="rId20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11" Type="http://schemas.openxmlformats.org/officeDocument/2006/relationships/customXml" Target="../ink/ink5.xml"/><Relationship Id="rId5" Type="http://schemas.openxmlformats.org/officeDocument/2006/relationships/customXml" Target="../ink/ink2.xml"/><Relationship Id="rId15" Type="http://schemas.openxmlformats.org/officeDocument/2006/relationships/customXml" Target="../ink/ink7.xml"/><Relationship Id="rId10" Type="http://schemas.openxmlformats.org/officeDocument/2006/relationships/image" Target="../media/image46.png"/><Relationship Id="rId19" Type="http://schemas.openxmlformats.org/officeDocument/2006/relationships/customXml" Target="../ink/ink9.xml"/><Relationship Id="rId4" Type="http://schemas.openxmlformats.org/officeDocument/2006/relationships/image" Target="../media/image43.png"/><Relationship Id="rId9" Type="http://schemas.openxmlformats.org/officeDocument/2006/relationships/customXml" Target="../ink/ink4.xml"/><Relationship Id="rId14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BE28181-0D7E-4325-9A25-A499369393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4000">
                <a:solidFill>
                  <a:srgbClr val="FFFFFF"/>
                </a:solidFill>
              </a:rPr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2350B0-4359-4095-4703-366638EF54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1445" y="649480"/>
            <a:ext cx="7543800" cy="5546047"/>
          </a:xfrm>
        </p:spPr>
        <p:txBody>
          <a:bodyPr anchor="ctr">
            <a:normAutofit/>
          </a:bodyPr>
          <a:lstStyle/>
          <a:p>
            <a:pPr>
              <a:spcAft>
                <a:spcPts val="1000"/>
              </a:spcAft>
            </a:pPr>
            <a:r>
              <a:rPr lang="en-US" sz="2200" dirty="0"/>
              <a:t>Introductions – Name and organization </a:t>
            </a:r>
            <a:r>
              <a:rPr lang="en-US" sz="2200" dirty="0">
                <a:solidFill>
                  <a:srgbClr val="0070C0"/>
                </a:solidFill>
              </a:rPr>
              <a:t>(5 min)</a:t>
            </a:r>
          </a:p>
          <a:p>
            <a:pPr>
              <a:spcAft>
                <a:spcPts val="1000"/>
              </a:spcAft>
            </a:pPr>
            <a:r>
              <a:rPr lang="en-US" sz="2200" dirty="0"/>
              <a:t>Problem statement </a:t>
            </a:r>
            <a:r>
              <a:rPr lang="en-US" sz="2200" dirty="0">
                <a:solidFill>
                  <a:srgbClr val="0070C0"/>
                </a:solidFill>
              </a:rPr>
              <a:t>(5 min)</a:t>
            </a:r>
          </a:p>
          <a:p>
            <a:pPr>
              <a:spcAft>
                <a:spcPts val="1000"/>
              </a:spcAft>
            </a:pPr>
            <a:r>
              <a:rPr lang="en-US" sz="2200" dirty="0"/>
              <a:t>What challenges / needs have NRCs identified? </a:t>
            </a:r>
            <a:r>
              <a:rPr lang="en-US" sz="2200" dirty="0">
                <a:solidFill>
                  <a:srgbClr val="0070C0"/>
                </a:solidFill>
              </a:rPr>
              <a:t>(30 min)</a:t>
            </a:r>
          </a:p>
          <a:p>
            <a:pPr>
              <a:spcAft>
                <a:spcPts val="600"/>
              </a:spcAft>
            </a:pPr>
            <a:r>
              <a:rPr lang="en-US" sz="2200" dirty="0"/>
              <a:t>Potential changes to concept models </a:t>
            </a:r>
            <a:r>
              <a:rPr lang="en-US" sz="2200" dirty="0">
                <a:solidFill>
                  <a:srgbClr val="0070C0"/>
                </a:solidFill>
              </a:rPr>
              <a:t>(15 min)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en-US" sz="2200" dirty="0"/>
              <a:t>Assessment scales – staging and scales </a:t>
            </a:r>
            <a:r>
              <a:rPr lang="en-US" sz="2200" dirty="0">
                <a:solidFill>
                  <a:srgbClr val="0070C0"/>
                </a:solidFill>
              </a:rPr>
              <a:t>(5 min)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en-US" sz="2200" dirty="0"/>
              <a:t>Assessment scores – observable entities </a:t>
            </a:r>
            <a:r>
              <a:rPr lang="en-US" sz="2200" dirty="0">
                <a:solidFill>
                  <a:srgbClr val="0070C0"/>
                </a:solidFill>
              </a:rPr>
              <a:t>(5 min)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en-US" sz="2200" dirty="0"/>
              <a:t>Assessment procedure – procedure </a:t>
            </a:r>
            <a:r>
              <a:rPr lang="en-US" sz="2200" dirty="0">
                <a:solidFill>
                  <a:srgbClr val="0070C0"/>
                </a:solidFill>
              </a:rPr>
              <a:t>(5 min)</a:t>
            </a:r>
          </a:p>
          <a:p>
            <a:pPr>
              <a:spcAft>
                <a:spcPts val="1000"/>
              </a:spcAft>
            </a:pPr>
            <a:r>
              <a:rPr lang="en-US" sz="2200" dirty="0"/>
              <a:t>Discussion: Next steps for a formal project proposal </a:t>
            </a:r>
            <a:r>
              <a:rPr lang="en-US" sz="2200" dirty="0">
                <a:solidFill>
                  <a:srgbClr val="0070C0"/>
                </a:solidFill>
              </a:rPr>
              <a:t>(5 min)</a:t>
            </a:r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265866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992963B-B8F1-50A4-157D-DBAC3F138EDE}"/>
              </a:ext>
            </a:extLst>
          </p:cNvPr>
          <p:cNvSpPr txBox="1"/>
          <p:nvPr/>
        </p:nvSpPr>
        <p:spPr>
          <a:xfrm>
            <a:off x="1887794" y="4050890"/>
            <a:ext cx="54175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PRN</a:t>
            </a:r>
          </a:p>
        </p:txBody>
      </p:sp>
    </p:spTree>
    <p:extLst>
      <p:ext uri="{BB962C8B-B14F-4D97-AF65-F5344CB8AC3E}">
        <p14:creationId xmlns:p14="http://schemas.microsoft.com/office/powerpoint/2010/main" val="38709919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46EF3BE-45AD-A3F5-EFCE-6900757946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648208"/>
            <a:ext cx="10905066" cy="5561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8808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61E4F5C-2D01-2D09-9C0E-12FA01EEF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770890"/>
            <a:ext cx="10905066" cy="5316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4368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FF58414-FF0C-0857-CC7A-BBC6980954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661839"/>
            <a:ext cx="10905066" cy="5534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63493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C47F6E-9B86-BACA-1EF4-D4A59D24E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Quality: Internal Consistency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D26AAE-97DD-2151-FB03-F7FBEE86FA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Assessment,  No Score</a:t>
            </a:r>
          </a:p>
          <a:p>
            <a:r>
              <a:rPr lang="en-US" dirty="0"/>
              <a:t>Assessment , No Procedure</a:t>
            </a:r>
          </a:p>
          <a:p>
            <a:r>
              <a:rPr lang="en-US" dirty="0"/>
              <a:t>Score, No Procedure</a:t>
            </a:r>
          </a:p>
          <a:p>
            <a:r>
              <a:rPr lang="en-US" dirty="0"/>
              <a:t>Score, No Assessment</a:t>
            </a:r>
          </a:p>
          <a:p>
            <a:r>
              <a:rPr lang="en-US" dirty="0"/>
              <a:t>Procedure, No Assessment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42967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2" name="Picture 1" descr="A diagram of a diagram&#10;&#10;Description automatically generated with medium confidence">
            <a:extLst>
              <a:ext uri="{FF2B5EF4-FFF2-40B4-BE49-F238E27FC236}">
                <a16:creationId xmlns:a16="http://schemas.microsoft.com/office/drawing/2014/main" id="{BA67F3E2-AEE4-D483-2502-A3411C60B53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312" b="19383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3176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8213BE1-DBFA-BE27-5E89-796616819F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6309" y="290074"/>
            <a:ext cx="8459381" cy="62778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F9B80473-E247-F269-F34B-600D61519F36}"/>
              </a:ext>
            </a:extLst>
          </p:cNvPr>
          <p:cNvSpPr/>
          <p:nvPr/>
        </p:nvSpPr>
        <p:spPr>
          <a:xfrm>
            <a:off x="3422904" y="4023360"/>
            <a:ext cx="91440" cy="91440"/>
          </a:xfrm>
          <a:prstGeom prst="ellipse">
            <a:avLst/>
          </a:prstGeom>
          <a:solidFill>
            <a:srgbClr val="CCFF33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CA24496-BE46-0ADD-0935-7D1F7920BC73}"/>
              </a:ext>
            </a:extLst>
          </p:cNvPr>
          <p:cNvSpPr/>
          <p:nvPr/>
        </p:nvSpPr>
        <p:spPr>
          <a:xfrm>
            <a:off x="3422904" y="4303776"/>
            <a:ext cx="91440" cy="91440"/>
          </a:xfrm>
          <a:prstGeom prst="ellipse">
            <a:avLst/>
          </a:prstGeom>
          <a:solidFill>
            <a:srgbClr val="CCFF33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204EEDF3-9988-1A3E-5AFC-F880071435F3}"/>
                  </a:ext>
                </a:extLst>
              </p14:cNvPr>
              <p14:cNvContentPartPr/>
              <p14:nvPr/>
            </p14:nvContentPartPr>
            <p14:xfrm>
              <a:off x="2076180" y="751830"/>
              <a:ext cx="1132560" cy="10800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204EEDF3-9988-1A3E-5AFC-F880071435F3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22540" y="644190"/>
                <a:ext cx="1240200" cy="226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83DFAFF2-D916-0BA6-9A39-5BF0DCE9E2ED}"/>
                  </a:ext>
                </a:extLst>
              </p14:cNvPr>
              <p14:cNvContentPartPr/>
              <p14:nvPr/>
            </p14:nvContentPartPr>
            <p14:xfrm>
              <a:off x="2085900" y="1161150"/>
              <a:ext cx="989640" cy="1080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83DFAFF2-D916-0BA6-9A39-5BF0DCE9E2ED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031900" y="1053150"/>
                <a:ext cx="1097280" cy="226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5A9B646D-DFE6-5AB0-D6A1-338C90CDE8DE}"/>
                  </a:ext>
                </a:extLst>
              </p14:cNvPr>
              <p14:cNvContentPartPr/>
              <p14:nvPr/>
            </p14:nvContentPartPr>
            <p14:xfrm>
              <a:off x="8019780" y="1171305"/>
              <a:ext cx="1589760" cy="1008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5A9B646D-DFE6-5AB0-D6A1-338C90CDE8DE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966140" y="1063665"/>
                <a:ext cx="1697400" cy="225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C6EC6587-B201-2AA3-6B5C-4DFF786BFCBA}"/>
                  </a:ext>
                </a:extLst>
              </p14:cNvPr>
              <p14:cNvContentPartPr/>
              <p14:nvPr/>
            </p14:nvContentPartPr>
            <p14:xfrm>
              <a:off x="8048220" y="4046985"/>
              <a:ext cx="1953720" cy="2088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C6EC6587-B201-2AA3-6B5C-4DFF786BFCBA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7994220" y="3939345"/>
                <a:ext cx="2061360" cy="236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259ED918-BA9D-EDF4-CD98-3C214B59B841}"/>
                  </a:ext>
                </a:extLst>
              </p14:cNvPr>
              <p14:cNvContentPartPr/>
              <p14:nvPr/>
            </p14:nvContentPartPr>
            <p14:xfrm>
              <a:off x="8077020" y="4333545"/>
              <a:ext cx="1894680" cy="10800"/>
            </p14:xfrm>
          </p:contentPart>
        </mc:Choice>
        <mc:Fallback xmlns=""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259ED918-BA9D-EDF4-CD98-3C214B59B841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8023020" y="4225905"/>
                <a:ext cx="2002320" cy="226440"/>
              </a:xfrm>
              <a:prstGeom prst="rect">
                <a:avLst/>
              </a:prstGeom>
            </p:spPr>
          </p:pic>
        </mc:Fallback>
      </mc:AlternateContent>
      <p:grpSp>
        <p:nvGrpSpPr>
          <p:cNvPr id="22" name="Group 21">
            <a:extLst>
              <a:ext uri="{FF2B5EF4-FFF2-40B4-BE49-F238E27FC236}">
                <a16:creationId xmlns:a16="http://schemas.microsoft.com/office/drawing/2014/main" id="{366043F4-990A-330F-264F-E47674405B74}"/>
              </a:ext>
            </a:extLst>
          </p:cNvPr>
          <p:cNvGrpSpPr/>
          <p:nvPr/>
        </p:nvGrpSpPr>
        <p:grpSpPr>
          <a:xfrm>
            <a:off x="9609540" y="605670"/>
            <a:ext cx="319680" cy="313920"/>
            <a:chOff x="9400740" y="647145"/>
            <a:chExt cx="319680" cy="3139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4DE93618-5574-867A-EFDD-46C619FD133B}"/>
                    </a:ext>
                  </a:extLst>
                </p14:cNvPr>
                <p14:cNvContentPartPr/>
                <p14:nvPr/>
              </p14:nvContentPartPr>
              <p14:xfrm>
                <a:off x="9524580" y="647145"/>
                <a:ext cx="29160" cy="31392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4DE93618-5574-867A-EFDD-46C619FD133B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9515940" y="638145"/>
                  <a:ext cx="46800" cy="331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2EF27EBD-8D11-DA31-532F-70F0FFD4E455}"/>
                    </a:ext>
                  </a:extLst>
                </p14:cNvPr>
                <p14:cNvContentPartPr/>
                <p14:nvPr/>
              </p14:nvContentPartPr>
              <p14:xfrm>
                <a:off x="9400740" y="809145"/>
                <a:ext cx="319680" cy="36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2EF27EBD-8D11-DA31-532F-70F0FFD4E455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9392100" y="800505"/>
                  <a:ext cx="33732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id="{CF134377-4792-6290-7593-4B57304EB765}"/>
                    </a:ext>
                  </a:extLst>
                </p14:cNvPr>
                <p14:cNvContentPartPr/>
                <p14:nvPr/>
              </p14:nvContentPartPr>
              <p14:xfrm>
                <a:off x="9429180" y="733185"/>
                <a:ext cx="243000" cy="147600"/>
              </p14:xfrm>
            </p:contentPart>
          </mc:Choice>
          <mc:Fallback xmlns="">
            <p:pic>
              <p:nvPicPr>
                <p:cNvPr id="20" name="Ink 19">
                  <a:extLst>
                    <a:ext uri="{FF2B5EF4-FFF2-40B4-BE49-F238E27FC236}">
                      <a16:creationId xmlns:a16="http://schemas.microsoft.com/office/drawing/2014/main" id="{CF134377-4792-6290-7593-4B57304EB765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9420540" y="724185"/>
                  <a:ext cx="260640" cy="165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3F2B28CD-79AD-88E4-95D4-AE0AAD8F0B5C}"/>
                    </a:ext>
                  </a:extLst>
                </p14:cNvPr>
                <p14:cNvContentPartPr/>
                <p14:nvPr/>
              </p14:nvContentPartPr>
              <p14:xfrm>
                <a:off x="9453660" y="714105"/>
                <a:ext cx="213840" cy="185760"/>
              </p14:xfrm>
            </p:contentPart>
          </mc:Choice>
          <mc:Fallback xmlns=""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3F2B28CD-79AD-88E4-95D4-AE0AAD8F0B5C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9445020" y="705465"/>
                  <a:ext cx="231480" cy="20340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747672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F4E45C-DB36-DA81-3234-B9225655EB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4000">
                <a:solidFill>
                  <a:srgbClr val="FFFFFF"/>
                </a:solidFill>
              </a:rPr>
              <a:t>Problem Statement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43302D-4B1A-8C5B-9C5F-50D939B409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6725" y="649480"/>
            <a:ext cx="7088881" cy="5546047"/>
          </a:xfrm>
        </p:spPr>
        <p:txBody>
          <a:bodyPr anchor="ctr">
            <a:normAutofit/>
          </a:bodyPr>
          <a:lstStyle/>
          <a:p>
            <a:pPr marL="0" indent="0"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000" dirty="0"/>
              <a:t>Assessment-related content in SNOMEDCT is currently not fit for purpose</a:t>
            </a:r>
          </a:p>
          <a:p>
            <a:pPr lvl="1">
              <a:spcAft>
                <a:spcPts val="500"/>
              </a:spcAft>
            </a:pPr>
            <a:r>
              <a:rPr lang="en-US" sz="3000" dirty="0"/>
              <a:t>Assessment scales</a:t>
            </a:r>
          </a:p>
          <a:p>
            <a:pPr lvl="1">
              <a:spcAft>
                <a:spcPts val="500"/>
              </a:spcAft>
            </a:pPr>
            <a:r>
              <a:rPr lang="en-US" sz="3000" dirty="0"/>
              <a:t>Assessment procedures</a:t>
            </a:r>
          </a:p>
          <a:p>
            <a:pPr lvl="1">
              <a:spcAft>
                <a:spcPts val="500"/>
              </a:spcAft>
            </a:pPr>
            <a:r>
              <a:rPr lang="en-US" sz="3000" dirty="0"/>
              <a:t>Assessment scores</a:t>
            </a:r>
          </a:p>
        </p:txBody>
      </p:sp>
    </p:spTree>
    <p:extLst>
      <p:ext uri="{BB962C8B-B14F-4D97-AF65-F5344CB8AC3E}">
        <p14:creationId xmlns:p14="http://schemas.microsoft.com/office/powerpoint/2010/main" val="27310134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078F18D-483C-474B-A6E1-7C8715222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4000" dirty="0">
                <a:solidFill>
                  <a:srgbClr val="FFFFFF"/>
                </a:solidFill>
              </a:rPr>
              <a:t>Specifically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87DEB4-B76E-96E7-DEB3-90AE49F3F4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34810" y="649480"/>
            <a:ext cx="7730875" cy="5546047"/>
          </a:xfrm>
        </p:spPr>
        <p:txBody>
          <a:bodyPr anchor="ctr">
            <a:normAutofit/>
          </a:bodyPr>
          <a:lstStyle/>
          <a:p>
            <a:r>
              <a:rPr lang="en-US" sz="2400" dirty="0"/>
              <a:t>No way to link scale and procedure</a:t>
            </a:r>
          </a:p>
          <a:p>
            <a:r>
              <a:rPr lang="en-US" sz="2400" dirty="0"/>
              <a:t>No way to link score and procedure</a:t>
            </a:r>
          </a:p>
          <a:p>
            <a:r>
              <a:rPr lang="en-US" sz="2400" dirty="0"/>
              <a:t>Able to link score and assessment – but rarely modeled</a:t>
            </a:r>
          </a:p>
          <a:p>
            <a:r>
              <a:rPr lang="en-US" sz="2400" dirty="0"/>
              <a:t>No way to unambiguously represent assessment scales in a machine-readable way</a:t>
            </a:r>
          </a:p>
          <a:p>
            <a:pPr lvl="1"/>
            <a:r>
              <a:rPr lang="en-US" dirty="0"/>
              <a:t>The thing an assessment is designed to measure is the KEY semantic feature of assessment-related concepts and is missing</a:t>
            </a:r>
          </a:p>
          <a:p>
            <a:pPr lvl="1"/>
            <a:r>
              <a:rPr lang="en-US" dirty="0"/>
              <a:t>Assessment instruments are difficult to unambiguously represent (lots of versions, editions, overlapping names) and has not yet been solved in</a:t>
            </a:r>
          </a:p>
        </p:txBody>
      </p:sp>
    </p:spTree>
    <p:extLst>
      <p:ext uri="{BB962C8B-B14F-4D97-AF65-F5344CB8AC3E}">
        <p14:creationId xmlns:p14="http://schemas.microsoft.com/office/powerpoint/2010/main" val="2019941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A3B7E31-89AC-D172-F0E2-BC0A9379F0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CEC3084-DC17-DC5C-0B65-AEB7027BCF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4000" dirty="0">
                <a:solidFill>
                  <a:srgbClr val="FFFFFF"/>
                </a:solidFill>
              </a:rPr>
              <a:t>SNOMED Assessment Content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491712-BBCF-32C0-C577-8C5F249224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3000" dirty="0"/>
              <a:t>Assessment scores  		    	   </a:t>
            </a:r>
            <a:r>
              <a:rPr lang="en-US" sz="3000" dirty="0">
                <a:solidFill>
                  <a:srgbClr val="0070C0"/>
                </a:solidFill>
                <a:latin typeface="Helvetica Neue"/>
              </a:rPr>
              <a:t>849</a:t>
            </a:r>
          </a:p>
          <a:p>
            <a:pPr marL="0" indent="0">
              <a:buNone/>
            </a:pPr>
            <a:r>
              <a:rPr lang="en-US" sz="3000" dirty="0"/>
              <a:t>Assessment procedures  	    	   </a:t>
            </a:r>
            <a:r>
              <a:rPr lang="en-US" sz="3000" dirty="0">
                <a:solidFill>
                  <a:srgbClr val="0070C0"/>
                </a:solidFill>
                <a:latin typeface="Helvetica Neue"/>
              </a:rPr>
              <a:t>666</a:t>
            </a:r>
            <a:endParaRPr lang="en-US" sz="30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sz="3000" dirty="0"/>
              <a:t>Staging and scales                              </a:t>
            </a:r>
            <a:r>
              <a:rPr lang="en-US" sz="3000" dirty="0">
                <a:solidFill>
                  <a:srgbClr val="0070C0"/>
                </a:solidFill>
                <a:latin typeface="Helvetica Neue"/>
              </a:rPr>
              <a:t>1,648</a:t>
            </a:r>
          </a:p>
          <a:p>
            <a:pPr marL="0" indent="0">
              <a:buNone/>
            </a:pPr>
            <a:r>
              <a:rPr lang="en-US" sz="3000" dirty="0"/>
              <a:t>         Assessment scales                   </a:t>
            </a:r>
            <a:r>
              <a:rPr lang="en-US" sz="3000" dirty="0">
                <a:solidFill>
                  <a:srgbClr val="0070C0"/>
                </a:solidFill>
                <a:latin typeface="Helvetica Neue"/>
              </a:rPr>
              <a:t>1,458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85169FF-8C88-6DE5-977F-0BE2B8228E15}"/>
              </a:ext>
            </a:extLst>
          </p:cNvPr>
          <p:cNvSpPr txBox="1"/>
          <p:nvPr/>
        </p:nvSpPr>
        <p:spPr>
          <a:xfrm>
            <a:off x="218683" y="6089474"/>
            <a:ext cx="36004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International Edition Daily Build 11/21/2024</a:t>
            </a:r>
          </a:p>
        </p:txBody>
      </p:sp>
    </p:spTree>
    <p:extLst>
      <p:ext uri="{BB962C8B-B14F-4D97-AF65-F5344CB8AC3E}">
        <p14:creationId xmlns:p14="http://schemas.microsoft.com/office/powerpoint/2010/main" val="2899790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CCD6E7C-6802-4887-8DB1-6F8C9E6EEB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4000">
                <a:solidFill>
                  <a:srgbClr val="FFFFFF"/>
                </a:solidFill>
              </a:rPr>
              <a:t>What is your experience?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C042E4-70B9-8855-0B8C-6130BC83D1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r>
              <a:rPr lang="en-US" sz="3000" dirty="0"/>
              <a:t>Use cases you need to support</a:t>
            </a:r>
          </a:p>
          <a:p>
            <a:r>
              <a:rPr lang="en-US" sz="3000" dirty="0"/>
              <a:t>Challenges using the current model</a:t>
            </a:r>
          </a:p>
          <a:p>
            <a:r>
              <a:rPr lang="en-US" sz="3000" dirty="0"/>
              <a:t>Ideas for improvements</a:t>
            </a:r>
          </a:p>
          <a:p>
            <a:pPr marL="0" indent="0">
              <a:buNone/>
            </a:pPr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r>
              <a:rPr lang="en-US" sz="3000" dirty="0">
                <a:highlight>
                  <a:srgbClr val="FFFF00"/>
                </a:highlight>
              </a:rPr>
              <a:t>Let’s set aside IP issues for now</a:t>
            </a:r>
          </a:p>
        </p:txBody>
      </p:sp>
    </p:spTree>
    <p:extLst>
      <p:ext uri="{BB962C8B-B14F-4D97-AF65-F5344CB8AC3E}">
        <p14:creationId xmlns:p14="http://schemas.microsoft.com/office/powerpoint/2010/main" val="27497795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4" name="Rectangle 33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199E1B1-A8C0-4FE8-A5A8-1CB41D69F8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84A8DE83-DE75-4B41-9DB4-A7EC0B0DEC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8128856" cy="1575461"/>
          </a:xfrm>
          <a:prstGeom prst="rect">
            <a:avLst/>
          </a:prstGeom>
          <a:gradFill>
            <a:gsLst>
              <a:gs pos="0">
                <a:schemeClr val="accent1">
                  <a:alpha val="41000"/>
                </a:schemeClr>
              </a:gs>
              <a:gs pos="74000">
                <a:schemeClr val="accent1">
                  <a:lumMod val="60000"/>
                  <a:lumOff val="40000"/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7009A0A-BEF5-4EAC-AF15-E4F9F002E2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3" y="-1"/>
            <a:ext cx="12192002" cy="1574311"/>
          </a:xfrm>
          <a:prstGeom prst="rect">
            <a:avLst/>
          </a:prstGeom>
          <a:gradFill>
            <a:gsLst>
              <a:gs pos="0">
                <a:srgbClr val="000000">
                  <a:alpha val="63000"/>
                </a:srgbClr>
              </a:gs>
              <a:gs pos="78000">
                <a:schemeClr val="accent1">
                  <a:alpha val="15000"/>
                </a:scheme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6A4046-52AA-2978-AA58-7401F7731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713" y="248038"/>
            <a:ext cx="7063721" cy="11592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700" dirty="0">
                <a:solidFill>
                  <a:srgbClr val="FFFFFF"/>
                </a:solidFill>
              </a:rPr>
              <a:t>ESSENTIAL DEFINING ATTRIBUTE!</a:t>
            </a:r>
            <a:br>
              <a:rPr lang="en-US" sz="3700" dirty="0">
                <a:solidFill>
                  <a:srgbClr val="FFFFFF"/>
                </a:solidFill>
              </a:rPr>
            </a:br>
            <a:r>
              <a:rPr lang="en-US" sz="2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Example: Depression assessment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41C46D5-44A9-2BD4-D151-631BA795E0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955" y="2029887"/>
            <a:ext cx="10946085" cy="4001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7966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199E1B1-A8C0-4FE8-A5A8-1CB41D69F8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4A8DE83-DE75-4B41-9DB4-A7EC0B0DEC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8128856" cy="1575461"/>
          </a:xfrm>
          <a:prstGeom prst="rect">
            <a:avLst/>
          </a:prstGeom>
          <a:gradFill>
            <a:gsLst>
              <a:gs pos="0">
                <a:schemeClr val="accent1">
                  <a:alpha val="41000"/>
                </a:schemeClr>
              </a:gs>
              <a:gs pos="74000">
                <a:schemeClr val="accent1">
                  <a:lumMod val="60000"/>
                  <a:lumOff val="40000"/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7009A0A-BEF5-4EAC-AF15-E4F9F002E2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3" y="-1"/>
            <a:ext cx="12192002" cy="1574311"/>
          </a:xfrm>
          <a:prstGeom prst="rect">
            <a:avLst/>
          </a:prstGeom>
          <a:gradFill>
            <a:gsLst>
              <a:gs pos="0">
                <a:srgbClr val="000000">
                  <a:alpha val="63000"/>
                </a:srgbClr>
              </a:gs>
              <a:gs pos="78000">
                <a:schemeClr val="accent1">
                  <a:alpha val="15000"/>
                </a:scheme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2AE2052-68B8-B6B5-7FEA-5AB6F9F1D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713" y="248038"/>
            <a:ext cx="7063721" cy="11592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Assessment Scale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B46EEAE1-A9E1-12A3-D065-D58D575F556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6515523"/>
              </p:ext>
            </p:extLst>
          </p:nvPr>
        </p:nvGraphicFramePr>
        <p:xfrm>
          <a:off x="497499" y="1802852"/>
          <a:ext cx="11196998" cy="48818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6701">
                  <a:extLst>
                    <a:ext uri="{9D8B030D-6E8A-4147-A177-3AD203B41FA5}">
                      <a16:colId xmlns:a16="http://schemas.microsoft.com/office/drawing/2014/main" val="3321036986"/>
                    </a:ext>
                  </a:extLst>
                </a:gridCol>
                <a:gridCol w="3230669">
                  <a:extLst>
                    <a:ext uri="{9D8B030D-6E8A-4147-A177-3AD203B41FA5}">
                      <a16:colId xmlns:a16="http://schemas.microsoft.com/office/drawing/2014/main" val="1348088350"/>
                    </a:ext>
                  </a:extLst>
                </a:gridCol>
                <a:gridCol w="6609628">
                  <a:extLst>
                    <a:ext uri="{9D8B030D-6E8A-4147-A177-3AD203B41FA5}">
                      <a16:colId xmlns:a16="http://schemas.microsoft.com/office/drawing/2014/main" val="201553868"/>
                    </a:ext>
                  </a:extLst>
                </a:gridCol>
              </a:tblGrid>
              <a:tr h="567433"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Attribute</a:t>
                      </a:r>
                      <a:r>
                        <a:rPr lang="en-US" sz="1800" dirty="0"/>
                        <a:t> Cardinality</a:t>
                      </a:r>
                    </a:p>
                  </a:txBody>
                  <a:tcPr marL="93533" marR="93533" marT="46766" marB="46766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Attribute</a:t>
                      </a:r>
                    </a:p>
                  </a:txBody>
                  <a:tcPr marL="93533" marR="93533" marT="46766" marB="46766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Value</a:t>
                      </a:r>
                    </a:p>
                  </a:txBody>
                  <a:tcPr marL="93533" marR="93533" marT="46766" marB="46766"/>
                </a:tc>
                <a:extLst>
                  <a:ext uri="{0D108BD9-81ED-4DB2-BD59-A6C34878D82A}">
                    <a16:rowId xmlns:a16="http://schemas.microsoft.com/office/drawing/2014/main" val="3017994340"/>
                  </a:ext>
                </a:extLst>
              </a:tr>
              <a:tr h="567433">
                <a:tc>
                  <a:txBody>
                    <a:bodyPr/>
                    <a:lstStyle/>
                    <a:p>
                      <a:r>
                        <a:rPr lang="en-US" sz="1800" dirty="0"/>
                        <a:t>1..*</a:t>
                      </a:r>
                    </a:p>
                  </a:txBody>
                  <a:tcPr marL="93533" marR="93533" marT="46766" marB="46766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116680003 |Is a (attribute)|</a:t>
                      </a:r>
                    </a:p>
                  </a:txBody>
                  <a:tcPr marL="93533" marR="93533" marT="46766" marB="46766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&lt;&lt; 273249006 |Assessment scales (assessment scale)|</a:t>
                      </a:r>
                    </a:p>
                  </a:txBody>
                  <a:tcPr marL="93533" marR="93533" marT="46766" marB="46766"/>
                </a:tc>
                <a:extLst>
                  <a:ext uri="{0D108BD9-81ED-4DB2-BD59-A6C34878D82A}">
                    <a16:rowId xmlns:a16="http://schemas.microsoft.com/office/drawing/2014/main" val="551576059"/>
                  </a:ext>
                </a:extLst>
              </a:tr>
              <a:tr h="349190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0070C0"/>
                          </a:solidFill>
                        </a:rPr>
                        <a:t>0..1</a:t>
                      </a:r>
                    </a:p>
                  </a:txBody>
                  <a:tcPr marL="93533" marR="93533" marT="46766" marB="46766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0070C0"/>
                          </a:solidFill>
                        </a:rPr>
                        <a:t>Measures construct</a:t>
                      </a:r>
                    </a:p>
                  </a:txBody>
                  <a:tcPr marL="93533" marR="93533" marT="46766" marB="46766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&lt;&lt; 404684003 |Clinical finding (finding)|</a:t>
                      </a:r>
                    </a:p>
                  </a:txBody>
                  <a:tcPr marL="93533" marR="93533" marT="46766" marB="46766"/>
                </a:tc>
                <a:extLst>
                  <a:ext uri="{0D108BD9-81ED-4DB2-BD59-A6C34878D82A}">
                    <a16:rowId xmlns:a16="http://schemas.microsoft.com/office/drawing/2014/main" val="4088805090"/>
                  </a:ext>
                </a:extLst>
              </a:tr>
              <a:tr h="1003919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0070C0"/>
                          </a:solidFill>
                        </a:rPr>
                        <a:t>0..1</a:t>
                      </a:r>
                    </a:p>
                  </a:txBody>
                  <a:tcPr marL="93533" marR="93533" marT="46766" marB="46766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0070C0"/>
                          </a:solidFill>
                        </a:rPr>
                        <a:t>Has intent</a:t>
                      </a:r>
                    </a:p>
                  </a:txBody>
                  <a:tcPr marL="93533" marR="93533" marT="46766" marB="46766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0070C0"/>
                          </a:solidFill>
                        </a:rPr>
                        <a:t>&lt;&lt; Assessment Intent (qualifier value)</a:t>
                      </a:r>
                    </a:p>
                    <a:p>
                      <a:pPr marL="457200" lvl="1" indent="0">
                        <a:buFont typeface="Arial" panose="020B0604020202020204" pitchFamily="34" charset="0"/>
                        <a:buNone/>
                      </a:pPr>
                      <a:r>
                        <a:rPr lang="en-US" sz="1800" dirty="0">
                          <a:solidFill>
                            <a:srgbClr val="0070C0"/>
                          </a:solidFill>
                        </a:rPr>
                        <a:t>&lt; Screening (qualifier value)</a:t>
                      </a:r>
                    </a:p>
                    <a:p>
                      <a:pPr marL="457200" lvl="1" indent="0">
                        <a:buFont typeface="Arial" panose="020B0604020202020204" pitchFamily="34" charset="0"/>
                        <a:buNone/>
                      </a:pPr>
                      <a:r>
                        <a:rPr lang="en-US" sz="1800" dirty="0">
                          <a:solidFill>
                            <a:srgbClr val="0070C0"/>
                          </a:solidFill>
                        </a:rPr>
                        <a:t>&lt; Diagnosis (qualifier value)</a:t>
                      </a:r>
                    </a:p>
                    <a:p>
                      <a:pPr marL="457200" lvl="1" indent="0">
                        <a:buFont typeface="Arial" panose="020B0604020202020204" pitchFamily="34" charset="0"/>
                        <a:buNone/>
                      </a:pPr>
                      <a:r>
                        <a:rPr lang="en-US" sz="1800" dirty="0">
                          <a:solidFill>
                            <a:srgbClr val="0070C0"/>
                          </a:solidFill>
                        </a:rPr>
                        <a:t>&lt; Change over time (qualifier)</a:t>
                      </a:r>
                    </a:p>
                  </a:txBody>
                  <a:tcPr marL="93533" marR="93533" marT="46766" marB="46766"/>
                </a:tc>
                <a:extLst>
                  <a:ext uri="{0D108BD9-81ED-4DB2-BD59-A6C34878D82A}">
                    <a16:rowId xmlns:a16="http://schemas.microsoft.com/office/drawing/2014/main" val="2763812554"/>
                  </a:ext>
                </a:extLst>
              </a:tr>
              <a:tr h="34919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rgbClr val="0070C0"/>
                          </a:solidFill>
                        </a:rPr>
                        <a:t>0..1</a:t>
                      </a:r>
                    </a:p>
                  </a:txBody>
                  <a:tcPr marL="93533" marR="93533" marT="46766" marB="46766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0070C0"/>
                          </a:solidFill>
                        </a:rPr>
                        <a:t>Has sampling period</a:t>
                      </a:r>
                    </a:p>
                  </a:txBody>
                  <a:tcPr marL="93533" marR="93533" marT="46766" marB="46766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&lt;7389001 | Time frame (qualifier value) |</a:t>
                      </a:r>
                    </a:p>
                  </a:txBody>
                  <a:tcPr marL="93533" marR="93533" marT="46766" marB="46766"/>
                </a:tc>
                <a:extLst>
                  <a:ext uri="{0D108BD9-81ED-4DB2-BD59-A6C34878D82A}">
                    <a16:rowId xmlns:a16="http://schemas.microsoft.com/office/drawing/2014/main" val="2958873989"/>
                  </a:ext>
                </a:extLst>
              </a:tr>
              <a:tr h="34919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rgbClr val="0070C0"/>
                          </a:solidFill>
                        </a:rPr>
                        <a:t>0..1</a:t>
                      </a:r>
                    </a:p>
                  </a:txBody>
                  <a:tcPr marL="93533" marR="93533" marT="46766" marB="46766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0070C0"/>
                          </a:solidFill>
                        </a:rPr>
                        <a:t>Has respondent</a:t>
                      </a:r>
                    </a:p>
                  </a:txBody>
                  <a:tcPr marL="93533" marR="93533" marT="46766" marB="46766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&lt;125676002 | Person (person) |</a:t>
                      </a:r>
                    </a:p>
                  </a:txBody>
                  <a:tcPr marL="93533" marR="93533" marT="46766" marB="46766"/>
                </a:tc>
                <a:extLst>
                  <a:ext uri="{0D108BD9-81ED-4DB2-BD59-A6C34878D82A}">
                    <a16:rowId xmlns:a16="http://schemas.microsoft.com/office/drawing/2014/main" val="2816027644"/>
                  </a:ext>
                </a:extLst>
              </a:tr>
              <a:tr h="34919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rgbClr val="0070C0"/>
                          </a:solidFill>
                        </a:rPr>
                        <a:t>0..1</a:t>
                      </a:r>
                    </a:p>
                  </a:txBody>
                  <a:tcPr marL="93533" marR="93533" marT="46766" marB="46766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0070C0"/>
                          </a:solidFill>
                        </a:rPr>
                        <a:t>Is validated for period of life</a:t>
                      </a:r>
                    </a:p>
                  </a:txBody>
                  <a:tcPr marL="93533" marR="93533" marT="46766" marB="46766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&lt;&lt;  282032007 |Periods of life (qualifier value)|</a:t>
                      </a:r>
                    </a:p>
                  </a:txBody>
                  <a:tcPr marL="93533" marR="93533" marT="46766" marB="46766"/>
                </a:tc>
                <a:extLst>
                  <a:ext uri="{0D108BD9-81ED-4DB2-BD59-A6C34878D82A}">
                    <a16:rowId xmlns:a16="http://schemas.microsoft.com/office/drawing/2014/main" val="3243595687"/>
                  </a:ext>
                </a:extLst>
              </a:tr>
              <a:tr h="349190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0070C0"/>
                          </a:solidFill>
                        </a:rPr>
                        <a:t>0..1</a:t>
                      </a:r>
                    </a:p>
                  </a:txBody>
                  <a:tcPr marL="93533" marR="93533" marT="46766" marB="46766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rgbClr val="0070C0"/>
                          </a:solidFill>
                        </a:rPr>
                        <a:t>Is validated for setting</a:t>
                      </a:r>
                    </a:p>
                  </a:txBody>
                  <a:tcPr marL="93533" marR="93533" marT="46766" marB="46766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&lt; 276339004 | Environment (environment) |</a:t>
                      </a:r>
                    </a:p>
                  </a:txBody>
                  <a:tcPr marL="93533" marR="93533" marT="46766" marB="46766"/>
                </a:tc>
                <a:extLst>
                  <a:ext uri="{0D108BD9-81ED-4DB2-BD59-A6C34878D82A}">
                    <a16:rowId xmlns:a16="http://schemas.microsoft.com/office/drawing/2014/main" val="3328402466"/>
                  </a:ext>
                </a:extLst>
              </a:tr>
              <a:tr h="56743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rgbClr val="0070C0"/>
                          </a:solidFill>
                        </a:rPr>
                        <a:t>0..1</a:t>
                      </a:r>
                    </a:p>
                  </a:txBody>
                  <a:tcPr marL="93533" marR="93533" marT="46766" marB="46766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rgbClr val="0070C0"/>
                          </a:solidFill>
                        </a:rPr>
                        <a:t>Is validated for health status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>
                        <a:solidFill>
                          <a:srgbClr val="0070C0"/>
                        </a:solidFill>
                      </a:endParaRPr>
                    </a:p>
                  </a:txBody>
                  <a:tcPr marL="93533" marR="93533" marT="46766" marB="46766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&lt;&lt; 404684003 |Clinical finding (finding)|</a:t>
                      </a:r>
                    </a:p>
                    <a:p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3533" marR="93533" marT="46766" marB="46766"/>
                </a:tc>
                <a:extLst>
                  <a:ext uri="{0D108BD9-81ED-4DB2-BD59-A6C34878D82A}">
                    <a16:rowId xmlns:a16="http://schemas.microsoft.com/office/drawing/2014/main" val="2753022562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5330F20E-37F9-6AC7-3648-5C7FAD0A367B}"/>
              </a:ext>
            </a:extLst>
          </p:cNvPr>
          <p:cNvSpPr/>
          <p:nvPr/>
        </p:nvSpPr>
        <p:spPr>
          <a:xfrm>
            <a:off x="497499" y="3429000"/>
            <a:ext cx="11196998" cy="3086100"/>
          </a:xfrm>
          <a:prstGeom prst="rect">
            <a:avLst/>
          </a:prstGeom>
          <a:solidFill>
            <a:schemeClr val="tx2">
              <a:lumMod val="50000"/>
              <a:lumOff val="50000"/>
              <a:alpha val="30000"/>
            </a:schemeClr>
          </a:solidFill>
          <a:ln w="28575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198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AA8EF90-0EE3-7771-61AA-C886B20358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199E1B1-A8C0-4FE8-A5A8-1CB41D69F8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4A8DE83-DE75-4B41-9DB4-A7EC0B0DEC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8128856" cy="1575461"/>
          </a:xfrm>
          <a:prstGeom prst="rect">
            <a:avLst/>
          </a:prstGeom>
          <a:gradFill>
            <a:gsLst>
              <a:gs pos="0">
                <a:schemeClr val="accent1">
                  <a:alpha val="41000"/>
                </a:schemeClr>
              </a:gs>
              <a:gs pos="74000">
                <a:schemeClr val="accent1">
                  <a:lumMod val="60000"/>
                  <a:lumOff val="40000"/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7009A0A-BEF5-4EAC-AF15-E4F9F002E2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3" y="-1"/>
            <a:ext cx="12192002" cy="1574311"/>
          </a:xfrm>
          <a:prstGeom prst="rect">
            <a:avLst/>
          </a:prstGeom>
          <a:gradFill>
            <a:gsLst>
              <a:gs pos="0">
                <a:srgbClr val="000000">
                  <a:alpha val="63000"/>
                </a:srgbClr>
              </a:gs>
              <a:gs pos="78000">
                <a:schemeClr val="accent1">
                  <a:alpha val="15000"/>
                </a:scheme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E6DCD9-4E8F-8153-C0AD-82FFBC4C51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713" y="248038"/>
            <a:ext cx="7063721" cy="11592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Assessment Score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8F09E4E3-1E5D-0CA0-3BB2-9791EFA7AAD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53110234"/>
              </p:ext>
            </p:extLst>
          </p:nvPr>
        </p:nvGraphicFramePr>
        <p:xfrm>
          <a:off x="355810" y="1822349"/>
          <a:ext cx="11480375" cy="40896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7896">
                  <a:extLst>
                    <a:ext uri="{9D8B030D-6E8A-4147-A177-3AD203B41FA5}">
                      <a16:colId xmlns:a16="http://schemas.microsoft.com/office/drawing/2014/main" val="3321036986"/>
                    </a:ext>
                  </a:extLst>
                </a:gridCol>
                <a:gridCol w="3894079">
                  <a:extLst>
                    <a:ext uri="{9D8B030D-6E8A-4147-A177-3AD203B41FA5}">
                      <a16:colId xmlns:a16="http://schemas.microsoft.com/office/drawing/2014/main" val="1348088350"/>
                    </a:ext>
                  </a:extLst>
                </a:gridCol>
                <a:gridCol w="6248400">
                  <a:extLst>
                    <a:ext uri="{9D8B030D-6E8A-4147-A177-3AD203B41FA5}">
                      <a16:colId xmlns:a16="http://schemas.microsoft.com/office/drawing/2014/main" val="201553868"/>
                    </a:ext>
                  </a:extLst>
                </a:gridCol>
              </a:tblGrid>
              <a:tr h="573322">
                <a:tc>
                  <a:txBody>
                    <a:bodyPr/>
                    <a:lstStyle/>
                    <a:p>
                      <a:r>
                        <a:rPr lang="en-US" sz="1600" dirty="0"/>
                        <a:t>Attribute Cardinality</a:t>
                      </a:r>
                    </a:p>
                  </a:txBody>
                  <a:tcPr marL="122988" marR="122988" marT="61494" marB="61494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Attribute</a:t>
                      </a:r>
                    </a:p>
                  </a:txBody>
                  <a:tcPr marL="122988" marR="122988" marT="61494" marB="61494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Value</a:t>
                      </a:r>
                    </a:p>
                  </a:txBody>
                  <a:tcPr marL="122988" marR="122988" marT="61494" marB="61494"/>
                </a:tc>
                <a:extLst>
                  <a:ext uri="{0D108BD9-81ED-4DB2-BD59-A6C34878D82A}">
                    <a16:rowId xmlns:a16="http://schemas.microsoft.com/office/drawing/2014/main" val="3017994340"/>
                  </a:ext>
                </a:extLst>
              </a:tr>
              <a:tr h="1002562">
                <a:tc>
                  <a:txBody>
                    <a:bodyPr/>
                    <a:lstStyle/>
                    <a:p>
                      <a:r>
                        <a:rPr lang="en-US" sz="1900"/>
                        <a:t>1..*</a:t>
                      </a:r>
                    </a:p>
                  </a:txBody>
                  <a:tcPr marL="122988" marR="122988" marT="61494" marB="61494"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116680003 |Is a (attribute)|</a:t>
                      </a:r>
                    </a:p>
                  </a:txBody>
                  <a:tcPr marL="122988" marR="122988" marT="61494" marB="61494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&lt;&lt; 782487009 | Assessment score (observable entity) |</a:t>
                      </a:r>
                      <a:endParaRPr lang="en-US" sz="1900" dirty="0"/>
                    </a:p>
                    <a:p>
                      <a:pPr>
                        <a:spcBef>
                          <a:spcPts val="600"/>
                        </a:spcBef>
                      </a:pPr>
                      <a:r>
                        <a:rPr lang="en-US" sz="1900" dirty="0">
                          <a:solidFill>
                            <a:schemeClr val="accent2"/>
                          </a:solidFill>
                        </a:rPr>
                        <a:t>Needs to be a child of concept representing the more general observable (e.g., mood, functioning, behavior)</a:t>
                      </a:r>
                    </a:p>
                  </a:txBody>
                  <a:tcPr marL="122988" marR="122988" marT="61494" marB="61494"/>
                </a:tc>
                <a:extLst>
                  <a:ext uri="{0D108BD9-81ED-4DB2-BD59-A6C34878D82A}">
                    <a16:rowId xmlns:a16="http://schemas.microsoft.com/office/drawing/2014/main" val="551576059"/>
                  </a:ext>
                </a:extLst>
              </a:tr>
              <a:tr h="387318">
                <a:tc>
                  <a:txBody>
                    <a:bodyPr/>
                    <a:lstStyle/>
                    <a:p>
                      <a:r>
                        <a:rPr lang="en-US" sz="1900" dirty="0">
                          <a:solidFill>
                            <a:srgbClr val="0070C0"/>
                          </a:solidFill>
                        </a:rPr>
                        <a:t>0..1</a:t>
                      </a:r>
                    </a:p>
                  </a:txBody>
                  <a:tcPr marL="122988" marR="122988" marT="61494" marB="61494"/>
                </a:tc>
                <a:tc>
                  <a:txBody>
                    <a:bodyPr/>
                    <a:lstStyle/>
                    <a:p>
                      <a:r>
                        <a:rPr lang="en-US" sz="1900" dirty="0">
                          <a:solidFill>
                            <a:srgbClr val="0070C0"/>
                          </a:solidFill>
                        </a:rPr>
                        <a:t>Component [v. Construct]</a:t>
                      </a:r>
                    </a:p>
                  </a:txBody>
                  <a:tcPr marL="122988" marR="122988" marT="61494" marB="61494"/>
                </a:tc>
                <a:tc>
                  <a:txBody>
                    <a:bodyPr/>
                    <a:lstStyle/>
                    <a:p>
                      <a:r>
                        <a:rPr lang="en-US" sz="1900" dirty="0">
                          <a:solidFill>
                            <a:schemeClr val="accent2"/>
                          </a:solidFill>
                        </a:rPr>
                        <a:t>Requires further analysis – how do we get concept to subsume correctly under the more general OE?</a:t>
                      </a:r>
                    </a:p>
                  </a:txBody>
                  <a:tcPr marL="122988" marR="122988" marT="61494" marB="61494"/>
                </a:tc>
                <a:extLst>
                  <a:ext uri="{0D108BD9-81ED-4DB2-BD59-A6C34878D82A}">
                    <a16:rowId xmlns:a16="http://schemas.microsoft.com/office/drawing/2014/main" val="4088805090"/>
                  </a:ext>
                </a:extLst>
              </a:tr>
              <a:tr h="659170">
                <a:tc>
                  <a:txBody>
                    <a:bodyPr/>
                    <a:lstStyle/>
                    <a:p>
                      <a:endParaRPr lang="en-US" sz="1900" dirty="0">
                        <a:solidFill>
                          <a:srgbClr val="0070C0"/>
                        </a:solidFill>
                      </a:endParaRPr>
                    </a:p>
                  </a:txBody>
                  <a:tcPr marL="122988" marR="122988" marT="61494" marB="61494"/>
                </a:tc>
                <a:tc>
                  <a:txBody>
                    <a:bodyPr/>
                    <a:lstStyle/>
                    <a:p>
                      <a:r>
                        <a:rPr lang="en-US" sz="1900" dirty="0">
                          <a:solidFill>
                            <a:schemeClr val="tx1"/>
                          </a:solidFill>
                        </a:rPr>
                        <a:t>246501002 |Technique (attribute)|</a:t>
                      </a:r>
                    </a:p>
                    <a:p>
                      <a:endParaRPr 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 marL="122988" marR="122988" marT="61494" marB="61494"/>
                </a:tc>
                <a:tc>
                  <a:txBody>
                    <a:bodyPr/>
                    <a:lstStyle/>
                    <a:p>
                      <a:r>
                        <a:rPr lang="en-US" sz="1900" dirty="0">
                          <a:solidFill>
                            <a:schemeClr val="tx1"/>
                          </a:solidFill>
                        </a:rPr>
                        <a:t>&lt;&lt;  254291000 |Staging and scales (staging scale)|  OR</a:t>
                      </a:r>
                    </a:p>
                    <a:p>
                      <a:r>
                        <a:rPr lang="en-US" sz="1900" dirty="0">
                          <a:solidFill>
                            <a:schemeClr val="tx1"/>
                          </a:solidFill>
                        </a:rPr>
                        <a:t> &lt;&lt;  272394005 |Technique (qualifier value)|</a:t>
                      </a:r>
                    </a:p>
                  </a:txBody>
                  <a:tcPr marL="122988" marR="122988" marT="61494" marB="61494"/>
                </a:tc>
                <a:extLst>
                  <a:ext uri="{0D108BD9-81ED-4DB2-BD59-A6C34878D82A}">
                    <a16:rowId xmlns:a16="http://schemas.microsoft.com/office/drawing/2014/main" val="2763812554"/>
                  </a:ext>
                </a:extLst>
              </a:tr>
              <a:tr h="86469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dirty="0">
                          <a:solidFill>
                            <a:srgbClr val="0070C0"/>
                          </a:solidFill>
                        </a:rPr>
                        <a:t>1..1</a:t>
                      </a:r>
                    </a:p>
                    <a:p>
                      <a:endParaRPr lang="en-US" sz="1900" dirty="0">
                        <a:solidFill>
                          <a:srgbClr val="0070C0"/>
                        </a:solidFill>
                      </a:endParaRPr>
                    </a:p>
                  </a:txBody>
                  <a:tcPr marL="122988" marR="122988" marT="61494" marB="61494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90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| Using assessment instrument (attribute) |</a:t>
                      </a:r>
                    </a:p>
                  </a:txBody>
                  <a:tcPr marL="122988" marR="122988" marT="61494" marB="61494"/>
                </a:tc>
                <a:tc>
                  <a:txBody>
                    <a:bodyPr/>
                    <a:lstStyle/>
                    <a:p>
                      <a:r>
                        <a:rPr lang="en-US" sz="1900" dirty="0">
                          <a:solidFill>
                            <a:schemeClr val="tx1"/>
                          </a:solidFill>
                        </a:rPr>
                        <a:t>&lt;&lt;  254291000 |Staging and scales (staging scale)| </a:t>
                      </a:r>
                    </a:p>
                    <a:p>
                      <a:r>
                        <a:rPr lang="en-US" sz="1900" dirty="0">
                          <a:solidFill>
                            <a:schemeClr val="accent2"/>
                          </a:solidFill>
                        </a:rPr>
                        <a:t>Is there any value in a discrete defining attribute for assessment instruments or is | Technique | acceptable?</a:t>
                      </a:r>
                    </a:p>
                  </a:txBody>
                  <a:tcPr marL="122988" marR="122988" marT="61494" marB="61494"/>
                </a:tc>
                <a:extLst>
                  <a:ext uri="{0D108BD9-81ED-4DB2-BD59-A6C34878D82A}">
                    <a16:rowId xmlns:a16="http://schemas.microsoft.com/office/drawing/2014/main" val="743067350"/>
                  </a:ext>
                </a:extLst>
              </a:tr>
            </a:tbl>
          </a:graphicData>
        </a:graphic>
      </p:graphicFrame>
      <p:sp>
        <p:nvSpPr>
          <p:cNvPr id="7" name="Arrow: Right 6">
            <a:extLst>
              <a:ext uri="{FF2B5EF4-FFF2-40B4-BE49-F238E27FC236}">
                <a16:creationId xmlns:a16="http://schemas.microsoft.com/office/drawing/2014/main" id="{A3670633-CE5A-A9E8-3A36-A01AB714E823}"/>
              </a:ext>
            </a:extLst>
          </p:cNvPr>
          <p:cNvSpPr/>
          <p:nvPr/>
        </p:nvSpPr>
        <p:spPr>
          <a:xfrm>
            <a:off x="4813819" y="3352800"/>
            <a:ext cx="383458" cy="344129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Left Brace 9">
            <a:extLst>
              <a:ext uri="{FF2B5EF4-FFF2-40B4-BE49-F238E27FC236}">
                <a16:creationId xmlns:a16="http://schemas.microsoft.com/office/drawing/2014/main" id="{D82D5B24-2C5A-1ABC-3544-635E5223A866}"/>
              </a:ext>
            </a:extLst>
          </p:cNvPr>
          <p:cNvSpPr/>
          <p:nvPr/>
        </p:nvSpPr>
        <p:spPr>
          <a:xfrm>
            <a:off x="5289755" y="2762865"/>
            <a:ext cx="285135" cy="1524000"/>
          </a:xfrm>
          <a:prstGeom prst="lef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6522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C008CF-B1F2-77A4-7A8D-A6C06FAF4F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8BB0E4-F893-58D7-230A-6578CE163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184" y="92074"/>
            <a:ext cx="5104706" cy="596900"/>
          </a:xfrm>
        </p:spPr>
        <p:txBody>
          <a:bodyPr>
            <a:normAutofit fontScale="90000"/>
          </a:bodyPr>
          <a:lstStyle/>
          <a:p>
            <a:r>
              <a:rPr lang="en-US" dirty="0"/>
              <a:t>Assessment Procedure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C5AFA6-C619-9F81-A1DC-F2EC9AF5DB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0406" y="3800476"/>
            <a:ext cx="10848975" cy="26670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600" b="1"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en-US" sz="1600" b="1" dirty="0">
              <a:latin typeface="Arial Narrow" panose="020B0606020202030204" pitchFamily="34" charset="0"/>
            </a:endParaRPr>
          </a:p>
        </p:txBody>
      </p:sp>
      <p:graphicFrame>
        <p:nvGraphicFramePr>
          <p:cNvPr id="6" name="Content Placeholder 3">
            <a:extLst>
              <a:ext uri="{FF2B5EF4-FFF2-40B4-BE49-F238E27FC236}">
                <a16:creationId xmlns:a16="http://schemas.microsoft.com/office/drawing/2014/main" id="{761FDB17-CDFA-36A6-3D9F-47B0D5CE855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9770854"/>
              </p:ext>
            </p:extLst>
          </p:nvPr>
        </p:nvGraphicFramePr>
        <p:xfrm>
          <a:off x="474929" y="856473"/>
          <a:ext cx="11450371" cy="35544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5268">
                  <a:extLst>
                    <a:ext uri="{9D8B030D-6E8A-4147-A177-3AD203B41FA5}">
                      <a16:colId xmlns:a16="http://schemas.microsoft.com/office/drawing/2014/main" val="3321036986"/>
                    </a:ext>
                  </a:extLst>
                </a:gridCol>
                <a:gridCol w="4093495">
                  <a:extLst>
                    <a:ext uri="{9D8B030D-6E8A-4147-A177-3AD203B41FA5}">
                      <a16:colId xmlns:a16="http://schemas.microsoft.com/office/drawing/2014/main" val="1348088350"/>
                    </a:ext>
                  </a:extLst>
                </a:gridCol>
                <a:gridCol w="6281608">
                  <a:extLst>
                    <a:ext uri="{9D8B030D-6E8A-4147-A177-3AD203B41FA5}">
                      <a16:colId xmlns:a16="http://schemas.microsoft.com/office/drawing/2014/main" val="201553868"/>
                    </a:ext>
                  </a:extLst>
                </a:gridCol>
              </a:tblGrid>
              <a:tr h="785898">
                <a:tc>
                  <a:txBody>
                    <a:bodyPr/>
                    <a:lstStyle/>
                    <a:p>
                      <a:r>
                        <a:rPr lang="en-US" sz="1400" dirty="0"/>
                        <a:t>Attribute Cardinality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Attribute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7994340"/>
                  </a:ext>
                </a:extLst>
              </a:tr>
              <a:tr h="320181">
                <a:tc>
                  <a:txBody>
                    <a:bodyPr/>
                    <a:lstStyle/>
                    <a:p>
                      <a:r>
                        <a:rPr lang="en-US" sz="1600"/>
                        <a:t>1..*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116680003 |Is a (attribute)|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0070C0"/>
                          </a:solidFill>
                        </a:rPr>
                        <a:t>&lt;&lt;  |Assessment using assessment scale (procedure)|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1576059"/>
                  </a:ext>
                </a:extLst>
              </a:tr>
              <a:tr h="553039">
                <a:tc>
                  <a:txBody>
                    <a:bodyPr/>
                    <a:lstStyle/>
                    <a:p>
                      <a:r>
                        <a:rPr lang="en-US" sz="1600" dirty="0"/>
                        <a:t>1..1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260686004 |Method (attribute)|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129265001 |Evaluation - action (qualifier value)|</a:t>
                      </a:r>
                    </a:p>
                    <a:p>
                      <a:r>
                        <a:rPr lang="en-US" sz="1600" dirty="0">
                          <a:solidFill>
                            <a:srgbClr val="0070C0"/>
                          </a:solidFill>
                        </a:rPr>
                        <a:t>129266000 | Measurement - action (qualifier value) |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8805090"/>
                  </a:ext>
                </a:extLst>
              </a:tr>
              <a:tr h="55303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1..1</a:t>
                      </a:r>
                    </a:p>
                    <a:p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0070C0"/>
                          </a:solidFill>
                        </a:rPr>
                        <a:t>370129005 |Measurement method (attribute)|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0070C0"/>
                          </a:solidFill>
                        </a:rPr>
                        <a:t>&lt;&lt; 273249006 |Assessment scales (assessment scale)|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6429258"/>
                  </a:ext>
                </a:extLst>
              </a:tr>
              <a:tr h="33506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1..*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363702006 |Has focus (attribute)|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&lt;&lt; 404684003 |Clinical finding (finding)|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0699814"/>
                  </a:ext>
                </a:extLst>
              </a:tr>
              <a:tr h="939709"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363703001 |Has intent (attribute)|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&lt;&lt;  363675004 |Intents (nature of procedure values) (qualifier value)|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accent2"/>
                          </a:solidFill>
                        </a:rPr>
                        <a:t>Requires further analysis (the intent is a defining attribute of the scale not the procedure)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7546901"/>
                  </a:ext>
                </a:extLst>
              </a:tr>
            </a:tbl>
          </a:graphicData>
        </a:graphic>
      </p:graphicFrame>
      <p:pic>
        <p:nvPicPr>
          <p:cNvPr id="21" name="Picture 20">
            <a:extLst>
              <a:ext uri="{FF2B5EF4-FFF2-40B4-BE49-F238E27FC236}">
                <a16:creationId xmlns:a16="http://schemas.microsoft.com/office/drawing/2014/main" id="{1B7D2E33-EFB0-3631-9A7C-E6D2BE067F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1484" y="4480559"/>
            <a:ext cx="9074007" cy="1986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2247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4383</TotalTime>
  <Words>843</Words>
  <Application>Microsoft Office PowerPoint</Application>
  <PresentationFormat>Widescreen</PresentationFormat>
  <Paragraphs>132</Paragraphs>
  <Slides>16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Aptos</vt:lpstr>
      <vt:lpstr>Aptos Display</vt:lpstr>
      <vt:lpstr>Arial</vt:lpstr>
      <vt:lpstr>Arial Narrow</vt:lpstr>
      <vt:lpstr>Helvetica Neue</vt:lpstr>
      <vt:lpstr>Office Theme</vt:lpstr>
      <vt:lpstr>Agenda</vt:lpstr>
      <vt:lpstr>Problem Statement</vt:lpstr>
      <vt:lpstr>Specifically</vt:lpstr>
      <vt:lpstr>SNOMED Assessment Content</vt:lpstr>
      <vt:lpstr>What is your experience?</vt:lpstr>
      <vt:lpstr>ESSENTIAL DEFINING ATTRIBUTE! Example: Depression assessment</vt:lpstr>
      <vt:lpstr>Assessment Scale</vt:lpstr>
      <vt:lpstr>Assessment Score</vt:lpstr>
      <vt:lpstr>Assessment Procedure</vt:lpstr>
      <vt:lpstr>PowerPoint Presentation</vt:lpstr>
      <vt:lpstr>PowerPoint Presentation</vt:lpstr>
      <vt:lpstr>PowerPoint Presentation</vt:lpstr>
      <vt:lpstr>PowerPoint Presentation</vt:lpstr>
      <vt:lpstr>Quality: Internal Consistency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Ranallo, Piper</dc:creator>
  <cp:lastModifiedBy>Ranallo, Piper</cp:lastModifiedBy>
  <cp:revision>16</cp:revision>
  <dcterms:created xsi:type="dcterms:W3CDTF">2024-10-21T04:58:17Z</dcterms:created>
  <dcterms:modified xsi:type="dcterms:W3CDTF">2024-11-22T16:50:17Z</dcterms:modified>
</cp:coreProperties>
</file>