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56"/>
  </p:normalViewPr>
  <p:slideViewPr>
    <p:cSldViewPr snapToGrid="0">
      <p:cViewPr varScale="1">
        <p:scale>
          <a:sx n="143" d="100"/>
          <a:sy n="143" d="100"/>
        </p:scale>
        <p:origin x="760" y="18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24df6cb78e9_0_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24df6cb78e9_0_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g24df6cb78e9_0_3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Google Shape;64;g24df6cb78e9_0_3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400" b="1">
                <a:solidFill>
                  <a:srgbClr val="222222"/>
                </a:solidFill>
              </a:rPr>
              <a:t>For those substances where the definition of the biological activity is proprietary, medicinal products will only be  modeled to the level of MPF.</a:t>
            </a:r>
            <a:endParaRPr sz="1400" b="1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24df6cb78e9_0_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g24df6cb78e9_0_2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300"/>
              <a:t>Drug Content Analysis Project</a:t>
            </a:r>
            <a:r>
              <a:rPr lang="en"/>
              <a:t> </a:t>
            </a:r>
            <a:endParaRPr/>
          </a:p>
        </p:txBody>
      </p:sp>
      <p:sp>
        <p:nvSpPr>
          <p:cNvPr id="55" name="Google Shape;55;p13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Decision re. abbreviations in drug concepts eg. IU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Abbreviations for FSNs in drug descriptions</a:t>
            </a:r>
            <a:endParaRPr/>
          </a:p>
        </p:txBody>
      </p:sp>
      <p:sp>
        <p:nvSpPr>
          <p:cNvPr id="61" name="Google Shape;61;p1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935"/>
              <a:buNone/>
            </a:pPr>
            <a:r>
              <a:rPr lang="en" sz="1400">
                <a:solidFill>
                  <a:srgbClr val="222222"/>
                </a:solidFill>
                <a:highlight>
                  <a:srgbClr val="FFFFFF"/>
                </a:highlight>
              </a:rPr>
              <a:t>BACKGROUND. Question to Editorial Advisory Group (EAG) from Content Team: </a:t>
            </a:r>
            <a:endParaRPr sz="1400">
              <a:solidFill>
                <a:srgbClr val="222222"/>
              </a:solidFill>
              <a:highlight>
                <a:srgbClr val="FFFFFF"/>
              </a:highlight>
            </a:endParaRPr>
          </a:p>
          <a:p>
            <a:pPr marL="0" lvl="0" indent="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935"/>
              <a:buNone/>
            </a:pPr>
            <a:r>
              <a:rPr lang="en" sz="1400">
                <a:solidFill>
                  <a:srgbClr val="222222"/>
                </a:solidFill>
                <a:highlight>
                  <a:srgbClr val="FFFFFF"/>
                </a:highlight>
              </a:rPr>
              <a:t>SNOMED has received a request to add a clinical drug for which the FSN exceeds the limit of characters allowed (255 characters). Going forward this will not be a unique scenario.</a:t>
            </a:r>
            <a:endParaRPr sz="1400">
              <a:solidFill>
                <a:srgbClr val="222222"/>
              </a:solidFill>
              <a:highlight>
                <a:srgbClr val="FFFFFF"/>
              </a:highlight>
            </a:endParaRPr>
          </a:p>
          <a:p>
            <a:pPr marL="0" lvl="0" indent="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935"/>
              <a:buNone/>
            </a:pPr>
            <a:r>
              <a:rPr lang="en" sz="1400">
                <a:solidFill>
                  <a:srgbClr val="222222"/>
                </a:solidFill>
                <a:highlight>
                  <a:srgbClr val="FFFFFF"/>
                </a:highlight>
              </a:rPr>
              <a:t>Product containing precisely dexamethasone 1 milligram/1 milliliter and neomycin (as neomycin sulfate) 3500 international unit/1 milliliter and polymyxin B sulfate 6000 international unit/1 milliliter conventional release suspension for eye drops (clinical drug)</a:t>
            </a:r>
            <a:endParaRPr sz="1400">
              <a:solidFill>
                <a:srgbClr val="222222"/>
              </a:solidFill>
              <a:highlight>
                <a:srgbClr val="FFFFFF"/>
              </a:highlight>
            </a:endParaRPr>
          </a:p>
          <a:p>
            <a:pPr marL="0" lvl="0" indent="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935"/>
              <a:buNone/>
            </a:pPr>
            <a:r>
              <a:rPr lang="en" sz="1400">
                <a:solidFill>
                  <a:srgbClr val="222222"/>
                </a:solidFill>
                <a:highlight>
                  <a:srgbClr val="FFFFFF"/>
                </a:highlight>
              </a:rPr>
              <a:t>Note: SNOMED CT use case for CDs does not include direct patient care (prescribing, dispensing, administration etc.). </a:t>
            </a:r>
            <a:endParaRPr sz="1400">
              <a:solidFill>
                <a:srgbClr val="222222"/>
              </a:solidFill>
              <a:highlight>
                <a:srgbClr val="FFFFFF"/>
              </a:highlight>
            </a:endParaRPr>
          </a:p>
          <a:p>
            <a:pPr marL="0" lvl="0" indent="0" algn="l" rtl="0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SzPts val="935"/>
              <a:buNone/>
            </a:pPr>
            <a:r>
              <a:rPr lang="en" sz="1400" b="1"/>
              <a:t>Agreement reached to use “units” for all products. </a:t>
            </a:r>
            <a:endParaRPr sz="1400" b="1"/>
          </a:p>
          <a:p>
            <a:pPr marL="0" lvl="0" indent="0" algn="l" rtl="0">
              <a:lnSpc>
                <a:spcPct val="105000"/>
              </a:lnSpc>
              <a:spcBef>
                <a:spcPts val="1200"/>
              </a:spcBef>
              <a:spcAft>
                <a:spcPts val="0"/>
              </a:spcAft>
              <a:buSzPts val="935"/>
              <a:buNone/>
            </a:pPr>
            <a:r>
              <a:rPr lang="en" sz="1400"/>
              <a:t>For details of the full discussion from the Editorial Advisory Group meeting 23rd May 2023, please see:</a:t>
            </a:r>
            <a:endParaRPr sz="1400"/>
          </a:p>
          <a:p>
            <a:pPr marL="0" lvl="0" indent="0" algn="l" rtl="0">
              <a:lnSpc>
                <a:spcPct val="105000"/>
              </a:lnSpc>
              <a:spcBef>
                <a:spcPts val="1200"/>
              </a:spcBef>
              <a:spcAft>
                <a:spcPts val="1200"/>
              </a:spcAft>
              <a:buSzPts val="935"/>
              <a:buNone/>
            </a:pPr>
            <a:r>
              <a:rPr lang="en" sz="1400"/>
              <a:t>https://confluence.ihtsdotools.org/display/editorialag/2023-05-22+SNOMED+Editorial+Advisory+Group</a:t>
            </a:r>
            <a:endParaRPr sz="14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UNITS</a:t>
            </a:r>
            <a:endParaRPr/>
          </a:p>
        </p:txBody>
      </p:sp>
      <p:sp>
        <p:nvSpPr>
          <p:cNvPr id="67" name="Google Shape;67;p1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25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5460" u="sng">
                <a:solidFill>
                  <a:srgbClr val="222222"/>
                </a:solidFill>
                <a:highlight>
                  <a:srgbClr val="FFFFFF"/>
                </a:highlight>
              </a:rPr>
              <a:t>Editorial guidance:</a:t>
            </a:r>
            <a:endParaRPr sz="5460" u="sng">
              <a:solidFill>
                <a:srgbClr val="222222"/>
              </a:solidFill>
              <a:highlight>
                <a:srgbClr val="FFFFFF"/>
              </a:highlight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5460" b="1">
                <a:solidFill>
                  <a:srgbClr val="222222"/>
                </a:solidFill>
                <a:highlight>
                  <a:srgbClr val="FFFFFF"/>
                </a:highlight>
              </a:rPr>
              <a:t>For arbitrary units representing biological activity, the unit of measure will be represented as "units", regardless of whether there is an approved WHO specification (i.e. international unit). </a:t>
            </a:r>
            <a:endParaRPr sz="5460" b="1">
              <a:solidFill>
                <a:srgbClr val="222222"/>
              </a:solidFill>
              <a:highlight>
                <a:srgbClr val="FFFFFF"/>
              </a:highlight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 sz="6300">
              <a:solidFill>
                <a:srgbClr val="222222"/>
              </a:solidFill>
              <a:highlight>
                <a:srgbClr val="FFFF00"/>
              </a:highlight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 sz="5460" b="1">
              <a:solidFill>
                <a:srgbClr val="222222"/>
              </a:solidFill>
              <a:highlight>
                <a:srgbClr val="FFFFFF"/>
              </a:highlight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 sz="5460">
              <a:solidFill>
                <a:srgbClr val="222222"/>
              </a:solidFill>
              <a:highlight>
                <a:srgbClr val="FFFFFF"/>
              </a:highlight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5460">
              <a:solidFill>
                <a:srgbClr val="222222"/>
              </a:solidFill>
              <a:highlight>
                <a:srgbClr val="FFFFFF"/>
              </a:highlight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 sz="5460">
              <a:solidFill>
                <a:srgbClr val="222222"/>
              </a:solidFill>
              <a:highlight>
                <a:srgbClr val="FFFFFF"/>
              </a:highlight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endParaRPr sz="5460">
              <a:solidFill>
                <a:srgbClr val="222222"/>
              </a:solidFill>
              <a:highlight>
                <a:srgbClr val="FFFFFF"/>
              </a:highlight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Clr>
                <a:schemeClr val="dk1"/>
              </a:buClr>
              <a:buSzPts val="990"/>
              <a:buFont typeface="Arial"/>
              <a:buNone/>
            </a:pPr>
            <a:r>
              <a:rPr lang="en" sz="2970">
                <a:solidFill>
                  <a:srgbClr val="222222"/>
                </a:solidFill>
                <a:highlight>
                  <a:srgbClr val="FFFFFF"/>
                </a:highlight>
              </a:rPr>
              <a:t>Rationale: </a:t>
            </a:r>
            <a:endParaRPr sz="2370"/>
          </a:p>
        </p:txBody>
      </p:sp>
      <p:sp>
        <p:nvSpPr>
          <p:cNvPr id="73" name="Google Shape;73;p16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25000" lnSpcReduction="2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6300">
              <a:solidFill>
                <a:srgbClr val="222222"/>
              </a:solidFill>
              <a:highlight>
                <a:srgbClr val="FFFFFF"/>
              </a:highlight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6300">
                <a:solidFill>
                  <a:srgbClr val="222222"/>
                </a:solidFill>
                <a:highlight>
                  <a:srgbClr val="FFFFFF"/>
                </a:highlight>
              </a:rPr>
              <a:t>International Units are “arbitrary”; each one is its own bioefficacy standard and requires reference to a particular specification to be understood.  The only thing that the “international” prefix indicates is that the specification is from the WHO Expert Committee on Biological Standardization, not a “manufacturers specification”. </a:t>
            </a:r>
            <a:endParaRPr sz="6300">
              <a:solidFill>
                <a:srgbClr val="222222"/>
              </a:solidFill>
              <a:highlight>
                <a:srgbClr val="FFFFFF"/>
              </a:highlight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6300">
                <a:solidFill>
                  <a:srgbClr val="222222"/>
                </a:solidFill>
                <a:highlight>
                  <a:srgbClr val="FFFFFF"/>
                </a:highlight>
              </a:rPr>
              <a:t>Implementers must ensure, by reference to the Basis of Strength Substance, the specification that the units refer to, because all “units” by their very nature, are in a sense “arbitrary” unless the actual specification is given (so to be truly clear we would need to say not just “international units” but “international units of xxx”).  </a:t>
            </a:r>
            <a:endParaRPr sz="5460">
              <a:solidFill>
                <a:srgbClr val="222222"/>
              </a:solidFill>
              <a:highlight>
                <a:srgbClr val="FFFFFF"/>
              </a:highlight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 sz="5460" b="1">
              <a:solidFill>
                <a:srgbClr val="222222"/>
              </a:solidFill>
              <a:highlight>
                <a:srgbClr val="FFFFFF"/>
              </a:highlight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 sz="5460">
              <a:solidFill>
                <a:srgbClr val="222222"/>
              </a:solidFill>
              <a:highlight>
                <a:srgbClr val="FFFFFF"/>
              </a:highlight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5460">
              <a:solidFill>
                <a:srgbClr val="222222"/>
              </a:solidFill>
              <a:highlight>
                <a:srgbClr val="FFFFFF"/>
              </a:highlight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 sz="5460">
              <a:solidFill>
                <a:srgbClr val="222222"/>
              </a:solidFill>
              <a:highlight>
                <a:srgbClr val="FFFFFF"/>
              </a:highlight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endParaRPr sz="5460">
              <a:solidFill>
                <a:srgbClr val="222222"/>
              </a:solidFill>
              <a:highlight>
                <a:srgbClr val="FFFFFF"/>
              </a:highlight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371</Words>
  <Application>Microsoft Macintosh PowerPoint</Application>
  <PresentationFormat>On-screen Show (16:9)</PresentationFormat>
  <Paragraphs>25</Paragraphs>
  <Slides>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6" baseType="lpstr">
      <vt:lpstr>Arial</vt:lpstr>
      <vt:lpstr>Simple Light</vt:lpstr>
      <vt:lpstr>Drug Content Analysis Project </vt:lpstr>
      <vt:lpstr>Abbreviations for FSNs in drug descriptions</vt:lpstr>
      <vt:lpstr>UNITS</vt:lpstr>
      <vt:lpstr>Rationale: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Drug Content Analysis Project </dc:title>
  <cp:lastModifiedBy>Nicola Ingram</cp:lastModifiedBy>
  <cp:revision>1</cp:revision>
  <dcterms:modified xsi:type="dcterms:W3CDTF">2023-10-25T13:31:56Z</dcterms:modified>
</cp:coreProperties>
</file>