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12192000" cy="6858000"/>
  <p:notesSz cx="6858000" cy="9144000"/>
  <p:embeddedFontLst>
    <p:embeddedFont>
      <p:font typeface="Calibri" panose="020F0502020204030204" pitchFamily="34" charset="0"/>
      <p:regular r:id="rId40"/>
      <p:bold r:id="rId41"/>
      <p:italic r:id="rId42"/>
      <p:boldItalic r:id="rId43"/>
    </p:embeddedFont>
    <p:embeddedFont>
      <p:font typeface="Mulish" pitchFamily="2" charset="77"/>
      <p:regular r:id="rId44"/>
      <p:bold r:id="rId45"/>
      <p:italic r:id="rId46"/>
      <p:boldItalic r:id="rId47"/>
    </p:embeddedFont>
    <p:embeddedFont>
      <p:font typeface="Mulish ExtraLight" pitchFamily="2" charset="77"/>
      <p:regular r:id="rId48"/>
      <p:bold r:id="rId49"/>
      <p:italic r:id="rId50"/>
      <p:boldItalic r:id="rId51"/>
    </p:embeddedFont>
    <p:embeddedFont>
      <p:font typeface="Mulish Light" pitchFamily="2" charset="77"/>
      <p:regular r:id="rId52"/>
      <p:bold r:id="rId53"/>
      <p:italic r:id="rId54"/>
      <p:boldItalic r:id="rId55"/>
    </p:embeddedFont>
    <p:embeddedFont>
      <p:font typeface="Mulish SemiBold" pitchFamily="2" charset="77"/>
      <p:regular r:id="rId56"/>
      <p:bold r:id="rId57"/>
      <p:italic r:id="rId58"/>
      <p:boldItalic r:id="rId59"/>
    </p:embeddedFont>
    <p:embeddedFont>
      <p:font typeface="Questrial" pitchFamily="2" charset="77"/>
      <p:regular r:id="rId60"/>
    </p:embeddedFont>
    <p:embeddedFont>
      <p:font typeface="Trebuchet MS" panose="020B0703020202090204" pitchFamily="34" charset="0"/>
      <p:regular r:id="rId61"/>
      <p:bold r:id="rId62"/>
      <p:italic r:id="rId6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572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748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4" roundtripDataSignature="AMtx7mhTusPWs1cZjf+jQuO859ygVsTgR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F8921A7-97E9-47A7-88A8-7DB1278CB51E}">
  <a:tblStyle styleId="{CF8921A7-97E9-47A7-88A8-7DB1278CB51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E6839E2-AFD4-4494-BB20-9EC16AE44E00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>
        <p:guide orient="horz" pos="572"/>
        <p:guide pos="7106"/>
        <p:guide orient="horz" pos="37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3.fntdata"/><Relationship Id="rId47" Type="http://schemas.openxmlformats.org/officeDocument/2006/relationships/font" Target="fonts/font8.fntdata"/><Relationship Id="rId50" Type="http://schemas.openxmlformats.org/officeDocument/2006/relationships/font" Target="fonts/font11.fntdata"/><Relationship Id="rId55" Type="http://schemas.openxmlformats.org/officeDocument/2006/relationships/font" Target="fonts/font16.fntdata"/><Relationship Id="rId63" Type="http://schemas.openxmlformats.org/officeDocument/2006/relationships/font" Target="fonts/font24.fntdata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3" Type="http://schemas.openxmlformats.org/officeDocument/2006/relationships/font" Target="fonts/font14.fntdata"/><Relationship Id="rId58" Type="http://schemas.openxmlformats.org/officeDocument/2006/relationships/font" Target="fonts/font19.fntdata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font" Target="fonts/font22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4.fntdata"/><Relationship Id="rId48" Type="http://schemas.openxmlformats.org/officeDocument/2006/relationships/font" Target="fonts/font9.fntdata"/><Relationship Id="rId56" Type="http://schemas.openxmlformats.org/officeDocument/2006/relationships/font" Target="fonts/font17.fntdata"/><Relationship Id="rId64" Type="http://customschemas.google.com/relationships/presentationmetadata" Target="metadata"/><Relationship Id="rId8" Type="http://schemas.openxmlformats.org/officeDocument/2006/relationships/slide" Target="slides/slide7.xml"/><Relationship Id="rId51" Type="http://schemas.openxmlformats.org/officeDocument/2006/relationships/font" Target="fonts/font12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7.fntdata"/><Relationship Id="rId59" Type="http://schemas.openxmlformats.org/officeDocument/2006/relationships/font" Target="fonts/font20.fntdata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font" Target="fonts/font2.fntdata"/><Relationship Id="rId54" Type="http://schemas.openxmlformats.org/officeDocument/2006/relationships/font" Target="fonts/font15.fntdata"/><Relationship Id="rId62" Type="http://schemas.openxmlformats.org/officeDocument/2006/relationships/font" Target="fonts/font2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0.fntdata"/><Relationship Id="rId57" Type="http://schemas.openxmlformats.org/officeDocument/2006/relationships/font" Target="fonts/font18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5.fntdata"/><Relationship Id="rId52" Type="http://schemas.openxmlformats.org/officeDocument/2006/relationships/font" Target="fonts/font13.fntdata"/><Relationship Id="rId60" Type="http://schemas.openxmlformats.org/officeDocument/2006/relationships/font" Target="fonts/font21.fntdata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learning.ihtsdotools.org/report/customsql/view.php?id=262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Unique user logins (</a:t>
            </a:r>
            <a:r>
              <a:rPr lang="en-US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https://elearning.ihtsdotools.org/report/customsql/view.php?id=262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) looks at last 365 days - run on the 4th October, 2023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Active (last 6 months)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Completions - Total figure up to end of Sep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Active (last 6 months)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Completions - Total figure up to end of Sep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Enrolments - Overall enrolments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Active - Last 6 months (Oct - Feb)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Enrolments - Overall enrolments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Active - Last 6 months (Oct - Feb)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March 3</a:t>
            </a:r>
            <a:r>
              <a:rPr lang="en-US" baseline="30000">
                <a:latin typeface="Arial"/>
                <a:ea typeface="Arial"/>
                <a:cs typeface="Arial"/>
                <a:sym typeface="Arial"/>
              </a:rPr>
              <a:t>rd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 2023 Figures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Show Guides 10 minutes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9" name="Google Shape;369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Kath to talk about timeline changes to Implementation Course</a:t>
            </a:r>
            <a:endParaRPr/>
          </a:p>
        </p:txBody>
      </p:sp>
      <p:sp>
        <p:nvSpPr>
          <p:cNvPr id="370" name="Google Shape;370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7" name="Google Shape;377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8" name="Google Shape;378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2909bbf3d0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2" name="Google Shape;392;g2909bbf3d01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3" name="Google Shape;393;g2909bbf3d01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284181a37f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5" name="Google Shape;425;g284181a37f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26" name="Google Shape;426;g284181a37fa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g2909bbf3d01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7" name="Google Shape;447;g2909bbf3d01_0_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8" name="Google Shape;448;g2909bbf3d01_0_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284181a37f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0" name="Google Shape;480;g284181a37fa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1" name="Google Shape;481;g284181a37fa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284378d2f5b_0_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g284378d2f5b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284181a37fa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3" name="Google Shape;493;g284181a37fa_0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94" name="Google Shape;494;g284181a37fa_0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Liara to talk about Education Partnerships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Liara to talk about Education resourses sharing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5" name="Google Shape;515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Liara to talk about Education resourses sharing – can add links to members education area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0" name="Google Shape;53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hyperlink" Target="http://snomedexpo.org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_Custom Layout">
  <p:cSld name="17_Custom Layou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4"/>
          <p:cNvSpPr>
            <a:spLocks noGrp="1"/>
          </p:cNvSpPr>
          <p:nvPr>
            <p:ph type="pic" idx="2"/>
          </p:nvPr>
        </p:nvSpPr>
        <p:spPr>
          <a:xfrm>
            <a:off x="0" y="0"/>
            <a:ext cx="40640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18" name="Google Shape;18;p34"/>
          <p:cNvSpPr>
            <a:spLocks noGrp="1"/>
          </p:cNvSpPr>
          <p:nvPr>
            <p:ph type="pic" idx="3"/>
          </p:nvPr>
        </p:nvSpPr>
        <p:spPr>
          <a:xfrm>
            <a:off x="4064000" y="0"/>
            <a:ext cx="40640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19" name="Google Shape;19;p34"/>
          <p:cNvSpPr>
            <a:spLocks noGrp="1"/>
          </p:cNvSpPr>
          <p:nvPr>
            <p:ph type="pic" idx="4"/>
          </p:nvPr>
        </p:nvSpPr>
        <p:spPr>
          <a:xfrm>
            <a:off x="8128000" y="0"/>
            <a:ext cx="40640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20" name="Google Shape;20;p34"/>
          <p:cNvSpPr>
            <a:spLocks noGrp="1"/>
          </p:cNvSpPr>
          <p:nvPr>
            <p:ph type="pic" idx="5"/>
          </p:nvPr>
        </p:nvSpPr>
        <p:spPr>
          <a:xfrm>
            <a:off x="0" y="2286000"/>
            <a:ext cx="62738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21" name="Google Shape;21;p34"/>
          <p:cNvSpPr>
            <a:spLocks noGrp="1"/>
          </p:cNvSpPr>
          <p:nvPr>
            <p:ph type="pic" idx="6"/>
          </p:nvPr>
        </p:nvSpPr>
        <p:spPr>
          <a:xfrm>
            <a:off x="-1" y="4572000"/>
            <a:ext cx="6805204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22" name="Google Shape;22;p34"/>
          <p:cNvSpPr>
            <a:spLocks noGrp="1"/>
          </p:cNvSpPr>
          <p:nvPr>
            <p:ph type="pic" idx="7"/>
          </p:nvPr>
        </p:nvSpPr>
        <p:spPr>
          <a:xfrm>
            <a:off x="6805204" y="4572000"/>
            <a:ext cx="5386797" cy="2286000"/>
          </a:xfrm>
          <a:prstGeom prst="rect">
            <a:avLst/>
          </a:prstGeom>
          <a:noFill/>
          <a:ln>
            <a:noFill/>
          </a:ln>
        </p:spPr>
      </p:sp>
      <p:pic>
        <p:nvPicPr>
          <p:cNvPr id="23" name="Google Shape;23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426200" y="2438400"/>
            <a:ext cx="3238832" cy="198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Promo Slide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42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42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rgbClr val="F0513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2" name="Google Shape;72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42"/>
          <p:cNvSpPr txBox="1">
            <a:spLocks noGrp="1"/>
          </p:cNvSpPr>
          <p:nvPr>
            <p:ph type="body" idx="1"/>
          </p:nvPr>
        </p:nvSpPr>
        <p:spPr>
          <a:xfrm>
            <a:off x="638781" y="3454462"/>
            <a:ext cx="3080873" cy="3008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42"/>
          <p:cNvSpPr txBox="1">
            <a:spLocks noGrp="1"/>
          </p:cNvSpPr>
          <p:nvPr>
            <p:ph type="body" idx="2"/>
          </p:nvPr>
        </p:nvSpPr>
        <p:spPr>
          <a:xfrm>
            <a:off x="603273" y="980751"/>
            <a:ext cx="3080873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75" name="Google Shape;75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4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/3 Image Yellow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3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43"/>
          <p:cNvSpPr>
            <a:spLocks noGrp="1"/>
          </p:cNvSpPr>
          <p:nvPr>
            <p:ph type="pic" idx="2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79" name="Google Shape;79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43"/>
          <p:cNvSpPr txBox="1">
            <a:spLocks noGrp="1"/>
          </p:cNvSpPr>
          <p:nvPr>
            <p:ph type="body" idx="1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43"/>
          <p:cNvSpPr txBox="1">
            <a:spLocks noGrp="1"/>
          </p:cNvSpPr>
          <p:nvPr>
            <p:ph type="body" idx="3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4_Title Slide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4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44"/>
          <p:cNvSpPr>
            <a:spLocks noGrp="1"/>
          </p:cNvSpPr>
          <p:nvPr>
            <p:ph type="pic" idx="2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85" name="Google Shape;85;p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44"/>
          <p:cNvSpPr txBox="1">
            <a:spLocks noGrp="1"/>
          </p:cNvSpPr>
          <p:nvPr>
            <p:ph type="body" idx="1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44"/>
          <p:cNvSpPr txBox="1">
            <a:spLocks noGrp="1"/>
          </p:cNvSpPr>
          <p:nvPr>
            <p:ph type="body" idx="3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4_Title Slide 2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5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45"/>
          <p:cNvSpPr>
            <a:spLocks noGrp="1"/>
          </p:cNvSpPr>
          <p:nvPr>
            <p:ph type="pic" idx="2"/>
          </p:nvPr>
        </p:nvSpPr>
        <p:spPr>
          <a:xfrm>
            <a:off x="129088" y="0"/>
            <a:ext cx="442061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91" name="Google Shape;91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45"/>
          <p:cNvSpPr txBox="1">
            <a:spLocks noGrp="1"/>
          </p:cNvSpPr>
          <p:nvPr>
            <p:ph type="body" idx="1"/>
          </p:nvPr>
        </p:nvSpPr>
        <p:spPr>
          <a:xfrm>
            <a:off x="4906174" y="360000"/>
            <a:ext cx="5917037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45"/>
          <p:cNvSpPr txBox="1">
            <a:spLocks noGrp="1"/>
          </p:cNvSpPr>
          <p:nvPr>
            <p:ph type="body" idx="3"/>
          </p:nvPr>
        </p:nvSpPr>
        <p:spPr>
          <a:xfrm>
            <a:off x="4906537" y="1014413"/>
            <a:ext cx="5917037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/2 Imag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5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5"/>
          <p:cNvSpPr>
            <a:spLocks noGrp="1"/>
          </p:cNvSpPr>
          <p:nvPr>
            <p:ph type="pic" idx="2"/>
          </p:nvPr>
        </p:nvSpPr>
        <p:spPr>
          <a:xfrm>
            <a:off x="129088" y="0"/>
            <a:ext cx="442061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27" name="Google Shape;27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5"/>
          <p:cNvSpPr txBox="1">
            <a:spLocks noGrp="1"/>
          </p:cNvSpPr>
          <p:nvPr>
            <p:ph type="body" idx="1"/>
          </p:nvPr>
        </p:nvSpPr>
        <p:spPr>
          <a:xfrm>
            <a:off x="4906174" y="360000"/>
            <a:ext cx="5917037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5"/>
          <p:cNvSpPr txBox="1">
            <a:spLocks noGrp="1"/>
          </p:cNvSpPr>
          <p:nvPr>
            <p:ph type="body" idx="3"/>
          </p:nvPr>
        </p:nvSpPr>
        <p:spPr>
          <a:xfrm>
            <a:off x="4906537" y="1014413"/>
            <a:ext cx="5917037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Full Text - Blu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6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6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36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36"/>
          <p:cNvSpPr txBox="1">
            <a:spLocks noGrp="1"/>
          </p:cNvSpPr>
          <p:nvPr>
            <p:ph type="body" idx="2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7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8" name="Google Shape;38;p37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" name="Google Shape;39;p37"/>
          <p:cNvSpPr/>
          <p:nvPr/>
        </p:nvSpPr>
        <p:spPr>
          <a:xfrm>
            <a:off x="11278075" y="994225"/>
            <a:ext cx="771600" cy="5647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Title Slide">
  <p:cSld name="10_Title Slid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8"/>
          <p:cNvSpPr>
            <a:spLocks noGrp="1"/>
          </p:cNvSpPr>
          <p:nvPr>
            <p:ph type="pic" idx="2"/>
          </p:nvPr>
        </p:nvSpPr>
        <p:spPr>
          <a:xfrm>
            <a:off x="7237562" y="703053"/>
            <a:ext cx="3812875" cy="5451894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42" name="Google Shape;42;p38"/>
          <p:cNvSpPr/>
          <p:nvPr/>
        </p:nvSpPr>
        <p:spPr>
          <a:xfrm>
            <a:off x="11114315" y="1012371"/>
            <a:ext cx="914400" cy="584563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3" name="Google Shape;43;p38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4" name="Google Shape;44;p38"/>
          <p:cNvSpPr txBox="1"/>
          <p:nvPr/>
        </p:nvSpPr>
        <p:spPr>
          <a:xfrm>
            <a:off x="180550" y="6384725"/>
            <a:ext cx="4980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1" i="1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1" i="1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Full Text Purpl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9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39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" name="Google Shape;48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39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39"/>
          <p:cNvSpPr txBox="1">
            <a:spLocks noGrp="1"/>
          </p:cNvSpPr>
          <p:nvPr>
            <p:ph type="body" idx="2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Full Text Gree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6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46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" name="Google Shape;54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46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46"/>
          <p:cNvSpPr txBox="1">
            <a:spLocks noGrp="1"/>
          </p:cNvSpPr>
          <p:nvPr>
            <p:ph type="body" idx="2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Closing Sl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0"/>
          <p:cNvSpPr/>
          <p:nvPr/>
        </p:nvSpPr>
        <p:spPr>
          <a:xfrm>
            <a:off x="11189586" y="0"/>
            <a:ext cx="863600" cy="67056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40"/>
          <p:cNvSpPr>
            <a:spLocks noGrp="1"/>
          </p:cNvSpPr>
          <p:nvPr>
            <p:ph type="pic" idx="2"/>
          </p:nvPr>
        </p:nvSpPr>
        <p:spPr>
          <a:xfrm>
            <a:off x="-1" y="0"/>
            <a:ext cx="12192001" cy="6098533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60" name="Google Shape;60;p40"/>
          <p:cNvSpPr txBox="1"/>
          <p:nvPr/>
        </p:nvSpPr>
        <p:spPr>
          <a:xfrm>
            <a:off x="291214" y="6416222"/>
            <a:ext cx="3134700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000" b="0" i="0" u="none" strike="noStrike" cap="none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April 2023 Business Meetings</a:t>
            </a:r>
            <a:endParaRPr sz="1000" b="0" i="0" u="none" strike="noStrike" cap="none">
              <a:solidFill>
                <a:schemeClr val="accent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sp>
        <p:nvSpPr>
          <p:cNvPr id="61" name="Google Shape;61;p40"/>
          <p:cNvSpPr/>
          <p:nvPr/>
        </p:nvSpPr>
        <p:spPr>
          <a:xfrm rot="5400000">
            <a:off x="4004420" y="5171312"/>
            <a:ext cx="3600" cy="2736000"/>
          </a:xfrm>
          <a:prstGeom prst="rect">
            <a:avLst/>
          </a:prstGeom>
          <a:solidFill>
            <a:schemeClr val="accent1">
              <a:alpha val="48627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000" b="0" i="0" u="none" strike="noStrike" cap="none">
              <a:solidFill>
                <a:schemeClr val="accent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sp>
        <p:nvSpPr>
          <p:cNvPr id="62" name="Google Shape;62;p40"/>
          <p:cNvSpPr txBox="1"/>
          <p:nvPr/>
        </p:nvSpPr>
        <p:spPr>
          <a:xfrm>
            <a:off x="5679022" y="6416202"/>
            <a:ext cx="7575819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chemeClr val="accent2"/>
                </a:solidFill>
                <a:uFill>
                  <a:noFill/>
                </a:uFill>
                <a:latin typeface="Mulish Light"/>
                <a:ea typeface="Mulish Light"/>
                <a:cs typeface="Mulish Light"/>
                <a:sym typeface="Mulish Ligh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snomedexpo.org</a:t>
            </a:r>
            <a:r>
              <a:rPr lang="en-US" sz="1000" b="0" i="0" u="none" strike="noStrike" cap="none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  |   linkedin.com/company/ihtsdo   |   x.com/snomedct   |   youtube.com/@snomedct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One Third Image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41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41"/>
          <p:cNvSpPr>
            <a:spLocks noGrp="1"/>
          </p:cNvSpPr>
          <p:nvPr>
            <p:ph type="pic" idx="2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66" name="Google Shape;66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41"/>
          <p:cNvSpPr txBox="1">
            <a:spLocks noGrp="1"/>
          </p:cNvSpPr>
          <p:nvPr>
            <p:ph type="body" idx="1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41"/>
          <p:cNvSpPr txBox="1">
            <a:spLocks noGrp="1"/>
          </p:cNvSpPr>
          <p:nvPr>
            <p:ph type="body" idx="3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33"/>
          <p:cNvCxnSpPr/>
          <p:nvPr/>
        </p:nvCxnSpPr>
        <p:spPr>
          <a:xfrm rot="10800000">
            <a:off x="11792737" y="1532400"/>
            <a:ext cx="0" cy="2590200"/>
          </a:xfrm>
          <a:prstGeom prst="straightConnector1">
            <a:avLst/>
          </a:prstGeom>
          <a:noFill/>
          <a:ln w="952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1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/>
          <p:nvPr/>
        </p:nvSpPr>
        <p:spPr>
          <a:xfrm rot="-5400000">
            <a:off x="10215800" y="4865565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rPr>
              <a:t>October 2023 Business Meetings</a:t>
            </a:r>
            <a:endParaRPr sz="1100" b="0" i="0" u="none" strike="noStrike" cap="none">
              <a:solidFill>
                <a:srgbClr val="434A55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pic>
        <p:nvPicPr>
          <p:cNvPr id="14" name="Google Shape;14;p33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-1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3"/>
          <p:cNvSpPr txBox="1"/>
          <p:nvPr/>
        </p:nvSpPr>
        <p:spPr>
          <a:xfrm>
            <a:off x="11587566" y="2272998"/>
            <a:ext cx="416448" cy="42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Mulish Light"/>
                <a:ea typeface="Mulish Light"/>
                <a:cs typeface="Mulish Light"/>
                <a:sym typeface="Mulish Light"/>
              </a:rPr>
              <a:t>‹#›</a:t>
            </a:fld>
            <a:endParaRPr sz="1400" b="0" i="0" u="none" strike="noStrike" cap="none">
              <a:solidFill>
                <a:schemeClr val="dk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learning.ihtsdotools.org/course/view.php?id=5&amp;section=1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13" Type="http://schemas.openxmlformats.org/officeDocument/2006/relationships/image" Target="../media/image30.jpg"/><Relationship Id="rId18" Type="http://schemas.openxmlformats.org/officeDocument/2006/relationships/image" Target="../media/image35.jpg"/><Relationship Id="rId3" Type="http://schemas.openxmlformats.org/officeDocument/2006/relationships/image" Target="../media/image20.jpg"/><Relationship Id="rId7" Type="http://schemas.openxmlformats.org/officeDocument/2006/relationships/image" Target="../media/image24.jpg"/><Relationship Id="rId12" Type="http://schemas.openxmlformats.org/officeDocument/2006/relationships/image" Target="../media/image29.jpg"/><Relationship Id="rId17" Type="http://schemas.openxmlformats.org/officeDocument/2006/relationships/image" Target="../media/image34.jpg"/><Relationship Id="rId2" Type="http://schemas.openxmlformats.org/officeDocument/2006/relationships/notesSlide" Target="../notesSlides/notesSlide26.xml"/><Relationship Id="rId16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g"/><Relationship Id="rId11" Type="http://schemas.openxmlformats.org/officeDocument/2006/relationships/image" Target="../media/image28.jpg"/><Relationship Id="rId5" Type="http://schemas.openxmlformats.org/officeDocument/2006/relationships/image" Target="../media/image22.jpg"/><Relationship Id="rId15" Type="http://schemas.openxmlformats.org/officeDocument/2006/relationships/image" Target="../media/image32.jpg"/><Relationship Id="rId10" Type="http://schemas.openxmlformats.org/officeDocument/2006/relationships/image" Target="../media/image27.jpg"/><Relationship Id="rId19" Type="http://schemas.openxmlformats.org/officeDocument/2006/relationships/image" Target="../media/image36.jpg"/><Relationship Id="rId4" Type="http://schemas.openxmlformats.org/officeDocument/2006/relationships/image" Target="../media/image21.jpg"/><Relationship Id="rId9" Type="http://schemas.openxmlformats.org/officeDocument/2006/relationships/image" Target="../media/image26.jpg"/><Relationship Id="rId14" Type="http://schemas.openxmlformats.org/officeDocument/2006/relationships/image" Target="../media/image31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elearning@snomed.org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mailto:elearning@snomed.org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nomed.org/ela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arh@snomed.or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"/>
          <p:cNvPicPr preferRelativeResize="0"/>
          <p:nvPr/>
        </p:nvPicPr>
        <p:blipFill rotWithShape="1">
          <a:blip r:embed="rId3">
            <a:alphaModFix/>
          </a:blip>
          <a:srcRect t="5961" b="9357"/>
          <a:stretch/>
        </p:blipFill>
        <p:spPr>
          <a:xfrm>
            <a:off x="0" y="50"/>
            <a:ext cx="12192001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"/>
          <p:cNvSpPr/>
          <p:nvPr/>
        </p:nvSpPr>
        <p:spPr>
          <a:xfrm>
            <a:off x="0" y="25198"/>
            <a:ext cx="12192000" cy="6858000"/>
          </a:xfrm>
          <a:prstGeom prst="rect">
            <a:avLst/>
          </a:prstGeom>
          <a:solidFill>
            <a:schemeClr val="accent1">
              <a:alpha val="68627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1"/>
              <a:buFont typeface="Arial"/>
              <a:buNone/>
            </a:pPr>
            <a:endParaRPr sz="13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"/>
          <p:cNvSpPr txBox="1"/>
          <p:nvPr/>
        </p:nvSpPr>
        <p:spPr>
          <a:xfrm>
            <a:off x="6582834" y="2591509"/>
            <a:ext cx="50778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accent1"/>
                </a:solidFill>
                <a:latin typeface="Mulish"/>
                <a:ea typeface="Mulish"/>
                <a:cs typeface="Mulish"/>
                <a:sym typeface="Mulish"/>
              </a:rPr>
              <a:t>[Insert Title]</a:t>
            </a:r>
            <a:endParaRPr sz="3200" b="0" i="0" u="none" strike="noStrike" cap="none">
              <a:solidFill>
                <a:schemeClr val="accent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1" name="Google Shape;101;p1"/>
          <p:cNvSpPr txBox="1"/>
          <p:nvPr/>
        </p:nvSpPr>
        <p:spPr>
          <a:xfrm>
            <a:off x="6582834" y="3850218"/>
            <a:ext cx="5202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7F7F7F"/>
                </a:solidFill>
                <a:latin typeface="Mulish"/>
                <a:ea typeface="Mulish"/>
                <a:cs typeface="Mulish"/>
                <a:sym typeface="Mulish"/>
              </a:rPr>
              <a:t>[Insert Date]</a:t>
            </a:r>
            <a:endParaRPr sz="1800" b="0" i="0" u="none" strike="noStrike" cap="none">
              <a:solidFill>
                <a:srgbClr val="7F7F7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2" name="Google Shape;102;p1"/>
          <p:cNvSpPr txBox="1"/>
          <p:nvPr/>
        </p:nvSpPr>
        <p:spPr>
          <a:xfrm>
            <a:off x="276090" y="6383375"/>
            <a:ext cx="75759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snomedexpo.org  |   linkedin.com/company/ihtsdo   |   x.com/snomedct   |   youtube.com/@snomedct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"/>
          <p:cNvSpPr/>
          <p:nvPr/>
        </p:nvSpPr>
        <p:spPr>
          <a:xfrm>
            <a:off x="6051525" y="2253625"/>
            <a:ext cx="6140400" cy="240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1"/>
              <a:buFont typeface="Arial"/>
              <a:buNone/>
            </a:pPr>
            <a:endParaRPr sz="13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6247" y="561276"/>
            <a:ext cx="3069900" cy="136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"/>
          <p:cNvSpPr txBox="1"/>
          <p:nvPr/>
        </p:nvSpPr>
        <p:spPr>
          <a:xfrm>
            <a:off x="6582809" y="2499495"/>
            <a:ext cx="5346432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Mulish"/>
                <a:ea typeface="Mulish"/>
                <a:cs typeface="Mulish"/>
                <a:sym typeface="Mulish"/>
              </a:rPr>
              <a:t>E-Learning Advisory Group (ELAG) Meeting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"/>
          <p:cNvSpPr txBox="1"/>
          <p:nvPr/>
        </p:nvSpPr>
        <p:spPr>
          <a:xfrm>
            <a:off x="6582809" y="3469168"/>
            <a:ext cx="5202900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Mulish"/>
                <a:ea typeface="Mulish"/>
                <a:cs typeface="Mulish"/>
                <a:sym typeface="Mulish"/>
              </a:rPr>
              <a:t>October 2023 Business Meeting</a:t>
            </a:r>
            <a:endParaRPr sz="1800" b="0" i="0" u="none" strike="noStrike" cap="non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Mulish"/>
                <a:ea typeface="Mulish"/>
                <a:cs typeface="Mulish"/>
                <a:sym typeface="Mulish"/>
              </a:rPr>
              <a:t>Chair : Ian Spiers</a:t>
            </a:r>
            <a:endParaRPr sz="1800" b="0" i="0" u="none" strike="noStrike" cap="non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7" name="Google Shape;107;p1"/>
          <p:cNvSpPr txBox="1"/>
          <p:nvPr/>
        </p:nvSpPr>
        <p:spPr>
          <a:xfrm>
            <a:off x="8351334" y="5442053"/>
            <a:ext cx="34344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0" i="0" u="none" strike="noStrike" cap="none">
                <a:solidFill>
                  <a:srgbClr val="F1C232"/>
                </a:solidFill>
                <a:latin typeface="Mulish"/>
                <a:ea typeface="Mulish"/>
                <a:cs typeface="Mulish"/>
                <a:sym typeface="Mulish"/>
              </a:rPr>
              <a:t>Atlanta, USA</a:t>
            </a:r>
            <a:endParaRPr sz="3000" b="0" i="0" u="none" strike="noStrike" cap="none">
              <a:solidFill>
                <a:srgbClr val="F1C23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0" i="0" u="none" strike="noStrike" cap="none">
                <a:solidFill>
                  <a:srgbClr val="F1C232"/>
                </a:solidFill>
                <a:latin typeface="Mulish"/>
                <a:ea typeface="Mulish"/>
                <a:cs typeface="Mulish"/>
                <a:sym typeface="Mulish"/>
              </a:rPr>
              <a:t>October 2023</a:t>
            </a:r>
            <a:endParaRPr sz="3000" b="0" i="0" u="none" strike="noStrike" cap="none">
              <a:solidFill>
                <a:srgbClr val="F1C23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8" name="Google Shape;108;p1"/>
          <p:cNvSpPr/>
          <p:nvPr/>
        </p:nvSpPr>
        <p:spPr>
          <a:xfrm>
            <a:off x="0" y="0"/>
            <a:ext cx="86100" cy="6858000"/>
          </a:xfrm>
          <a:prstGeom prst="rect">
            <a:avLst/>
          </a:prstGeom>
          <a:solidFill>
            <a:srgbClr val="F1C23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10"/>
          <p:cNvPicPr preferRelativeResize="0"/>
          <p:nvPr/>
        </p:nvPicPr>
        <p:blipFill rotWithShape="1">
          <a:blip r:embed="rId3">
            <a:alphaModFix/>
          </a:blip>
          <a:srcRect l="42863" r="36768"/>
          <a:stretch/>
        </p:blipFill>
        <p:spPr>
          <a:xfrm>
            <a:off x="87059" y="-1"/>
            <a:ext cx="22053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10"/>
          <p:cNvSpPr txBox="1">
            <a:spLocks noGrp="1"/>
          </p:cNvSpPr>
          <p:nvPr>
            <p:ph type="body" idx="1"/>
          </p:nvPr>
        </p:nvSpPr>
        <p:spPr>
          <a:xfrm>
            <a:off x="2653626" y="360000"/>
            <a:ext cx="8169585" cy="978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Education Team Update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endParaRPr/>
          </a:p>
        </p:txBody>
      </p:sp>
      <p:sp>
        <p:nvSpPr>
          <p:cNvPr id="202" name="Google Shape;202;p10"/>
          <p:cNvSpPr txBox="1"/>
          <p:nvPr/>
        </p:nvSpPr>
        <p:spPr>
          <a:xfrm>
            <a:off x="2653989" y="1014413"/>
            <a:ext cx="8276770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E&amp;PS Team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E-Learning Status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CT Starter Tutorial &amp; Education Resource Guide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Implementation Course Update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3" name="Google Shape;203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33695" y="3429000"/>
            <a:ext cx="4562363" cy="308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1"/>
          <p:cNvSpPr txBox="1"/>
          <p:nvPr/>
        </p:nvSpPr>
        <p:spPr>
          <a:xfrm>
            <a:off x="999338" y="408859"/>
            <a:ext cx="70746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1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 Team</a:t>
            </a:r>
            <a:endParaRPr sz="32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09" name="Google Shape;209;p11"/>
          <p:cNvSpPr/>
          <p:nvPr/>
        </p:nvSpPr>
        <p:spPr>
          <a:xfrm>
            <a:off x="930752" y="1544716"/>
            <a:ext cx="2049056" cy="502208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Liara Tutina</a:t>
            </a: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10" name="Google Shape;210;p11"/>
          <p:cNvSpPr/>
          <p:nvPr/>
        </p:nvSpPr>
        <p:spPr>
          <a:xfrm rot="10800000">
            <a:off x="930623" y="2047105"/>
            <a:ext cx="2040733" cy="1580752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11" name="Google Shape;211;p11"/>
          <p:cNvSpPr/>
          <p:nvPr/>
        </p:nvSpPr>
        <p:spPr>
          <a:xfrm>
            <a:off x="6437994" y="1544711"/>
            <a:ext cx="2049600" cy="502211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32A4F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Kath Priest</a:t>
            </a: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12" name="Google Shape;212;p11"/>
          <p:cNvSpPr/>
          <p:nvPr/>
        </p:nvSpPr>
        <p:spPr>
          <a:xfrm rot="10800000">
            <a:off x="6437860" y="2047105"/>
            <a:ext cx="2049600" cy="1575752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13" name="Google Shape;213;p11"/>
          <p:cNvSpPr/>
          <p:nvPr/>
        </p:nvSpPr>
        <p:spPr>
          <a:xfrm>
            <a:off x="9108715" y="1579317"/>
            <a:ext cx="2049600" cy="502211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007EA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Ian Spiers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11"/>
          <p:cNvSpPr/>
          <p:nvPr/>
        </p:nvSpPr>
        <p:spPr>
          <a:xfrm rot="10800000">
            <a:off x="9108590" y="2081798"/>
            <a:ext cx="2049600" cy="150089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15" name="Google Shape;215;p11"/>
          <p:cNvSpPr/>
          <p:nvPr/>
        </p:nvSpPr>
        <p:spPr>
          <a:xfrm>
            <a:off x="5020252" y="4271749"/>
            <a:ext cx="2049600" cy="549338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16" name="Google Shape;216;p11"/>
          <p:cNvSpPr/>
          <p:nvPr/>
        </p:nvSpPr>
        <p:spPr>
          <a:xfrm rot="10800000">
            <a:off x="5020127" y="4821268"/>
            <a:ext cx="2049600" cy="1476174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17" name="Google Shape;217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73427" y="4886624"/>
            <a:ext cx="1143000" cy="133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17227" y="2138474"/>
            <a:ext cx="1276349" cy="1351062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11"/>
          <p:cNvSpPr txBox="1"/>
          <p:nvPr/>
        </p:nvSpPr>
        <p:spPr>
          <a:xfrm>
            <a:off x="5020265" y="4271749"/>
            <a:ext cx="2049600" cy="556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Questrial"/>
              <a:buNone/>
            </a:pPr>
            <a:r>
              <a:rPr lang="en-US" sz="18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Penny Livesay</a:t>
            </a: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20" name="Google Shape;220;p11"/>
          <p:cNvSpPr txBox="1"/>
          <p:nvPr/>
        </p:nvSpPr>
        <p:spPr>
          <a:xfrm>
            <a:off x="1368777" y="3624824"/>
            <a:ext cx="1613519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Education Lead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11"/>
          <p:cNvSpPr txBox="1"/>
          <p:nvPr/>
        </p:nvSpPr>
        <p:spPr>
          <a:xfrm>
            <a:off x="6297271" y="3622857"/>
            <a:ext cx="2310312" cy="800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Education and Product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 Specialist</a:t>
            </a:r>
            <a:endParaRPr sz="1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11"/>
          <p:cNvSpPr txBox="1"/>
          <p:nvPr/>
        </p:nvSpPr>
        <p:spPr>
          <a:xfrm>
            <a:off x="8537727" y="3624001"/>
            <a:ext cx="3251147" cy="800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Terminology Education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Specialist</a:t>
            </a:r>
            <a:endParaRPr sz="1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p11"/>
          <p:cNvSpPr/>
          <p:nvPr/>
        </p:nvSpPr>
        <p:spPr>
          <a:xfrm>
            <a:off x="3672592" y="1560337"/>
            <a:ext cx="2049600" cy="549337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24" name="Google Shape;224;p11"/>
          <p:cNvSpPr/>
          <p:nvPr/>
        </p:nvSpPr>
        <p:spPr>
          <a:xfrm rot="10800000">
            <a:off x="3672458" y="2109856"/>
            <a:ext cx="2049600" cy="1518000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25" name="Google Shape;225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035267" y="2206868"/>
            <a:ext cx="1323975" cy="1323975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11"/>
          <p:cNvSpPr txBox="1"/>
          <p:nvPr/>
        </p:nvSpPr>
        <p:spPr>
          <a:xfrm>
            <a:off x="3672455" y="1568117"/>
            <a:ext cx="2049600" cy="549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Louise Jones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11"/>
          <p:cNvSpPr/>
          <p:nvPr/>
        </p:nvSpPr>
        <p:spPr>
          <a:xfrm>
            <a:off x="2027670" y="4276121"/>
            <a:ext cx="2048656" cy="502298"/>
          </a:xfrm>
          <a:prstGeom prst="round2SameRect">
            <a:avLst>
              <a:gd name="adj1" fmla="val 28712"/>
              <a:gd name="adj2" fmla="val 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Anne Højen</a:t>
            </a: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28" name="Google Shape;228;p11"/>
          <p:cNvSpPr/>
          <p:nvPr/>
        </p:nvSpPr>
        <p:spPr>
          <a:xfrm rot="10800000">
            <a:off x="2027551" y="4778601"/>
            <a:ext cx="2049600" cy="1490427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29" name="Google Shape;229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33220" y="4875613"/>
            <a:ext cx="1438275" cy="1323975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11"/>
          <p:cNvSpPr txBox="1"/>
          <p:nvPr/>
        </p:nvSpPr>
        <p:spPr>
          <a:xfrm>
            <a:off x="1441204" y="6354171"/>
            <a:ext cx="3221588" cy="800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Implementation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 Specialist</a:t>
            </a:r>
            <a:endParaRPr sz="1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11"/>
          <p:cNvSpPr txBox="1"/>
          <p:nvPr/>
        </p:nvSpPr>
        <p:spPr>
          <a:xfrm>
            <a:off x="3408449" y="3628362"/>
            <a:ext cx="245407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eLearning Administrator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1"/>
          <p:cNvSpPr txBox="1"/>
          <p:nvPr/>
        </p:nvSpPr>
        <p:spPr>
          <a:xfrm>
            <a:off x="5237288" y="6297443"/>
            <a:ext cx="2051203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Authoring Specialist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1"/>
          <p:cNvSpPr/>
          <p:nvPr/>
        </p:nvSpPr>
        <p:spPr>
          <a:xfrm>
            <a:off x="7967249" y="4251118"/>
            <a:ext cx="2049600" cy="50221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4" name="Google Shape;234;p11"/>
          <p:cNvSpPr/>
          <p:nvPr/>
        </p:nvSpPr>
        <p:spPr>
          <a:xfrm rot="10800000">
            <a:off x="7967115" y="4753512"/>
            <a:ext cx="2049600" cy="1575752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35" name="Google Shape;235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353737" y="4867949"/>
            <a:ext cx="1276350" cy="1304925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11"/>
          <p:cNvSpPr txBox="1"/>
          <p:nvPr/>
        </p:nvSpPr>
        <p:spPr>
          <a:xfrm>
            <a:off x="7826526" y="6329264"/>
            <a:ext cx="2310312" cy="800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Education and Product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 Specialist</a:t>
            </a:r>
            <a:endParaRPr sz="1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11"/>
          <p:cNvSpPr txBox="1"/>
          <p:nvPr/>
        </p:nvSpPr>
        <p:spPr>
          <a:xfrm>
            <a:off x="7967224" y="4251119"/>
            <a:ext cx="2048656" cy="472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Questrial"/>
              <a:buNone/>
            </a:pPr>
            <a:r>
              <a:rPr lang="en-US" sz="18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Jon Zammit</a:t>
            </a: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38" name="Google Shape;238;p11" descr="A person wearing glasses&#10;&#10;Description automatically generated with medium confidence"/>
          <p:cNvPicPr preferRelativeResize="0"/>
          <p:nvPr/>
        </p:nvPicPr>
        <p:blipFill rotWithShape="1">
          <a:blip r:embed="rId8">
            <a:alphaModFix/>
          </a:blip>
          <a:srcRect l="17616" t="1533" r="17163" b="1191"/>
          <a:stretch/>
        </p:blipFill>
        <p:spPr>
          <a:xfrm>
            <a:off x="9498663" y="2171511"/>
            <a:ext cx="1276349" cy="1314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11" descr="A picture containing person, wall, indoor&#10;&#10;Description automatically generated"/>
          <p:cNvPicPr preferRelativeResize="0"/>
          <p:nvPr/>
        </p:nvPicPr>
        <p:blipFill rotWithShape="1">
          <a:blip r:embed="rId9">
            <a:alphaModFix/>
          </a:blip>
          <a:srcRect t="15938" r="10119" b="22000"/>
          <a:stretch/>
        </p:blipFill>
        <p:spPr>
          <a:xfrm>
            <a:off x="6731030" y="2098193"/>
            <a:ext cx="1532542" cy="13982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2"/>
          <p:cNvSpPr txBox="1">
            <a:spLocks noGrp="1"/>
          </p:cNvSpPr>
          <p:nvPr>
            <p:ph type="body" idx="1"/>
          </p:nvPr>
        </p:nvSpPr>
        <p:spPr>
          <a:xfrm>
            <a:off x="2451553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</a:pPr>
            <a:r>
              <a:rPr lang="en-US" sz="3200" b="0" u="none" strike="noStrike" cap="none">
                <a:latin typeface="Mulish SemiBold"/>
                <a:ea typeface="Mulish SemiBold"/>
                <a:cs typeface="Mulish SemiBold"/>
                <a:sym typeface="Mulish SemiBold"/>
              </a:rPr>
              <a:t>E-Learning Courses</a:t>
            </a:r>
            <a:endParaRPr/>
          </a:p>
        </p:txBody>
      </p:sp>
      <p:sp>
        <p:nvSpPr>
          <p:cNvPr id="245" name="Google Shape;245;p12"/>
          <p:cNvSpPr txBox="1">
            <a:spLocks noGrp="1"/>
          </p:cNvSpPr>
          <p:nvPr>
            <p:ph type="body" idx="2"/>
          </p:nvPr>
        </p:nvSpPr>
        <p:spPr>
          <a:xfrm>
            <a:off x="2451916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CT courses - free for SNOMED International Members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Fees for certification exams (50% discount for Members)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Members – 1 free certification exam per year for each type of certification exam</a:t>
            </a:r>
            <a:endParaRPr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lang="en-US" sz="2400">
                <a:latin typeface="Trebuchet MS"/>
                <a:ea typeface="Trebuchet MS"/>
                <a:cs typeface="Trebuchet MS"/>
                <a:sym typeface="Trebuchet MS"/>
              </a:rPr>
              <a:t>All learning pathways free to all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Increased demand for courses – book early</a:t>
            </a:r>
            <a:endParaRPr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Authoring Courses</a:t>
            </a:r>
            <a:endParaRPr/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Currently AL1 course seats are offered by a first come, </a:t>
            </a:r>
            <a:endParaRPr/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 first served basis so book early (Capped)</a:t>
            </a:r>
            <a:endParaRPr/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Places retained for NRC’s</a:t>
            </a:r>
            <a:endParaRPr sz="2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/>
          </a:p>
        </p:txBody>
      </p:sp>
      <p:pic>
        <p:nvPicPr>
          <p:cNvPr id="246" name="Google Shape;246;p12"/>
          <p:cNvPicPr preferRelativeResize="0"/>
          <p:nvPr/>
        </p:nvPicPr>
        <p:blipFill rotWithShape="1">
          <a:blip r:embed="rId3">
            <a:alphaModFix/>
          </a:blip>
          <a:srcRect l="42863" r="36768"/>
          <a:stretch/>
        </p:blipFill>
        <p:spPr>
          <a:xfrm>
            <a:off x="87059" y="-1"/>
            <a:ext cx="2205300" cy="685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3"/>
          <p:cNvSpPr/>
          <p:nvPr/>
        </p:nvSpPr>
        <p:spPr>
          <a:xfrm>
            <a:off x="273270" y="1996966"/>
            <a:ext cx="11262939" cy="464557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2" name="Google Shape;252;p13"/>
          <p:cNvCxnSpPr/>
          <p:nvPr/>
        </p:nvCxnSpPr>
        <p:spPr>
          <a:xfrm>
            <a:off x="2103580" y="4234223"/>
            <a:ext cx="9157800" cy="23700"/>
          </a:xfrm>
          <a:prstGeom prst="straightConnector1">
            <a:avLst/>
          </a:prstGeom>
          <a:noFill/>
          <a:ln w="38100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3" name="Google Shape;253;p13"/>
          <p:cNvSpPr txBox="1"/>
          <p:nvPr/>
        </p:nvSpPr>
        <p:spPr>
          <a:xfrm>
            <a:off x="744706" y="330304"/>
            <a:ext cx="69150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1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 Team Update</a:t>
            </a:r>
            <a:endParaRPr sz="3200" b="0" i="1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E-Learning Status</a:t>
            </a:r>
            <a:endParaRPr sz="32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4" name="Google Shape;254;p13"/>
          <p:cNvSpPr/>
          <p:nvPr/>
        </p:nvSpPr>
        <p:spPr>
          <a:xfrm>
            <a:off x="427180" y="3319823"/>
            <a:ext cx="1828800" cy="1828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5" name="Google Shape;255;p13"/>
          <p:cNvSpPr txBox="1"/>
          <p:nvPr/>
        </p:nvSpPr>
        <p:spPr>
          <a:xfrm>
            <a:off x="655791" y="3907073"/>
            <a:ext cx="1371600" cy="6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E-Learning Platform</a:t>
            </a: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256" name="Google Shape;256;p13"/>
          <p:cNvGrpSpPr/>
          <p:nvPr/>
        </p:nvGrpSpPr>
        <p:grpSpPr>
          <a:xfrm>
            <a:off x="8815955" y="2328664"/>
            <a:ext cx="2506501" cy="1578511"/>
            <a:chOff x="8605751" y="-195124"/>
            <a:chExt cx="2506501" cy="1578511"/>
          </a:xfrm>
        </p:grpSpPr>
        <p:sp>
          <p:nvSpPr>
            <p:cNvPr id="257" name="Google Shape;257;p13"/>
            <p:cNvSpPr/>
            <p:nvPr/>
          </p:nvSpPr>
          <p:spPr>
            <a:xfrm>
              <a:off x="8742262" y="219987"/>
              <a:ext cx="2068200" cy="1163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91425" rIns="0" bIns="0" anchor="t" anchorCtr="0">
              <a:noAutofit/>
            </a:bodyPr>
            <a:lstStyle/>
            <a:p>
              <a:pPr marL="91440" marR="0" lvl="0" indent="0" algn="l" rtl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Active: </a:t>
              </a:r>
              <a:r>
                <a:rPr lang="en-US" sz="1800" b="1" i="0" u="none" strike="noStrike" cap="none">
                  <a:solidFill>
                    <a:schemeClr val="dk1"/>
                  </a:solidFill>
                  <a:highlight>
                    <a:srgbClr val="FFFFFF"/>
                  </a:highlight>
                  <a:latin typeface="Trebuchet MS"/>
                  <a:ea typeface="Trebuchet MS"/>
                  <a:cs typeface="Trebuchet MS"/>
                  <a:sym typeface="Trebuchet MS"/>
                </a:rPr>
                <a:t>163</a:t>
              </a:r>
              <a:endParaRPr sz="1800" b="1" i="0" u="none" strike="noStrike" cap="none">
                <a:solidFill>
                  <a:schemeClr val="dk1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endParaRPr>
            </a:p>
            <a:p>
              <a:pPr marL="91440" marR="0" lvl="0" indent="0" algn="l" rtl="0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Completions: </a:t>
              </a:r>
              <a:r>
                <a:rPr lang="en-US" sz="1800" b="1" i="0" u="none" strike="noStrike" cap="none">
                  <a:solidFill>
                    <a:schemeClr val="dk1"/>
                  </a:solidFill>
                  <a:highlight>
                    <a:srgbClr val="FFFFFF"/>
                  </a:highlight>
                  <a:latin typeface="Trebuchet MS"/>
                  <a:ea typeface="Trebuchet MS"/>
                  <a:cs typeface="Trebuchet MS"/>
                  <a:sym typeface="Trebuchet MS"/>
                </a:rPr>
                <a:t>757</a:t>
              </a:r>
              <a:endParaRPr sz="1800" b="1" i="0" u="none" strike="noStrike" cap="none">
                <a:solidFill>
                  <a:schemeClr val="dk1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258" name="Google Shape;258;p13"/>
            <p:cNvSpPr txBox="1"/>
            <p:nvPr/>
          </p:nvSpPr>
          <p:spPr>
            <a:xfrm>
              <a:off x="8605751" y="-195124"/>
              <a:ext cx="2506501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accent5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Implementation Course</a:t>
              </a:r>
              <a:endParaRPr sz="1800" b="1" i="0" u="none" strike="noStrike" cap="non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grpSp>
        <p:nvGrpSpPr>
          <p:cNvPr id="259" name="Google Shape;259;p13"/>
          <p:cNvGrpSpPr/>
          <p:nvPr/>
        </p:nvGrpSpPr>
        <p:grpSpPr>
          <a:xfrm>
            <a:off x="5924723" y="4497755"/>
            <a:ext cx="2356618" cy="1575933"/>
            <a:chOff x="6310063" y="2331100"/>
            <a:chExt cx="2356618" cy="1417843"/>
          </a:xfrm>
        </p:grpSpPr>
        <p:sp>
          <p:nvSpPr>
            <p:cNvPr id="260" name="Google Shape;260;p13"/>
            <p:cNvSpPr/>
            <p:nvPr/>
          </p:nvSpPr>
          <p:spPr>
            <a:xfrm>
              <a:off x="6498138" y="2698643"/>
              <a:ext cx="2043300" cy="1050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91425" rIns="0" bIns="0" anchor="t" anchorCtr="0">
              <a:noAutofit/>
            </a:bodyPr>
            <a:lstStyle/>
            <a:p>
              <a:pPr marL="91440" marR="0" lvl="0" indent="0" algn="l" rtl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Active: </a:t>
              </a:r>
              <a:r>
                <a:rPr lang="en-US" sz="1800" b="1" i="0" u="none" strike="noStrike" cap="none">
                  <a:solidFill>
                    <a:schemeClr val="dk1"/>
                  </a:solidFill>
                  <a:highlight>
                    <a:srgbClr val="FFFFFF"/>
                  </a:highlight>
                  <a:latin typeface="Trebuchet MS"/>
                  <a:ea typeface="Trebuchet MS"/>
                  <a:cs typeface="Trebuchet MS"/>
                  <a:sym typeface="Trebuchet MS"/>
                </a:rPr>
                <a:t>297</a:t>
              </a:r>
              <a:endParaRPr sz="1800" b="1" i="0" u="none" strike="noStrike" cap="none">
                <a:solidFill>
                  <a:schemeClr val="dk1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endParaRPr>
            </a:p>
            <a:p>
              <a:pPr marL="91440" marR="0" lvl="0" indent="0" algn="l" rtl="0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Completions: </a:t>
              </a:r>
              <a:r>
                <a:rPr lang="en-US" sz="1800" b="1" i="0" u="none" strike="noStrike" cap="none">
                  <a:solidFill>
                    <a:schemeClr val="dk1"/>
                  </a:solidFill>
                  <a:highlight>
                    <a:srgbClr val="FFFFFF"/>
                  </a:highlight>
                  <a:latin typeface="Trebuchet MS"/>
                  <a:ea typeface="Trebuchet MS"/>
                  <a:cs typeface="Trebuchet MS"/>
                  <a:sym typeface="Trebuchet MS"/>
                </a:rPr>
                <a:t>430</a:t>
              </a:r>
              <a:endParaRPr sz="1800" b="1" i="0" u="none" strike="noStrike" cap="none">
                <a:solidFill>
                  <a:schemeClr val="dk1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endParaRPr>
            </a:p>
            <a:p>
              <a:pPr marL="91440" marR="0" lvl="0" indent="0" algn="l" rtl="0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1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261" name="Google Shape;261;p13"/>
            <p:cNvSpPr txBox="1"/>
            <p:nvPr/>
          </p:nvSpPr>
          <p:spPr>
            <a:xfrm>
              <a:off x="6310063" y="2331100"/>
              <a:ext cx="2356618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accent2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Fundamentos Course</a:t>
              </a:r>
              <a:endParaRPr sz="1800" b="1" i="0" u="none" strike="noStrike" cap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sp>
        <p:nvSpPr>
          <p:cNvPr id="262" name="Google Shape;262;p13"/>
          <p:cNvSpPr/>
          <p:nvPr/>
        </p:nvSpPr>
        <p:spPr>
          <a:xfrm>
            <a:off x="744706" y="4666522"/>
            <a:ext cx="1931700" cy="1238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91425" rIns="0" bIns="0" anchor="ctr" anchorCtr="0">
            <a:noAutofit/>
          </a:bodyPr>
          <a:lstStyle/>
          <a:p>
            <a:pPr marL="9144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Unique user logins the last year: </a:t>
            </a:r>
            <a:r>
              <a:rPr lang="en-US" sz="1800" b="1" i="0" u="none" strike="noStrike" cap="none">
                <a:solidFill>
                  <a:schemeClr val="dk1"/>
                </a:solidFill>
                <a:highlight>
                  <a:schemeClr val="lt1"/>
                </a:highlight>
                <a:latin typeface="Trebuchet MS"/>
                <a:ea typeface="Trebuchet MS"/>
                <a:cs typeface="Trebuchet MS"/>
                <a:sym typeface="Trebuchet MS"/>
              </a:rPr>
              <a:t>2554</a:t>
            </a:r>
            <a:endParaRPr sz="1800" b="0" i="0" u="none" strike="noStrike" cap="none">
              <a:solidFill>
                <a:schemeClr val="dk1"/>
              </a:solidFill>
              <a:highlight>
                <a:schemeClr val="lt1"/>
              </a:highlight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263" name="Google Shape;263;p13"/>
          <p:cNvGrpSpPr/>
          <p:nvPr/>
        </p:nvGrpSpPr>
        <p:grpSpPr>
          <a:xfrm>
            <a:off x="8461033" y="2420795"/>
            <a:ext cx="273000" cy="1930500"/>
            <a:chOff x="5598446" y="2452663"/>
            <a:chExt cx="273000" cy="1930500"/>
          </a:xfrm>
        </p:grpSpPr>
        <p:sp>
          <p:nvSpPr>
            <p:cNvPr id="264" name="Google Shape;264;p13"/>
            <p:cNvSpPr/>
            <p:nvPr/>
          </p:nvSpPr>
          <p:spPr>
            <a:xfrm>
              <a:off x="5598446" y="4108963"/>
              <a:ext cx="273000" cy="274200"/>
            </a:xfrm>
            <a:prstGeom prst="ellipse">
              <a:avLst/>
            </a:prstGeom>
            <a:solidFill>
              <a:srgbClr val="E4E2ED"/>
            </a:solidFill>
            <a:ln w="381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1"/>
                <a:buFont typeface="Arial"/>
                <a:buNone/>
              </a:pPr>
              <a:endParaRPr sz="1351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265" name="Google Shape;265;p13"/>
            <p:cNvCxnSpPr>
              <a:stCxn id="264" idx="0"/>
            </p:cNvCxnSpPr>
            <p:nvPr/>
          </p:nvCxnSpPr>
          <p:spPr>
            <a:xfrm rot="10800000">
              <a:off x="5734946" y="2452663"/>
              <a:ext cx="0" cy="16563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266" name="Google Shape;266;p13"/>
          <p:cNvGrpSpPr/>
          <p:nvPr/>
        </p:nvGrpSpPr>
        <p:grpSpPr>
          <a:xfrm>
            <a:off x="3007705" y="2274905"/>
            <a:ext cx="2690419" cy="2096416"/>
            <a:chOff x="2555764" y="2274906"/>
            <a:chExt cx="2690419" cy="2096416"/>
          </a:xfrm>
        </p:grpSpPr>
        <p:sp>
          <p:nvSpPr>
            <p:cNvPr id="267" name="Google Shape;267;p13"/>
            <p:cNvSpPr/>
            <p:nvPr/>
          </p:nvSpPr>
          <p:spPr>
            <a:xfrm>
              <a:off x="2555764" y="4097122"/>
              <a:ext cx="273000" cy="274200"/>
            </a:xfrm>
            <a:prstGeom prst="ellipse">
              <a:avLst/>
            </a:prstGeom>
            <a:solidFill>
              <a:srgbClr val="E4E2ED"/>
            </a:solidFill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1"/>
                <a:buFont typeface="Arial"/>
                <a:buNone/>
              </a:pPr>
              <a:endParaRPr sz="1351" b="0" i="0" u="none" strike="noStrike" cap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268" name="Google Shape;268;p13"/>
            <p:cNvCxnSpPr>
              <a:stCxn id="267" idx="0"/>
            </p:cNvCxnSpPr>
            <p:nvPr/>
          </p:nvCxnSpPr>
          <p:spPr>
            <a:xfrm rot="10800000">
              <a:off x="2678464" y="2387122"/>
              <a:ext cx="13800" cy="17100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dot"/>
              <a:round/>
              <a:headEnd type="none" w="sm" len="sm"/>
              <a:tailEnd type="none" w="sm" len="sm"/>
            </a:ln>
          </p:spPr>
        </p:cxnSp>
        <p:sp>
          <p:nvSpPr>
            <p:cNvPr id="269" name="Google Shape;269;p13"/>
            <p:cNvSpPr txBox="1"/>
            <p:nvPr/>
          </p:nvSpPr>
          <p:spPr>
            <a:xfrm>
              <a:off x="2739683" y="2274906"/>
              <a:ext cx="25065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dk2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Foundation Course </a:t>
              </a:r>
              <a:endParaRPr sz="1800" b="1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270" name="Google Shape;270;p13"/>
            <p:cNvSpPr/>
            <p:nvPr/>
          </p:nvSpPr>
          <p:spPr>
            <a:xfrm>
              <a:off x="2872151" y="2711188"/>
              <a:ext cx="2068200" cy="12384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0" bIns="0" anchor="t" anchorCtr="0">
              <a:noAutofit/>
            </a:bodyPr>
            <a:lstStyle/>
            <a:p>
              <a:pPr marL="91440" marR="0" lvl="0" indent="0" algn="l" rtl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Active: </a:t>
              </a:r>
              <a:r>
                <a:rPr lang="en-US" sz="1800" b="1" i="0" u="none" strike="noStrike" cap="none">
                  <a:solidFill>
                    <a:schemeClr val="dk1"/>
                  </a:solidFill>
                  <a:highlight>
                    <a:srgbClr val="FFFFFF"/>
                  </a:highlight>
                  <a:latin typeface="Trebuchet MS"/>
                  <a:ea typeface="Trebuchet MS"/>
                  <a:cs typeface="Trebuchet MS"/>
                  <a:sym typeface="Trebuchet MS"/>
                </a:rPr>
                <a:t>462</a:t>
              </a:r>
              <a:endParaRPr sz="1400" b="0" i="0" u="none" strike="noStrike" cap="non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endParaRPr>
            </a:p>
            <a:p>
              <a:pPr marL="91440" marR="0" lvl="0" indent="0" algn="l" rtl="0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Completions: </a:t>
              </a:r>
              <a:r>
                <a:rPr lang="en-US" sz="1800" b="1" i="0" u="none" strike="noStrike" cap="none">
                  <a:solidFill>
                    <a:schemeClr val="dk1"/>
                  </a:solidFill>
                  <a:highlight>
                    <a:srgbClr val="FFFFFF"/>
                  </a:highlight>
                  <a:latin typeface="Trebuchet MS"/>
                  <a:ea typeface="Trebuchet MS"/>
                  <a:cs typeface="Trebuchet MS"/>
                  <a:sym typeface="Trebuchet MS"/>
                </a:rPr>
                <a:t>3678</a:t>
              </a:r>
              <a:endParaRPr sz="1800" b="1" i="0" u="none" strike="noStrike" cap="none">
                <a:solidFill>
                  <a:schemeClr val="dk1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grpSp>
        <p:nvGrpSpPr>
          <p:cNvPr id="271" name="Google Shape;271;p13"/>
          <p:cNvGrpSpPr/>
          <p:nvPr/>
        </p:nvGrpSpPr>
        <p:grpSpPr>
          <a:xfrm>
            <a:off x="5602977" y="4108972"/>
            <a:ext cx="273000" cy="2218800"/>
            <a:chOff x="6557530" y="4108972"/>
            <a:chExt cx="273000" cy="2218800"/>
          </a:xfrm>
        </p:grpSpPr>
        <p:sp>
          <p:nvSpPr>
            <p:cNvPr id="272" name="Google Shape;272;p13"/>
            <p:cNvSpPr/>
            <p:nvPr/>
          </p:nvSpPr>
          <p:spPr>
            <a:xfrm>
              <a:off x="6557530" y="4108972"/>
              <a:ext cx="273000" cy="274200"/>
            </a:xfrm>
            <a:prstGeom prst="ellipse">
              <a:avLst/>
            </a:prstGeom>
            <a:solidFill>
              <a:srgbClr val="E4E2ED"/>
            </a:solidFill>
            <a:ln w="381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1"/>
                <a:buFont typeface="Arial"/>
                <a:buNone/>
              </a:pPr>
              <a:endParaRPr sz="1351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273" name="Google Shape;273;p13"/>
            <p:cNvCxnSpPr>
              <a:endCxn id="272" idx="4"/>
            </p:cNvCxnSpPr>
            <p:nvPr/>
          </p:nvCxnSpPr>
          <p:spPr>
            <a:xfrm rot="10800000">
              <a:off x="6694030" y="4383172"/>
              <a:ext cx="6300" cy="1944600"/>
            </a:xfrm>
            <a:prstGeom prst="straightConnector1">
              <a:avLst/>
            </a:prstGeom>
            <a:noFill/>
            <a:ln w="19050" cap="flat" cmpd="sng">
              <a:solidFill>
                <a:schemeClr val="accent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4"/>
          <p:cNvSpPr/>
          <p:nvPr/>
        </p:nvSpPr>
        <p:spPr>
          <a:xfrm>
            <a:off x="188370" y="1996966"/>
            <a:ext cx="11262900" cy="4645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9" name="Google Shape;279;p14"/>
          <p:cNvCxnSpPr/>
          <p:nvPr/>
        </p:nvCxnSpPr>
        <p:spPr>
          <a:xfrm rot="10800000" flipH="1">
            <a:off x="188375" y="4201349"/>
            <a:ext cx="10852200" cy="36300"/>
          </a:xfrm>
          <a:prstGeom prst="straightConnector1">
            <a:avLst/>
          </a:prstGeom>
          <a:noFill/>
          <a:ln w="38100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80" name="Google Shape;280;p14"/>
          <p:cNvGrpSpPr/>
          <p:nvPr/>
        </p:nvGrpSpPr>
        <p:grpSpPr>
          <a:xfrm>
            <a:off x="1002735" y="2301718"/>
            <a:ext cx="2821559" cy="1589619"/>
            <a:chOff x="1112952" y="2293105"/>
            <a:chExt cx="2821559" cy="1589619"/>
          </a:xfrm>
        </p:grpSpPr>
        <p:sp>
          <p:nvSpPr>
            <p:cNvPr id="281" name="Google Shape;281;p14"/>
            <p:cNvSpPr/>
            <p:nvPr/>
          </p:nvSpPr>
          <p:spPr>
            <a:xfrm>
              <a:off x="1212625" y="2805424"/>
              <a:ext cx="1931700" cy="1077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91425" rIns="0" bIns="0" anchor="t" anchorCtr="0">
              <a:noAutofit/>
            </a:bodyPr>
            <a:lstStyle/>
            <a:p>
              <a:pPr marL="91440" marR="0" lvl="0" indent="0" algn="l" rtl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Active: </a:t>
              </a:r>
              <a:r>
                <a:rPr lang="en-US" sz="1800" b="1" i="0" u="none" strike="noStrike" cap="none">
                  <a:solidFill>
                    <a:schemeClr val="dk1"/>
                  </a:solidFill>
                  <a:highlight>
                    <a:srgbClr val="FFFFFF"/>
                  </a:highlight>
                  <a:latin typeface="Trebuchet MS"/>
                  <a:ea typeface="Trebuchet MS"/>
                  <a:cs typeface="Trebuchet MS"/>
                  <a:sym typeface="Trebuchet MS"/>
                </a:rPr>
                <a:t>44</a:t>
              </a:r>
              <a:endParaRPr sz="1800" b="1" i="0" u="none" strike="noStrike" cap="none">
                <a:solidFill>
                  <a:schemeClr val="dk1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endParaRPr>
            </a:p>
            <a:p>
              <a:pPr marL="91440" marR="0" lvl="0" indent="0" algn="l" rtl="0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Completions: </a:t>
              </a:r>
              <a:r>
                <a:rPr lang="en-US" sz="1800" b="1" i="0" u="none" strike="noStrike" cap="none">
                  <a:solidFill>
                    <a:schemeClr val="dk1"/>
                  </a:solidFill>
                  <a:highlight>
                    <a:srgbClr val="FFFFFF"/>
                  </a:highlight>
                  <a:latin typeface="Trebuchet MS"/>
                  <a:ea typeface="Trebuchet MS"/>
                  <a:cs typeface="Trebuchet MS"/>
                  <a:sym typeface="Trebuchet MS"/>
                </a:rPr>
                <a:t>322</a:t>
              </a:r>
              <a:endParaRPr sz="1800" b="1" i="0" u="none" strike="noStrike" cap="none">
                <a:solidFill>
                  <a:schemeClr val="dk1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282" name="Google Shape;282;p14"/>
            <p:cNvSpPr txBox="1"/>
            <p:nvPr/>
          </p:nvSpPr>
          <p:spPr>
            <a:xfrm>
              <a:off x="1112952" y="2293105"/>
              <a:ext cx="2821559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accent5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Authoring Level 1 Course</a:t>
              </a:r>
              <a:endParaRPr sz="1800" b="1" i="0" u="none" strike="noStrike" cap="non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grpSp>
        <p:nvGrpSpPr>
          <p:cNvPr id="283" name="Google Shape;283;p14"/>
          <p:cNvGrpSpPr/>
          <p:nvPr/>
        </p:nvGrpSpPr>
        <p:grpSpPr>
          <a:xfrm>
            <a:off x="4246954" y="4436817"/>
            <a:ext cx="2742127" cy="1568599"/>
            <a:chOff x="2795627" y="2376788"/>
            <a:chExt cx="2742127" cy="1568599"/>
          </a:xfrm>
        </p:grpSpPr>
        <p:sp>
          <p:nvSpPr>
            <p:cNvPr id="284" name="Google Shape;284;p14"/>
            <p:cNvSpPr/>
            <p:nvPr/>
          </p:nvSpPr>
          <p:spPr>
            <a:xfrm>
              <a:off x="2895300" y="2868087"/>
              <a:ext cx="1931700" cy="1077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91425" rIns="0" bIns="0" anchor="t" anchorCtr="0">
              <a:noAutofit/>
            </a:bodyPr>
            <a:lstStyle/>
            <a:p>
              <a:pPr marL="91440" marR="0" lvl="0" indent="0" algn="l" rtl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Active: </a:t>
              </a:r>
              <a:r>
                <a:rPr lang="en-US" sz="1800" b="1" i="0" u="none" strike="noStrike" cap="none">
                  <a:solidFill>
                    <a:schemeClr val="dk1"/>
                  </a:solidFill>
                  <a:highlight>
                    <a:srgbClr val="FFFFFF"/>
                  </a:highlight>
                  <a:latin typeface="Trebuchet MS"/>
                  <a:ea typeface="Trebuchet MS"/>
                  <a:cs typeface="Trebuchet MS"/>
                  <a:sym typeface="Trebuchet MS"/>
                </a:rPr>
                <a:t>11</a:t>
              </a:r>
              <a:endParaRPr sz="1800" b="1" i="0" u="none" strike="noStrike" cap="none">
                <a:solidFill>
                  <a:schemeClr val="dk1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endParaRPr>
            </a:p>
            <a:p>
              <a:pPr marL="91440" marR="0" lvl="0" indent="0" algn="l" rtl="0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Completions: </a:t>
              </a:r>
              <a:r>
                <a:rPr lang="en-US" sz="1800" b="1" i="0" u="none" strike="noStrike" cap="none">
                  <a:solidFill>
                    <a:schemeClr val="dk1"/>
                  </a:solidFill>
                  <a:highlight>
                    <a:srgbClr val="FFFFFF"/>
                  </a:highlight>
                  <a:latin typeface="Trebuchet MS"/>
                  <a:ea typeface="Trebuchet MS"/>
                  <a:cs typeface="Trebuchet MS"/>
                  <a:sym typeface="Trebuchet MS"/>
                </a:rPr>
                <a:t>48</a:t>
              </a:r>
              <a:endParaRPr sz="1800" b="1" i="0" u="none" strike="noStrike" cap="none">
                <a:solidFill>
                  <a:schemeClr val="dk1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285" name="Google Shape;285;p14"/>
            <p:cNvSpPr txBox="1"/>
            <p:nvPr/>
          </p:nvSpPr>
          <p:spPr>
            <a:xfrm>
              <a:off x="2795627" y="2376788"/>
              <a:ext cx="2742127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rgbClr val="FF930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Authoring Level 2 Course</a:t>
              </a:r>
              <a:endParaRPr sz="1800" b="1" i="0" u="none" strike="noStrike" cap="none">
                <a:solidFill>
                  <a:srgbClr val="FF9300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grpSp>
        <p:nvGrpSpPr>
          <p:cNvPr id="286" name="Google Shape;286;p14"/>
          <p:cNvGrpSpPr/>
          <p:nvPr/>
        </p:nvGrpSpPr>
        <p:grpSpPr>
          <a:xfrm>
            <a:off x="7882165" y="2344913"/>
            <a:ext cx="3095350" cy="1546512"/>
            <a:chOff x="-260885" y="2450638"/>
            <a:chExt cx="3095350" cy="1546512"/>
          </a:xfrm>
        </p:grpSpPr>
        <p:sp>
          <p:nvSpPr>
            <p:cNvPr id="287" name="Google Shape;287;p14"/>
            <p:cNvSpPr/>
            <p:nvPr/>
          </p:nvSpPr>
          <p:spPr>
            <a:xfrm>
              <a:off x="-64925" y="2919850"/>
              <a:ext cx="1931700" cy="1077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91425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  Active: </a:t>
              </a:r>
              <a:r>
                <a:rPr lang="en-US" sz="1800" b="1" i="0" u="none" strike="noStrike" cap="none">
                  <a:solidFill>
                    <a:schemeClr val="dk1"/>
                  </a:solidFill>
                  <a:highlight>
                    <a:srgbClr val="FFFFFF"/>
                  </a:highlight>
                  <a:latin typeface="Trebuchet MS"/>
                  <a:ea typeface="Trebuchet MS"/>
                  <a:cs typeface="Trebuchet MS"/>
                  <a:sym typeface="Trebuchet MS"/>
                </a:rPr>
                <a:t>68</a:t>
              </a:r>
              <a:endParaRPr sz="1800" b="1" i="0" u="none" strike="noStrike" cap="none">
                <a:solidFill>
                  <a:schemeClr val="dk1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endParaRPr>
            </a:p>
            <a:p>
              <a:pPr marL="91440" marR="0" lvl="0" indent="0" algn="l" rtl="0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Completions: </a:t>
              </a:r>
              <a:r>
                <a:rPr lang="en-US" sz="1800" b="1" i="0" u="none" strike="noStrike" cap="none">
                  <a:solidFill>
                    <a:schemeClr val="dk1"/>
                  </a:solidFill>
                  <a:highlight>
                    <a:srgbClr val="FFFFFF"/>
                  </a:highlight>
                  <a:latin typeface="Trebuchet MS"/>
                  <a:ea typeface="Trebuchet MS"/>
                  <a:cs typeface="Trebuchet MS"/>
                  <a:sym typeface="Trebuchet MS"/>
                </a:rPr>
                <a:t>97</a:t>
              </a:r>
              <a:endParaRPr sz="1800" b="1" i="0" u="none" strike="noStrike" cap="none">
                <a:solidFill>
                  <a:schemeClr val="dk1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288" name="Google Shape;288;p14"/>
            <p:cNvSpPr txBox="1"/>
            <p:nvPr/>
          </p:nvSpPr>
          <p:spPr>
            <a:xfrm>
              <a:off x="-260885" y="2450638"/>
              <a:ext cx="3095350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accent2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Terminology Services Course</a:t>
              </a:r>
              <a:endParaRPr sz="1800" b="1" i="0" u="none" strike="noStrike" cap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grpSp>
        <p:nvGrpSpPr>
          <p:cNvPr id="289" name="Google Shape;289;p14"/>
          <p:cNvGrpSpPr/>
          <p:nvPr/>
        </p:nvGrpSpPr>
        <p:grpSpPr>
          <a:xfrm>
            <a:off x="639954" y="2458975"/>
            <a:ext cx="273000" cy="1918800"/>
            <a:chOff x="5624729" y="2458975"/>
            <a:chExt cx="273000" cy="1918800"/>
          </a:xfrm>
        </p:grpSpPr>
        <p:sp>
          <p:nvSpPr>
            <p:cNvPr id="290" name="Google Shape;290;p14"/>
            <p:cNvSpPr/>
            <p:nvPr/>
          </p:nvSpPr>
          <p:spPr>
            <a:xfrm>
              <a:off x="5624729" y="4103575"/>
              <a:ext cx="273000" cy="274200"/>
            </a:xfrm>
            <a:prstGeom prst="ellipse">
              <a:avLst/>
            </a:prstGeom>
            <a:solidFill>
              <a:srgbClr val="E4E2ED"/>
            </a:solidFill>
            <a:ln w="381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1"/>
                <a:buFont typeface="Arial"/>
                <a:buNone/>
              </a:pPr>
              <a:endParaRPr sz="1351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291" name="Google Shape;291;p14"/>
            <p:cNvCxnSpPr>
              <a:stCxn id="290" idx="0"/>
            </p:cNvCxnSpPr>
            <p:nvPr/>
          </p:nvCxnSpPr>
          <p:spPr>
            <a:xfrm rot="10800000">
              <a:off x="5761229" y="2458975"/>
              <a:ext cx="0" cy="16446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292" name="Google Shape;292;p14"/>
          <p:cNvGrpSpPr/>
          <p:nvPr/>
        </p:nvGrpSpPr>
        <p:grpSpPr>
          <a:xfrm>
            <a:off x="3687799" y="4052375"/>
            <a:ext cx="273000" cy="1948500"/>
            <a:chOff x="7209004" y="4103575"/>
            <a:chExt cx="273000" cy="1948500"/>
          </a:xfrm>
        </p:grpSpPr>
        <p:sp>
          <p:nvSpPr>
            <p:cNvPr id="293" name="Google Shape;293;p14"/>
            <p:cNvSpPr/>
            <p:nvPr/>
          </p:nvSpPr>
          <p:spPr>
            <a:xfrm>
              <a:off x="7209004" y="4103575"/>
              <a:ext cx="273000" cy="274200"/>
            </a:xfrm>
            <a:prstGeom prst="ellipse">
              <a:avLst/>
            </a:prstGeom>
            <a:solidFill>
              <a:srgbClr val="E4E2ED"/>
            </a:solidFill>
            <a:ln w="38100" cap="flat" cmpd="sng">
              <a:solidFill>
                <a:srgbClr val="E691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1"/>
                <a:buFont typeface="Arial"/>
                <a:buNone/>
              </a:pPr>
              <a:endParaRPr sz="1351" b="0" i="0" u="none" strike="noStrike" cap="none">
                <a:solidFill>
                  <a:schemeClr val="lt1"/>
                </a:solidFill>
                <a:highlight>
                  <a:srgbClr val="E69138"/>
                </a:highlight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294" name="Google Shape;294;p14"/>
            <p:cNvCxnSpPr>
              <a:endCxn id="293" idx="4"/>
            </p:cNvCxnSpPr>
            <p:nvPr/>
          </p:nvCxnSpPr>
          <p:spPr>
            <a:xfrm rot="10800000">
              <a:off x="7345504" y="4377775"/>
              <a:ext cx="2700" cy="1674300"/>
            </a:xfrm>
            <a:prstGeom prst="straightConnector1">
              <a:avLst/>
            </a:prstGeom>
            <a:noFill/>
            <a:ln w="19050" cap="flat" cmpd="sng">
              <a:solidFill>
                <a:srgbClr val="E69138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295" name="Google Shape;295;p14"/>
          <p:cNvGrpSpPr/>
          <p:nvPr/>
        </p:nvGrpSpPr>
        <p:grpSpPr>
          <a:xfrm>
            <a:off x="7556404" y="2421125"/>
            <a:ext cx="273000" cy="1918800"/>
            <a:chOff x="5624729" y="2458975"/>
            <a:chExt cx="273000" cy="1918800"/>
          </a:xfrm>
        </p:grpSpPr>
        <p:sp>
          <p:nvSpPr>
            <p:cNvPr id="296" name="Google Shape;296;p14"/>
            <p:cNvSpPr/>
            <p:nvPr/>
          </p:nvSpPr>
          <p:spPr>
            <a:xfrm>
              <a:off x="5624729" y="4103575"/>
              <a:ext cx="273000" cy="274200"/>
            </a:xfrm>
            <a:prstGeom prst="ellipse">
              <a:avLst/>
            </a:prstGeom>
            <a:solidFill>
              <a:srgbClr val="E4E2ED"/>
            </a:solidFill>
            <a:ln w="381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1"/>
                <a:buFont typeface="Arial"/>
                <a:buNone/>
              </a:pPr>
              <a:endParaRPr sz="1351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297" name="Google Shape;297;p14"/>
            <p:cNvCxnSpPr>
              <a:stCxn id="296" idx="0"/>
            </p:cNvCxnSpPr>
            <p:nvPr/>
          </p:nvCxnSpPr>
          <p:spPr>
            <a:xfrm rot="10800000">
              <a:off x="5761229" y="2458975"/>
              <a:ext cx="0" cy="16446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sp>
        <p:nvSpPr>
          <p:cNvPr id="298" name="Google Shape;298;p14"/>
          <p:cNvSpPr txBox="1"/>
          <p:nvPr/>
        </p:nvSpPr>
        <p:spPr>
          <a:xfrm>
            <a:off x="744706" y="330304"/>
            <a:ext cx="69150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1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 Team Update</a:t>
            </a:r>
            <a:endParaRPr sz="3200" b="0" i="1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E-Learning Status</a:t>
            </a:r>
            <a:endParaRPr sz="32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5"/>
          <p:cNvSpPr/>
          <p:nvPr/>
        </p:nvSpPr>
        <p:spPr>
          <a:xfrm>
            <a:off x="182245" y="1996966"/>
            <a:ext cx="11262900" cy="4645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15"/>
          <p:cNvSpPr txBox="1"/>
          <p:nvPr/>
        </p:nvSpPr>
        <p:spPr>
          <a:xfrm>
            <a:off x="744706" y="330304"/>
            <a:ext cx="69150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1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 Team Update</a:t>
            </a:r>
            <a:endParaRPr sz="3200" b="0" i="1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E-Learning Status</a:t>
            </a:r>
            <a:endParaRPr sz="32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05" name="Google Shape;305;p15"/>
          <p:cNvCxnSpPr/>
          <p:nvPr/>
        </p:nvCxnSpPr>
        <p:spPr>
          <a:xfrm rot="10800000" flipH="1">
            <a:off x="188375" y="4201349"/>
            <a:ext cx="10852200" cy="36300"/>
          </a:xfrm>
          <a:prstGeom prst="straightConnector1">
            <a:avLst/>
          </a:prstGeom>
          <a:noFill/>
          <a:ln w="38100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306" name="Google Shape;306;p15"/>
          <p:cNvGrpSpPr/>
          <p:nvPr/>
        </p:nvGrpSpPr>
        <p:grpSpPr>
          <a:xfrm>
            <a:off x="999340" y="2480125"/>
            <a:ext cx="4198913" cy="1411300"/>
            <a:chOff x="5461874" y="4576625"/>
            <a:chExt cx="4198913" cy="1411300"/>
          </a:xfrm>
        </p:grpSpPr>
        <p:sp>
          <p:nvSpPr>
            <p:cNvPr id="307" name="Google Shape;307;p15"/>
            <p:cNvSpPr/>
            <p:nvPr/>
          </p:nvSpPr>
          <p:spPr>
            <a:xfrm>
              <a:off x="5801925" y="5073825"/>
              <a:ext cx="1931700" cy="914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0" bIns="0" anchor="t" anchorCtr="0">
              <a:noAutofit/>
            </a:bodyPr>
            <a:lstStyle/>
            <a:p>
              <a:pPr marL="91440" marR="0" lvl="0" indent="0" algn="l" rtl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Passed: </a:t>
              </a:r>
              <a:r>
                <a:rPr lang="en-US" sz="1800" b="1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101</a:t>
              </a:r>
              <a:endParaRPr sz="1800" b="1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308" name="Google Shape;308;p15"/>
            <p:cNvSpPr txBox="1"/>
            <p:nvPr/>
          </p:nvSpPr>
          <p:spPr>
            <a:xfrm>
              <a:off x="5461874" y="4576625"/>
              <a:ext cx="4198913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accent5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Authoring Level 1 Certification Exam</a:t>
              </a:r>
              <a:endParaRPr sz="1800" b="1" i="0" u="none" strike="noStrike" cap="non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grpSp>
        <p:nvGrpSpPr>
          <p:cNvPr id="309" name="Google Shape;309;p15"/>
          <p:cNvGrpSpPr/>
          <p:nvPr/>
        </p:nvGrpSpPr>
        <p:grpSpPr>
          <a:xfrm>
            <a:off x="3831449" y="4525475"/>
            <a:ext cx="3964527" cy="1411300"/>
            <a:chOff x="5470137" y="4380550"/>
            <a:chExt cx="3964527" cy="1411300"/>
          </a:xfrm>
        </p:grpSpPr>
        <p:sp>
          <p:nvSpPr>
            <p:cNvPr id="310" name="Google Shape;310;p15"/>
            <p:cNvSpPr/>
            <p:nvPr/>
          </p:nvSpPr>
          <p:spPr>
            <a:xfrm>
              <a:off x="5810188" y="4877750"/>
              <a:ext cx="1931700" cy="914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0" bIns="0" anchor="t" anchorCtr="0">
              <a:noAutofit/>
            </a:bodyPr>
            <a:lstStyle/>
            <a:p>
              <a:pPr marL="91440" marR="0" lvl="0" indent="0" algn="l" rtl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Passed: </a:t>
              </a:r>
              <a:r>
                <a:rPr lang="en-US" sz="1800" b="1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19</a:t>
              </a:r>
              <a:endParaRPr sz="1800" b="1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311" name="Google Shape;311;p15"/>
            <p:cNvSpPr txBox="1"/>
            <p:nvPr/>
          </p:nvSpPr>
          <p:spPr>
            <a:xfrm>
              <a:off x="5470137" y="4380550"/>
              <a:ext cx="3964527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rgbClr val="FF930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Authoring Level 2 Certification Exam</a:t>
              </a:r>
              <a:endParaRPr sz="1800" b="1" i="0" u="none" strike="noStrike" cap="none">
                <a:solidFill>
                  <a:srgbClr val="FF9300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grpSp>
        <p:nvGrpSpPr>
          <p:cNvPr id="312" name="Google Shape;312;p15"/>
          <p:cNvGrpSpPr/>
          <p:nvPr/>
        </p:nvGrpSpPr>
        <p:grpSpPr>
          <a:xfrm>
            <a:off x="639954" y="2458975"/>
            <a:ext cx="273000" cy="1918800"/>
            <a:chOff x="5624729" y="2458975"/>
            <a:chExt cx="273000" cy="1918800"/>
          </a:xfrm>
        </p:grpSpPr>
        <p:sp>
          <p:nvSpPr>
            <p:cNvPr id="313" name="Google Shape;313;p15"/>
            <p:cNvSpPr/>
            <p:nvPr/>
          </p:nvSpPr>
          <p:spPr>
            <a:xfrm>
              <a:off x="5624729" y="4103575"/>
              <a:ext cx="273000" cy="274200"/>
            </a:xfrm>
            <a:prstGeom prst="ellipse">
              <a:avLst/>
            </a:prstGeom>
            <a:solidFill>
              <a:srgbClr val="E4E2ED"/>
            </a:solidFill>
            <a:ln w="381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1"/>
                <a:buFont typeface="Arial"/>
                <a:buNone/>
              </a:pPr>
              <a:endParaRPr sz="1351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314" name="Google Shape;314;p15"/>
            <p:cNvCxnSpPr>
              <a:stCxn id="313" idx="0"/>
            </p:cNvCxnSpPr>
            <p:nvPr/>
          </p:nvCxnSpPr>
          <p:spPr>
            <a:xfrm rot="10800000">
              <a:off x="5761229" y="2458975"/>
              <a:ext cx="0" cy="16446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315" name="Google Shape;315;p15"/>
          <p:cNvGrpSpPr/>
          <p:nvPr/>
        </p:nvGrpSpPr>
        <p:grpSpPr>
          <a:xfrm>
            <a:off x="6521708" y="2483346"/>
            <a:ext cx="4367009" cy="1411297"/>
            <a:chOff x="1097974" y="4559438"/>
            <a:chExt cx="4367009" cy="1411297"/>
          </a:xfrm>
        </p:grpSpPr>
        <p:sp>
          <p:nvSpPr>
            <p:cNvPr id="316" name="Google Shape;316;p15"/>
            <p:cNvSpPr/>
            <p:nvPr/>
          </p:nvSpPr>
          <p:spPr>
            <a:xfrm>
              <a:off x="1438022" y="5056635"/>
              <a:ext cx="1861500" cy="914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91425" rIns="0" bIns="0" anchor="t" anchorCtr="0">
              <a:noAutofit/>
            </a:bodyPr>
            <a:lstStyle/>
            <a:p>
              <a:pPr marL="0" marR="0" lvl="0" indent="0" algn="l" rtl="0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 Passed: </a:t>
              </a:r>
              <a:r>
                <a:rPr lang="en-US" sz="1800" b="1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21</a:t>
              </a:r>
              <a:endParaRPr sz="1800" b="1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317" name="Google Shape;317;p15"/>
            <p:cNvSpPr txBox="1"/>
            <p:nvPr/>
          </p:nvSpPr>
          <p:spPr>
            <a:xfrm>
              <a:off x="1097974" y="4559438"/>
              <a:ext cx="4367009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accent2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Terminology Services Certification Exam</a:t>
              </a:r>
              <a:endParaRPr sz="1800" b="1" i="0" u="none" strike="noStrike" cap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grpSp>
        <p:nvGrpSpPr>
          <p:cNvPr id="318" name="Google Shape;318;p15"/>
          <p:cNvGrpSpPr/>
          <p:nvPr/>
        </p:nvGrpSpPr>
        <p:grpSpPr>
          <a:xfrm>
            <a:off x="3467083" y="4052375"/>
            <a:ext cx="273000" cy="1948500"/>
            <a:chOff x="7209004" y="4103575"/>
            <a:chExt cx="273000" cy="1948500"/>
          </a:xfrm>
        </p:grpSpPr>
        <p:sp>
          <p:nvSpPr>
            <p:cNvPr id="319" name="Google Shape;319;p15"/>
            <p:cNvSpPr/>
            <p:nvPr/>
          </p:nvSpPr>
          <p:spPr>
            <a:xfrm>
              <a:off x="7209004" y="4103575"/>
              <a:ext cx="273000" cy="274200"/>
            </a:xfrm>
            <a:prstGeom prst="ellipse">
              <a:avLst/>
            </a:prstGeom>
            <a:solidFill>
              <a:srgbClr val="E4E2ED"/>
            </a:solidFill>
            <a:ln w="38100" cap="flat" cmpd="sng">
              <a:solidFill>
                <a:srgbClr val="E691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1"/>
                <a:buFont typeface="Arial"/>
                <a:buNone/>
              </a:pPr>
              <a:endParaRPr sz="1351" b="0" i="0" u="none" strike="noStrike" cap="none">
                <a:solidFill>
                  <a:schemeClr val="lt1"/>
                </a:solidFill>
                <a:highlight>
                  <a:srgbClr val="E69138"/>
                </a:highlight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320" name="Google Shape;320;p15"/>
            <p:cNvCxnSpPr>
              <a:endCxn id="319" idx="4"/>
            </p:cNvCxnSpPr>
            <p:nvPr/>
          </p:nvCxnSpPr>
          <p:spPr>
            <a:xfrm rot="10800000">
              <a:off x="7345504" y="4377775"/>
              <a:ext cx="2700" cy="1674300"/>
            </a:xfrm>
            <a:prstGeom prst="straightConnector1">
              <a:avLst/>
            </a:prstGeom>
            <a:noFill/>
            <a:ln w="19050" cap="flat" cmpd="sng">
              <a:solidFill>
                <a:srgbClr val="E69138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321" name="Google Shape;321;p15"/>
          <p:cNvGrpSpPr/>
          <p:nvPr/>
        </p:nvGrpSpPr>
        <p:grpSpPr>
          <a:xfrm>
            <a:off x="6158531" y="2421125"/>
            <a:ext cx="273000" cy="1918800"/>
            <a:chOff x="5624729" y="2458975"/>
            <a:chExt cx="273000" cy="1918800"/>
          </a:xfrm>
        </p:grpSpPr>
        <p:sp>
          <p:nvSpPr>
            <p:cNvPr id="322" name="Google Shape;322;p15"/>
            <p:cNvSpPr/>
            <p:nvPr/>
          </p:nvSpPr>
          <p:spPr>
            <a:xfrm>
              <a:off x="5624729" y="4103575"/>
              <a:ext cx="273000" cy="274200"/>
            </a:xfrm>
            <a:prstGeom prst="ellipse">
              <a:avLst/>
            </a:prstGeom>
            <a:solidFill>
              <a:srgbClr val="E4E2ED"/>
            </a:solidFill>
            <a:ln w="381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1"/>
                <a:buFont typeface="Arial"/>
                <a:buNone/>
              </a:pPr>
              <a:endParaRPr sz="1351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323" name="Google Shape;323;p15"/>
            <p:cNvCxnSpPr>
              <a:stCxn id="322" idx="0"/>
            </p:cNvCxnSpPr>
            <p:nvPr/>
          </p:nvCxnSpPr>
          <p:spPr>
            <a:xfrm rot="10800000">
              <a:off x="5761229" y="2458975"/>
              <a:ext cx="0" cy="16446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6"/>
          <p:cNvSpPr/>
          <p:nvPr/>
        </p:nvSpPr>
        <p:spPr>
          <a:xfrm>
            <a:off x="273270" y="1996966"/>
            <a:ext cx="11262900" cy="4645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16"/>
          <p:cNvSpPr txBox="1"/>
          <p:nvPr/>
        </p:nvSpPr>
        <p:spPr>
          <a:xfrm>
            <a:off x="744706" y="330304"/>
            <a:ext cx="69150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1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 Team Update</a:t>
            </a:r>
            <a:endParaRPr sz="3200" b="0" i="1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E-Learning Status</a:t>
            </a:r>
            <a:endParaRPr sz="32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30" name="Google Shape;330;p16"/>
          <p:cNvCxnSpPr/>
          <p:nvPr/>
        </p:nvCxnSpPr>
        <p:spPr>
          <a:xfrm>
            <a:off x="420414" y="4257923"/>
            <a:ext cx="10620250" cy="0"/>
          </a:xfrm>
          <a:prstGeom prst="straightConnector1">
            <a:avLst/>
          </a:prstGeom>
          <a:noFill/>
          <a:ln w="38100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331" name="Google Shape;331;p16"/>
          <p:cNvGrpSpPr/>
          <p:nvPr/>
        </p:nvGrpSpPr>
        <p:grpSpPr>
          <a:xfrm>
            <a:off x="3317727" y="2410288"/>
            <a:ext cx="273000" cy="1951500"/>
            <a:chOff x="5598446" y="2431663"/>
            <a:chExt cx="273000" cy="1951500"/>
          </a:xfrm>
        </p:grpSpPr>
        <p:sp>
          <p:nvSpPr>
            <p:cNvPr id="332" name="Google Shape;332;p16"/>
            <p:cNvSpPr/>
            <p:nvPr/>
          </p:nvSpPr>
          <p:spPr>
            <a:xfrm>
              <a:off x="5598446" y="4108963"/>
              <a:ext cx="273000" cy="274200"/>
            </a:xfrm>
            <a:prstGeom prst="ellipse">
              <a:avLst/>
            </a:prstGeom>
            <a:solidFill>
              <a:srgbClr val="E4E2ED"/>
            </a:solidFill>
            <a:ln w="38100" cap="flat" cmpd="sng">
              <a:solidFill>
                <a:srgbClr val="4B3A7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1"/>
                <a:buFont typeface="Arial"/>
                <a:buNone/>
              </a:pPr>
              <a:endParaRPr sz="1351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333" name="Google Shape;333;p16"/>
            <p:cNvCxnSpPr>
              <a:stCxn id="332" idx="0"/>
            </p:cNvCxnSpPr>
            <p:nvPr/>
          </p:nvCxnSpPr>
          <p:spPr>
            <a:xfrm rot="10800000">
              <a:off x="5734946" y="2431663"/>
              <a:ext cx="0" cy="16773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334" name="Google Shape;334;p16"/>
          <p:cNvGrpSpPr/>
          <p:nvPr/>
        </p:nvGrpSpPr>
        <p:grpSpPr>
          <a:xfrm>
            <a:off x="5768222" y="2420795"/>
            <a:ext cx="273000" cy="1930500"/>
            <a:chOff x="5598446" y="2452663"/>
            <a:chExt cx="273000" cy="1930500"/>
          </a:xfrm>
        </p:grpSpPr>
        <p:sp>
          <p:nvSpPr>
            <p:cNvPr id="335" name="Google Shape;335;p16"/>
            <p:cNvSpPr/>
            <p:nvPr/>
          </p:nvSpPr>
          <p:spPr>
            <a:xfrm>
              <a:off x="5598446" y="4108963"/>
              <a:ext cx="273000" cy="274200"/>
            </a:xfrm>
            <a:prstGeom prst="ellipse">
              <a:avLst/>
            </a:prstGeom>
            <a:solidFill>
              <a:srgbClr val="E4E2ED"/>
            </a:solidFill>
            <a:ln w="38100" cap="flat" cmpd="sng">
              <a:solidFill>
                <a:srgbClr val="FF93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1"/>
                <a:buFont typeface="Arial"/>
                <a:buNone/>
              </a:pPr>
              <a:endParaRPr sz="1351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336" name="Google Shape;336;p16"/>
            <p:cNvCxnSpPr>
              <a:stCxn id="335" idx="0"/>
            </p:cNvCxnSpPr>
            <p:nvPr/>
          </p:nvCxnSpPr>
          <p:spPr>
            <a:xfrm rot="10800000">
              <a:off x="5734946" y="2452663"/>
              <a:ext cx="0" cy="1656300"/>
            </a:xfrm>
            <a:prstGeom prst="straightConnector1">
              <a:avLst/>
            </a:prstGeom>
            <a:noFill/>
            <a:ln w="19050" cap="flat" cmpd="sng">
              <a:solidFill>
                <a:srgbClr val="FF9300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337" name="Google Shape;337;p16"/>
          <p:cNvGrpSpPr/>
          <p:nvPr/>
        </p:nvGrpSpPr>
        <p:grpSpPr>
          <a:xfrm>
            <a:off x="420429" y="2431680"/>
            <a:ext cx="3253417" cy="1411408"/>
            <a:chOff x="420429" y="2431680"/>
            <a:chExt cx="3253417" cy="1411408"/>
          </a:xfrm>
        </p:grpSpPr>
        <p:sp>
          <p:nvSpPr>
            <p:cNvPr id="338" name="Google Shape;338;p16"/>
            <p:cNvSpPr/>
            <p:nvPr/>
          </p:nvSpPr>
          <p:spPr>
            <a:xfrm>
              <a:off x="1170950" y="2928988"/>
              <a:ext cx="2043300" cy="914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91425" rIns="0" bIns="0" anchor="t" anchorCtr="0">
              <a:noAutofit/>
            </a:bodyPr>
            <a:lstStyle/>
            <a:p>
              <a:pPr marL="91440" marR="0" lvl="0" indent="0" algn="l" rtl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Enrolments: </a:t>
              </a:r>
              <a:r>
                <a:rPr lang="en-US" sz="1800" b="1" i="0" u="none" strike="noStrike" cap="none">
                  <a:solidFill>
                    <a:schemeClr val="dk1"/>
                  </a:solidFill>
                  <a:highlight>
                    <a:srgbClr val="FFFFFF"/>
                  </a:highlight>
                  <a:latin typeface="Trebuchet MS"/>
                  <a:ea typeface="Trebuchet MS"/>
                  <a:cs typeface="Trebuchet MS"/>
                  <a:sym typeface="Trebuchet MS"/>
                </a:rPr>
                <a:t>966</a:t>
              </a:r>
              <a:endParaRPr sz="1800" b="1" i="0" u="none" strike="noStrike" cap="none">
                <a:solidFill>
                  <a:schemeClr val="dk1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endParaRPr>
            </a:p>
            <a:p>
              <a:pPr marL="91440" marR="0" lvl="0" indent="0" algn="l" rtl="0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Active: </a:t>
              </a:r>
              <a:r>
                <a:rPr lang="en-US" sz="1800" b="1" i="0" u="none" strike="noStrike" cap="none">
                  <a:solidFill>
                    <a:schemeClr val="dk1"/>
                  </a:solidFill>
                  <a:highlight>
                    <a:schemeClr val="lt1"/>
                  </a:highlight>
                  <a:latin typeface="Trebuchet MS"/>
                  <a:ea typeface="Trebuchet MS"/>
                  <a:cs typeface="Trebuchet MS"/>
                  <a:sym typeface="Trebuchet MS"/>
                </a:rPr>
                <a:t>193</a:t>
              </a:r>
              <a:endParaRPr sz="1800" b="1" i="0" u="none" strike="noStrike" cap="none">
                <a:solidFill>
                  <a:schemeClr val="dk1"/>
                </a:solidFill>
                <a:highlight>
                  <a:schemeClr val="lt1"/>
                </a:highlight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339" name="Google Shape;339;p16"/>
            <p:cNvSpPr txBox="1"/>
            <p:nvPr/>
          </p:nvSpPr>
          <p:spPr>
            <a:xfrm>
              <a:off x="420429" y="2431680"/>
              <a:ext cx="3253417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accent3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Clinicians learning pathway</a:t>
              </a:r>
              <a:endParaRPr sz="1800" b="1" i="0" u="none" strike="noStrike" cap="none">
                <a:solidFill>
                  <a:schemeClr val="accent3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grpSp>
        <p:nvGrpSpPr>
          <p:cNvPr id="340" name="Google Shape;340;p16"/>
          <p:cNvGrpSpPr/>
          <p:nvPr/>
        </p:nvGrpSpPr>
        <p:grpSpPr>
          <a:xfrm>
            <a:off x="2103743" y="4091297"/>
            <a:ext cx="273000" cy="2218800"/>
            <a:chOff x="6557530" y="4108972"/>
            <a:chExt cx="273000" cy="2218800"/>
          </a:xfrm>
        </p:grpSpPr>
        <p:sp>
          <p:nvSpPr>
            <p:cNvPr id="341" name="Google Shape;341;p16"/>
            <p:cNvSpPr/>
            <p:nvPr/>
          </p:nvSpPr>
          <p:spPr>
            <a:xfrm>
              <a:off x="6557530" y="4108972"/>
              <a:ext cx="273000" cy="274200"/>
            </a:xfrm>
            <a:prstGeom prst="ellipse">
              <a:avLst/>
            </a:prstGeom>
            <a:solidFill>
              <a:srgbClr val="E4E2ED"/>
            </a:solidFill>
            <a:ln w="381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1"/>
                <a:buFont typeface="Arial"/>
                <a:buNone/>
              </a:pPr>
              <a:endParaRPr sz="1351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342" name="Google Shape;342;p16"/>
            <p:cNvCxnSpPr>
              <a:endCxn id="341" idx="4"/>
            </p:cNvCxnSpPr>
            <p:nvPr/>
          </p:nvCxnSpPr>
          <p:spPr>
            <a:xfrm rot="10800000">
              <a:off x="6694030" y="4383172"/>
              <a:ext cx="6300" cy="1944600"/>
            </a:xfrm>
            <a:prstGeom prst="straightConnector1">
              <a:avLst/>
            </a:prstGeom>
            <a:noFill/>
            <a:ln w="19050" cap="flat" cmpd="sng">
              <a:solidFill>
                <a:schemeClr val="accent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sp>
        <p:nvSpPr>
          <p:cNvPr id="343" name="Google Shape;343;p16"/>
          <p:cNvSpPr/>
          <p:nvPr/>
        </p:nvSpPr>
        <p:spPr>
          <a:xfrm>
            <a:off x="2545166" y="5227701"/>
            <a:ext cx="2065500" cy="920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91425" rIns="0" bIns="0" anchor="t" anchorCtr="0">
            <a:noAutofit/>
          </a:bodyPr>
          <a:lstStyle/>
          <a:p>
            <a:pPr marL="9144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Enrolments: </a:t>
            </a:r>
            <a:r>
              <a:rPr lang="en-US" sz="1800" b="1" i="0" u="none" strike="noStrike" cap="none">
                <a:solidFill>
                  <a:schemeClr val="dk1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1703</a:t>
            </a:r>
            <a:endParaRPr sz="1800" b="1" i="0" u="none" strike="noStrike" cap="none">
              <a:solidFill>
                <a:schemeClr val="dk1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marL="91440" marR="0" lvl="0" indent="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Active: </a:t>
            </a:r>
            <a:r>
              <a:rPr lang="en-US" sz="1800" b="1" i="0" u="none" strike="noStrike" cap="none">
                <a:solidFill>
                  <a:schemeClr val="dk1"/>
                </a:solidFill>
                <a:highlight>
                  <a:schemeClr val="lt1"/>
                </a:highlight>
                <a:latin typeface="Trebuchet MS"/>
                <a:ea typeface="Trebuchet MS"/>
                <a:cs typeface="Trebuchet MS"/>
                <a:sym typeface="Trebuchet MS"/>
              </a:rPr>
              <a:t>226</a:t>
            </a:r>
            <a:endParaRPr sz="1800" b="1" i="0" u="none" strike="noStrike" cap="none">
              <a:solidFill>
                <a:schemeClr val="dk1"/>
              </a:solidFill>
              <a:highlight>
                <a:schemeClr val="lt1"/>
              </a:highlight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44" name="Google Shape;344;p16"/>
          <p:cNvSpPr txBox="1"/>
          <p:nvPr/>
        </p:nvSpPr>
        <p:spPr>
          <a:xfrm>
            <a:off x="2408989" y="4656308"/>
            <a:ext cx="3586431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Data Analysts learning pathway</a:t>
            </a:r>
            <a:endParaRPr sz="1800" b="1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345" name="Google Shape;345;p16"/>
          <p:cNvGrpSpPr/>
          <p:nvPr/>
        </p:nvGrpSpPr>
        <p:grpSpPr>
          <a:xfrm>
            <a:off x="6095997" y="2431663"/>
            <a:ext cx="3386100" cy="1364925"/>
            <a:chOff x="5633249" y="5115663"/>
            <a:chExt cx="3386100" cy="1364925"/>
          </a:xfrm>
        </p:grpSpPr>
        <p:sp>
          <p:nvSpPr>
            <p:cNvPr id="346" name="Google Shape;346;p16"/>
            <p:cNvSpPr txBox="1"/>
            <p:nvPr/>
          </p:nvSpPr>
          <p:spPr>
            <a:xfrm>
              <a:off x="5633249" y="5115663"/>
              <a:ext cx="33861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rgbClr val="E69138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Developers learning pathway</a:t>
              </a:r>
              <a:endParaRPr sz="1800" b="1" i="0" u="none" strike="noStrike" cap="none">
                <a:solidFill>
                  <a:srgbClr val="E69138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347" name="Google Shape;347;p16"/>
            <p:cNvSpPr/>
            <p:nvPr/>
          </p:nvSpPr>
          <p:spPr>
            <a:xfrm>
              <a:off x="5695250" y="5522688"/>
              <a:ext cx="2049300" cy="957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91425" rIns="0" bIns="0" anchor="t" anchorCtr="0">
              <a:noAutofit/>
            </a:bodyPr>
            <a:lstStyle/>
            <a:p>
              <a:pPr marL="91440" marR="0" lvl="0" indent="0" algn="l" rtl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Enrolments: </a:t>
              </a:r>
              <a:r>
                <a:rPr lang="en-US" sz="1800" b="1" i="0" u="none" strike="noStrike" cap="none">
                  <a:solidFill>
                    <a:schemeClr val="dk1"/>
                  </a:solidFill>
                  <a:highlight>
                    <a:srgbClr val="FFFFFF"/>
                  </a:highlight>
                  <a:latin typeface="Trebuchet MS"/>
                  <a:ea typeface="Trebuchet MS"/>
                  <a:cs typeface="Trebuchet MS"/>
                  <a:sym typeface="Trebuchet MS"/>
                </a:rPr>
                <a:t>1476</a:t>
              </a:r>
              <a:endParaRPr sz="1800" b="1" i="0" u="none" strike="noStrike" cap="none">
                <a:solidFill>
                  <a:schemeClr val="dk1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endParaRPr>
            </a:p>
            <a:p>
              <a:pPr marL="91440" marR="0" lvl="0" indent="0" algn="l" rtl="0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Active: </a:t>
              </a:r>
              <a:r>
                <a:rPr lang="en-US" sz="1800" b="1" i="0" u="none" strike="noStrike" cap="none">
                  <a:solidFill>
                    <a:schemeClr val="dk1"/>
                  </a:solidFill>
                  <a:highlight>
                    <a:schemeClr val="lt1"/>
                  </a:highlight>
                  <a:latin typeface="Trebuchet MS"/>
                  <a:ea typeface="Trebuchet MS"/>
                  <a:cs typeface="Trebuchet MS"/>
                  <a:sym typeface="Trebuchet MS"/>
                </a:rPr>
                <a:t>271</a:t>
              </a:r>
              <a:endParaRPr sz="1800" b="1" i="0" u="none" strike="noStrike" cap="none">
                <a:solidFill>
                  <a:schemeClr val="dk1"/>
                </a:solidFill>
                <a:highlight>
                  <a:schemeClr val="lt1"/>
                </a:highlight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grpSp>
        <p:nvGrpSpPr>
          <p:cNvPr id="348" name="Google Shape;348;p16"/>
          <p:cNvGrpSpPr/>
          <p:nvPr/>
        </p:nvGrpSpPr>
        <p:grpSpPr>
          <a:xfrm>
            <a:off x="7046143" y="4091297"/>
            <a:ext cx="273000" cy="2218800"/>
            <a:chOff x="6557530" y="4108972"/>
            <a:chExt cx="273000" cy="2218800"/>
          </a:xfrm>
        </p:grpSpPr>
        <p:sp>
          <p:nvSpPr>
            <p:cNvPr id="349" name="Google Shape;349;p16"/>
            <p:cNvSpPr/>
            <p:nvPr/>
          </p:nvSpPr>
          <p:spPr>
            <a:xfrm>
              <a:off x="6557530" y="4108972"/>
              <a:ext cx="273000" cy="274200"/>
            </a:xfrm>
            <a:prstGeom prst="ellipse">
              <a:avLst/>
            </a:prstGeom>
            <a:solidFill>
              <a:srgbClr val="E4E2ED"/>
            </a:solidFill>
            <a:ln w="381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1"/>
                <a:buFont typeface="Arial"/>
                <a:buNone/>
              </a:pPr>
              <a:endParaRPr sz="1351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350" name="Google Shape;350;p16"/>
            <p:cNvCxnSpPr>
              <a:endCxn id="349" idx="4"/>
            </p:cNvCxnSpPr>
            <p:nvPr/>
          </p:nvCxnSpPr>
          <p:spPr>
            <a:xfrm rot="10800000">
              <a:off x="6694030" y="4383172"/>
              <a:ext cx="6300" cy="19446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sp>
        <p:nvSpPr>
          <p:cNvPr id="351" name="Google Shape;351;p16"/>
          <p:cNvSpPr txBox="1"/>
          <p:nvPr/>
        </p:nvSpPr>
        <p:spPr>
          <a:xfrm>
            <a:off x="7454165" y="4672858"/>
            <a:ext cx="35865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rPr>
              <a:t>Translators Learning Pathway</a:t>
            </a:r>
            <a:endParaRPr sz="1800" b="1" i="0" u="none" strike="noStrike" cap="none">
              <a:solidFill>
                <a:schemeClr val="accent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52" name="Google Shape;352;p16"/>
          <p:cNvSpPr/>
          <p:nvPr/>
        </p:nvSpPr>
        <p:spPr>
          <a:xfrm>
            <a:off x="7531628" y="5227701"/>
            <a:ext cx="2065500" cy="920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91425" rIns="0" bIns="0" anchor="t" anchorCtr="0">
            <a:noAutofit/>
          </a:bodyPr>
          <a:lstStyle/>
          <a:p>
            <a:pPr marL="9144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Enrolments: </a:t>
            </a:r>
            <a:r>
              <a:rPr lang="en-US" sz="1800" b="1" i="0" u="none" strike="noStrike" cap="none">
                <a:solidFill>
                  <a:schemeClr val="dk1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169</a:t>
            </a:r>
            <a:endParaRPr sz="1800" b="1" i="0" u="none" strike="noStrike" cap="none">
              <a:solidFill>
                <a:schemeClr val="dk1"/>
              </a:solidFill>
              <a:highlight>
                <a:srgbClr val="FFFFFF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marL="91440" marR="0" lvl="0" indent="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Active: </a:t>
            </a:r>
            <a:r>
              <a:rPr lang="en-US" sz="1800" b="1" i="0" u="none" strike="noStrike" cap="none">
                <a:solidFill>
                  <a:schemeClr val="dk1"/>
                </a:solidFill>
                <a:highlight>
                  <a:schemeClr val="lt1"/>
                </a:highlight>
                <a:latin typeface="Trebuchet MS"/>
                <a:ea typeface="Trebuchet MS"/>
                <a:cs typeface="Trebuchet MS"/>
                <a:sym typeface="Trebuchet MS"/>
              </a:rPr>
              <a:t>51</a:t>
            </a:r>
            <a:endParaRPr sz="1800" b="1" i="0" u="none" strike="noStrike" cap="none">
              <a:solidFill>
                <a:schemeClr val="dk1"/>
              </a:solidFill>
              <a:highlight>
                <a:schemeClr val="lt1"/>
              </a:highlight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7"/>
          <p:cNvSpPr/>
          <p:nvPr/>
        </p:nvSpPr>
        <p:spPr>
          <a:xfrm>
            <a:off x="766124" y="1643447"/>
            <a:ext cx="9700054" cy="3546389"/>
          </a:xfrm>
          <a:prstGeom prst="rect">
            <a:avLst/>
          </a:prstGeom>
          <a:solidFill>
            <a:srgbClr val="BEE1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Overall, how would you rate the course? 1-5</a:t>
            </a:r>
            <a:endParaRPr sz="2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17"/>
          <p:cNvSpPr txBox="1"/>
          <p:nvPr/>
        </p:nvSpPr>
        <p:spPr>
          <a:xfrm>
            <a:off x="744706" y="330304"/>
            <a:ext cx="69150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1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 Team Update</a:t>
            </a:r>
            <a:endParaRPr sz="3200" b="0" i="1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E-Learning Course Ratings</a:t>
            </a:r>
            <a:endParaRPr sz="32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aphicFrame>
        <p:nvGraphicFramePr>
          <p:cNvPr id="359" name="Google Shape;359;p17"/>
          <p:cNvGraphicFramePr/>
          <p:nvPr/>
        </p:nvGraphicFramePr>
        <p:xfrm>
          <a:off x="923156" y="2178313"/>
          <a:ext cx="9345300" cy="2807278"/>
        </p:xfrm>
        <a:graphic>
          <a:graphicData uri="http://schemas.openxmlformats.org/drawingml/2006/table">
            <a:tbl>
              <a:tblPr>
                <a:noFill/>
                <a:tableStyleId>{CF8921A7-97E9-47A7-88A8-7DB1278CB51E}</a:tableStyleId>
              </a:tblPr>
              <a:tblGrid>
                <a:gridCol w="246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2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42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u="none" strike="noStrike" cap="none"/>
                        <a:t>Course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u="none" strike="noStrike" cap="none"/>
                        <a:t>Average Score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chemeClr val="dk1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Score of 3 or above (%)</a:t>
                      </a:r>
                      <a:endParaRPr sz="16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/>
                        <a:t>Foundation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/>
                        <a:t>4.3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/>
                        <a:t>100%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/>
                        <a:t>Foundation Spanish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/>
                        <a:t>4.2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/>
                        <a:t>98%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/>
                        <a:t>Implementation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/>
                        <a:t>4.3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/>
                        <a:t>98%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/>
                        <a:t>Terminology Services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/>
                        <a:t>4.3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/>
                        <a:t>98%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/>
                        <a:t>Authoring Level 1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/>
                        <a:t>4.4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/>
                        <a:t>98%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/>
                        <a:t>Authoring Level 2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/>
                        <a:t>4.6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/>
                        <a:t>100%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8"/>
          <p:cNvSpPr txBox="1"/>
          <p:nvPr/>
        </p:nvSpPr>
        <p:spPr>
          <a:xfrm>
            <a:off x="744705" y="330304"/>
            <a:ext cx="9776149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1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 Team Update</a:t>
            </a:r>
            <a:endParaRPr sz="3200" b="0" i="1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Revamp </a:t>
            </a:r>
            <a:r>
              <a:rPr lang="en-US" sz="3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CT Starter Tutorial and </a:t>
            </a:r>
            <a:br>
              <a:rPr lang="en-US" sz="3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US" sz="3000" b="0" i="0" u="none" strike="noStrike" cap="none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New</a:t>
            </a:r>
            <a:r>
              <a:rPr lang="en-US" sz="3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Education Resource Guide</a:t>
            </a:r>
            <a:endParaRPr sz="3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18"/>
          <p:cNvSpPr txBox="1"/>
          <p:nvPr/>
        </p:nvSpPr>
        <p:spPr>
          <a:xfrm>
            <a:off x="911353" y="1933121"/>
            <a:ext cx="8526937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6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Interactive Tutorial and Guide</a:t>
            </a:r>
            <a:endParaRPr sz="24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228600" marR="0" lvl="6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CT Starter Tutorial provides an overview of the basics of SNOMED CT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6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CT Education Resources Guide provides details of educational material that cover a range of topics related to the terminology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6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Free to all to view (No E-learning account needed)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6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Good for those individuals starting their SNOMED CT Journey but also for those refreshing their knowledge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6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Link : </a:t>
            </a:r>
            <a:r>
              <a:rPr lang="en-US" sz="2400" b="0" i="0" u="sng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Starter Tutorial and Education Resources Guide</a:t>
            </a:r>
            <a:br>
              <a:rPr lang="en-US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9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228600" marR="0" lvl="6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br>
              <a:rPr lang="en-US" sz="1400" b="0" i="0" u="none" strike="noStrike" cap="none">
                <a:solidFill>
                  <a:srgbClr val="1D2125"/>
                </a:solidFill>
                <a:latin typeface="Mulish"/>
                <a:ea typeface="Mulish"/>
                <a:cs typeface="Mulish"/>
                <a:sym typeface="Mulish"/>
              </a:rPr>
            </a:br>
            <a:endParaRPr sz="2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18"/>
          <p:cNvSpPr/>
          <p:nvPr/>
        </p:nvSpPr>
        <p:spPr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19"/>
          <p:cNvSpPr txBox="1"/>
          <p:nvPr/>
        </p:nvSpPr>
        <p:spPr>
          <a:xfrm>
            <a:off x="425300" y="0"/>
            <a:ext cx="114405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1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 Team Update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7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Implementation Course Changes, Why?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19"/>
          <p:cNvSpPr txBox="1">
            <a:spLocks noGrp="1"/>
          </p:cNvSpPr>
          <p:nvPr>
            <p:ph type="body" idx="2"/>
          </p:nvPr>
        </p:nvSpPr>
        <p:spPr>
          <a:xfrm>
            <a:off x="425301" y="1407604"/>
            <a:ext cx="10398273" cy="509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 b="1"/>
              <a:t>Student feedback</a:t>
            </a:r>
            <a:endParaRPr/>
          </a:p>
          <a:p>
            <a:pPr marL="91440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Long course</a:t>
            </a:r>
            <a:endParaRPr/>
          </a:p>
          <a:p>
            <a:pPr marL="91440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More hands on</a:t>
            </a:r>
            <a:endParaRPr/>
          </a:p>
          <a:p>
            <a:pPr marL="91440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Low attendance on webinars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 b="1"/>
              <a:t>Education team perspective (e-learning management)</a:t>
            </a:r>
            <a:endParaRPr/>
          </a:p>
          <a:p>
            <a:pPr marL="91440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Flexible management to meet implementers requirements</a:t>
            </a:r>
            <a:endParaRPr/>
          </a:p>
          <a:p>
            <a:pPr marL="91440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Update outdated material more easily</a:t>
            </a:r>
            <a:endParaRPr/>
          </a:p>
          <a:p>
            <a:pPr marL="91440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Resource capacity management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 b="1"/>
              <a:t>Implementation team perspective</a:t>
            </a:r>
            <a:endParaRPr/>
          </a:p>
          <a:p>
            <a:pPr marL="91440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Disseminate new implementation techniques and services/tools quickly to the community</a:t>
            </a:r>
            <a:endParaRPr/>
          </a:p>
          <a:p>
            <a:pPr marL="91440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Signpost implementers to specific learning topics</a:t>
            </a:r>
            <a:endParaRPr/>
          </a:p>
        </p:txBody>
      </p:sp>
      <p:pic>
        <p:nvPicPr>
          <p:cNvPr id="374" name="Google Shape;374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58100" y="230025"/>
            <a:ext cx="2154125" cy="215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2"/>
          <p:cNvPicPr preferRelativeResize="0"/>
          <p:nvPr/>
        </p:nvPicPr>
        <p:blipFill rotWithShape="1">
          <a:blip r:embed="rId3">
            <a:alphaModFix/>
          </a:blip>
          <a:srcRect l="20711" r="36326"/>
          <a:stretch/>
        </p:blipFill>
        <p:spPr>
          <a:xfrm>
            <a:off x="129100" y="0"/>
            <a:ext cx="4420598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"/>
          <p:cNvSpPr txBox="1">
            <a:spLocks noGrp="1"/>
          </p:cNvSpPr>
          <p:nvPr>
            <p:ph type="body" idx="1"/>
          </p:nvPr>
        </p:nvSpPr>
        <p:spPr>
          <a:xfrm>
            <a:off x="4906174" y="360000"/>
            <a:ext cx="5917037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US"/>
              <a:t>Agenda</a:t>
            </a:r>
            <a:endParaRPr/>
          </a:p>
        </p:txBody>
      </p:sp>
      <p:sp>
        <p:nvSpPr>
          <p:cNvPr id="115" name="Google Shape;115;p2"/>
          <p:cNvSpPr txBox="1">
            <a:spLocks noGrp="1"/>
          </p:cNvSpPr>
          <p:nvPr>
            <p:ph type="body" idx="3"/>
          </p:nvPr>
        </p:nvSpPr>
        <p:spPr>
          <a:xfrm>
            <a:off x="4906537" y="1014413"/>
            <a:ext cx="5917037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58800" marR="0" lvl="0" indent="-457200" algn="l" rtl="0">
              <a:lnSpc>
                <a:spcPct val="150000"/>
              </a:lnSpc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ELAG Administration</a:t>
            </a:r>
            <a:endParaRPr sz="180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AutoNum type="arabicPeriod"/>
            </a:pPr>
            <a:r>
              <a:rPr lang="en-US" sz="2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 </a:t>
            </a:r>
            <a:r>
              <a:rPr lang="en-US">
                <a:latin typeface="Trebuchet MS"/>
                <a:ea typeface="Trebuchet MS"/>
                <a:cs typeface="Trebuchet MS"/>
                <a:sym typeface="Trebuchet MS"/>
              </a:rPr>
              <a:t>Team </a:t>
            </a:r>
            <a:r>
              <a:rPr lang="en-US" sz="2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update</a:t>
            </a:r>
            <a:endParaRPr/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AutoNum type="arabicPeriod"/>
            </a:pPr>
            <a:r>
              <a:rPr lang="en-US">
                <a:latin typeface="Trebuchet MS"/>
                <a:ea typeface="Trebuchet MS"/>
                <a:cs typeface="Trebuchet MS"/>
                <a:sym typeface="Trebuchet MS"/>
              </a:rPr>
              <a:t>Implementation Support Team update</a:t>
            </a:r>
            <a:endParaRPr/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AutoNum type="arabicPeriod"/>
            </a:pPr>
            <a:r>
              <a:rPr lang="en-US" sz="2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Any other business</a:t>
            </a:r>
            <a:endParaRPr/>
          </a:p>
        </p:txBody>
      </p:sp>
      <p:sp>
        <p:nvSpPr>
          <p:cNvPr id="116" name="Google Shape;116;p2"/>
          <p:cNvSpPr txBox="1"/>
          <p:nvPr/>
        </p:nvSpPr>
        <p:spPr>
          <a:xfrm>
            <a:off x="650988" y="256355"/>
            <a:ext cx="3898710" cy="1246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360000" tIns="360000" rIns="360000" bIns="36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F1C232"/>
                </a:solidFill>
                <a:latin typeface="Mulish"/>
                <a:ea typeface="Mulish"/>
                <a:cs typeface="Mulish"/>
                <a:sym typeface="Mulish"/>
              </a:rPr>
              <a:t>Welcome</a:t>
            </a:r>
            <a:endParaRPr sz="3200" b="0" i="0" u="none" strike="noStrike" cap="none">
              <a:solidFill>
                <a:srgbClr val="F1C23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20"/>
          <p:cNvSpPr txBox="1">
            <a:spLocks noGrp="1"/>
          </p:cNvSpPr>
          <p:nvPr>
            <p:ph type="body" idx="1"/>
          </p:nvPr>
        </p:nvSpPr>
        <p:spPr>
          <a:xfrm>
            <a:off x="360000" y="360001"/>
            <a:ext cx="10463212" cy="16404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US" sz="3200" b="0" i="1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 Team Update</a:t>
            </a:r>
            <a:endParaRPr/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US" sz="200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Current Implementation Course - Feedback</a:t>
            </a:r>
            <a:endParaRPr sz="20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endParaRPr/>
          </a:p>
        </p:txBody>
      </p:sp>
      <p:graphicFrame>
        <p:nvGraphicFramePr>
          <p:cNvPr id="381" name="Google Shape;381;p20"/>
          <p:cNvGraphicFramePr/>
          <p:nvPr/>
        </p:nvGraphicFramePr>
        <p:xfrm>
          <a:off x="625675" y="1457917"/>
          <a:ext cx="10564500" cy="5225770"/>
        </p:xfrm>
        <a:graphic>
          <a:graphicData uri="http://schemas.openxmlformats.org/drawingml/2006/table">
            <a:tbl>
              <a:tblPr>
                <a:noFill/>
                <a:tableStyleId>{CF8921A7-97E9-47A7-88A8-7DB1278CB51E}</a:tableStyleId>
              </a:tblPr>
              <a:tblGrid>
                <a:gridCol w="3521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1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21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1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solidFill>
                            <a:schemeClr val="lt1"/>
                          </a:solidFill>
                        </a:rPr>
                        <a:t>Strengths</a:t>
                      </a:r>
                      <a:endParaRPr sz="14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0073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solidFill>
                            <a:schemeClr val="lt1"/>
                          </a:solidFill>
                        </a:rPr>
                        <a:t>Weaknesses</a:t>
                      </a:r>
                      <a:endParaRPr sz="14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C92E0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solidFill>
                            <a:schemeClr val="lt1"/>
                          </a:solidFill>
                        </a:rPr>
                        <a:t>Suggested Improvements</a:t>
                      </a:r>
                      <a:endParaRPr sz="14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2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rgbClr val="222222"/>
                          </a:solidFill>
                        </a:rPr>
                        <a:t>Flexible nature of the course being able to fit around work and family life</a:t>
                      </a:r>
                      <a:endParaRPr sz="1400" u="none" strike="noStrike" cap="none">
                        <a:solidFill>
                          <a:srgbClr val="222222"/>
                        </a:solidFill>
                      </a:endParaRPr>
                    </a:p>
                  </a:txBody>
                  <a:tcPr marL="91425" marR="91425" marT="91425" marB="91425" anchor="ctr">
                    <a:solidFill>
                      <a:srgbClr val="76D3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/>
                        <a:t>Presentations are </a:t>
                      </a:r>
                      <a:r>
                        <a:rPr lang="en-US" sz="1400" b="1" u="none" strike="noStrike" cap="none">
                          <a:solidFill>
                            <a:srgbClr val="7030A0"/>
                          </a:solidFill>
                        </a:rPr>
                        <a:t>extremely boring</a:t>
                      </a:r>
                      <a:r>
                        <a:rPr lang="en-US" sz="1400" u="none" strike="noStrike" cap="none"/>
                        <a:t>, too much unnecessary technical detail and explained too slowly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solidFill>
                      <a:srgbClr val="FCD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/>
                        <a:t>Information about </a:t>
                      </a:r>
                      <a:r>
                        <a:rPr lang="en-US" sz="1400" u="none" strike="noStrike" cap="none">
                          <a:solidFill>
                            <a:schemeClr val="accent4"/>
                          </a:solidFill>
                        </a:rPr>
                        <a:t>Terminology Servers</a:t>
                      </a:r>
                      <a:endParaRPr sz="1400" u="none" strike="noStrike" cap="none">
                        <a:solidFill>
                          <a:schemeClr val="accent4"/>
                        </a:solidFill>
                      </a:endParaRPr>
                    </a:p>
                  </a:txBody>
                  <a:tcPr marL="91425" marR="91425" marT="91425" marB="91425" anchor="ctr">
                    <a:solidFill>
                      <a:srgbClr val="BEE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2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rgbClr val="222222"/>
                          </a:solidFill>
                        </a:rPr>
                        <a:t>Practical exercises and assignments</a:t>
                      </a:r>
                      <a:endParaRPr sz="1400" u="none" strike="noStrike" cap="none">
                        <a:solidFill>
                          <a:srgbClr val="222222"/>
                        </a:solidFill>
                      </a:endParaRPr>
                    </a:p>
                  </a:txBody>
                  <a:tcPr marL="91425" marR="91425" marT="91425" marB="91425" anchor="ctr">
                    <a:solidFill>
                      <a:srgbClr val="76D3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/>
                        <a:t>Some of the presentations were difficult to listen to and concentrate on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solidFill>
                      <a:srgbClr val="FCD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/>
                        <a:t>More on the </a:t>
                      </a:r>
                      <a:r>
                        <a:rPr lang="en-US" sz="1400" u="none" strike="noStrike" cap="none">
                          <a:solidFill>
                            <a:schemeClr val="accent4"/>
                          </a:solidFill>
                        </a:rPr>
                        <a:t>benefits of SNOMED CT to the patient </a:t>
                      </a:r>
                      <a:r>
                        <a:rPr lang="en-US" sz="1400" u="none" strike="noStrike" cap="none"/>
                        <a:t>and selling SNOMED CT to </a:t>
                      </a:r>
                      <a:r>
                        <a:rPr lang="en-US" sz="1400" u="none" strike="noStrike" cap="none">
                          <a:solidFill>
                            <a:schemeClr val="accent4"/>
                          </a:solidFill>
                        </a:rPr>
                        <a:t>clinical audience</a:t>
                      </a:r>
                      <a:endParaRPr sz="1400" u="none" strike="noStrike" cap="none">
                        <a:solidFill>
                          <a:schemeClr val="accent4"/>
                        </a:solidFill>
                      </a:endParaRPr>
                    </a:p>
                  </a:txBody>
                  <a:tcPr marL="91425" marR="91425" marT="91425" marB="91425" anchor="ctr">
                    <a:solidFill>
                      <a:srgbClr val="BEE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1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rgbClr val="222222"/>
                          </a:solidFill>
                        </a:rPr>
                        <a:t>Different users were picked up by the implementation course</a:t>
                      </a:r>
                      <a:endParaRPr sz="1400" u="none" strike="noStrike" cap="none">
                        <a:solidFill>
                          <a:srgbClr val="222222"/>
                        </a:solidFill>
                      </a:endParaRPr>
                    </a:p>
                  </a:txBody>
                  <a:tcPr marL="91425" marR="91425" marT="91425" marB="91425" anchor="ctr">
                    <a:solidFill>
                      <a:srgbClr val="76D3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/>
                        <a:t>Some presentations </a:t>
                      </a:r>
                      <a:r>
                        <a:rPr lang="en-US" sz="1400" b="1" u="none" strike="noStrike" cap="none">
                          <a:solidFill>
                            <a:srgbClr val="7030A0"/>
                          </a:solidFill>
                        </a:rPr>
                        <a:t>felt repetitive</a:t>
                      </a:r>
                      <a:endParaRPr sz="1400" b="1" u="none" strike="noStrike" cap="none">
                        <a:solidFill>
                          <a:srgbClr val="7030A0"/>
                        </a:solidFill>
                      </a:endParaRPr>
                    </a:p>
                  </a:txBody>
                  <a:tcPr marL="91425" marR="91425" marT="91425" marB="91425" anchor="ctr">
                    <a:solidFill>
                      <a:srgbClr val="FCD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chemeClr val="accent4"/>
                          </a:solidFill>
                        </a:rPr>
                        <a:t>More examples </a:t>
                      </a:r>
                      <a:r>
                        <a:rPr lang="en-US" sz="1400" u="none" strike="noStrike" cap="none"/>
                        <a:t>of implementation in health system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solidFill>
                      <a:srgbClr val="BEE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2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rgbClr val="222222"/>
                          </a:solidFill>
                        </a:rPr>
                        <a:t>Self-paced nature and well structured content. </a:t>
                      </a:r>
                      <a:endParaRPr sz="1400" u="none" strike="noStrike" cap="none">
                        <a:solidFill>
                          <a:srgbClr val="222222"/>
                        </a:solidFill>
                      </a:endParaRPr>
                    </a:p>
                  </a:txBody>
                  <a:tcPr marL="91425" marR="91425" marT="91425" marB="91425" anchor="ctr">
                    <a:solidFill>
                      <a:srgbClr val="76D3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/>
                        <a:t>Topics to reduce: Compositional grammar, OWL, Refsets, RF2, Clinical Decision Support, Logical Model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solidFill>
                      <a:srgbClr val="FCD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/>
                        <a:t>How to use SNOMED CT in context of HL7 CDA FHIR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solidFill>
                      <a:srgbClr val="BEE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2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rgbClr val="222222"/>
                          </a:solidFill>
                        </a:rPr>
                        <a:t>Webinars were really helpful and liked the practical exercise examples</a:t>
                      </a:r>
                      <a:endParaRPr sz="1400" u="none" strike="noStrike" cap="none">
                        <a:solidFill>
                          <a:srgbClr val="222222"/>
                        </a:solidFill>
                      </a:endParaRPr>
                    </a:p>
                  </a:txBody>
                  <a:tcPr marL="91425" marR="91425" marT="91425" marB="91425" anchor="ctr">
                    <a:solidFill>
                      <a:srgbClr val="76D3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/>
                        <a:t>More students on webinars, would have liked to speak to more peers across the globe, often only 1-2 people on the webinars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solidFill>
                      <a:srgbClr val="FCD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/>
                        <a:t>Prefer to </a:t>
                      </a:r>
                      <a:r>
                        <a:rPr lang="en-US" sz="1400" u="none" strike="noStrike" cap="none">
                          <a:solidFill>
                            <a:schemeClr val="accent4"/>
                          </a:solidFill>
                        </a:rPr>
                        <a:t>split the implementation course </a:t>
                      </a:r>
                      <a:r>
                        <a:rPr lang="en-US" sz="1400" u="none" strike="noStrike" cap="none"/>
                        <a:t>into two or three different parts because I </a:t>
                      </a:r>
                      <a:r>
                        <a:rPr lang="en-US" sz="1400" u="none" strike="noStrike" cap="none">
                          <a:solidFill>
                            <a:schemeClr val="accent4"/>
                          </a:solidFill>
                        </a:rPr>
                        <a:t>found it very long</a:t>
                      </a:r>
                      <a:endParaRPr sz="1400" u="none" strike="noStrike" cap="none">
                        <a:solidFill>
                          <a:schemeClr val="accent4"/>
                        </a:solidFill>
                      </a:endParaRPr>
                    </a:p>
                  </a:txBody>
                  <a:tcPr marL="91425" marR="91425" marT="91425" marB="91425" anchor="ctr">
                    <a:solidFill>
                      <a:srgbClr val="BEE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1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rgbClr val="222222"/>
                          </a:solidFill>
                        </a:rPr>
                        <a:t>Inspires by presenting many features and possible use cases of SNOMED CT</a:t>
                      </a:r>
                      <a:endParaRPr sz="1400" u="none" strike="noStrike" cap="none">
                        <a:solidFill>
                          <a:srgbClr val="222222"/>
                        </a:solidFill>
                      </a:endParaRPr>
                    </a:p>
                  </a:txBody>
                  <a:tcPr marL="91425" marR="91425" marT="91425" marB="91425" anchor="ctr">
                    <a:solidFill>
                      <a:srgbClr val="76D3A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/>
                        <a:t>Some topics are quite challenging and may be better off in </a:t>
                      </a:r>
                      <a:r>
                        <a:rPr lang="en-US" sz="1400" b="1" u="none" strike="noStrike" cap="none">
                          <a:solidFill>
                            <a:srgbClr val="7030A0"/>
                          </a:solidFill>
                        </a:rPr>
                        <a:t>short courses</a:t>
                      </a:r>
                      <a:endParaRPr sz="1400" b="1" u="none" strike="noStrike" cap="none">
                        <a:solidFill>
                          <a:srgbClr val="7030A0"/>
                        </a:solidFill>
                      </a:endParaRPr>
                    </a:p>
                  </a:txBody>
                  <a:tcPr marL="91425" marR="91425" marT="91425" marB="91425" anchor="ctr">
                    <a:solidFill>
                      <a:srgbClr val="FCD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/>
                        <a:t>More hands-on</a:t>
                      </a:r>
                      <a:r>
                        <a:rPr lang="en-US" sz="1400" u="none" strike="noStrike" cap="none">
                          <a:solidFill>
                            <a:schemeClr val="accent4"/>
                          </a:solidFill>
                        </a:rPr>
                        <a:t> exercises/assignments</a:t>
                      </a:r>
                      <a:endParaRPr sz="1400" u="none" strike="noStrike" cap="none">
                        <a:solidFill>
                          <a:schemeClr val="accent4"/>
                        </a:solidFill>
                      </a:endParaRPr>
                    </a:p>
                  </a:txBody>
                  <a:tcPr marL="91425" marR="91425" marT="91425" marB="91425" anchor="ctr">
                    <a:solidFill>
                      <a:srgbClr val="BEE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" name="Google Shape;386;p21"/>
          <p:cNvPicPr preferRelativeResize="0"/>
          <p:nvPr/>
        </p:nvPicPr>
        <p:blipFill rotWithShape="1">
          <a:blip r:embed="rId3">
            <a:alphaModFix/>
          </a:blip>
          <a:srcRect l="42863" r="36768"/>
          <a:stretch/>
        </p:blipFill>
        <p:spPr>
          <a:xfrm>
            <a:off x="129100" y="0"/>
            <a:ext cx="22053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21"/>
          <p:cNvSpPr txBox="1">
            <a:spLocks noGrp="1"/>
          </p:cNvSpPr>
          <p:nvPr>
            <p:ph type="body" idx="1"/>
          </p:nvPr>
        </p:nvSpPr>
        <p:spPr>
          <a:xfrm>
            <a:off x="2653626" y="360000"/>
            <a:ext cx="8169600" cy="8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US"/>
              <a:t>Education Team Update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US" sz="2500" i="0">
                <a:solidFill>
                  <a:schemeClr val="dk1"/>
                </a:solidFill>
              </a:rPr>
              <a:t>Implementation Course Structure and Requirements</a:t>
            </a:r>
            <a:endParaRPr sz="2500" i="0">
              <a:solidFill>
                <a:schemeClr val="dk1"/>
              </a:solidFill>
            </a:endParaRPr>
          </a:p>
        </p:txBody>
      </p:sp>
      <p:sp>
        <p:nvSpPr>
          <p:cNvPr id="388" name="Google Shape;388;p21"/>
          <p:cNvSpPr txBox="1">
            <a:spLocks noGrp="1"/>
          </p:cNvSpPr>
          <p:nvPr>
            <p:ph type="body" idx="3"/>
          </p:nvPr>
        </p:nvSpPr>
        <p:spPr>
          <a:xfrm>
            <a:off x="2653625" y="1242000"/>
            <a:ext cx="8787300" cy="52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9795"/>
              <a:buFont typeface="Arial"/>
              <a:buNone/>
            </a:pPr>
            <a:r>
              <a:rPr lang="en-US" sz="3563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Requirements</a:t>
            </a:r>
            <a:endParaRPr sz="3163"/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88504"/>
              <a:buFont typeface="Arial"/>
              <a:buNone/>
            </a:pPr>
            <a:r>
              <a:rPr lang="en-US" sz="3163"/>
              <a:t>  Completed the Foundation Course</a:t>
            </a:r>
            <a:endParaRPr sz="3163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12244"/>
              <a:buNone/>
            </a:pPr>
            <a:endParaRPr sz="3563">
              <a:solidFill>
                <a:schemeClr val="accent2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12244"/>
              <a:buNone/>
            </a:pPr>
            <a:r>
              <a:rPr lang="en-US" sz="3563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Proposed Structure </a:t>
            </a:r>
            <a:endParaRPr sz="3163"/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26436"/>
              <a:buNone/>
            </a:pPr>
            <a:r>
              <a:rPr lang="en-US" sz="3163"/>
              <a:t>  17 Modules:</a:t>
            </a:r>
            <a:endParaRPr sz="3163"/>
          </a:p>
          <a:p>
            <a:pPr marL="742950" lvl="1" indent="-247868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37217"/>
              <a:buFont typeface="Arial"/>
              <a:buChar char="•"/>
            </a:pPr>
            <a:r>
              <a:rPr lang="en-US" sz="2763"/>
              <a:t>2 mandatory modules</a:t>
            </a:r>
            <a:endParaRPr sz="2763"/>
          </a:p>
          <a:p>
            <a:pPr marL="742950" lvl="1" indent="-247868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37217"/>
              <a:buFont typeface="Arial"/>
              <a:buChar char="•"/>
            </a:pPr>
            <a:r>
              <a:rPr lang="en-US" sz="2763"/>
              <a:t>15 optional self paced bite sized learning modules</a:t>
            </a:r>
            <a:endParaRPr sz="2763"/>
          </a:p>
          <a:p>
            <a:pPr marL="742950" lvl="1" indent="-247868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37217"/>
              <a:buFont typeface="Arial"/>
              <a:buChar char="•"/>
            </a:pPr>
            <a:r>
              <a:rPr lang="en-US" sz="2763"/>
              <a:t>Complete the modules relevant to your work or role</a:t>
            </a:r>
            <a:endParaRPr sz="2763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26436"/>
              <a:buNone/>
            </a:pPr>
            <a:endParaRPr sz="3163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26436"/>
              <a:buNone/>
            </a:pPr>
            <a:r>
              <a:rPr lang="en-US" sz="3163"/>
              <a:t>  Divided into theme specific groups </a:t>
            </a:r>
            <a:endParaRPr sz="3163"/>
          </a:p>
          <a:p>
            <a:pPr marL="742950" lvl="1" indent="-247868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37217"/>
              <a:buFont typeface="Arial"/>
              <a:buChar char="•"/>
            </a:pPr>
            <a:r>
              <a:rPr lang="en-US" sz="2763"/>
              <a:t>General implementation and Customization</a:t>
            </a:r>
            <a:endParaRPr/>
          </a:p>
          <a:p>
            <a:pPr marL="742950" lvl="1" indent="-247868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37217"/>
              <a:buFont typeface="Arial"/>
              <a:buChar char="•"/>
            </a:pPr>
            <a:r>
              <a:rPr lang="en-US" sz="2763"/>
              <a:t>EHR Implementation Principles</a:t>
            </a:r>
            <a:endParaRPr sz="2763"/>
          </a:p>
          <a:p>
            <a:pPr marL="742950" lvl="1" indent="-247868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37217"/>
              <a:buFont typeface="Arial"/>
              <a:buChar char="•"/>
            </a:pPr>
            <a:r>
              <a:rPr lang="en-US" sz="2763"/>
              <a:t>Extension Management</a:t>
            </a:r>
            <a:endParaRPr sz="2763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12244"/>
              <a:buNone/>
            </a:pPr>
            <a:endParaRPr sz="3563">
              <a:solidFill>
                <a:schemeClr val="accent2"/>
              </a:solidFill>
            </a:endParaRPr>
          </a:p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12244"/>
              <a:buNone/>
            </a:pPr>
            <a:r>
              <a:rPr lang="en-US" sz="3563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Completion</a:t>
            </a:r>
            <a:endParaRPr sz="3163"/>
          </a:p>
          <a:p>
            <a:pPr marL="914400" lvl="1" indent="-343118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37217"/>
              <a:buChar char="•"/>
            </a:pPr>
            <a:r>
              <a:rPr lang="en-US" sz="2763"/>
              <a:t>Can follow the learning pathway through the groups</a:t>
            </a:r>
            <a:endParaRPr sz="2763"/>
          </a:p>
          <a:p>
            <a:pPr marL="914400" lvl="1" indent="-343118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37217"/>
              <a:buChar char="•"/>
            </a:pPr>
            <a:r>
              <a:rPr lang="en-US" sz="2763"/>
              <a:t>Can complete groups and modules in a different order to suit requirements </a:t>
            </a:r>
            <a:endParaRPr sz="2763"/>
          </a:p>
        </p:txBody>
      </p:sp>
      <p:sp>
        <p:nvSpPr>
          <p:cNvPr id="389" name="Google Shape;389;p21"/>
          <p:cNvSpPr/>
          <p:nvPr/>
        </p:nvSpPr>
        <p:spPr>
          <a:xfrm>
            <a:off x="7370850" y="1486025"/>
            <a:ext cx="4147200" cy="1440300"/>
          </a:xfrm>
          <a:prstGeom prst="wedgeRoundRectCallout">
            <a:avLst>
              <a:gd name="adj1" fmla="val -32181"/>
              <a:gd name="adj2" fmla="val 76713"/>
              <a:gd name="adj3" fmla="val 16667"/>
            </a:avLst>
          </a:prstGeom>
          <a:solidFill>
            <a:schemeClr val="accent5"/>
          </a:solidFill>
          <a:ln w="25400" cap="flat" cmpd="sng">
            <a:solidFill>
              <a:srgbClr val="0041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are your thoughts about the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overall approach - self paced and grab and go/bite sized learning modules?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2909bbf3d01_0_0"/>
          <p:cNvSpPr/>
          <p:nvPr/>
        </p:nvSpPr>
        <p:spPr>
          <a:xfrm>
            <a:off x="442050" y="1080950"/>
            <a:ext cx="6893400" cy="52485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0038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rgbClr val="272B2F"/>
                </a:solidFill>
                <a:latin typeface="Arial"/>
                <a:ea typeface="Arial"/>
                <a:cs typeface="Arial"/>
                <a:sym typeface="Arial"/>
              </a:rPr>
              <a:t>Implementation Course</a:t>
            </a:r>
            <a:endParaRPr sz="1600" b="1" i="0" u="none" strike="noStrike" cap="none">
              <a:solidFill>
                <a:srgbClr val="272B2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g2909bbf3d01_0_0"/>
          <p:cNvSpPr/>
          <p:nvPr/>
        </p:nvSpPr>
        <p:spPr>
          <a:xfrm>
            <a:off x="680987" y="5823005"/>
            <a:ext cx="6501300" cy="319500"/>
          </a:xfrm>
          <a:prstGeom prst="rect">
            <a:avLst/>
          </a:prstGeom>
          <a:solidFill>
            <a:srgbClr val="E4E6E4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1" i="0" u="none" strike="noStrike" cap="none">
                <a:solidFill>
                  <a:srgbClr val="272B2F"/>
                </a:solidFill>
                <a:latin typeface="Arial"/>
                <a:ea typeface="Arial"/>
                <a:cs typeface="Arial"/>
                <a:sym typeface="Arial"/>
              </a:rPr>
              <a:t>Full Implementation Course Certificate</a:t>
            </a:r>
            <a:endParaRPr sz="1100" b="1" i="0" u="none" strike="noStrike" cap="none">
              <a:solidFill>
                <a:srgbClr val="272B2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g2909bbf3d01_0_0"/>
          <p:cNvSpPr/>
          <p:nvPr/>
        </p:nvSpPr>
        <p:spPr>
          <a:xfrm>
            <a:off x="5060975" y="2636025"/>
            <a:ext cx="2111100" cy="2882100"/>
          </a:xfrm>
          <a:prstGeom prst="rect">
            <a:avLst/>
          </a:prstGeom>
          <a:solidFill>
            <a:srgbClr val="6DBBA1"/>
          </a:solidFill>
          <a:ln w="28575" cap="flat" cmpd="sng">
            <a:solidFill>
              <a:srgbClr val="6DBB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Extension Management</a:t>
            </a:r>
            <a:endParaRPr sz="11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g2909bbf3d01_0_0"/>
          <p:cNvSpPr/>
          <p:nvPr/>
        </p:nvSpPr>
        <p:spPr>
          <a:xfrm>
            <a:off x="2868763" y="2636025"/>
            <a:ext cx="2111100" cy="2882100"/>
          </a:xfrm>
          <a:prstGeom prst="rect">
            <a:avLst/>
          </a:prstGeom>
          <a:solidFill>
            <a:srgbClr val="8171AC"/>
          </a:solidFill>
          <a:ln w="28575" cap="flat" cmpd="sng">
            <a:solidFill>
              <a:srgbClr val="8171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EHR Implementation Principles</a:t>
            </a:r>
            <a:endParaRPr sz="11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g2909bbf3d01_0_0"/>
          <p:cNvSpPr/>
          <p:nvPr/>
        </p:nvSpPr>
        <p:spPr>
          <a:xfrm>
            <a:off x="676550" y="2636025"/>
            <a:ext cx="2111100" cy="2882100"/>
          </a:xfrm>
          <a:prstGeom prst="rect">
            <a:avLst/>
          </a:prstGeom>
          <a:solidFill>
            <a:srgbClr val="F8A73D"/>
          </a:solidFill>
          <a:ln w="28575" cap="flat" cmpd="sng">
            <a:solidFill>
              <a:srgbClr val="F8A73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General Implementation </a:t>
            </a:r>
            <a:br>
              <a:rPr lang="en-US" sz="11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1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and Customization</a:t>
            </a:r>
            <a:endParaRPr sz="11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g2909bbf3d01_0_0"/>
          <p:cNvSpPr/>
          <p:nvPr/>
        </p:nvSpPr>
        <p:spPr>
          <a:xfrm>
            <a:off x="680902" y="1624671"/>
            <a:ext cx="6501300" cy="725100"/>
          </a:xfrm>
          <a:prstGeom prst="rect">
            <a:avLst/>
          </a:prstGeom>
          <a:solidFill>
            <a:srgbClr val="00A9E0"/>
          </a:solidFill>
          <a:ln w="28575" cap="flat" cmpd="sng">
            <a:solidFill>
              <a:srgbClr val="00A9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Implementation </a:t>
            </a:r>
            <a:br>
              <a:rPr lang="en-US" sz="11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1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Basics </a:t>
            </a:r>
            <a:br>
              <a:rPr lang="en-US" sz="11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1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(mandatory)</a:t>
            </a:r>
            <a:endParaRPr sz="11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1" name="Google Shape;401;g2909bbf3d01_0_0"/>
          <p:cNvSpPr/>
          <p:nvPr/>
        </p:nvSpPr>
        <p:spPr>
          <a:xfrm>
            <a:off x="714522" y="3185277"/>
            <a:ext cx="2049600" cy="3195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SNOMED CT and </a:t>
            </a:r>
            <a:b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Information models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g2909bbf3d01_0_0"/>
          <p:cNvSpPr/>
          <p:nvPr/>
        </p:nvSpPr>
        <p:spPr>
          <a:xfrm>
            <a:off x="714522" y="3565465"/>
            <a:ext cx="2049600" cy="3195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Expression constraints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3" name="Google Shape;403;g2909bbf3d01_0_0"/>
          <p:cNvSpPr/>
          <p:nvPr/>
        </p:nvSpPr>
        <p:spPr>
          <a:xfrm>
            <a:off x="714522" y="3945653"/>
            <a:ext cx="2049600" cy="3195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Subsets and Value sets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g2909bbf3d01_0_0"/>
          <p:cNvSpPr/>
          <p:nvPr/>
        </p:nvSpPr>
        <p:spPr>
          <a:xfrm>
            <a:off x="714522" y="4325835"/>
            <a:ext cx="2049600" cy="3195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Maps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g2909bbf3d01_0_0"/>
          <p:cNvSpPr/>
          <p:nvPr/>
        </p:nvSpPr>
        <p:spPr>
          <a:xfrm>
            <a:off x="714522" y="4706029"/>
            <a:ext cx="2049600" cy="3195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Terminology services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g2909bbf3d01_0_0"/>
          <p:cNvSpPr/>
          <p:nvPr/>
        </p:nvSpPr>
        <p:spPr>
          <a:xfrm>
            <a:off x="2899510" y="3185277"/>
            <a:ext cx="2049600" cy="319500"/>
          </a:xfrm>
          <a:prstGeom prst="rect">
            <a:avLst/>
          </a:prstGeom>
          <a:solidFill>
            <a:srgbClr val="D9D2E9"/>
          </a:solidFill>
          <a:ln w="28575" cap="flat" cmpd="sng">
            <a:solidFill>
              <a:srgbClr val="8171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 capture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g2909bbf3d01_0_0"/>
          <p:cNvSpPr/>
          <p:nvPr/>
        </p:nvSpPr>
        <p:spPr>
          <a:xfrm>
            <a:off x="2899510" y="3565466"/>
            <a:ext cx="2049600" cy="319500"/>
          </a:xfrm>
          <a:prstGeom prst="rect">
            <a:avLst/>
          </a:prstGeom>
          <a:solidFill>
            <a:srgbClr val="D9D2E9"/>
          </a:solidFill>
          <a:ln w="28575" cap="flat" cmpd="sng">
            <a:solidFill>
              <a:srgbClr val="8171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 analytics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g2909bbf3d01_0_0"/>
          <p:cNvSpPr/>
          <p:nvPr/>
        </p:nvSpPr>
        <p:spPr>
          <a:xfrm>
            <a:off x="2899510" y="3945654"/>
            <a:ext cx="2049600" cy="319500"/>
          </a:xfrm>
          <a:prstGeom prst="rect">
            <a:avLst/>
          </a:prstGeom>
          <a:solidFill>
            <a:srgbClr val="D9D2E9"/>
          </a:solidFill>
          <a:ln w="28575" cap="flat" cmpd="sng">
            <a:solidFill>
              <a:srgbClr val="8171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 exchange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g2909bbf3d01_0_0"/>
          <p:cNvSpPr/>
          <p:nvPr/>
        </p:nvSpPr>
        <p:spPr>
          <a:xfrm>
            <a:off x="2899510" y="4325843"/>
            <a:ext cx="2049600" cy="319500"/>
          </a:xfrm>
          <a:prstGeom prst="rect">
            <a:avLst/>
          </a:prstGeom>
          <a:solidFill>
            <a:srgbClr val="D9D2E9"/>
          </a:solidFill>
          <a:ln w="28575" cap="flat" cmpd="sng">
            <a:solidFill>
              <a:srgbClr val="8171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Postcoordination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g2909bbf3d01_0_0"/>
          <p:cNvSpPr/>
          <p:nvPr/>
        </p:nvSpPr>
        <p:spPr>
          <a:xfrm>
            <a:off x="2899510" y="4706032"/>
            <a:ext cx="2049600" cy="319500"/>
          </a:xfrm>
          <a:prstGeom prst="rect">
            <a:avLst/>
          </a:prstGeom>
          <a:solidFill>
            <a:srgbClr val="D9D2E9"/>
          </a:solidFill>
          <a:ln w="28575" cap="flat" cmpd="sng">
            <a:solidFill>
              <a:srgbClr val="8171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Clinical Decision Support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g2909bbf3d01_0_0"/>
          <p:cNvSpPr/>
          <p:nvPr/>
        </p:nvSpPr>
        <p:spPr>
          <a:xfrm>
            <a:off x="5098937" y="3185277"/>
            <a:ext cx="2049600" cy="319500"/>
          </a:xfrm>
          <a:prstGeom prst="rect">
            <a:avLst/>
          </a:prstGeom>
          <a:solidFill>
            <a:srgbClr val="DCF4EC"/>
          </a:solidFill>
          <a:ln w="28575" cap="flat" cmpd="sng">
            <a:solidFill>
              <a:srgbClr val="6DBB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Extensions and Editions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g2909bbf3d01_0_0"/>
          <p:cNvSpPr/>
          <p:nvPr/>
        </p:nvSpPr>
        <p:spPr>
          <a:xfrm>
            <a:off x="5098937" y="3565466"/>
            <a:ext cx="2049600" cy="319500"/>
          </a:xfrm>
          <a:prstGeom prst="rect">
            <a:avLst/>
          </a:prstGeom>
          <a:solidFill>
            <a:srgbClr val="DCF4EC"/>
          </a:solidFill>
          <a:ln w="28575" cap="flat" cmpd="sng">
            <a:solidFill>
              <a:srgbClr val="6DBB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Logical model, release files and versioning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g2909bbf3d01_0_0"/>
          <p:cNvSpPr/>
          <p:nvPr/>
        </p:nvSpPr>
        <p:spPr>
          <a:xfrm>
            <a:off x="5098937" y="3945654"/>
            <a:ext cx="2049600" cy="319500"/>
          </a:xfrm>
          <a:prstGeom prst="rect">
            <a:avLst/>
          </a:prstGeom>
          <a:solidFill>
            <a:srgbClr val="DCF4EC"/>
          </a:solidFill>
          <a:ln w="28575" cap="flat" cmpd="sng">
            <a:solidFill>
              <a:srgbClr val="6DBB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Translating SNOMED CT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g2909bbf3d01_0_0"/>
          <p:cNvSpPr/>
          <p:nvPr/>
        </p:nvSpPr>
        <p:spPr>
          <a:xfrm>
            <a:off x="5098937" y="4325843"/>
            <a:ext cx="2049600" cy="319500"/>
          </a:xfrm>
          <a:prstGeom prst="rect">
            <a:avLst/>
          </a:prstGeom>
          <a:solidFill>
            <a:srgbClr val="DCF4EC"/>
          </a:solidFill>
          <a:ln w="28575" cap="flat" cmpd="sng">
            <a:solidFill>
              <a:srgbClr val="6DBB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Maintenance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g2909bbf3d01_0_0"/>
          <p:cNvSpPr/>
          <p:nvPr/>
        </p:nvSpPr>
        <p:spPr>
          <a:xfrm>
            <a:off x="5098937" y="4706032"/>
            <a:ext cx="2049600" cy="319500"/>
          </a:xfrm>
          <a:prstGeom prst="rect">
            <a:avLst/>
          </a:prstGeom>
          <a:solidFill>
            <a:srgbClr val="DCF4EC"/>
          </a:solidFill>
          <a:ln w="28575" cap="flat" cmpd="sng">
            <a:solidFill>
              <a:srgbClr val="6DBB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Logical foundation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g2909bbf3d01_0_0"/>
          <p:cNvSpPr/>
          <p:nvPr/>
        </p:nvSpPr>
        <p:spPr>
          <a:xfrm>
            <a:off x="1975870" y="1647761"/>
            <a:ext cx="5172900" cy="308400"/>
          </a:xfrm>
          <a:prstGeom prst="rect">
            <a:avLst/>
          </a:prstGeom>
          <a:solidFill>
            <a:srgbClr val="D8F1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Introduction to Implementation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g2909bbf3d01_0_0"/>
          <p:cNvSpPr/>
          <p:nvPr/>
        </p:nvSpPr>
        <p:spPr>
          <a:xfrm>
            <a:off x="1975870" y="2014719"/>
            <a:ext cx="5172900" cy="308400"/>
          </a:xfrm>
          <a:prstGeom prst="rect">
            <a:avLst/>
          </a:prstGeom>
          <a:solidFill>
            <a:srgbClr val="D8F1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Content and Features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g2909bbf3d01_0_0"/>
          <p:cNvSpPr/>
          <p:nvPr/>
        </p:nvSpPr>
        <p:spPr>
          <a:xfrm>
            <a:off x="714522" y="5086216"/>
            <a:ext cx="2049600" cy="319500"/>
          </a:xfrm>
          <a:prstGeom prst="rect">
            <a:avLst/>
          </a:prstGeom>
          <a:solidFill>
            <a:srgbClr val="E4E6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Skills Assessment </a:t>
            </a:r>
            <a:b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 Certificate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g2909bbf3d01_0_0"/>
          <p:cNvSpPr/>
          <p:nvPr/>
        </p:nvSpPr>
        <p:spPr>
          <a:xfrm>
            <a:off x="2906742" y="5086233"/>
            <a:ext cx="2049600" cy="319500"/>
          </a:xfrm>
          <a:prstGeom prst="rect">
            <a:avLst/>
          </a:prstGeom>
          <a:solidFill>
            <a:srgbClr val="E4E6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Skills Assessment </a:t>
            </a:r>
            <a:b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 Certificate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g2909bbf3d01_0_0"/>
          <p:cNvSpPr/>
          <p:nvPr/>
        </p:nvSpPr>
        <p:spPr>
          <a:xfrm>
            <a:off x="5098937" y="5086233"/>
            <a:ext cx="2049600" cy="319500"/>
          </a:xfrm>
          <a:prstGeom prst="rect">
            <a:avLst/>
          </a:prstGeom>
          <a:solidFill>
            <a:srgbClr val="E4E6E4"/>
          </a:solidFill>
          <a:ln w="28575" cap="flat" cmpd="sng">
            <a:solidFill>
              <a:srgbClr val="6DBB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Skills Assessment </a:t>
            </a:r>
            <a:b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 Certificate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g2909bbf3d01_0_0"/>
          <p:cNvSpPr/>
          <p:nvPr/>
        </p:nvSpPr>
        <p:spPr>
          <a:xfrm>
            <a:off x="7428984" y="1080944"/>
            <a:ext cx="4190100" cy="1550400"/>
          </a:xfrm>
          <a:prstGeom prst="wedgeRoundRectCallout">
            <a:avLst>
              <a:gd name="adj1" fmla="val -49084"/>
              <a:gd name="adj2" fmla="val 90790"/>
              <a:gd name="adj3" fmla="val 16667"/>
            </a:avLst>
          </a:prstGeom>
          <a:solidFill>
            <a:schemeClr val="accent4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do you think about having mandatory modules as part of the course?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do you think about the themes of </a:t>
            </a:r>
            <a:br>
              <a:rPr lang="en-US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course?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g2909bbf3d01_0_0"/>
          <p:cNvSpPr txBox="1"/>
          <p:nvPr/>
        </p:nvSpPr>
        <p:spPr>
          <a:xfrm>
            <a:off x="425300" y="0"/>
            <a:ext cx="114405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1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 Team Update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7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Implementation Course Structure and Achievements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284181a37fa_0_0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100" cy="5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</a:pPr>
            <a:r>
              <a:rPr lang="en-US"/>
              <a:t>ELearning Platform</a:t>
            </a:r>
            <a:endParaRPr/>
          </a:p>
        </p:txBody>
      </p:sp>
      <p:pic>
        <p:nvPicPr>
          <p:cNvPr id="429" name="Google Shape;429;g284181a37fa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75588" y="908050"/>
            <a:ext cx="7240826" cy="5102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4" name="Google Shape;434;p23"/>
          <p:cNvPicPr preferRelativeResize="0"/>
          <p:nvPr/>
        </p:nvPicPr>
        <p:blipFill rotWithShape="1">
          <a:blip r:embed="rId3">
            <a:alphaModFix/>
          </a:blip>
          <a:srcRect l="42863" r="36768"/>
          <a:stretch/>
        </p:blipFill>
        <p:spPr>
          <a:xfrm>
            <a:off x="129100" y="0"/>
            <a:ext cx="22053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23"/>
          <p:cNvSpPr txBox="1">
            <a:spLocks noGrp="1"/>
          </p:cNvSpPr>
          <p:nvPr>
            <p:ph type="body" idx="1"/>
          </p:nvPr>
        </p:nvSpPr>
        <p:spPr>
          <a:xfrm>
            <a:off x="2653626" y="360000"/>
            <a:ext cx="8169600" cy="8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US"/>
              <a:t>Education Team Update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US" sz="2600" i="0">
                <a:solidFill>
                  <a:schemeClr val="dk1"/>
                </a:solidFill>
              </a:rPr>
              <a:t>Implementation Course Module Structure</a:t>
            </a:r>
            <a:endParaRPr sz="2600" i="0">
              <a:solidFill>
                <a:schemeClr val="dk1"/>
              </a:solidFill>
            </a:endParaRPr>
          </a:p>
        </p:txBody>
      </p:sp>
      <p:sp>
        <p:nvSpPr>
          <p:cNvPr id="436" name="Google Shape;436;p23"/>
          <p:cNvSpPr txBox="1">
            <a:spLocks noGrp="1"/>
          </p:cNvSpPr>
          <p:nvPr>
            <p:ph type="body" idx="3"/>
          </p:nvPr>
        </p:nvSpPr>
        <p:spPr>
          <a:xfrm>
            <a:off x="2653625" y="1597875"/>
            <a:ext cx="8787300" cy="48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208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27"/>
              <a:buChar char="•"/>
            </a:pPr>
            <a:r>
              <a:rPr lang="en-US"/>
              <a:t>Module Introductory video</a:t>
            </a:r>
            <a:endParaRPr/>
          </a:p>
          <a:p>
            <a:pPr marL="457200" lvl="0" indent="-4208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27"/>
              <a:buChar char="•"/>
            </a:pPr>
            <a:r>
              <a:rPr lang="en-US"/>
              <a:t>Lessons:</a:t>
            </a:r>
            <a:endParaRPr/>
          </a:p>
          <a:p>
            <a:pPr marL="813816" marR="0" lvl="2" indent="-39335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595"/>
              <a:buChar char="•"/>
            </a:pPr>
            <a:r>
              <a:rPr lang="en-US"/>
              <a:t>Videos</a:t>
            </a:r>
            <a:endParaRPr/>
          </a:p>
          <a:p>
            <a:pPr marL="813816" marR="0" lvl="2" indent="-39335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595"/>
              <a:buChar char="•"/>
            </a:pPr>
            <a:r>
              <a:rPr lang="en-US"/>
              <a:t>Reading</a:t>
            </a:r>
            <a:endParaRPr/>
          </a:p>
          <a:p>
            <a:pPr marL="813816" lvl="2" indent="-39335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595"/>
              <a:buChar char="•"/>
            </a:pPr>
            <a:r>
              <a:rPr lang="en-US"/>
              <a:t>Interactive content</a:t>
            </a:r>
            <a:endParaRPr/>
          </a:p>
          <a:p>
            <a:pPr marL="813816" lvl="2" indent="-39335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595"/>
              <a:buChar char="•"/>
            </a:pPr>
            <a:r>
              <a:rPr lang="en-US"/>
              <a:t>Practical exercises</a:t>
            </a:r>
            <a:endParaRPr/>
          </a:p>
          <a:p>
            <a:pPr marL="457200" lvl="0" indent="-4208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27"/>
              <a:buChar char="•"/>
            </a:pPr>
            <a:r>
              <a:rPr lang="en-US"/>
              <a:t>Assessment/Assignment</a:t>
            </a:r>
            <a:endParaRPr/>
          </a:p>
          <a:p>
            <a:pPr marL="457200" lvl="0" indent="-42081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27"/>
              <a:buChar char="•"/>
            </a:pPr>
            <a:r>
              <a:rPr lang="en-US"/>
              <a:t>Feedback</a:t>
            </a:r>
            <a:endParaRPr/>
          </a:p>
          <a:p>
            <a:pPr marL="813816" marR="0" lvl="2" indent="-39335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595"/>
              <a:buChar char="•"/>
            </a:pPr>
            <a:r>
              <a:rPr lang="en-US"/>
              <a:t>Questionnaire </a:t>
            </a:r>
            <a:r>
              <a:rPr lang="en-US" sz="2000"/>
              <a:t>to indicate satisfaction with module </a:t>
            </a:r>
            <a:endParaRPr sz="2000"/>
          </a:p>
          <a:p>
            <a:pPr marL="0" marR="0" lvl="0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</a:pPr>
            <a:endParaRPr sz="20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Google Shape;441;p24"/>
          <p:cNvPicPr preferRelativeResize="0"/>
          <p:nvPr/>
        </p:nvPicPr>
        <p:blipFill rotWithShape="1">
          <a:blip r:embed="rId3">
            <a:alphaModFix/>
          </a:blip>
          <a:srcRect l="42863" r="36768"/>
          <a:stretch/>
        </p:blipFill>
        <p:spPr>
          <a:xfrm>
            <a:off x="129100" y="0"/>
            <a:ext cx="22053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24"/>
          <p:cNvSpPr txBox="1">
            <a:spLocks noGrp="1"/>
          </p:cNvSpPr>
          <p:nvPr>
            <p:ph type="body" idx="1"/>
          </p:nvPr>
        </p:nvSpPr>
        <p:spPr>
          <a:xfrm>
            <a:off x="2686275" y="170800"/>
            <a:ext cx="9636300" cy="8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US"/>
              <a:t>Education Team Update </a:t>
            </a:r>
            <a:br>
              <a:rPr lang="en-US"/>
            </a:br>
            <a:r>
              <a:rPr lang="en-US" sz="2600" i="0">
                <a:solidFill>
                  <a:schemeClr val="dk1"/>
                </a:solidFill>
              </a:rPr>
              <a:t>Accreditation/Assessments</a:t>
            </a:r>
            <a:endParaRPr sz="2600" i="0">
              <a:solidFill>
                <a:schemeClr val="dk1"/>
              </a:solidFill>
            </a:endParaRPr>
          </a:p>
        </p:txBody>
      </p:sp>
      <p:sp>
        <p:nvSpPr>
          <p:cNvPr id="443" name="Google Shape;443;p24"/>
          <p:cNvSpPr txBox="1">
            <a:spLocks noGrp="1"/>
          </p:cNvSpPr>
          <p:nvPr>
            <p:ph type="body" idx="3"/>
          </p:nvPr>
        </p:nvSpPr>
        <p:spPr>
          <a:xfrm>
            <a:off x="2686283" y="1339050"/>
            <a:ext cx="8787259" cy="5348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8108"/>
              <a:buNone/>
            </a:pPr>
            <a:r>
              <a:rPr lang="en-US">
                <a:solidFill>
                  <a:schemeClr val="accent2"/>
                </a:solidFill>
              </a:rPr>
              <a:t>Module</a:t>
            </a:r>
            <a:endParaRPr>
              <a:solidFill>
                <a:schemeClr val="accent2"/>
              </a:solidFill>
            </a:endParaRPr>
          </a:p>
          <a:p>
            <a:pPr marL="635000" lvl="0" indent="-413949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ct val="108108"/>
              <a:buChar char="•"/>
            </a:pPr>
            <a:r>
              <a:rPr lang="en-US"/>
              <a:t>Assessment/Assignment per module</a:t>
            </a:r>
            <a:endParaRPr/>
          </a:p>
          <a:p>
            <a:pPr marL="635000" lvl="0" indent="-41394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Char char="•"/>
            </a:pPr>
            <a:r>
              <a:rPr lang="en-US"/>
              <a:t>Quiz or Practical exercise formats</a:t>
            </a:r>
            <a:endParaRPr/>
          </a:p>
          <a:p>
            <a:pPr marL="635000" lvl="0" indent="-41394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Char char="•"/>
            </a:pPr>
            <a:r>
              <a:rPr lang="en-US"/>
              <a:t>Badge awarded on completion of each module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8108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8108"/>
              <a:buNone/>
            </a:pPr>
            <a:r>
              <a:rPr lang="en-US">
                <a:solidFill>
                  <a:schemeClr val="accent2"/>
                </a:solidFill>
              </a:rPr>
              <a:t>Theme/Programme</a:t>
            </a:r>
            <a:endParaRPr>
              <a:solidFill>
                <a:schemeClr val="accent2"/>
              </a:solidFill>
            </a:endParaRPr>
          </a:p>
          <a:p>
            <a:pPr marL="635000" lvl="0" indent="-413949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ct val="108108"/>
              <a:buChar char="•"/>
            </a:pPr>
            <a:r>
              <a:rPr lang="en-US"/>
              <a:t>Assessment for each group on the relevant theme</a:t>
            </a:r>
            <a:endParaRPr/>
          </a:p>
          <a:p>
            <a:pPr marL="635000" lvl="0" indent="-41394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Char char="•"/>
            </a:pPr>
            <a:r>
              <a:rPr lang="en-US"/>
              <a:t>Certificate issued on completion of each group assessment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8108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8108"/>
              <a:buNone/>
            </a:pPr>
            <a:r>
              <a:rPr lang="en-US">
                <a:solidFill>
                  <a:schemeClr val="accent2"/>
                </a:solidFill>
              </a:rPr>
              <a:t>Course Completion</a:t>
            </a:r>
            <a:endParaRPr>
              <a:solidFill>
                <a:schemeClr val="accent2"/>
              </a:solidFill>
            </a:endParaRPr>
          </a:p>
          <a:p>
            <a:pPr marL="635000" lvl="0" indent="-413949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ct val="108108"/>
              <a:buChar char="•"/>
            </a:pPr>
            <a:r>
              <a:rPr lang="en-US"/>
              <a:t>Certificate issued for the whole course (no overall assessment)</a:t>
            </a:r>
            <a:endParaRPr/>
          </a:p>
          <a:p>
            <a:pPr marL="635000" lvl="0" indent="-41394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Char char="•"/>
            </a:pPr>
            <a:r>
              <a:rPr lang="en-US"/>
              <a:t>CPD points available on completion of all modules and assessments</a:t>
            </a:r>
            <a:endParaRPr/>
          </a:p>
        </p:txBody>
      </p:sp>
      <p:sp>
        <p:nvSpPr>
          <p:cNvPr id="444" name="Google Shape;444;p24"/>
          <p:cNvSpPr/>
          <p:nvPr/>
        </p:nvSpPr>
        <p:spPr>
          <a:xfrm>
            <a:off x="7362400" y="511075"/>
            <a:ext cx="3791700" cy="1110300"/>
          </a:xfrm>
          <a:prstGeom prst="wedgeRoundRectCallout">
            <a:avLst>
              <a:gd name="adj1" fmla="val 14581"/>
              <a:gd name="adj2" fmla="val 120343"/>
              <a:gd name="adj3" fmla="val 16667"/>
            </a:avLst>
          </a:prstGeom>
          <a:solidFill>
            <a:schemeClr val="accent3"/>
          </a:solidFill>
          <a:ln w="25400" cap="flat" cmpd="sng">
            <a:solidFill>
              <a:srgbClr val="002B4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are your thoughts on badges being awarded for each module?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g2909bbf3d01_0_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8813" y="5093590"/>
            <a:ext cx="1737360" cy="173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g2909bbf3d01_0_4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627631" y="19683"/>
            <a:ext cx="1737360" cy="173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g2909bbf3d01_0_4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80297" y="1717121"/>
            <a:ext cx="1737360" cy="173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3" name="Google Shape;453;g2909bbf3d01_0_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479205" y="1717121"/>
            <a:ext cx="1737360" cy="173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4" name="Google Shape;454;g2909bbf3d01_0_4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48813" y="3413737"/>
            <a:ext cx="1737360" cy="173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5" name="Google Shape;455;g2909bbf3d01_0_4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339156" y="3413737"/>
            <a:ext cx="1737360" cy="173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g2909bbf3d01_0_42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479205" y="3413737"/>
            <a:ext cx="1737360" cy="173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7" name="Google Shape;457;g2909bbf3d01_0_42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339156" y="5093590"/>
            <a:ext cx="1737360" cy="173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g2909bbf3d01_0_42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4380297" y="5093590"/>
            <a:ext cx="1737360" cy="173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g2909bbf3d01_0_42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6479205" y="5093590"/>
            <a:ext cx="1737360" cy="173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g2909bbf3d01_0_4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8627631" y="5093590"/>
            <a:ext cx="1737360" cy="173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g2909bbf3d01_0_42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6479205" y="19683"/>
            <a:ext cx="1737360" cy="173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Google Shape;462;g2909bbf3d01_0_42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348813" y="1717121"/>
            <a:ext cx="1737360" cy="173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g2909bbf3d01_0_42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2339156" y="1717121"/>
            <a:ext cx="1737360" cy="173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g2909bbf3d01_0_42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8627631" y="1717121"/>
            <a:ext cx="1737360" cy="173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Google Shape;465;g2909bbf3d01_0_42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4380297" y="3413737"/>
            <a:ext cx="1737360" cy="173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g2909bbf3d01_0_42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8627631" y="3413737"/>
            <a:ext cx="1737360" cy="1737360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g2909bbf3d01_0_42"/>
          <p:cNvSpPr txBox="1">
            <a:spLocks noGrp="1"/>
          </p:cNvSpPr>
          <p:nvPr>
            <p:ph type="body" idx="1"/>
          </p:nvPr>
        </p:nvSpPr>
        <p:spPr>
          <a:xfrm>
            <a:off x="258200" y="171300"/>
            <a:ext cx="6387300" cy="8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US"/>
              <a:t>Education Team Update </a:t>
            </a:r>
            <a:br>
              <a:rPr lang="en-US"/>
            </a:br>
            <a:r>
              <a:rPr lang="en-US" sz="2600" i="0">
                <a:solidFill>
                  <a:schemeClr val="dk1"/>
                </a:solidFill>
              </a:rPr>
              <a:t>Badges</a:t>
            </a:r>
            <a:endParaRPr sz="2600" i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2" name="Google Shape;472;p25"/>
          <p:cNvPicPr preferRelativeResize="0"/>
          <p:nvPr/>
        </p:nvPicPr>
        <p:blipFill rotWithShape="1">
          <a:blip r:embed="rId3">
            <a:alphaModFix/>
          </a:blip>
          <a:srcRect l="42863" r="36768"/>
          <a:stretch/>
        </p:blipFill>
        <p:spPr>
          <a:xfrm>
            <a:off x="129100" y="0"/>
            <a:ext cx="22053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473" name="Google Shape;473;p25"/>
          <p:cNvSpPr txBox="1">
            <a:spLocks noGrp="1"/>
          </p:cNvSpPr>
          <p:nvPr>
            <p:ph type="body" idx="1"/>
          </p:nvPr>
        </p:nvSpPr>
        <p:spPr>
          <a:xfrm>
            <a:off x="2686275" y="170800"/>
            <a:ext cx="9636300" cy="8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US"/>
              <a:t>Education Team Update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US" sz="2600" i="0">
                <a:solidFill>
                  <a:schemeClr val="dk1"/>
                </a:solidFill>
              </a:rPr>
              <a:t>Engagement and Completions</a:t>
            </a:r>
            <a:endParaRPr sz="2600" i="0">
              <a:solidFill>
                <a:schemeClr val="dk1"/>
              </a:solidFill>
            </a:endParaRPr>
          </a:p>
        </p:txBody>
      </p:sp>
      <p:sp>
        <p:nvSpPr>
          <p:cNvPr id="474" name="Google Shape;474;p25"/>
          <p:cNvSpPr txBox="1">
            <a:spLocks noGrp="1"/>
          </p:cNvSpPr>
          <p:nvPr>
            <p:ph type="body" idx="3"/>
          </p:nvPr>
        </p:nvSpPr>
        <p:spPr>
          <a:xfrm>
            <a:off x="2686283" y="1339050"/>
            <a:ext cx="8787259" cy="5348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 sz="2800"/>
              <a:t>No webinars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No</a:t>
            </a:r>
            <a:r>
              <a:rPr lang="en-US" sz="2800"/>
              <a:t> strict completion schedule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No </a:t>
            </a:r>
            <a:r>
              <a:rPr lang="en-US" sz="2800"/>
              <a:t>time limit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No emails from Louise (necessarily?)</a:t>
            </a:r>
            <a:endParaRPr sz="2800"/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/>
              <a:t> 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/>
          </a:p>
        </p:txBody>
      </p:sp>
      <p:sp>
        <p:nvSpPr>
          <p:cNvPr id="475" name="Google Shape;475;p25"/>
          <p:cNvSpPr/>
          <p:nvPr/>
        </p:nvSpPr>
        <p:spPr>
          <a:xfrm>
            <a:off x="7285100" y="3087699"/>
            <a:ext cx="4169100" cy="1667100"/>
          </a:xfrm>
          <a:prstGeom prst="wedgeRoundRectCallout">
            <a:avLst>
              <a:gd name="adj1" fmla="val -36238"/>
              <a:gd name="adj2" fmla="val 99517"/>
              <a:gd name="adj3" fmla="val 16667"/>
            </a:avLst>
          </a:prstGeom>
          <a:solidFill>
            <a:schemeClr val="accent1"/>
          </a:solidFill>
          <a:ln w="25400" cap="flat" cmpd="sng">
            <a:solidFill>
              <a:srgbClr val="002B4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28600" marR="0" lvl="0" indent="-50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Can you suggest three ways that may help us engage students and ensure completion of the levels and the whole course? 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25"/>
          <p:cNvSpPr/>
          <p:nvPr/>
        </p:nvSpPr>
        <p:spPr>
          <a:xfrm>
            <a:off x="3842200" y="3434725"/>
            <a:ext cx="3118800" cy="1156800"/>
          </a:xfrm>
          <a:prstGeom prst="wedgeRoundRectCallout">
            <a:avLst>
              <a:gd name="adj1" fmla="val 39261"/>
              <a:gd name="adj2" fmla="val 102836"/>
              <a:gd name="adj3" fmla="val 16667"/>
            </a:avLst>
          </a:prstGeom>
          <a:solidFill>
            <a:schemeClr val="accent1"/>
          </a:solidFill>
          <a:ln w="25400" cap="flat" cmpd="sng">
            <a:solidFill>
              <a:srgbClr val="002B4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28600" marR="0" lvl="0" indent="-50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can the NRCs do to support engagement?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p25"/>
          <p:cNvSpPr/>
          <p:nvPr/>
        </p:nvSpPr>
        <p:spPr>
          <a:xfrm>
            <a:off x="1380125" y="4952675"/>
            <a:ext cx="4637400" cy="1566300"/>
          </a:xfrm>
          <a:prstGeom prst="wedgeRoundRectCallout">
            <a:avLst>
              <a:gd name="adj1" fmla="val 73332"/>
              <a:gd name="adj2" fmla="val 27230"/>
              <a:gd name="adj3" fmla="val 16667"/>
            </a:avLst>
          </a:prstGeom>
          <a:solidFill>
            <a:schemeClr val="accent1"/>
          </a:solidFill>
          <a:ln w="25400" cap="flat" cmpd="sng">
            <a:solidFill>
              <a:srgbClr val="002B4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28600" marR="0" lvl="0" indent="-50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Will this new course structure support your requirements for national implementation support? In what way?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84181a37fa_0_7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100" cy="5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</a:pPr>
            <a:r>
              <a:rPr lang="en-US"/>
              <a:t>BREAK - DISCUSSION</a:t>
            </a:r>
            <a:endParaRPr/>
          </a:p>
        </p:txBody>
      </p:sp>
      <p:graphicFrame>
        <p:nvGraphicFramePr>
          <p:cNvPr id="484" name="Google Shape;484;g284181a37fa_0_7"/>
          <p:cNvGraphicFramePr/>
          <p:nvPr/>
        </p:nvGraphicFramePr>
        <p:xfrm>
          <a:off x="736250" y="2306700"/>
          <a:ext cx="10724625" cy="3198092"/>
        </p:xfrm>
        <a:graphic>
          <a:graphicData uri="http://schemas.openxmlformats.org/drawingml/2006/table">
            <a:tbl>
              <a:tblPr>
                <a:noFill/>
                <a:tableStyleId>{FE6839E2-AFD4-4494-BB20-9EC16AE44E00}</a:tableStyleId>
              </a:tblPr>
              <a:tblGrid>
                <a:gridCol w="1531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1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1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9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4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solidFill>
                            <a:schemeClr val="dk1"/>
                          </a:solidFill>
                        </a:rPr>
                        <a:t>Colour</a:t>
                      </a:r>
                      <a:endParaRPr sz="14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solidFill>
                            <a:schemeClr val="lt1"/>
                          </a:solidFill>
                        </a:rPr>
                        <a:t>Questions</a:t>
                      </a:r>
                      <a:endParaRPr sz="14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chemeClr val="dk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solidFill>
                            <a:schemeClr val="lt1"/>
                          </a:solidFill>
                        </a:rPr>
                        <a:t>Green Post-it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chemeClr val="accent5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4572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●"/>
                      </a:pPr>
                      <a:r>
                        <a:rPr lang="en-US" sz="1400" u="none" strike="noStrike" cap="none"/>
                        <a:t>What are your thoughts about the overall approach - self paced and grab and go/bite sized learning modules?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D9EAD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solidFill>
                            <a:schemeClr val="lt1"/>
                          </a:solidFill>
                        </a:rPr>
                        <a:t>Orange Post-it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solidFill>
                      <a:schemeClr val="accent4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457200" marR="0" lvl="0" indent="-3175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●"/>
                      </a:pPr>
                      <a:r>
                        <a:rPr lang="en-US" sz="1400" u="none" strike="noStrike" cap="none"/>
                        <a:t>What do you think about the themes of the course?</a:t>
                      </a:r>
                      <a:endParaRPr sz="1400" u="none" strike="noStrike" cap="none"/>
                    </a:p>
                    <a:p>
                      <a:pPr marL="457200" marR="0" lvl="0" indent="-3175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●"/>
                      </a:pPr>
                      <a:r>
                        <a:rPr lang="en-US" sz="1400" u="none" strike="noStrike" cap="none"/>
                        <a:t>What do you think about having mandatory modules as part of the course?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FCDAD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solidFill>
                            <a:schemeClr val="lt1"/>
                          </a:solidFill>
                        </a:rPr>
                        <a:t>Purple Post-it</a:t>
                      </a:r>
                      <a:endParaRPr sz="14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 anchor="ctr">
                    <a:solidFill>
                      <a:schemeClr val="accent3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4572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●"/>
                      </a:pPr>
                      <a:r>
                        <a:rPr lang="en-US" sz="1400" u="none" strike="noStrike" cap="none"/>
                        <a:t>What are your thoughts on badges being awarded for each module?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D9D2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solidFill>
                            <a:schemeClr val="lt1"/>
                          </a:solidFill>
                        </a:rPr>
                        <a:t>Blue Post-it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solidFill>
                      <a:schemeClr val="dk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457200" marR="0" lvl="0" indent="-3175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●"/>
                      </a:pPr>
                      <a:r>
                        <a:rPr lang="en-US" sz="1400" u="none" strike="noStrike" cap="none"/>
                        <a:t>Can you suggest three ways that may help us engage students and ensure completion of the levels and the whole course?</a:t>
                      </a:r>
                      <a:endParaRPr sz="1400" u="none" strike="noStrike" cap="none"/>
                    </a:p>
                    <a:p>
                      <a:pPr marL="457200" marR="0" lvl="0" indent="-3175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●"/>
                      </a:pPr>
                      <a:r>
                        <a:rPr lang="en-US" sz="1400" u="none" strike="noStrike" cap="none"/>
                        <a:t>What can the NRCs do to support engagement?</a:t>
                      </a:r>
                      <a:endParaRPr sz="1400" u="none" strike="noStrike" cap="none"/>
                    </a:p>
                    <a:p>
                      <a:pPr marL="457200" marR="0" lvl="0" indent="-3175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●"/>
                      </a:pPr>
                      <a:r>
                        <a:rPr lang="en-US" sz="1400" u="none" strike="noStrike" cap="none"/>
                        <a:t>Will this new course structure support your requirements for national implementation support? In what way?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BEE1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85" name="Google Shape;485;g284181a37fa_0_7"/>
          <p:cNvSpPr txBox="1"/>
          <p:nvPr/>
        </p:nvSpPr>
        <p:spPr>
          <a:xfrm>
            <a:off x="442775" y="1143000"/>
            <a:ext cx="11018100" cy="116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During the break please discuss at least one of the following questions and fill out your answer on the corresponding colored post-it note provided.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 will then discuss the responses after the break.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0" name="Google Shape;490;g284378d2f5b_0_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9275" y="321750"/>
            <a:ext cx="9196024" cy="6214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3"/>
          <p:cNvPicPr preferRelativeResize="0"/>
          <p:nvPr/>
        </p:nvPicPr>
        <p:blipFill rotWithShape="1">
          <a:blip r:embed="rId3">
            <a:alphaModFix/>
          </a:blip>
          <a:srcRect l="20380" r="20371"/>
          <a:stretch/>
        </p:blipFill>
        <p:spPr>
          <a:xfrm>
            <a:off x="0" y="1"/>
            <a:ext cx="6096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/>
          <p:nvPr/>
        </p:nvSpPr>
        <p:spPr>
          <a:xfrm>
            <a:off x="6614614" y="188850"/>
            <a:ext cx="4743600" cy="64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01600" marR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800" b="1" i="1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Agenda</a:t>
            </a:r>
            <a:endParaRPr sz="2800" b="0" i="1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b="0" i="0" u="none" strike="noStrike" cap="none">
                <a:solidFill>
                  <a:srgbClr val="FFC000"/>
                </a:solidFill>
                <a:latin typeface="Trebuchet MS"/>
                <a:ea typeface="Trebuchet MS"/>
                <a:cs typeface="Trebuchet MS"/>
                <a:sym typeface="Trebuchet MS"/>
              </a:rPr>
              <a:t>ELAG Administration</a:t>
            </a:r>
            <a:endParaRPr sz="1400" b="0" i="0" u="none" strike="noStrike" cap="none">
              <a:solidFill>
                <a:srgbClr val="FFC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AutoNum type="arabicPeriod"/>
            </a:pPr>
            <a:r>
              <a:rPr lang="en-US"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 Team update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Implementation Support Team update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Any other business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284181a37fa_0_22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100" cy="5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</a:pPr>
            <a:r>
              <a:rPr lang="en-US"/>
              <a:t>BREAK - DISCUSSION</a:t>
            </a:r>
            <a:endParaRPr/>
          </a:p>
        </p:txBody>
      </p:sp>
      <p:sp>
        <p:nvSpPr>
          <p:cNvPr id="497" name="Google Shape;497;g284181a37fa_0_22"/>
          <p:cNvSpPr txBox="1">
            <a:spLocks noGrp="1"/>
          </p:cNvSpPr>
          <p:nvPr>
            <p:ph type="body" idx="2"/>
          </p:nvPr>
        </p:nvSpPr>
        <p:spPr>
          <a:xfrm>
            <a:off x="360363" y="1014413"/>
            <a:ext cx="10463100" cy="54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dirty="0"/>
              <a:t>Results: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dirty="0"/>
              <a:t>VS: It should be a time limit </a:t>
            </a:r>
            <a:r>
              <a:rPr lang="en-US" dirty="0" err="1"/>
              <a:t>eg</a:t>
            </a:r>
            <a:r>
              <a:rPr lang="en-US" dirty="0"/>
              <a:t> a year with regular reminders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dirty="0"/>
              <a:t>PM: Is completion needed – know there are low rates. Good to have a balance. Engagement from particular users per country could help with engagement.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dirty="0"/>
              <a:t>S: defining stakeholders and what courses might be useful for them. Might support implementation course.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dirty="0"/>
              <a:t>MN: Self-paced from SI but can be paced by NRC or organization. Consider the two different people – tiny detail and software developers. Other where people need to know everything about an implementation. No overlaps between the modules is key. Need to cover terminology and information models.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dirty="0"/>
              <a:t>MH: Self-paced good but need some encouragement to complete as well. Networks/social media for new courses. 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dirty="0"/>
              <a:t>JS: Self-paced good but an ability for NRC to state a time of when this is completed. And reminders to complete the courses. Monitor clicks but not who has signed up. Current too monolithic – badges are a plus. Which modules are relevant for particular roles would be useful. Could information be shared on the roles from Canada? 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dirty="0"/>
              <a:t>DB: Links with projects that they are doing nationally. Support will be ok if part of implementation projects and as an NRC would put forward a roadmap for completion. Want to link to implementation projects that are taking place. Link streams to particular user profiles. 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dirty="0"/>
              <a:t>IS: Self paced is good, NRC can specify the completion. Some contact moments – regarding the course. </a:t>
            </a:r>
            <a:r>
              <a:rPr lang="en-US" dirty="0" err="1"/>
              <a:t>Eg</a:t>
            </a:r>
            <a:r>
              <a:rPr lang="en-US" dirty="0"/>
              <a:t> monthly Q&amp;A. Real world examples. 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dirty="0"/>
              <a:t>CG: Who are implementers. Time limits, gateway checks would be useful. Clinical system teams and roles. 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2" name="Google Shape;502;p26"/>
          <p:cNvPicPr preferRelativeResize="0"/>
          <p:nvPr/>
        </p:nvPicPr>
        <p:blipFill rotWithShape="1">
          <a:blip r:embed="rId3">
            <a:alphaModFix/>
          </a:blip>
          <a:srcRect l="42863" r="36768"/>
          <a:stretch/>
        </p:blipFill>
        <p:spPr>
          <a:xfrm>
            <a:off x="129100" y="0"/>
            <a:ext cx="22053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03" name="Google Shape;503;p26"/>
          <p:cNvSpPr txBox="1">
            <a:spLocks noGrp="1"/>
          </p:cNvSpPr>
          <p:nvPr>
            <p:ph type="body" idx="1"/>
          </p:nvPr>
        </p:nvSpPr>
        <p:spPr>
          <a:xfrm>
            <a:off x="2334400" y="170802"/>
            <a:ext cx="9988229" cy="978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US"/>
              <a:t>Education Team Update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US" i="0">
                <a:solidFill>
                  <a:schemeClr val="dk1"/>
                </a:solidFill>
              </a:rPr>
              <a:t>Implementation Course Review</a:t>
            </a:r>
            <a:endParaRPr i="0">
              <a:solidFill>
                <a:schemeClr val="dk1"/>
              </a:solidFill>
            </a:endParaRPr>
          </a:p>
        </p:txBody>
      </p:sp>
      <p:sp>
        <p:nvSpPr>
          <p:cNvPr id="504" name="Google Shape;504;p26"/>
          <p:cNvSpPr txBox="1">
            <a:spLocks noGrp="1"/>
          </p:cNvSpPr>
          <p:nvPr>
            <p:ph type="body" idx="3"/>
          </p:nvPr>
        </p:nvSpPr>
        <p:spPr>
          <a:xfrm>
            <a:off x="2686283" y="1339050"/>
            <a:ext cx="8787259" cy="5348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Internal review and external review of each level/theme of modules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Volunteers from ELAG to help review the </a:t>
            </a:r>
            <a:r>
              <a:rPr lang="en-US" b="1"/>
              <a:t>entry modules</a:t>
            </a:r>
            <a:r>
              <a:rPr lang="en-US"/>
              <a:t> – </a:t>
            </a:r>
            <a:r>
              <a:rPr lang="en-US">
                <a:solidFill>
                  <a:schemeClr val="accent4"/>
                </a:solidFill>
              </a:rPr>
              <a:t>Volunteers needed</a:t>
            </a:r>
            <a:endParaRPr>
              <a:solidFill>
                <a:schemeClr val="accent4"/>
              </a:solidFill>
            </a:endParaRPr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External review </a:t>
            </a:r>
            <a:r>
              <a:rPr lang="en-US" b="1"/>
              <a:t>General Implementation and Customization</a:t>
            </a:r>
            <a:r>
              <a:rPr lang="en-US"/>
              <a:t> - out for review by December 2023 – </a:t>
            </a:r>
            <a:r>
              <a:rPr lang="en-US">
                <a:solidFill>
                  <a:schemeClr val="accent4"/>
                </a:solidFill>
              </a:rPr>
              <a:t>Volunteers needed</a:t>
            </a:r>
            <a:endParaRPr>
              <a:solidFill>
                <a:schemeClr val="accent4"/>
              </a:solidFill>
            </a:endParaRPr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Review by access to the relevant modules via the e-learning platform 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Completion of the review form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Course will be published one group at a time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27"/>
          <p:cNvSpPr/>
          <p:nvPr/>
        </p:nvSpPr>
        <p:spPr>
          <a:xfrm>
            <a:off x="273270" y="1996966"/>
            <a:ext cx="11262939" cy="464557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27"/>
          <p:cNvSpPr txBox="1"/>
          <p:nvPr/>
        </p:nvSpPr>
        <p:spPr>
          <a:xfrm>
            <a:off x="360000" y="295464"/>
            <a:ext cx="69150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1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 Team Update</a:t>
            </a:r>
            <a:endParaRPr sz="3200" b="0" i="1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 partnerships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p27"/>
          <p:cNvSpPr/>
          <p:nvPr/>
        </p:nvSpPr>
        <p:spPr>
          <a:xfrm>
            <a:off x="1911693" y="2273391"/>
            <a:ext cx="7484555" cy="125808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91425" rIns="0" bIns="0" anchor="t" anchorCtr="0">
            <a:noAutofit/>
          </a:bodyPr>
          <a:lstStyle/>
          <a:p>
            <a:pPr marL="9144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 is interested in Education partnerships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9144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Please send enquiries to </a:t>
            </a:r>
            <a:r>
              <a:rPr lang="en-US" sz="1800" b="0" i="0" u="sng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elearning@snomed.org</a:t>
            </a: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9144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512" name="Google Shape;512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9923" y="4063650"/>
            <a:ext cx="3886200" cy="242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28"/>
          <p:cNvSpPr/>
          <p:nvPr/>
        </p:nvSpPr>
        <p:spPr>
          <a:xfrm>
            <a:off x="273270" y="1996966"/>
            <a:ext cx="11262939" cy="464557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28"/>
          <p:cNvSpPr txBox="1"/>
          <p:nvPr/>
        </p:nvSpPr>
        <p:spPr>
          <a:xfrm>
            <a:off x="372507" y="284794"/>
            <a:ext cx="69150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1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 Team Update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E-Learning Sharing</a:t>
            </a:r>
            <a:endParaRPr sz="32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19" name="Google Shape;519;p28"/>
          <p:cNvSpPr/>
          <p:nvPr/>
        </p:nvSpPr>
        <p:spPr>
          <a:xfrm>
            <a:off x="1911693" y="2273391"/>
            <a:ext cx="7677150" cy="168077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91425" rIns="0" bIns="0" anchor="t" anchorCtr="0">
            <a:noAutofit/>
          </a:bodyPr>
          <a:lstStyle/>
          <a:p>
            <a:pPr marL="9144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 can share course content with members to enable reuse and translation of material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9144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Please send enquiries to </a:t>
            </a:r>
            <a:r>
              <a:rPr lang="en-US" sz="1800" b="0" i="0" u="sng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elearning@snomed.org</a:t>
            </a: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and we can provide the material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520" name="Google Shape;520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13028" y="4045808"/>
            <a:ext cx="3074479" cy="26901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29"/>
          <p:cNvSpPr/>
          <p:nvPr/>
        </p:nvSpPr>
        <p:spPr>
          <a:xfrm>
            <a:off x="273270" y="1996966"/>
            <a:ext cx="11262939" cy="464557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Google Shape;526;p29"/>
          <p:cNvSpPr txBox="1"/>
          <p:nvPr/>
        </p:nvSpPr>
        <p:spPr>
          <a:xfrm>
            <a:off x="360000" y="321575"/>
            <a:ext cx="69150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1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 Team Update</a:t>
            </a:r>
            <a:endParaRPr sz="3200" b="0" i="1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E-Learning Sharing</a:t>
            </a:r>
            <a:endParaRPr sz="32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527" name="Google Shape;527;p29" descr="Graphical user interface, applicatio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1164" b="2531"/>
          <a:stretch/>
        </p:blipFill>
        <p:spPr>
          <a:xfrm>
            <a:off x="1981202" y="2231570"/>
            <a:ext cx="7045745" cy="4191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" name="Google Shape;532;p30"/>
          <p:cNvPicPr preferRelativeResize="0"/>
          <p:nvPr/>
        </p:nvPicPr>
        <p:blipFill rotWithShape="1">
          <a:blip r:embed="rId3">
            <a:alphaModFix/>
          </a:blip>
          <a:srcRect l="20380" r="20371"/>
          <a:stretch/>
        </p:blipFill>
        <p:spPr>
          <a:xfrm>
            <a:off x="0" y="1"/>
            <a:ext cx="6096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533" name="Google Shape;533;p30"/>
          <p:cNvSpPr txBox="1"/>
          <p:nvPr/>
        </p:nvSpPr>
        <p:spPr>
          <a:xfrm>
            <a:off x="6614614" y="188850"/>
            <a:ext cx="4743600" cy="64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01600" marR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800" b="1" i="1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Agenda</a:t>
            </a:r>
            <a:endParaRPr sz="2800" b="0" i="1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b="0" i="0" u="none" strike="noStrike" cap="none">
                <a:solidFill>
                  <a:srgbClr val="424A55"/>
                </a:solidFill>
                <a:latin typeface="Trebuchet MS"/>
                <a:ea typeface="Trebuchet MS"/>
                <a:cs typeface="Trebuchet MS"/>
                <a:sym typeface="Trebuchet MS"/>
              </a:rPr>
              <a:t>ELAG Administration</a:t>
            </a:r>
            <a:endParaRPr sz="1400" b="0" i="0" u="none" strike="noStrike" cap="none">
              <a:solidFill>
                <a:srgbClr val="424A55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AutoNum type="arabicPeriod"/>
            </a:pPr>
            <a:r>
              <a:rPr lang="en-US" sz="2000" b="0" i="0" u="none" strike="noStrike" cap="none">
                <a:solidFill>
                  <a:srgbClr val="424A55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 Team update</a:t>
            </a:r>
            <a:endParaRPr sz="1400" b="0" i="0" u="none" strike="noStrike" cap="none">
              <a:solidFill>
                <a:srgbClr val="424A5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b="0" i="0" u="none" strike="noStrike" cap="none">
                <a:solidFill>
                  <a:srgbClr val="FF9300"/>
                </a:solidFill>
                <a:latin typeface="Trebuchet MS"/>
                <a:ea typeface="Trebuchet MS"/>
                <a:cs typeface="Trebuchet MS"/>
                <a:sym typeface="Trebuchet MS"/>
              </a:rPr>
              <a:t>Implementation Support Team update </a:t>
            </a:r>
            <a:endParaRPr sz="1400" b="0" i="0" u="none" strike="noStrike" cap="none">
              <a:solidFill>
                <a:srgbClr val="FF93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Any other business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8" name="Google Shape;538;p31"/>
          <p:cNvPicPr preferRelativeResize="0"/>
          <p:nvPr/>
        </p:nvPicPr>
        <p:blipFill rotWithShape="1">
          <a:blip r:embed="rId3">
            <a:alphaModFix/>
          </a:blip>
          <a:srcRect l="20380" r="20371"/>
          <a:stretch/>
        </p:blipFill>
        <p:spPr>
          <a:xfrm>
            <a:off x="0" y="1"/>
            <a:ext cx="6096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539" name="Google Shape;539;p31"/>
          <p:cNvSpPr txBox="1"/>
          <p:nvPr/>
        </p:nvSpPr>
        <p:spPr>
          <a:xfrm>
            <a:off x="6614614" y="188850"/>
            <a:ext cx="4743600" cy="64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01600" marR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800" b="1" i="1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Agenda</a:t>
            </a:r>
            <a:endParaRPr sz="2800" b="0" i="1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b="0" i="0" u="none" strike="noStrike" cap="none">
                <a:solidFill>
                  <a:srgbClr val="424A55"/>
                </a:solidFill>
                <a:latin typeface="Trebuchet MS"/>
                <a:ea typeface="Trebuchet MS"/>
                <a:cs typeface="Trebuchet MS"/>
                <a:sym typeface="Trebuchet MS"/>
              </a:rPr>
              <a:t>ELAG Administration</a:t>
            </a:r>
            <a:endParaRPr sz="1400" b="0" i="0" u="none" strike="noStrike" cap="none">
              <a:solidFill>
                <a:srgbClr val="424A55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AutoNum type="arabicPeriod"/>
            </a:pPr>
            <a:r>
              <a:rPr lang="en-US" sz="2000" b="0" i="0" u="none" strike="noStrike" cap="none">
                <a:solidFill>
                  <a:srgbClr val="424A55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 Team update</a:t>
            </a:r>
            <a:endParaRPr sz="1400" b="0" i="0" u="none" strike="noStrike" cap="none">
              <a:solidFill>
                <a:srgbClr val="424A5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b="0" i="0" u="none" strike="noStrike" cap="none">
                <a:solidFill>
                  <a:srgbClr val="424A55"/>
                </a:solidFill>
                <a:latin typeface="Trebuchet MS"/>
                <a:ea typeface="Trebuchet MS"/>
                <a:cs typeface="Trebuchet MS"/>
                <a:sym typeface="Trebuchet MS"/>
              </a:rPr>
              <a:t>Implementation Support Team update </a:t>
            </a:r>
            <a:endParaRPr sz="1400" b="0" i="0" u="none" strike="noStrike" cap="none">
              <a:solidFill>
                <a:srgbClr val="424A5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b="0" i="0" u="none" strike="noStrike" cap="none">
                <a:solidFill>
                  <a:srgbClr val="FF9300"/>
                </a:solidFill>
                <a:latin typeface="Trebuchet MS"/>
                <a:ea typeface="Trebuchet MS"/>
                <a:cs typeface="Trebuchet MS"/>
                <a:sym typeface="Trebuchet MS"/>
              </a:rPr>
              <a:t>Any other business</a:t>
            </a:r>
            <a:endParaRPr sz="1400" b="0" i="0" u="none" strike="noStrike" cap="none">
              <a:solidFill>
                <a:srgbClr val="FF93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4" name="Google Shape;544;p32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t="5540" b="5531"/>
          <a:stretch/>
        </p:blipFill>
        <p:spPr>
          <a:xfrm>
            <a:off x="-1" y="0"/>
            <a:ext cx="12192000" cy="60985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sp>
        <p:nvSpPr>
          <p:cNvPr id="545" name="Google Shape;545;p32"/>
          <p:cNvSpPr txBox="1"/>
          <p:nvPr/>
        </p:nvSpPr>
        <p:spPr>
          <a:xfrm>
            <a:off x="3802799" y="1714536"/>
            <a:ext cx="45864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4800" b="0" i="0" u="none" strike="noStrike" cap="none">
                <a:solidFill>
                  <a:schemeClr val="lt1"/>
                </a:solidFill>
                <a:latin typeface="Mulish Light"/>
                <a:ea typeface="Mulish Light"/>
                <a:cs typeface="Mulish Light"/>
                <a:sym typeface="Mulish Light"/>
              </a:rPr>
              <a:t>Thank You</a:t>
            </a:r>
            <a:endParaRPr sz="4800" b="0" i="0" u="none" strike="noStrike" cap="none">
              <a:solidFill>
                <a:schemeClr val="lt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cxnSp>
        <p:nvCxnSpPr>
          <p:cNvPr id="546" name="Google Shape;546;p32"/>
          <p:cNvCxnSpPr/>
          <p:nvPr/>
        </p:nvCxnSpPr>
        <p:spPr>
          <a:xfrm>
            <a:off x="5724599" y="2800294"/>
            <a:ext cx="742800" cy="0"/>
          </a:xfrm>
          <a:prstGeom prst="straightConnector1">
            <a:avLst/>
          </a:prstGeom>
          <a:noFill/>
          <a:ln w="508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47" name="Google Shape;547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42499" y="3209926"/>
            <a:ext cx="1907000" cy="193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4"/>
          <p:cNvPicPr preferRelativeResize="0"/>
          <p:nvPr/>
        </p:nvPicPr>
        <p:blipFill rotWithShape="1">
          <a:blip r:embed="rId3">
            <a:alphaModFix/>
          </a:blip>
          <a:srcRect l="42863" r="36768"/>
          <a:stretch/>
        </p:blipFill>
        <p:spPr>
          <a:xfrm>
            <a:off x="87059" y="-1"/>
            <a:ext cx="22053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4"/>
          <p:cNvSpPr txBox="1">
            <a:spLocks noGrp="1"/>
          </p:cNvSpPr>
          <p:nvPr>
            <p:ph type="body" idx="1"/>
          </p:nvPr>
        </p:nvSpPr>
        <p:spPr>
          <a:xfrm>
            <a:off x="2493593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ELAG Administration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endParaRPr/>
          </a:p>
        </p:txBody>
      </p:sp>
      <p:sp>
        <p:nvSpPr>
          <p:cNvPr id="129" name="Google Shape;129;p4"/>
          <p:cNvSpPr txBox="1">
            <a:spLocks noGrp="1"/>
          </p:cNvSpPr>
          <p:nvPr>
            <p:ph type="body" idx="2"/>
          </p:nvPr>
        </p:nvSpPr>
        <p:spPr>
          <a:xfrm>
            <a:off x="2493956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>
                <a:latin typeface="Trebuchet MS"/>
                <a:ea typeface="Trebuchet MS"/>
                <a:cs typeface="Trebuchet MS"/>
                <a:sym typeface="Trebuchet MS"/>
              </a:rPr>
              <a:t>Objectives of ELAG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>
                <a:latin typeface="Trebuchet MS"/>
                <a:ea typeface="Trebuchet MS"/>
                <a:cs typeface="Trebuchet MS"/>
                <a:sym typeface="Trebuchet MS"/>
              </a:rPr>
              <a:t>Members of ELAG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>
                <a:latin typeface="Trebuchet MS"/>
                <a:ea typeface="Trebuchet MS"/>
                <a:cs typeface="Trebuchet MS"/>
                <a:sym typeface="Trebuchet MS"/>
              </a:rPr>
              <a:t>Work Items for 2023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endParaRPr/>
          </a:p>
        </p:txBody>
      </p:sp>
      <p:pic>
        <p:nvPicPr>
          <p:cNvPr id="130" name="Google Shape;130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14378" y="3207597"/>
            <a:ext cx="4562363" cy="308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5"/>
          <p:cNvSpPr/>
          <p:nvPr/>
        </p:nvSpPr>
        <p:spPr>
          <a:xfrm rot="-5400000">
            <a:off x="1333500" y="-1333500"/>
            <a:ext cx="3429000" cy="609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6" name="Google Shape;136;p5"/>
          <p:cNvSpPr/>
          <p:nvPr/>
        </p:nvSpPr>
        <p:spPr>
          <a:xfrm>
            <a:off x="6253122" y="945930"/>
            <a:ext cx="5781900" cy="572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98450" algn="l" rtl="0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rebuchet MS"/>
              <a:buChar char="●"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Provide an effective link between SI E-Learning activities and educational requirements and activities in Member countries</a:t>
            </a: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57200" marR="0" lvl="0" indent="-2984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rebuchet MS"/>
              <a:buChar char="●"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Ensure that the MF reps of the Member countries represented on the Group are kept informed about prioritization and other advice on E-Learning given by the group</a:t>
            </a: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57200" marR="0" lvl="0" indent="-2984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rebuchet MS"/>
              <a:buChar char="●"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Review and provide constructive feedback on new E-Learning materials and regularly revisiting existing materials to identify areas where changes are needed</a:t>
            </a: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57200" marR="0" lvl="0" indent="-298450" algn="l" rtl="0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rebuchet MS"/>
              <a:buChar char="●"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Facilitate effective sharing and reuse of materials by SI and Members to enable translation and localization while maintaining international consistency </a:t>
            </a:r>
            <a:b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						</a:t>
            </a: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					 				</a:t>
            </a: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76072" marR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			</a:t>
            </a: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76072" marR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		</a:t>
            </a: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76072" marR="0" lvl="0" indent="0" algn="l" rtl="0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7" name="Google Shape;137;p5"/>
          <p:cNvSpPr txBox="1"/>
          <p:nvPr/>
        </p:nvSpPr>
        <p:spPr>
          <a:xfrm>
            <a:off x="571499" y="914400"/>
            <a:ext cx="5206273" cy="1646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ELAG Administration</a:t>
            </a:r>
            <a:endParaRPr sz="32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Objective</a:t>
            </a: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38" name="Google Shape;138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813" y="3651350"/>
            <a:ext cx="4562363" cy="308415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5"/>
          <p:cNvSpPr txBox="1"/>
          <p:nvPr/>
        </p:nvSpPr>
        <p:spPr>
          <a:xfrm>
            <a:off x="4844956" y="3140094"/>
            <a:ext cx="93281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!</a:t>
            </a:r>
            <a:endParaRPr sz="1400" b="0" i="0" u="none" strike="noStrike" cap="none">
              <a:solidFill>
                <a:schemeClr val="accent4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140" name="Google Shape;140;p5"/>
          <p:cNvGrpSpPr/>
          <p:nvPr/>
        </p:nvGrpSpPr>
        <p:grpSpPr>
          <a:xfrm flipH="1">
            <a:off x="99" y="2378311"/>
            <a:ext cx="6404229" cy="2102547"/>
            <a:chOff x="6927314" y="1407882"/>
            <a:chExt cx="6404229" cy="2102548"/>
          </a:xfrm>
        </p:grpSpPr>
        <p:sp>
          <p:nvSpPr>
            <p:cNvPr id="141" name="Google Shape;141;p5"/>
            <p:cNvSpPr/>
            <p:nvPr/>
          </p:nvSpPr>
          <p:spPr>
            <a:xfrm rot="-5400000">
              <a:off x="10516257" y="-218539"/>
              <a:ext cx="277616" cy="5352955"/>
            </a:xfrm>
            <a:custGeom>
              <a:avLst/>
              <a:gdLst/>
              <a:ahLst/>
              <a:cxnLst/>
              <a:rect l="l" t="t" r="r" b="b"/>
              <a:pathLst>
                <a:path w="1067752" h="1362075" extrusionOk="0">
                  <a:moveTo>
                    <a:pt x="1" y="0"/>
                  </a:moveTo>
                  <a:lnTo>
                    <a:pt x="1067750" y="0"/>
                  </a:lnTo>
                  <a:lnTo>
                    <a:pt x="1041659" y="21527"/>
                  </a:lnTo>
                  <a:cubicBezTo>
                    <a:pt x="872876" y="190311"/>
                    <a:pt x="768481" y="423483"/>
                    <a:pt x="768481" y="681037"/>
                  </a:cubicBezTo>
                  <a:cubicBezTo>
                    <a:pt x="768481" y="938592"/>
                    <a:pt x="872876" y="1171764"/>
                    <a:pt x="1041659" y="1340547"/>
                  </a:cubicBezTo>
                  <a:lnTo>
                    <a:pt x="1067752" y="1362075"/>
                  </a:lnTo>
                  <a:lnTo>
                    <a:pt x="0" y="1362075"/>
                  </a:lnTo>
                  <a:lnTo>
                    <a:pt x="26092" y="1340547"/>
                  </a:lnTo>
                  <a:cubicBezTo>
                    <a:pt x="194875" y="1171764"/>
                    <a:pt x="299270" y="938592"/>
                    <a:pt x="299270" y="681037"/>
                  </a:cubicBezTo>
                  <a:cubicBezTo>
                    <a:pt x="299270" y="423483"/>
                    <a:pt x="194875" y="190311"/>
                    <a:pt x="26092" y="215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0"/>
                <a:buFont typeface="Arial"/>
                <a:buNone/>
              </a:pPr>
              <a:endParaRPr sz="13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grpSp>
          <p:nvGrpSpPr>
            <p:cNvPr id="142" name="Google Shape;142;p5"/>
            <p:cNvGrpSpPr/>
            <p:nvPr/>
          </p:nvGrpSpPr>
          <p:grpSpPr>
            <a:xfrm rot="-5400000">
              <a:off x="6927314" y="1407882"/>
              <a:ext cx="2102548" cy="2102548"/>
              <a:chOff x="7006291" y="1425226"/>
              <a:chExt cx="2102548" cy="2102548"/>
            </a:xfrm>
          </p:grpSpPr>
          <p:sp>
            <p:nvSpPr>
              <p:cNvPr id="143" name="Google Shape;143;p5"/>
              <p:cNvSpPr/>
              <p:nvPr/>
            </p:nvSpPr>
            <p:spPr>
              <a:xfrm rot="8100000">
                <a:off x="7449885" y="1868712"/>
                <a:ext cx="1215576" cy="1215576"/>
              </a:xfrm>
              <a:custGeom>
                <a:avLst/>
                <a:gdLst/>
                <a:ahLst/>
                <a:cxnLst/>
                <a:rect l="l" t="t" r="r" b="b"/>
                <a:pathLst>
                  <a:path w="1214900" h="1214900" extrusionOk="0">
                    <a:moveTo>
                      <a:pt x="177918" y="1036982"/>
                    </a:moveTo>
                    <a:cubicBezTo>
                      <a:pt x="67991" y="927055"/>
                      <a:pt x="0" y="775192"/>
                      <a:pt x="0" y="607450"/>
                    </a:cubicBezTo>
                    <a:cubicBezTo>
                      <a:pt x="0" y="271965"/>
                      <a:pt x="271965" y="0"/>
                      <a:pt x="607450" y="0"/>
                    </a:cubicBezTo>
                    <a:lnTo>
                      <a:pt x="1214900" y="0"/>
                    </a:lnTo>
                    <a:lnTo>
                      <a:pt x="1214900" y="607450"/>
                    </a:lnTo>
                    <a:cubicBezTo>
                      <a:pt x="1214899" y="942935"/>
                      <a:pt x="942935" y="1214899"/>
                      <a:pt x="607450" y="1214900"/>
                    </a:cubicBezTo>
                    <a:cubicBezTo>
                      <a:pt x="439707" y="1214900"/>
                      <a:pt x="287845" y="1146909"/>
                      <a:pt x="177918" y="103698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sp>
            <p:nvSpPr>
              <p:cNvPr id="144" name="Google Shape;144;p5"/>
              <p:cNvSpPr/>
              <p:nvPr/>
            </p:nvSpPr>
            <p:spPr>
              <a:xfrm rot="8100000">
                <a:off x="7314202" y="1733137"/>
                <a:ext cx="1486726" cy="1486726"/>
              </a:xfrm>
              <a:custGeom>
                <a:avLst/>
                <a:gdLst/>
                <a:ahLst/>
                <a:cxnLst/>
                <a:rect l="l" t="t" r="r" b="b"/>
                <a:pathLst>
                  <a:path w="1485900" h="1485900" extrusionOk="0">
                    <a:moveTo>
                      <a:pt x="217605" y="1268295"/>
                    </a:moveTo>
                    <a:cubicBezTo>
                      <a:pt x="83158" y="1133847"/>
                      <a:pt x="0" y="948110"/>
                      <a:pt x="0" y="742950"/>
                    </a:cubicBezTo>
                    <a:cubicBezTo>
                      <a:pt x="0" y="332630"/>
                      <a:pt x="332630" y="0"/>
                      <a:pt x="742950" y="0"/>
                    </a:cubicBezTo>
                    <a:lnTo>
                      <a:pt x="1485900" y="0"/>
                    </a:lnTo>
                    <a:lnTo>
                      <a:pt x="1485900" y="742950"/>
                    </a:lnTo>
                    <a:cubicBezTo>
                      <a:pt x="1485900" y="1153270"/>
                      <a:pt x="1153270" y="1485900"/>
                      <a:pt x="742950" y="1485900"/>
                    </a:cubicBezTo>
                    <a:cubicBezTo>
                      <a:pt x="537790" y="1485900"/>
                      <a:pt x="352053" y="1402742"/>
                      <a:pt x="217605" y="1268295"/>
                    </a:cubicBezTo>
                    <a:close/>
                    <a:moveTo>
                      <a:pt x="313418" y="1172482"/>
                    </a:moveTo>
                    <a:cubicBezTo>
                      <a:pt x="423345" y="1282409"/>
                      <a:pt x="575207" y="1350400"/>
                      <a:pt x="742950" y="1350400"/>
                    </a:cubicBezTo>
                    <a:cubicBezTo>
                      <a:pt x="1078435" y="1350399"/>
                      <a:pt x="1350399" y="1078435"/>
                      <a:pt x="1350400" y="742950"/>
                    </a:cubicBezTo>
                    <a:lnTo>
                      <a:pt x="1350400" y="135500"/>
                    </a:lnTo>
                    <a:lnTo>
                      <a:pt x="742950" y="135500"/>
                    </a:lnTo>
                    <a:cubicBezTo>
                      <a:pt x="407465" y="135500"/>
                      <a:pt x="135500" y="407465"/>
                      <a:pt x="135500" y="742950"/>
                    </a:cubicBezTo>
                    <a:cubicBezTo>
                      <a:pt x="135500" y="910692"/>
                      <a:pt x="203491" y="1062555"/>
                      <a:pt x="313418" y="117248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</p:grpSp>
      </p:grpSp>
      <p:sp>
        <p:nvSpPr>
          <p:cNvPr id="145" name="Google Shape;145;p5"/>
          <p:cNvSpPr txBox="1"/>
          <p:nvPr/>
        </p:nvSpPr>
        <p:spPr>
          <a:xfrm>
            <a:off x="4844956" y="3140094"/>
            <a:ext cx="9327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!</a:t>
            </a:r>
            <a:endParaRPr sz="1400" b="0" i="0" u="none" strike="noStrike" cap="none">
              <a:solidFill>
                <a:schemeClr val="accent4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6"/>
          <p:cNvSpPr/>
          <p:nvPr/>
        </p:nvSpPr>
        <p:spPr>
          <a:xfrm rot="-5400000">
            <a:off x="1333500" y="-1333500"/>
            <a:ext cx="3429000" cy="609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1" name="Google Shape;151;p6"/>
          <p:cNvSpPr txBox="1"/>
          <p:nvPr/>
        </p:nvSpPr>
        <p:spPr>
          <a:xfrm>
            <a:off x="571499" y="914400"/>
            <a:ext cx="52062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ELAG Administration</a:t>
            </a:r>
            <a:endParaRPr sz="32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Members</a:t>
            </a: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52" name="Google Shape;15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21300" y="1108775"/>
            <a:ext cx="4626467" cy="3127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813" y="3651350"/>
            <a:ext cx="4562363" cy="30841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4" name="Google Shape;154;p6"/>
          <p:cNvGrpSpPr/>
          <p:nvPr/>
        </p:nvGrpSpPr>
        <p:grpSpPr>
          <a:xfrm flipH="1">
            <a:off x="99" y="2378311"/>
            <a:ext cx="6404229" cy="2102547"/>
            <a:chOff x="6927314" y="1407882"/>
            <a:chExt cx="6404229" cy="2102548"/>
          </a:xfrm>
        </p:grpSpPr>
        <p:sp>
          <p:nvSpPr>
            <p:cNvPr id="155" name="Google Shape;155;p6"/>
            <p:cNvSpPr/>
            <p:nvPr/>
          </p:nvSpPr>
          <p:spPr>
            <a:xfrm rot="-5400000">
              <a:off x="10516257" y="-218539"/>
              <a:ext cx="277616" cy="5352955"/>
            </a:xfrm>
            <a:custGeom>
              <a:avLst/>
              <a:gdLst/>
              <a:ahLst/>
              <a:cxnLst/>
              <a:rect l="l" t="t" r="r" b="b"/>
              <a:pathLst>
                <a:path w="1067752" h="1362075" extrusionOk="0">
                  <a:moveTo>
                    <a:pt x="1" y="0"/>
                  </a:moveTo>
                  <a:lnTo>
                    <a:pt x="1067750" y="0"/>
                  </a:lnTo>
                  <a:lnTo>
                    <a:pt x="1041659" y="21527"/>
                  </a:lnTo>
                  <a:cubicBezTo>
                    <a:pt x="872876" y="190311"/>
                    <a:pt x="768481" y="423483"/>
                    <a:pt x="768481" y="681037"/>
                  </a:cubicBezTo>
                  <a:cubicBezTo>
                    <a:pt x="768481" y="938592"/>
                    <a:pt x="872876" y="1171764"/>
                    <a:pt x="1041659" y="1340547"/>
                  </a:cubicBezTo>
                  <a:lnTo>
                    <a:pt x="1067752" y="1362075"/>
                  </a:lnTo>
                  <a:lnTo>
                    <a:pt x="0" y="1362075"/>
                  </a:lnTo>
                  <a:lnTo>
                    <a:pt x="26092" y="1340547"/>
                  </a:lnTo>
                  <a:cubicBezTo>
                    <a:pt x="194875" y="1171764"/>
                    <a:pt x="299270" y="938592"/>
                    <a:pt x="299270" y="681037"/>
                  </a:cubicBezTo>
                  <a:cubicBezTo>
                    <a:pt x="299270" y="423483"/>
                    <a:pt x="194875" y="190311"/>
                    <a:pt x="26092" y="215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0"/>
                <a:buFont typeface="Arial"/>
                <a:buNone/>
              </a:pPr>
              <a:endParaRPr sz="13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grpSp>
          <p:nvGrpSpPr>
            <p:cNvPr id="156" name="Google Shape;156;p6"/>
            <p:cNvGrpSpPr/>
            <p:nvPr/>
          </p:nvGrpSpPr>
          <p:grpSpPr>
            <a:xfrm rot="-5400000">
              <a:off x="6927314" y="1407882"/>
              <a:ext cx="2102548" cy="2102548"/>
              <a:chOff x="7006291" y="1425226"/>
              <a:chExt cx="2102548" cy="2102548"/>
            </a:xfrm>
          </p:grpSpPr>
          <p:sp>
            <p:nvSpPr>
              <p:cNvPr id="157" name="Google Shape;157;p6"/>
              <p:cNvSpPr/>
              <p:nvPr/>
            </p:nvSpPr>
            <p:spPr>
              <a:xfrm rot="8100000">
                <a:off x="7449885" y="1868712"/>
                <a:ext cx="1215576" cy="1215576"/>
              </a:xfrm>
              <a:custGeom>
                <a:avLst/>
                <a:gdLst/>
                <a:ahLst/>
                <a:cxnLst/>
                <a:rect l="l" t="t" r="r" b="b"/>
                <a:pathLst>
                  <a:path w="1214900" h="1214900" extrusionOk="0">
                    <a:moveTo>
                      <a:pt x="177918" y="1036982"/>
                    </a:moveTo>
                    <a:cubicBezTo>
                      <a:pt x="67991" y="927055"/>
                      <a:pt x="0" y="775192"/>
                      <a:pt x="0" y="607450"/>
                    </a:cubicBezTo>
                    <a:cubicBezTo>
                      <a:pt x="0" y="271965"/>
                      <a:pt x="271965" y="0"/>
                      <a:pt x="607450" y="0"/>
                    </a:cubicBezTo>
                    <a:lnTo>
                      <a:pt x="1214900" y="0"/>
                    </a:lnTo>
                    <a:lnTo>
                      <a:pt x="1214900" y="607450"/>
                    </a:lnTo>
                    <a:cubicBezTo>
                      <a:pt x="1214899" y="942935"/>
                      <a:pt x="942935" y="1214899"/>
                      <a:pt x="607450" y="1214900"/>
                    </a:cubicBezTo>
                    <a:cubicBezTo>
                      <a:pt x="439707" y="1214900"/>
                      <a:pt x="287845" y="1146909"/>
                      <a:pt x="177918" y="103698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sp>
            <p:nvSpPr>
              <p:cNvPr id="158" name="Google Shape;158;p6"/>
              <p:cNvSpPr/>
              <p:nvPr/>
            </p:nvSpPr>
            <p:spPr>
              <a:xfrm rot="8100000">
                <a:off x="7314202" y="1733137"/>
                <a:ext cx="1486726" cy="1486726"/>
              </a:xfrm>
              <a:custGeom>
                <a:avLst/>
                <a:gdLst/>
                <a:ahLst/>
                <a:cxnLst/>
                <a:rect l="l" t="t" r="r" b="b"/>
                <a:pathLst>
                  <a:path w="1485900" h="1485900" extrusionOk="0">
                    <a:moveTo>
                      <a:pt x="217605" y="1268295"/>
                    </a:moveTo>
                    <a:cubicBezTo>
                      <a:pt x="83158" y="1133847"/>
                      <a:pt x="0" y="948110"/>
                      <a:pt x="0" y="742950"/>
                    </a:cubicBezTo>
                    <a:cubicBezTo>
                      <a:pt x="0" y="332630"/>
                      <a:pt x="332630" y="0"/>
                      <a:pt x="742950" y="0"/>
                    </a:cubicBezTo>
                    <a:lnTo>
                      <a:pt x="1485900" y="0"/>
                    </a:lnTo>
                    <a:lnTo>
                      <a:pt x="1485900" y="742950"/>
                    </a:lnTo>
                    <a:cubicBezTo>
                      <a:pt x="1485900" y="1153270"/>
                      <a:pt x="1153270" y="1485900"/>
                      <a:pt x="742950" y="1485900"/>
                    </a:cubicBezTo>
                    <a:cubicBezTo>
                      <a:pt x="537790" y="1485900"/>
                      <a:pt x="352053" y="1402742"/>
                      <a:pt x="217605" y="1268295"/>
                    </a:cubicBezTo>
                    <a:close/>
                    <a:moveTo>
                      <a:pt x="313418" y="1172482"/>
                    </a:moveTo>
                    <a:cubicBezTo>
                      <a:pt x="423345" y="1282409"/>
                      <a:pt x="575207" y="1350400"/>
                      <a:pt x="742950" y="1350400"/>
                    </a:cubicBezTo>
                    <a:cubicBezTo>
                      <a:pt x="1078435" y="1350399"/>
                      <a:pt x="1350399" y="1078435"/>
                      <a:pt x="1350400" y="742950"/>
                    </a:cubicBezTo>
                    <a:lnTo>
                      <a:pt x="1350400" y="135500"/>
                    </a:lnTo>
                    <a:lnTo>
                      <a:pt x="742950" y="135500"/>
                    </a:lnTo>
                    <a:cubicBezTo>
                      <a:pt x="407465" y="135500"/>
                      <a:pt x="135500" y="407465"/>
                      <a:pt x="135500" y="742950"/>
                    </a:cubicBezTo>
                    <a:cubicBezTo>
                      <a:pt x="135500" y="910692"/>
                      <a:pt x="203491" y="1062555"/>
                      <a:pt x="313418" y="117248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</p:grpSp>
      </p:grpSp>
      <p:sp>
        <p:nvSpPr>
          <p:cNvPr id="159" name="Google Shape;159;p6"/>
          <p:cNvSpPr txBox="1"/>
          <p:nvPr/>
        </p:nvSpPr>
        <p:spPr>
          <a:xfrm>
            <a:off x="4844956" y="3140094"/>
            <a:ext cx="9327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!</a:t>
            </a:r>
            <a:endParaRPr sz="1400" b="0" i="0" u="none" strike="noStrike" cap="none">
              <a:solidFill>
                <a:schemeClr val="accent4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aphicFrame>
        <p:nvGraphicFramePr>
          <p:cNvPr id="160" name="Google Shape;160;p6"/>
          <p:cNvGraphicFramePr/>
          <p:nvPr/>
        </p:nvGraphicFramePr>
        <p:xfrm>
          <a:off x="6564041" y="1135025"/>
          <a:ext cx="5419725" cy="5621742"/>
        </p:xfrm>
        <a:graphic>
          <a:graphicData uri="http://schemas.openxmlformats.org/drawingml/2006/table">
            <a:tbl>
              <a:tblPr>
                <a:noFill/>
                <a:tableStyleId>{CF8921A7-97E9-47A7-88A8-7DB1278CB51E}</a:tableStyleId>
              </a:tblPr>
              <a:tblGrid>
                <a:gridCol w="206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8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4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3125">
                <a:tc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b="1" u="none" strike="noStrike" cap="none"/>
                        <a:t>ELAG Members</a:t>
                      </a:r>
                      <a:endParaRPr sz="1300" b="1" u="none" strike="noStrike" cap="none"/>
                    </a:p>
                  </a:txBody>
                  <a:tcPr marL="47625" marR="47625" marT="9525" marB="9525" anchor="ctr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endParaRPr sz="1300" u="sng" strike="noStrike" cap="none">
                        <a:solidFill>
                          <a:schemeClr val="hlink"/>
                        </a:solidFill>
                      </a:endParaRPr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4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Ayala Pablo</a:t>
                      </a:r>
                      <a:endParaRPr sz="14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Argentina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4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Aileen dela Pena</a:t>
                      </a:r>
                      <a:endParaRPr sz="1300" u="sng" strike="noStrike" cap="none">
                        <a:solidFill>
                          <a:schemeClr val="hlink"/>
                        </a:solidFill>
                      </a:endParaRPr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Australia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4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David Op de Beeck</a:t>
                      </a:r>
                      <a:endParaRPr sz="1300" u="sng" strike="noStrike" cap="none">
                        <a:solidFill>
                          <a:schemeClr val="hlink"/>
                        </a:solidFill>
                      </a:endParaRPr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Belgium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4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Janice Spence</a:t>
                      </a:r>
                      <a:endParaRPr sz="1300" u="sng" strike="noStrike" cap="none">
                        <a:solidFill>
                          <a:schemeClr val="hlink"/>
                        </a:solidFill>
                      </a:endParaRPr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Canada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4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Vasos Scoutellas</a:t>
                      </a:r>
                      <a:endParaRPr sz="1300" u="sng" strike="noStrike" cap="none">
                        <a:solidFill>
                          <a:schemeClr val="hlink"/>
                        </a:solidFill>
                      </a:endParaRPr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Cyprus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3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Louise Bie</a:t>
                      </a:r>
                      <a:endParaRPr sz="1300" u="sng" strike="noStrike" cap="none">
                        <a:solidFill>
                          <a:schemeClr val="hlink"/>
                        </a:solidFill>
                      </a:endParaRPr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Denmark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4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Rutt Lindström</a:t>
                      </a:r>
                      <a:endParaRPr sz="1300" u="sng" strike="noStrike" cap="none">
                        <a:solidFill>
                          <a:schemeClr val="hlink"/>
                        </a:solidFill>
                      </a:endParaRPr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Estonia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4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Mikko Härkönen</a:t>
                      </a:r>
                      <a:endParaRPr sz="1300" u="sng" strike="noStrike" cap="none">
                        <a:solidFill>
                          <a:schemeClr val="hlink"/>
                        </a:solidFill>
                      </a:endParaRPr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Finland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4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Vicky Fung</a:t>
                      </a:r>
                      <a:endParaRPr sz="1300" u="sng" strike="noStrike" cap="none">
                        <a:solidFill>
                          <a:schemeClr val="hlink"/>
                        </a:solidFill>
                      </a:endParaRPr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Hong Kong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4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Manisha Mantri</a:t>
                      </a:r>
                      <a:endParaRPr sz="1300" u="sng" strike="noStrike" cap="none">
                        <a:solidFill>
                          <a:schemeClr val="hlink"/>
                        </a:solidFill>
                      </a:endParaRPr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India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4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Yvonne Coughlan</a:t>
                      </a:r>
                      <a:endParaRPr sz="1300" u="sng" strike="noStrike" cap="none">
                        <a:solidFill>
                          <a:schemeClr val="hlink"/>
                        </a:solidFill>
                      </a:endParaRPr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Ireland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4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Kristina Dienine</a:t>
                      </a:r>
                      <a:endParaRPr sz="1300" u="sng" strike="noStrike" cap="none">
                        <a:solidFill>
                          <a:schemeClr val="hlink"/>
                        </a:solidFill>
                      </a:endParaRPr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Lithuania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4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Fareed Mohamad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Malaysia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4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Inge Soons</a:t>
                      </a:r>
                      <a:endParaRPr sz="1300" u="sng" strike="noStrike" cap="none">
                        <a:solidFill>
                          <a:schemeClr val="hlink"/>
                        </a:solidFill>
                      </a:endParaRPr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Netherlands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4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Aleksandar Zivaljevic</a:t>
                      </a:r>
                      <a:endParaRPr sz="1300" u="sng" strike="noStrike" cap="none">
                        <a:solidFill>
                          <a:schemeClr val="hlink"/>
                        </a:solidFill>
                      </a:endParaRPr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New Zealand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4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Leandro Luis</a:t>
                      </a:r>
                      <a:endParaRPr sz="1300" u="sng" strike="noStrike" cap="none">
                        <a:solidFill>
                          <a:schemeClr val="hlink"/>
                        </a:solidFill>
                      </a:endParaRPr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Portugal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3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Belen Delgado</a:t>
                      </a:r>
                      <a:endParaRPr sz="1300" u="sng" strike="noStrike" cap="none">
                        <a:solidFill>
                          <a:schemeClr val="hlink"/>
                        </a:solidFill>
                      </a:endParaRPr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Spain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4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Keng-Ling Wallin</a:t>
                      </a:r>
                      <a:endParaRPr sz="1300" u="sng" strike="noStrike" cap="none">
                        <a:solidFill>
                          <a:schemeClr val="hlink"/>
                        </a:solidFill>
                      </a:endParaRPr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Sweden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6400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Pero Grgic</a:t>
                      </a:r>
                      <a:endParaRPr sz="13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Tracy Simmonite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Member Representative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Switzerland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n-US" sz="1300" u="none" strike="noStrike" cap="none"/>
                        <a:t>UK</a:t>
                      </a: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388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endParaRPr sz="1300" u="sng" strike="noStrike" cap="none">
                        <a:solidFill>
                          <a:schemeClr val="hlink"/>
                        </a:solidFill>
                      </a:endParaRPr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endParaRPr sz="1300" u="none" strike="noStrike" cap="none"/>
                    </a:p>
                  </a:txBody>
                  <a:tcPr marL="47625" marR="47625" marT="9525" marB="9525">
                    <a:lnL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A9A9A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"/>
          <p:cNvSpPr/>
          <p:nvPr/>
        </p:nvSpPr>
        <p:spPr>
          <a:xfrm rot="-5400000">
            <a:off x="4619625" y="-4619625"/>
            <a:ext cx="2952750" cy="12192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6" name="Google Shape;166;p7"/>
          <p:cNvSpPr/>
          <p:nvPr/>
        </p:nvSpPr>
        <p:spPr>
          <a:xfrm rot="5400000" flipH="1">
            <a:off x="2552639" y="207242"/>
            <a:ext cx="276343" cy="5381625"/>
          </a:xfrm>
          <a:custGeom>
            <a:avLst/>
            <a:gdLst/>
            <a:ahLst/>
            <a:cxnLst/>
            <a:rect l="l" t="t" r="r" b="b"/>
            <a:pathLst>
              <a:path w="1067752" h="1362075" extrusionOk="0">
                <a:moveTo>
                  <a:pt x="1" y="0"/>
                </a:moveTo>
                <a:lnTo>
                  <a:pt x="1067750" y="0"/>
                </a:lnTo>
                <a:lnTo>
                  <a:pt x="1041659" y="21527"/>
                </a:lnTo>
                <a:cubicBezTo>
                  <a:pt x="872876" y="190311"/>
                  <a:pt x="768481" y="423483"/>
                  <a:pt x="768481" y="681037"/>
                </a:cubicBezTo>
                <a:cubicBezTo>
                  <a:pt x="768481" y="938592"/>
                  <a:pt x="872876" y="1171764"/>
                  <a:pt x="1041659" y="1340547"/>
                </a:cubicBezTo>
                <a:lnTo>
                  <a:pt x="1067752" y="1362075"/>
                </a:lnTo>
                <a:lnTo>
                  <a:pt x="0" y="1362075"/>
                </a:lnTo>
                <a:lnTo>
                  <a:pt x="26092" y="1340547"/>
                </a:lnTo>
                <a:cubicBezTo>
                  <a:pt x="194875" y="1171764"/>
                  <a:pt x="299270" y="938592"/>
                  <a:pt x="299270" y="681037"/>
                </a:cubicBezTo>
                <a:cubicBezTo>
                  <a:pt x="299270" y="423483"/>
                  <a:pt x="194875" y="190311"/>
                  <a:pt x="26092" y="215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167" name="Google Shape;167;p7"/>
          <p:cNvGrpSpPr/>
          <p:nvPr/>
        </p:nvGrpSpPr>
        <p:grpSpPr>
          <a:xfrm flipH="1">
            <a:off x="5045310" y="1847366"/>
            <a:ext cx="2101380" cy="2101380"/>
            <a:chOff x="7007460" y="1425810"/>
            <a:chExt cx="2101380" cy="2101380"/>
          </a:xfrm>
        </p:grpSpPr>
        <p:sp>
          <p:nvSpPr>
            <p:cNvPr id="168" name="Google Shape;168;p7"/>
            <p:cNvSpPr/>
            <p:nvPr/>
          </p:nvSpPr>
          <p:spPr>
            <a:xfrm rot="8100000">
              <a:off x="7450700" y="1869050"/>
              <a:ext cx="1214900" cy="1214900"/>
            </a:xfrm>
            <a:custGeom>
              <a:avLst/>
              <a:gdLst/>
              <a:ahLst/>
              <a:cxnLst/>
              <a:rect l="l" t="t" r="r" b="b"/>
              <a:pathLst>
                <a:path w="1214900" h="1214900" extrusionOk="0">
                  <a:moveTo>
                    <a:pt x="177918" y="1036982"/>
                  </a:moveTo>
                  <a:cubicBezTo>
                    <a:pt x="67991" y="927055"/>
                    <a:pt x="0" y="775192"/>
                    <a:pt x="0" y="607450"/>
                  </a:cubicBezTo>
                  <a:cubicBezTo>
                    <a:pt x="0" y="271965"/>
                    <a:pt x="271965" y="0"/>
                    <a:pt x="607450" y="0"/>
                  </a:cubicBezTo>
                  <a:lnTo>
                    <a:pt x="1214900" y="0"/>
                  </a:lnTo>
                  <a:lnTo>
                    <a:pt x="1214900" y="607450"/>
                  </a:lnTo>
                  <a:cubicBezTo>
                    <a:pt x="1214899" y="942935"/>
                    <a:pt x="942935" y="1214899"/>
                    <a:pt x="607450" y="1214900"/>
                  </a:cubicBezTo>
                  <a:cubicBezTo>
                    <a:pt x="439707" y="1214900"/>
                    <a:pt x="287845" y="1146909"/>
                    <a:pt x="177918" y="103698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169" name="Google Shape;169;p7"/>
            <p:cNvSpPr/>
            <p:nvPr/>
          </p:nvSpPr>
          <p:spPr>
            <a:xfrm rot="8100000">
              <a:off x="7315200" y="1733550"/>
              <a:ext cx="1485900" cy="1485900"/>
            </a:xfrm>
            <a:custGeom>
              <a:avLst/>
              <a:gdLst/>
              <a:ahLst/>
              <a:cxnLst/>
              <a:rect l="l" t="t" r="r" b="b"/>
              <a:pathLst>
                <a:path w="1485900" h="1485900" extrusionOk="0">
                  <a:moveTo>
                    <a:pt x="217605" y="1268295"/>
                  </a:moveTo>
                  <a:cubicBezTo>
                    <a:pt x="83158" y="1133847"/>
                    <a:pt x="0" y="948110"/>
                    <a:pt x="0" y="742950"/>
                  </a:cubicBezTo>
                  <a:cubicBezTo>
                    <a:pt x="0" y="332630"/>
                    <a:pt x="332630" y="0"/>
                    <a:pt x="742950" y="0"/>
                  </a:cubicBezTo>
                  <a:lnTo>
                    <a:pt x="1485900" y="0"/>
                  </a:lnTo>
                  <a:lnTo>
                    <a:pt x="1485900" y="742950"/>
                  </a:lnTo>
                  <a:cubicBezTo>
                    <a:pt x="1485900" y="1153270"/>
                    <a:pt x="1153270" y="1485900"/>
                    <a:pt x="742950" y="1485900"/>
                  </a:cubicBezTo>
                  <a:cubicBezTo>
                    <a:pt x="537790" y="1485900"/>
                    <a:pt x="352053" y="1402742"/>
                    <a:pt x="217605" y="1268295"/>
                  </a:cubicBezTo>
                  <a:close/>
                  <a:moveTo>
                    <a:pt x="313418" y="1172482"/>
                  </a:moveTo>
                  <a:cubicBezTo>
                    <a:pt x="423345" y="1282409"/>
                    <a:pt x="575207" y="1350400"/>
                    <a:pt x="742950" y="1350400"/>
                  </a:cubicBezTo>
                  <a:cubicBezTo>
                    <a:pt x="1078435" y="1350399"/>
                    <a:pt x="1350399" y="1078435"/>
                    <a:pt x="1350400" y="742950"/>
                  </a:cubicBezTo>
                  <a:lnTo>
                    <a:pt x="1350400" y="135500"/>
                  </a:lnTo>
                  <a:lnTo>
                    <a:pt x="742950" y="135500"/>
                  </a:lnTo>
                  <a:cubicBezTo>
                    <a:pt x="407465" y="135500"/>
                    <a:pt x="135500" y="407465"/>
                    <a:pt x="135500" y="742950"/>
                  </a:cubicBezTo>
                  <a:cubicBezTo>
                    <a:pt x="135500" y="910692"/>
                    <a:pt x="203491" y="1062555"/>
                    <a:pt x="313418" y="11724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sp>
        <p:nvSpPr>
          <p:cNvPr id="170" name="Google Shape;170;p7"/>
          <p:cNvSpPr txBox="1"/>
          <p:nvPr/>
        </p:nvSpPr>
        <p:spPr>
          <a:xfrm>
            <a:off x="3969467" y="914400"/>
            <a:ext cx="4336445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ELAG Administration</a:t>
            </a:r>
            <a:endParaRPr sz="3200" b="1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Declaration of Interest </a:t>
            </a:r>
            <a:endParaRPr sz="32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1" name="Google Shape;171;p7"/>
          <p:cNvSpPr/>
          <p:nvPr/>
        </p:nvSpPr>
        <p:spPr>
          <a:xfrm rot="-5400000">
            <a:off x="9353991" y="198216"/>
            <a:ext cx="276343" cy="5399679"/>
          </a:xfrm>
          <a:custGeom>
            <a:avLst/>
            <a:gdLst/>
            <a:ahLst/>
            <a:cxnLst/>
            <a:rect l="l" t="t" r="r" b="b"/>
            <a:pathLst>
              <a:path w="1067752" h="1362075" extrusionOk="0">
                <a:moveTo>
                  <a:pt x="1" y="0"/>
                </a:moveTo>
                <a:lnTo>
                  <a:pt x="1067750" y="0"/>
                </a:lnTo>
                <a:lnTo>
                  <a:pt x="1041659" y="21527"/>
                </a:lnTo>
                <a:cubicBezTo>
                  <a:pt x="872876" y="190311"/>
                  <a:pt x="768481" y="423483"/>
                  <a:pt x="768481" y="681037"/>
                </a:cubicBezTo>
                <a:cubicBezTo>
                  <a:pt x="768481" y="938592"/>
                  <a:pt x="872876" y="1171764"/>
                  <a:pt x="1041659" y="1340547"/>
                </a:cubicBezTo>
                <a:lnTo>
                  <a:pt x="1067752" y="1362075"/>
                </a:lnTo>
                <a:lnTo>
                  <a:pt x="0" y="1362075"/>
                </a:lnTo>
                <a:lnTo>
                  <a:pt x="26092" y="1340547"/>
                </a:lnTo>
                <a:cubicBezTo>
                  <a:pt x="194875" y="1171764"/>
                  <a:pt x="299270" y="938592"/>
                  <a:pt x="299270" y="681037"/>
                </a:cubicBezTo>
                <a:cubicBezTo>
                  <a:pt x="299270" y="423483"/>
                  <a:pt x="194875" y="190311"/>
                  <a:pt x="26092" y="215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2" name="Google Shape;172;p7"/>
          <p:cNvSpPr/>
          <p:nvPr/>
        </p:nvSpPr>
        <p:spPr>
          <a:xfrm>
            <a:off x="914400" y="3289450"/>
            <a:ext cx="10779600" cy="28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Could all members of ELAG please</a:t>
            </a:r>
            <a:endParaRPr sz="1800" b="1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57200" marR="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rebuchet MS"/>
              <a:buChar char="●"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Go to</a:t>
            </a:r>
            <a:r>
              <a:rPr lang="en-US" sz="1800" b="0" i="0" u="none" strike="noStrike" cap="none">
                <a:solidFill>
                  <a:schemeClr val="dk1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1800" b="0" i="0" u="sng" strike="noStrike" cap="none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http://snomed.org/elag</a:t>
            </a: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57200" marR="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rebuchet MS"/>
              <a:buChar char="●"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Click on ‘Group Members’</a:t>
            </a: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914400" marR="0" lvl="1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rebuchet MS"/>
              <a:buChar char="○"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If you are an ELAG Member representative, </a:t>
            </a:r>
            <a:b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and your name does not appear on the list, please email </a:t>
            </a:r>
            <a:r>
              <a:rPr lang="en-US" sz="1800" b="0" i="0" u="none" strike="noStrike" cap="none">
                <a:solidFill>
                  <a:schemeClr val="dk1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isp@snomed.org</a:t>
            </a: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57200" marR="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rebuchet MS"/>
              <a:buChar char="●"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Click on ‘Declaration of Interests’</a:t>
            </a: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914400" marR="0" lvl="1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rebuchet MS"/>
              <a:buChar char="○"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Add any potential conflicts of interest</a:t>
            </a: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914400" marR="0" lvl="1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rebuchet MS"/>
              <a:buChar char="○"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Update the ‘Last updated’ date </a:t>
            </a:r>
            <a:r>
              <a:rPr lang="en-US" sz="1800" b="1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(even if no changes)</a:t>
            </a:r>
            <a:endParaRPr sz="1800" b="0" i="0" u="none" strike="noStrike" cap="none">
              <a:solidFill>
                <a:srgbClr val="3B414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3" name="Google Shape;173;p7"/>
          <p:cNvSpPr txBox="1"/>
          <p:nvPr/>
        </p:nvSpPr>
        <p:spPr>
          <a:xfrm>
            <a:off x="5629592" y="2643129"/>
            <a:ext cx="93281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!</a:t>
            </a: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4" name="Google Shape;174;p7"/>
          <p:cNvSpPr/>
          <p:nvPr/>
        </p:nvSpPr>
        <p:spPr>
          <a:xfrm>
            <a:off x="7773639" y="5667792"/>
            <a:ext cx="871200" cy="835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57125" tIns="28550" rIns="57125" bIns="28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98"/>
              <a:buFont typeface="Arial"/>
              <a:buNone/>
            </a:pPr>
            <a:r>
              <a:rPr lang="en-US" sz="3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!</a:t>
            </a:r>
            <a:endParaRPr sz="30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5" name="Google Shape;175;p7"/>
          <p:cNvSpPr/>
          <p:nvPr/>
        </p:nvSpPr>
        <p:spPr>
          <a:xfrm>
            <a:off x="8644849" y="5667800"/>
            <a:ext cx="3413400" cy="835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90000" rIns="180000" bIns="900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B414A"/>
              </a:buClr>
              <a:buSzPts val="1700"/>
              <a:buFont typeface="Calibri"/>
              <a:buNone/>
            </a:pPr>
            <a:r>
              <a:rPr lang="en-US" sz="1700" b="1" i="0" u="none" strike="noStrike" cap="none">
                <a:solidFill>
                  <a:srgbClr val="3B414A"/>
                </a:solidFill>
                <a:latin typeface="Calibri"/>
                <a:ea typeface="Calibri"/>
                <a:cs typeface="Calibri"/>
                <a:sym typeface="Calibri"/>
              </a:rPr>
              <a:t>Note:</a:t>
            </a:r>
            <a:r>
              <a:rPr lang="en-US" sz="1700" b="0" i="0" u="none" strike="noStrike" cap="none">
                <a:solidFill>
                  <a:srgbClr val="3B414A"/>
                </a:solidFill>
                <a:latin typeface="Calibri"/>
                <a:ea typeface="Calibri"/>
                <a:cs typeface="Calibri"/>
                <a:sym typeface="Calibri"/>
              </a:rPr>
              <a:t> If you don’t have access, please email isp@snomed.org</a:t>
            </a:r>
            <a:endParaRPr sz="1100" b="0" i="0" u="none" strike="noStrike" cap="none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8"/>
          <p:cNvSpPr/>
          <p:nvPr/>
        </p:nvSpPr>
        <p:spPr>
          <a:xfrm rot="-5400000">
            <a:off x="7429500" y="-1333500"/>
            <a:ext cx="3429000" cy="609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181" name="Google Shape;181;p8"/>
          <p:cNvGrpSpPr/>
          <p:nvPr/>
        </p:nvGrpSpPr>
        <p:grpSpPr>
          <a:xfrm>
            <a:off x="5787676" y="2378311"/>
            <a:ext cx="8736783" cy="2102547"/>
            <a:chOff x="6927314" y="1407882"/>
            <a:chExt cx="8736783" cy="2102548"/>
          </a:xfrm>
        </p:grpSpPr>
        <p:sp>
          <p:nvSpPr>
            <p:cNvPr id="182" name="Google Shape;182;p8"/>
            <p:cNvSpPr/>
            <p:nvPr/>
          </p:nvSpPr>
          <p:spPr>
            <a:xfrm rot="-5400000">
              <a:off x="11682535" y="-1384820"/>
              <a:ext cx="277616" cy="7685508"/>
            </a:xfrm>
            <a:custGeom>
              <a:avLst/>
              <a:gdLst/>
              <a:ahLst/>
              <a:cxnLst/>
              <a:rect l="l" t="t" r="r" b="b"/>
              <a:pathLst>
                <a:path w="1067752" h="1362075" extrusionOk="0">
                  <a:moveTo>
                    <a:pt x="1" y="0"/>
                  </a:moveTo>
                  <a:lnTo>
                    <a:pt x="1067750" y="0"/>
                  </a:lnTo>
                  <a:lnTo>
                    <a:pt x="1041659" y="21527"/>
                  </a:lnTo>
                  <a:cubicBezTo>
                    <a:pt x="872876" y="190311"/>
                    <a:pt x="768481" y="423483"/>
                    <a:pt x="768481" y="681037"/>
                  </a:cubicBezTo>
                  <a:cubicBezTo>
                    <a:pt x="768481" y="938592"/>
                    <a:pt x="872876" y="1171764"/>
                    <a:pt x="1041659" y="1340547"/>
                  </a:cubicBezTo>
                  <a:lnTo>
                    <a:pt x="1067752" y="1362075"/>
                  </a:lnTo>
                  <a:lnTo>
                    <a:pt x="0" y="1362075"/>
                  </a:lnTo>
                  <a:lnTo>
                    <a:pt x="26092" y="1340547"/>
                  </a:lnTo>
                  <a:cubicBezTo>
                    <a:pt x="194875" y="1171764"/>
                    <a:pt x="299270" y="938592"/>
                    <a:pt x="299270" y="681037"/>
                  </a:cubicBezTo>
                  <a:cubicBezTo>
                    <a:pt x="299270" y="423483"/>
                    <a:pt x="194875" y="190311"/>
                    <a:pt x="26092" y="215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0"/>
                <a:buFont typeface="Arial"/>
                <a:buNone/>
              </a:pPr>
              <a:endParaRPr sz="13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grpSp>
          <p:nvGrpSpPr>
            <p:cNvPr id="183" name="Google Shape;183;p8"/>
            <p:cNvGrpSpPr/>
            <p:nvPr/>
          </p:nvGrpSpPr>
          <p:grpSpPr>
            <a:xfrm rot="-5400000">
              <a:off x="6927314" y="1407882"/>
              <a:ext cx="2102548" cy="2102548"/>
              <a:chOff x="7006291" y="1425226"/>
              <a:chExt cx="2102548" cy="2102548"/>
            </a:xfrm>
          </p:grpSpPr>
          <p:sp>
            <p:nvSpPr>
              <p:cNvPr id="184" name="Google Shape;184;p8"/>
              <p:cNvSpPr/>
              <p:nvPr/>
            </p:nvSpPr>
            <p:spPr>
              <a:xfrm rot="8100000">
                <a:off x="7449885" y="1868712"/>
                <a:ext cx="1215576" cy="1215576"/>
              </a:xfrm>
              <a:custGeom>
                <a:avLst/>
                <a:gdLst/>
                <a:ahLst/>
                <a:cxnLst/>
                <a:rect l="l" t="t" r="r" b="b"/>
                <a:pathLst>
                  <a:path w="1214900" h="1214900" extrusionOk="0">
                    <a:moveTo>
                      <a:pt x="177918" y="1036982"/>
                    </a:moveTo>
                    <a:cubicBezTo>
                      <a:pt x="67991" y="927055"/>
                      <a:pt x="0" y="775192"/>
                      <a:pt x="0" y="607450"/>
                    </a:cubicBezTo>
                    <a:cubicBezTo>
                      <a:pt x="0" y="271965"/>
                      <a:pt x="271965" y="0"/>
                      <a:pt x="607450" y="0"/>
                    </a:cubicBezTo>
                    <a:lnTo>
                      <a:pt x="1214900" y="0"/>
                    </a:lnTo>
                    <a:lnTo>
                      <a:pt x="1214900" y="607450"/>
                    </a:lnTo>
                    <a:cubicBezTo>
                      <a:pt x="1214899" y="942935"/>
                      <a:pt x="942935" y="1214899"/>
                      <a:pt x="607450" y="1214900"/>
                    </a:cubicBezTo>
                    <a:cubicBezTo>
                      <a:pt x="439707" y="1214900"/>
                      <a:pt x="287845" y="1146909"/>
                      <a:pt x="177918" y="103698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sp>
            <p:nvSpPr>
              <p:cNvPr id="185" name="Google Shape;185;p8"/>
              <p:cNvSpPr/>
              <p:nvPr/>
            </p:nvSpPr>
            <p:spPr>
              <a:xfrm rot="8100000">
                <a:off x="7314202" y="1733137"/>
                <a:ext cx="1486726" cy="1486726"/>
              </a:xfrm>
              <a:custGeom>
                <a:avLst/>
                <a:gdLst/>
                <a:ahLst/>
                <a:cxnLst/>
                <a:rect l="l" t="t" r="r" b="b"/>
                <a:pathLst>
                  <a:path w="1485900" h="1485900" extrusionOk="0">
                    <a:moveTo>
                      <a:pt x="217605" y="1268295"/>
                    </a:moveTo>
                    <a:cubicBezTo>
                      <a:pt x="83158" y="1133847"/>
                      <a:pt x="0" y="948110"/>
                      <a:pt x="0" y="742950"/>
                    </a:cubicBezTo>
                    <a:cubicBezTo>
                      <a:pt x="0" y="332630"/>
                      <a:pt x="332630" y="0"/>
                      <a:pt x="742950" y="0"/>
                    </a:cubicBezTo>
                    <a:lnTo>
                      <a:pt x="1485900" y="0"/>
                    </a:lnTo>
                    <a:lnTo>
                      <a:pt x="1485900" y="742950"/>
                    </a:lnTo>
                    <a:cubicBezTo>
                      <a:pt x="1485900" y="1153270"/>
                      <a:pt x="1153270" y="1485900"/>
                      <a:pt x="742950" y="1485900"/>
                    </a:cubicBezTo>
                    <a:cubicBezTo>
                      <a:pt x="537790" y="1485900"/>
                      <a:pt x="352053" y="1402742"/>
                      <a:pt x="217605" y="1268295"/>
                    </a:cubicBezTo>
                    <a:close/>
                    <a:moveTo>
                      <a:pt x="313418" y="1172482"/>
                    </a:moveTo>
                    <a:cubicBezTo>
                      <a:pt x="423345" y="1282409"/>
                      <a:pt x="575207" y="1350400"/>
                      <a:pt x="742950" y="1350400"/>
                    </a:cubicBezTo>
                    <a:cubicBezTo>
                      <a:pt x="1078435" y="1350399"/>
                      <a:pt x="1350399" y="1078435"/>
                      <a:pt x="1350400" y="742950"/>
                    </a:cubicBezTo>
                    <a:lnTo>
                      <a:pt x="1350400" y="135500"/>
                    </a:lnTo>
                    <a:lnTo>
                      <a:pt x="742950" y="135500"/>
                    </a:lnTo>
                    <a:cubicBezTo>
                      <a:pt x="407465" y="135500"/>
                      <a:pt x="135500" y="407465"/>
                      <a:pt x="135500" y="742950"/>
                    </a:cubicBezTo>
                    <a:cubicBezTo>
                      <a:pt x="135500" y="910692"/>
                      <a:pt x="203491" y="1062555"/>
                      <a:pt x="313418" y="117248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</p:grpSp>
      </p:grpSp>
      <p:sp>
        <p:nvSpPr>
          <p:cNvPr id="186" name="Google Shape;186;p8"/>
          <p:cNvSpPr txBox="1"/>
          <p:nvPr/>
        </p:nvSpPr>
        <p:spPr>
          <a:xfrm>
            <a:off x="6530349" y="914400"/>
            <a:ext cx="4823400" cy="18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ELAG Administration</a:t>
            </a:r>
            <a:endParaRPr sz="28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ELAG Work Items - 2023</a:t>
            </a: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7" name="Google Shape;187;p8"/>
          <p:cNvSpPr txBox="1"/>
          <p:nvPr/>
        </p:nvSpPr>
        <p:spPr>
          <a:xfrm>
            <a:off x="6394604" y="3105834"/>
            <a:ext cx="9327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!</a:t>
            </a:r>
            <a:endParaRPr sz="1400" b="0" i="0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8" name="Google Shape;188;p8"/>
          <p:cNvSpPr/>
          <p:nvPr/>
        </p:nvSpPr>
        <p:spPr>
          <a:xfrm>
            <a:off x="926387" y="791512"/>
            <a:ext cx="4490100" cy="52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To advise on national and international priorities and activities needed to increase knowledge and skills related to SNOMED CT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To review and provide advice on SNOMED CT courses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To identify local languages required by each Member's SNOMED CT community for education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Identify potential education delivery partners for each required</a:t>
            </a:r>
            <a:r>
              <a:rPr lang="en-US" sz="2000" b="0" i="0" u="none" strike="noStrike" cap="none">
                <a:solidFill>
                  <a:srgbClr val="3B414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language</a:t>
            </a: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89" name="Google Shape;189;p8"/>
          <p:cNvPicPr preferRelativeResize="0"/>
          <p:nvPr/>
        </p:nvPicPr>
        <p:blipFill rotWithShape="1">
          <a:blip r:embed="rId3">
            <a:alphaModFix/>
          </a:blip>
          <a:srcRect l="19887" r="14083"/>
          <a:stretch/>
        </p:blipFill>
        <p:spPr>
          <a:xfrm>
            <a:off x="7892425" y="3920550"/>
            <a:ext cx="2503148" cy="25267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9"/>
          <p:cNvPicPr preferRelativeResize="0"/>
          <p:nvPr/>
        </p:nvPicPr>
        <p:blipFill rotWithShape="1">
          <a:blip r:embed="rId3">
            <a:alphaModFix/>
          </a:blip>
          <a:srcRect l="20380" r="20371"/>
          <a:stretch/>
        </p:blipFill>
        <p:spPr>
          <a:xfrm>
            <a:off x="0" y="1"/>
            <a:ext cx="6096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9"/>
          <p:cNvSpPr txBox="1"/>
          <p:nvPr/>
        </p:nvSpPr>
        <p:spPr>
          <a:xfrm>
            <a:off x="6614614" y="188850"/>
            <a:ext cx="4743600" cy="64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01600" marR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800" b="1" i="1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Agenda</a:t>
            </a:r>
            <a:endParaRPr sz="2800" b="0" i="1" u="none" strike="noStrike" cap="none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b="0" i="0" u="none" strike="noStrike" cap="none">
                <a:solidFill>
                  <a:srgbClr val="424A55"/>
                </a:solidFill>
                <a:latin typeface="Trebuchet MS"/>
                <a:ea typeface="Trebuchet MS"/>
                <a:cs typeface="Trebuchet MS"/>
                <a:sym typeface="Trebuchet MS"/>
              </a:rPr>
              <a:t>ELAG Administration</a:t>
            </a:r>
            <a:endParaRPr sz="1400" b="0" i="0" u="none" strike="noStrike" cap="none">
              <a:solidFill>
                <a:srgbClr val="424A55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AutoNum type="arabicPeriod"/>
            </a:pPr>
            <a:r>
              <a:rPr lang="en-US" sz="2000" b="0" i="0" u="none" strike="noStrike" cap="none">
                <a:solidFill>
                  <a:srgbClr val="FFC000"/>
                </a:solidFill>
                <a:latin typeface="Trebuchet MS"/>
                <a:ea typeface="Trebuchet MS"/>
                <a:cs typeface="Trebuchet MS"/>
                <a:sym typeface="Trebuchet MS"/>
              </a:rPr>
              <a:t>Education Team update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Implementation Support Team update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Any other business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rgbClr val="424A55"/>
      </a:dk1>
      <a:lt1>
        <a:srgbClr val="FFFFFF"/>
      </a:lt1>
      <a:dk2>
        <a:srgbClr val="00A9E0"/>
      </a:dk2>
      <a:lt2>
        <a:srgbClr val="F1F2F1"/>
      </a:lt2>
      <a:accent1>
        <a:srgbClr val="0167B9"/>
      </a:accent1>
      <a:accent2>
        <a:srgbClr val="0067B9"/>
      </a:accent2>
      <a:accent3>
        <a:srgbClr val="654EA2"/>
      </a:accent3>
      <a:accent4>
        <a:srgbClr val="F05130"/>
      </a:accent4>
      <a:accent5>
        <a:srgbClr val="019A77"/>
      </a:accent5>
      <a:accent6>
        <a:srgbClr val="722157"/>
      </a:accent6>
      <a:hlink>
        <a:srgbClr val="1DA7DD"/>
      </a:hlink>
      <a:folHlink>
        <a:srgbClr val="1DA8D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2350</Words>
  <Application>Microsoft Macintosh PowerPoint</Application>
  <PresentationFormat>Widescreen</PresentationFormat>
  <Paragraphs>447</Paragraphs>
  <Slides>37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Questrial</vt:lpstr>
      <vt:lpstr>Mulish Light</vt:lpstr>
      <vt:lpstr>Arial</vt:lpstr>
      <vt:lpstr>Mulish ExtraLight</vt:lpstr>
      <vt:lpstr>Mulish</vt:lpstr>
      <vt:lpstr>Trebuchet MS</vt:lpstr>
      <vt:lpstr>Calibri</vt:lpstr>
      <vt:lpstr>Mulish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Ian Spiers</cp:lastModifiedBy>
  <cp:revision>2</cp:revision>
  <dcterms:modified xsi:type="dcterms:W3CDTF">2023-10-30T11:36:57Z</dcterms:modified>
</cp:coreProperties>
</file>