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1"/>
  </p:notesMasterIdLst>
  <p:sldIdLst>
    <p:sldId id="256" r:id="rId2"/>
    <p:sldId id="271" r:id="rId3"/>
    <p:sldId id="273" r:id="rId4"/>
    <p:sldId id="274" r:id="rId5"/>
    <p:sldId id="272" r:id="rId6"/>
    <p:sldId id="275" r:id="rId7"/>
    <p:sldId id="270" r:id="rId8"/>
    <p:sldId id="260" r:id="rId9"/>
    <p:sldId id="259" r:id="rId10"/>
    <p:sldId id="261" r:id="rId11"/>
    <p:sldId id="264" r:id="rId12"/>
    <p:sldId id="269" r:id="rId13"/>
    <p:sldId id="266" r:id="rId14"/>
    <p:sldId id="268" r:id="rId15"/>
    <p:sldId id="265" r:id="rId16"/>
    <p:sldId id="267" r:id="rId17"/>
    <p:sldId id="258" r:id="rId18"/>
    <p:sldId id="262" r:id="rId19"/>
    <p:sldId id="263"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Mulish" pitchFamily="2" charset="77"/>
      <p:regular r:id="rId26"/>
      <p:bold r:id="rId27"/>
      <p:italic r:id="rId28"/>
      <p:boldItalic r:id="rId29"/>
    </p:embeddedFont>
    <p:embeddedFont>
      <p:font typeface="Mulish Light" pitchFamily="2" charset="77"/>
      <p:regular r:id="rId30"/>
      <p:bold r:id="rId31"/>
      <p:italic r:id="rId32"/>
      <p:boldItalic r:id="rId33"/>
    </p:embeddedFont>
    <p:embeddedFont>
      <p:font typeface="Mulish SemiBold" pitchFamily="2" charset="77"/>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72">
          <p15:clr>
            <a:srgbClr val="A4A3A4"/>
          </p15:clr>
        </p15:guide>
        <p15:guide id="2" pos="7106">
          <p15:clr>
            <a:srgbClr val="A4A3A4"/>
          </p15:clr>
        </p15:guide>
        <p15:guide id="3" orient="horz" pos="37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7"/>
    <p:restoredTop sz="94698"/>
  </p:normalViewPr>
  <p:slideViewPr>
    <p:cSldViewPr snapToGrid="0">
      <p:cViewPr varScale="1">
        <p:scale>
          <a:sx n="111" d="100"/>
          <a:sy n="111" d="100"/>
        </p:scale>
        <p:origin x="1064" y="200"/>
      </p:cViewPr>
      <p:guideLst>
        <p:guide orient="horz" pos="572"/>
        <p:guide pos="7106"/>
        <p:guide orient="horz" pos="37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viewProps" Target="viewProps.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C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9989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3" name="Google Shape;13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27" name="Google Shape;12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9" name="Google Shape;13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CA" sz="1200" b="0" i="0" u="none" strike="noStrike" cap="none" smtClean="0">
                <a:solidFill>
                  <a:schemeClr val="dk1"/>
                </a:solidFill>
                <a:latin typeface="Calibri"/>
                <a:ea typeface="Calibri"/>
                <a:cs typeface="Calibri"/>
                <a:sym typeface="Calibri"/>
              </a:rPr>
              <a:t>12</a:t>
            </a:fld>
            <a:endParaRPr lang="en-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9860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CA" sz="1200" b="0" i="0" u="none" strike="noStrike" cap="none" smtClean="0">
                <a:solidFill>
                  <a:schemeClr val="dk1"/>
                </a:solidFill>
                <a:latin typeface="Calibri"/>
                <a:ea typeface="Calibri"/>
                <a:cs typeface="Calibri"/>
                <a:sym typeface="Calibri"/>
              </a:rPr>
              <a:t>13</a:t>
            </a:fld>
            <a:endParaRPr lang="en-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606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20" name="Google Shape;12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46" name="Google Shape;146;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CA"/>
              <a:t>18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snomedexpo.org"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16"/>
        <p:cNvGrpSpPr/>
        <p:nvPr/>
      </p:nvGrpSpPr>
      <p:grpSpPr>
        <a:xfrm>
          <a:off x="0" y="0"/>
          <a:ext cx="0" cy="0"/>
          <a:chOff x="0" y="0"/>
          <a:chExt cx="0" cy="0"/>
        </a:xfrm>
      </p:grpSpPr>
      <p:sp>
        <p:nvSpPr>
          <p:cNvPr id="17" name="Google Shape;17;p2"/>
          <p:cNvSpPr>
            <a:spLocks noGrp="1"/>
          </p:cNvSpPr>
          <p:nvPr>
            <p:ph type="pic" idx="2"/>
          </p:nvPr>
        </p:nvSpPr>
        <p:spPr>
          <a:xfrm>
            <a:off x="0" y="0"/>
            <a:ext cx="4064000" cy="2286000"/>
          </a:xfrm>
          <a:prstGeom prst="rect">
            <a:avLst/>
          </a:prstGeom>
          <a:noFill/>
          <a:ln>
            <a:noFill/>
          </a:ln>
        </p:spPr>
      </p:sp>
      <p:sp>
        <p:nvSpPr>
          <p:cNvPr id="18" name="Google Shape;18;p2"/>
          <p:cNvSpPr>
            <a:spLocks noGrp="1"/>
          </p:cNvSpPr>
          <p:nvPr>
            <p:ph type="pic" idx="3"/>
          </p:nvPr>
        </p:nvSpPr>
        <p:spPr>
          <a:xfrm>
            <a:off x="4064000" y="0"/>
            <a:ext cx="4064000" cy="2286000"/>
          </a:xfrm>
          <a:prstGeom prst="rect">
            <a:avLst/>
          </a:prstGeom>
          <a:noFill/>
          <a:ln>
            <a:noFill/>
          </a:ln>
        </p:spPr>
      </p:sp>
      <p:sp>
        <p:nvSpPr>
          <p:cNvPr id="19" name="Google Shape;19;p2"/>
          <p:cNvSpPr>
            <a:spLocks noGrp="1"/>
          </p:cNvSpPr>
          <p:nvPr>
            <p:ph type="pic" idx="4"/>
          </p:nvPr>
        </p:nvSpPr>
        <p:spPr>
          <a:xfrm>
            <a:off x="8128000" y="0"/>
            <a:ext cx="4064000" cy="2286000"/>
          </a:xfrm>
          <a:prstGeom prst="rect">
            <a:avLst/>
          </a:prstGeom>
          <a:noFill/>
          <a:ln>
            <a:noFill/>
          </a:ln>
        </p:spPr>
      </p:sp>
      <p:sp>
        <p:nvSpPr>
          <p:cNvPr id="20" name="Google Shape;20;p2"/>
          <p:cNvSpPr>
            <a:spLocks noGrp="1"/>
          </p:cNvSpPr>
          <p:nvPr>
            <p:ph type="pic" idx="5"/>
          </p:nvPr>
        </p:nvSpPr>
        <p:spPr>
          <a:xfrm>
            <a:off x="0" y="2286000"/>
            <a:ext cx="6273800" cy="2286000"/>
          </a:xfrm>
          <a:prstGeom prst="rect">
            <a:avLst/>
          </a:prstGeom>
          <a:noFill/>
          <a:ln>
            <a:noFill/>
          </a:ln>
        </p:spPr>
      </p:sp>
      <p:sp>
        <p:nvSpPr>
          <p:cNvPr id="21" name="Google Shape;21;p2"/>
          <p:cNvSpPr>
            <a:spLocks noGrp="1"/>
          </p:cNvSpPr>
          <p:nvPr>
            <p:ph type="pic" idx="6"/>
          </p:nvPr>
        </p:nvSpPr>
        <p:spPr>
          <a:xfrm>
            <a:off x="-1" y="4572000"/>
            <a:ext cx="6805204" cy="2286000"/>
          </a:xfrm>
          <a:prstGeom prst="rect">
            <a:avLst/>
          </a:prstGeom>
          <a:noFill/>
          <a:ln>
            <a:noFill/>
          </a:ln>
        </p:spPr>
      </p:sp>
      <p:sp>
        <p:nvSpPr>
          <p:cNvPr id="22" name="Google Shape;22;p2"/>
          <p:cNvSpPr>
            <a:spLocks noGrp="1"/>
          </p:cNvSpPr>
          <p:nvPr>
            <p:ph type="pic" idx="7"/>
          </p:nvPr>
        </p:nvSpPr>
        <p:spPr>
          <a:xfrm>
            <a:off x="6805204" y="4572000"/>
            <a:ext cx="5386797" cy="2286000"/>
          </a:xfrm>
          <a:prstGeom prst="rect">
            <a:avLst/>
          </a:prstGeom>
          <a:noFill/>
          <a:ln>
            <a:noFill/>
          </a:ln>
        </p:spPr>
      </p:sp>
      <p:pic>
        <p:nvPicPr>
          <p:cNvPr id="23" name="Google Shape;23;p2"/>
          <p:cNvPicPr preferRelativeResize="0"/>
          <p:nvPr/>
        </p:nvPicPr>
        <p:blipFill>
          <a:blip r:embed="rId2">
            <a:alphaModFix/>
          </a:blip>
          <a:stretch>
            <a:fillRect/>
          </a:stretch>
        </p:blipFill>
        <p:spPr>
          <a:xfrm>
            <a:off x="6426200" y="2438400"/>
            <a:ext cx="3238832" cy="19812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_Title Slide">
  <p:cSld name="14_Title Slide 2">
    <p:spTree>
      <p:nvGrpSpPr>
        <p:cNvPr id="1" name="Shape 79"/>
        <p:cNvGrpSpPr/>
        <p:nvPr/>
      </p:nvGrpSpPr>
      <p:grpSpPr>
        <a:xfrm>
          <a:off x="0" y="0"/>
          <a:ext cx="0" cy="0"/>
          <a:chOff x="0" y="0"/>
          <a:chExt cx="0" cy="0"/>
        </a:xfrm>
      </p:grpSpPr>
      <p:sp>
        <p:nvSpPr>
          <p:cNvPr id="80" name="Google Shape;80;p12"/>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1" name="Google Shape;81;p12"/>
          <p:cNvSpPr>
            <a:spLocks noGrp="1"/>
          </p:cNvSpPr>
          <p:nvPr>
            <p:ph type="pic" idx="2"/>
          </p:nvPr>
        </p:nvSpPr>
        <p:spPr>
          <a:xfrm>
            <a:off x="129088" y="0"/>
            <a:ext cx="4420610" cy="6858000"/>
          </a:xfrm>
          <a:prstGeom prst="rect">
            <a:avLst/>
          </a:prstGeom>
          <a:solidFill>
            <a:schemeClr val="lt2"/>
          </a:solidFill>
          <a:ln>
            <a:noFill/>
          </a:ln>
        </p:spPr>
      </p:sp>
      <p:pic>
        <p:nvPicPr>
          <p:cNvPr id="82" name="Google Shape;82;p1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3" name="Google Shape;83;p12"/>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2"/>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3_Title Slide">
  <p:cSld name="Full Text Green">
    <p:spTree>
      <p:nvGrpSpPr>
        <p:cNvPr id="1" name="Shape 85"/>
        <p:cNvGrpSpPr/>
        <p:nvPr/>
      </p:nvGrpSpPr>
      <p:grpSpPr>
        <a:xfrm>
          <a:off x="0" y="0"/>
          <a:ext cx="0" cy="0"/>
          <a:chOff x="0" y="0"/>
          <a:chExt cx="0" cy="0"/>
        </a:xfrm>
      </p:grpSpPr>
      <p:sp>
        <p:nvSpPr>
          <p:cNvPr id="86" name="Google Shape;86;p13"/>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 name="Google Shape;87;p13"/>
          <p:cNvSpPr/>
          <p:nvPr/>
        </p:nvSpPr>
        <p:spPr>
          <a:xfrm>
            <a:off x="0" y="0"/>
            <a:ext cx="86061"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8" name="Google Shape;88;p13"/>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9" name="Google Shape;89;p13"/>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3"/>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3_Title Slide">
  <p:cSld name="One Third Image">
    <p:spTree>
      <p:nvGrpSpPr>
        <p:cNvPr id="1" name="Shape 30"/>
        <p:cNvGrpSpPr/>
        <p:nvPr/>
      </p:nvGrpSpPr>
      <p:grpSpPr>
        <a:xfrm>
          <a:off x="0" y="0"/>
          <a:ext cx="0" cy="0"/>
          <a:chOff x="0" y="0"/>
          <a:chExt cx="0" cy="0"/>
        </a:xfrm>
      </p:grpSpPr>
      <p:sp>
        <p:nvSpPr>
          <p:cNvPr id="31" name="Google Shape;31;p4"/>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4"/>
          <p:cNvSpPr>
            <a:spLocks noGrp="1"/>
          </p:cNvSpPr>
          <p:nvPr>
            <p:ph type="pic" idx="2"/>
          </p:nvPr>
        </p:nvSpPr>
        <p:spPr>
          <a:xfrm>
            <a:off x="129088" y="0"/>
            <a:ext cx="2205321" cy="6858000"/>
          </a:xfrm>
          <a:prstGeom prst="rect">
            <a:avLst/>
          </a:prstGeom>
          <a:solidFill>
            <a:schemeClr val="lt2"/>
          </a:solidFill>
          <a:ln>
            <a:noFill/>
          </a:ln>
        </p:spPr>
      </p:sp>
      <p:pic>
        <p:nvPicPr>
          <p:cNvPr id="33" name="Google Shape;33;p4"/>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4" name="Google Shape;34;p4"/>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3_Title Slide">
  <p:cSld name="Full Text - Blue">
    <p:spTree>
      <p:nvGrpSpPr>
        <p:cNvPr id="1" name="Shape 36"/>
        <p:cNvGrpSpPr/>
        <p:nvPr/>
      </p:nvGrpSpPr>
      <p:grpSpPr>
        <a:xfrm>
          <a:off x="0" y="0"/>
          <a:ext cx="0" cy="0"/>
          <a:chOff x="0" y="0"/>
          <a:chExt cx="0" cy="0"/>
        </a:xfrm>
      </p:grpSpPr>
      <p:sp>
        <p:nvSpPr>
          <p:cNvPr id="37" name="Google Shape;37;p5"/>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 name="Google Shape;38;p5"/>
          <p:cNvSpPr/>
          <p:nvPr/>
        </p:nvSpPr>
        <p:spPr>
          <a:xfrm>
            <a:off x="0" y="0"/>
            <a:ext cx="86061"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9" name="Google Shape;39;p5"/>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0" name="Google Shape;40;p5"/>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3_Title Slide">
  <p:cSld name="Full Text - Yellow">
    <p:spTree>
      <p:nvGrpSpPr>
        <p:cNvPr id="1" name="Shape 42"/>
        <p:cNvGrpSpPr/>
        <p:nvPr/>
      </p:nvGrpSpPr>
      <p:grpSpPr>
        <a:xfrm>
          <a:off x="0" y="0"/>
          <a:ext cx="0" cy="0"/>
          <a:chOff x="0" y="0"/>
          <a:chExt cx="0" cy="0"/>
        </a:xfrm>
      </p:grpSpPr>
      <p:sp>
        <p:nvSpPr>
          <p:cNvPr id="43" name="Google Shape;43;p6"/>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 name="Google Shape;44;p6"/>
          <p:cNvSpPr/>
          <p:nvPr/>
        </p:nvSpPr>
        <p:spPr>
          <a:xfrm>
            <a:off x="0" y="0"/>
            <a:ext cx="86061"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 name="Google Shape;45;p6"/>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6" name="Google Shape;46;p6"/>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Full Text Purple">
    <p:spTree>
      <p:nvGrpSpPr>
        <p:cNvPr id="1" name="Shape 48"/>
        <p:cNvGrpSpPr/>
        <p:nvPr/>
      </p:nvGrpSpPr>
      <p:grpSpPr>
        <a:xfrm>
          <a:off x="0" y="0"/>
          <a:ext cx="0" cy="0"/>
          <a:chOff x="0" y="0"/>
          <a:chExt cx="0" cy="0"/>
        </a:xfrm>
      </p:grpSpPr>
      <p:sp>
        <p:nvSpPr>
          <p:cNvPr id="49" name="Google Shape;49;p7"/>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7"/>
          <p:cNvSpPr/>
          <p:nvPr/>
        </p:nvSpPr>
        <p:spPr>
          <a:xfrm>
            <a:off x="0" y="0"/>
            <a:ext cx="86061"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1" name="Google Shape;51;p7"/>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52" name="Google Shape;52;p7"/>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Promo Slide">
    <p:spTree>
      <p:nvGrpSpPr>
        <p:cNvPr id="1" name="Shape 54"/>
        <p:cNvGrpSpPr/>
        <p:nvPr/>
      </p:nvGrpSpPr>
      <p:grpSpPr>
        <a:xfrm>
          <a:off x="0" y="0"/>
          <a:ext cx="0" cy="0"/>
          <a:chOff x="0" y="0"/>
          <a:chExt cx="0" cy="0"/>
        </a:xfrm>
      </p:grpSpPr>
      <p:sp>
        <p:nvSpPr>
          <p:cNvPr id="55" name="Google Shape;55;p8"/>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 name="Google Shape;56;p8"/>
          <p:cNvSpPr/>
          <p:nvPr/>
        </p:nvSpPr>
        <p:spPr>
          <a:xfrm>
            <a:off x="0" y="0"/>
            <a:ext cx="86061" cy="6858000"/>
          </a:xfrm>
          <a:prstGeom prst="rect">
            <a:avLst/>
          </a:prstGeom>
          <a:solidFill>
            <a:srgbClr val="F0513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7" name="Google Shape;57;p8"/>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58" name="Google Shape;58;p8"/>
          <p:cNvSpPr txBox="1">
            <a:spLocks noGrp="1"/>
          </p:cNvSpPr>
          <p:nvPr>
            <p:ph type="body" idx="1"/>
          </p:nvPr>
        </p:nvSpPr>
        <p:spPr>
          <a:xfrm>
            <a:off x="638781" y="3454462"/>
            <a:ext cx="3080873" cy="3008003"/>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txBox="1">
            <a:spLocks noGrp="1"/>
          </p:cNvSpPr>
          <p:nvPr>
            <p:ph type="body" idx="2"/>
          </p:nvPr>
        </p:nvSpPr>
        <p:spPr>
          <a:xfrm>
            <a:off x="603273" y="980751"/>
            <a:ext cx="3080873"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0" name="Google Shape;60;p8"/>
          <p:cNvPicPr preferRelativeResize="0"/>
          <p:nvPr/>
        </p:nvPicPr>
        <p:blipFill rotWithShape="1">
          <a:blip r:embed="rId3">
            <a:alphaModFix/>
          </a:blip>
          <a:srcRect/>
          <a:stretch/>
        </p:blipFill>
        <p:spPr>
          <a:xfrm>
            <a:off x="4434000" y="0"/>
            <a:ext cx="6858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Generic Text">
  <p:cSld name="Closing Slide">
    <p:spTree>
      <p:nvGrpSpPr>
        <p:cNvPr id="1" name="Shape 61"/>
        <p:cNvGrpSpPr/>
        <p:nvPr/>
      </p:nvGrpSpPr>
      <p:grpSpPr>
        <a:xfrm>
          <a:off x="0" y="0"/>
          <a:ext cx="0" cy="0"/>
          <a:chOff x="0" y="0"/>
          <a:chExt cx="0" cy="0"/>
        </a:xfrm>
      </p:grpSpPr>
      <p:sp>
        <p:nvSpPr>
          <p:cNvPr id="62" name="Google Shape;62;p9"/>
          <p:cNvSpPr/>
          <p:nvPr/>
        </p:nvSpPr>
        <p:spPr>
          <a:xfrm>
            <a:off x="11189586" y="0"/>
            <a:ext cx="863600" cy="67056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 name="Google Shape;63;p9"/>
          <p:cNvSpPr>
            <a:spLocks noGrp="1"/>
          </p:cNvSpPr>
          <p:nvPr>
            <p:ph type="pic" idx="2"/>
          </p:nvPr>
        </p:nvSpPr>
        <p:spPr>
          <a:xfrm>
            <a:off x="-1" y="0"/>
            <a:ext cx="12192001" cy="6098533"/>
          </a:xfrm>
          <a:prstGeom prst="rect">
            <a:avLst/>
          </a:prstGeom>
          <a:solidFill>
            <a:schemeClr val="lt2"/>
          </a:solidFill>
          <a:ln>
            <a:noFill/>
          </a:ln>
        </p:spPr>
      </p:sp>
      <p:sp>
        <p:nvSpPr>
          <p:cNvPr id="64" name="Google Shape;64;p9"/>
          <p:cNvSpPr txBox="1"/>
          <p:nvPr/>
        </p:nvSpPr>
        <p:spPr>
          <a:xfrm>
            <a:off x="291214" y="6416222"/>
            <a:ext cx="31347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CA" sz="1000" b="0" i="0">
                <a:solidFill>
                  <a:schemeClr val="accent1"/>
                </a:solidFill>
                <a:latin typeface="Mulish Light"/>
                <a:ea typeface="Mulish Light"/>
                <a:cs typeface="Mulish Light"/>
                <a:sym typeface="Mulish Light"/>
              </a:rPr>
              <a:t>April </a:t>
            </a:r>
            <a:r>
              <a:rPr lang="en-CA" sz="1000">
                <a:solidFill>
                  <a:schemeClr val="accent1"/>
                </a:solidFill>
                <a:latin typeface="Mulish Light"/>
                <a:ea typeface="Mulish Light"/>
                <a:cs typeface="Mulish Light"/>
                <a:sym typeface="Mulish Light"/>
              </a:rPr>
              <a:t>2023</a:t>
            </a:r>
            <a:r>
              <a:rPr lang="en-CA" sz="1000" b="0" i="0">
                <a:solidFill>
                  <a:schemeClr val="accent1"/>
                </a:solidFill>
                <a:latin typeface="Mulish Light"/>
                <a:ea typeface="Mulish Light"/>
                <a:cs typeface="Mulish Light"/>
                <a:sym typeface="Mulish Light"/>
              </a:rPr>
              <a:t> Business Meetings</a:t>
            </a:r>
            <a:endParaRPr sz="1000" b="0" i="0" u="none" strike="noStrike" cap="none">
              <a:solidFill>
                <a:schemeClr val="accent1"/>
              </a:solidFill>
              <a:latin typeface="Mulish Light"/>
              <a:ea typeface="Mulish Light"/>
              <a:cs typeface="Mulish Light"/>
              <a:sym typeface="Mulish Light"/>
            </a:endParaRPr>
          </a:p>
        </p:txBody>
      </p:sp>
      <p:sp>
        <p:nvSpPr>
          <p:cNvPr id="65" name="Google Shape;65;p9"/>
          <p:cNvSpPr/>
          <p:nvPr/>
        </p:nvSpPr>
        <p:spPr>
          <a:xfrm rot="5400000">
            <a:off x="4004420" y="5171312"/>
            <a:ext cx="3600" cy="2736000"/>
          </a:xfrm>
          <a:prstGeom prst="rect">
            <a:avLst/>
          </a:prstGeom>
          <a:solidFill>
            <a:schemeClr val="accent1">
              <a:alpha val="4980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000" b="0" i="0" u="none" strike="noStrike" cap="none">
              <a:solidFill>
                <a:schemeClr val="accent1"/>
              </a:solidFill>
              <a:latin typeface="Mulish Light"/>
              <a:ea typeface="Mulish Light"/>
              <a:cs typeface="Mulish Light"/>
              <a:sym typeface="Mulish Light"/>
            </a:endParaRPr>
          </a:p>
        </p:txBody>
      </p:sp>
      <p:sp>
        <p:nvSpPr>
          <p:cNvPr id="66" name="Google Shape;66;p9"/>
          <p:cNvSpPr txBox="1"/>
          <p:nvPr/>
        </p:nvSpPr>
        <p:spPr>
          <a:xfrm>
            <a:off x="5679022" y="6416202"/>
            <a:ext cx="757581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CA" sz="1000">
                <a:solidFill>
                  <a:schemeClr val="accent2"/>
                </a:solidFill>
                <a:uFill>
                  <a:noFill/>
                </a:uFill>
                <a:latin typeface="Mulish Light"/>
                <a:ea typeface="Mulish Light"/>
                <a:cs typeface="Mulish Light"/>
                <a:sym typeface="Mulish Light"/>
                <a:hlinkClick r:id="rId2">
                  <a:extLst>
                    <a:ext uri="{A12FA001-AC4F-418D-AE19-62706E023703}">
                      <ahyp:hlinkClr xmlns:ahyp="http://schemas.microsoft.com/office/drawing/2018/hyperlinkcolor" val="tx"/>
                    </a:ext>
                  </a:extLst>
                </a:hlinkClick>
              </a:rPr>
              <a:t>snomedexpo.org</a:t>
            </a:r>
            <a:r>
              <a:rPr lang="en-CA" sz="1000">
                <a:solidFill>
                  <a:schemeClr val="accent1"/>
                </a:solidFill>
                <a:latin typeface="Mulish Light"/>
                <a:ea typeface="Mulish Light"/>
                <a:cs typeface="Mulish Light"/>
                <a:sym typeface="Mulish Light"/>
              </a:rPr>
              <a:t>  |   linkedin.com/company/ihtsdo   |   twitter.com/snomedct   |   youtube.com/@snomedct</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3_Title Slide">
  <p:cSld name="1/3 Image Yellow">
    <p:spTree>
      <p:nvGrpSpPr>
        <p:cNvPr id="1" name="Shape 67"/>
        <p:cNvGrpSpPr/>
        <p:nvPr/>
      </p:nvGrpSpPr>
      <p:grpSpPr>
        <a:xfrm>
          <a:off x="0" y="0"/>
          <a:ext cx="0" cy="0"/>
          <a:chOff x="0" y="0"/>
          <a:chExt cx="0" cy="0"/>
        </a:xfrm>
      </p:grpSpPr>
      <p:sp>
        <p:nvSpPr>
          <p:cNvPr id="68" name="Google Shape;68;p10"/>
          <p:cNvSpPr/>
          <p:nvPr/>
        </p:nvSpPr>
        <p:spPr>
          <a:xfrm>
            <a:off x="0" y="0"/>
            <a:ext cx="2334409"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 name="Google Shape;69;p10"/>
          <p:cNvSpPr>
            <a:spLocks noGrp="1"/>
          </p:cNvSpPr>
          <p:nvPr>
            <p:ph type="pic" idx="2"/>
          </p:nvPr>
        </p:nvSpPr>
        <p:spPr>
          <a:xfrm>
            <a:off x="129088" y="0"/>
            <a:ext cx="2205321" cy="6858000"/>
          </a:xfrm>
          <a:prstGeom prst="rect">
            <a:avLst/>
          </a:prstGeom>
          <a:solidFill>
            <a:schemeClr val="lt2"/>
          </a:solidFill>
          <a:ln>
            <a:noFill/>
          </a:ln>
        </p:spPr>
      </p:sp>
      <p:pic>
        <p:nvPicPr>
          <p:cNvPr id="70" name="Google Shape;70;p10"/>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1" name="Google Shape;71;p10"/>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0"/>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3_Title Slide">
  <p:cSld name="14_Title Slide">
    <p:spTree>
      <p:nvGrpSpPr>
        <p:cNvPr id="1" name="Shape 73"/>
        <p:cNvGrpSpPr/>
        <p:nvPr/>
      </p:nvGrpSpPr>
      <p:grpSpPr>
        <a:xfrm>
          <a:off x="0" y="0"/>
          <a:ext cx="0" cy="0"/>
          <a:chOff x="0" y="0"/>
          <a:chExt cx="0" cy="0"/>
        </a:xfrm>
      </p:grpSpPr>
      <p:sp>
        <p:nvSpPr>
          <p:cNvPr id="74" name="Google Shape;74;p11"/>
          <p:cNvSpPr/>
          <p:nvPr/>
        </p:nvSpPr>
        <p:spPr>
          <a:xfrm>
            <a:off x="0" y="0"/>
            <a:ext cx="233440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 name="Google Shape;75;p11"/>
          <p:cNvSpPr>
            <a:spLocks noGrp="1"/>
          </p:cNvSpPr>
          <p:nvPr>
            <p:ph type="pic" idx="2"/>
          </p:nvPr>
        </p:nvSpPr>
        <p:spPr>
          <a:xfrm>
            <a:off x="129088" y="0"/>
            <a:ext cx="2205321" cy="6858000"/>
          </a:xfrm>
          <a:prstGeom prst="rect">
            <a:avLst/>
          </a:prstGeom>
          <a:solidFill>
            <a:schemeClr val="lt2"/>
          </a:solidFill>
          <a:ln>
            <a:noFill/>
          </a:ln>
        </p:spPr>
      </p:sp>
      <p:pic>
        <p:nvPicPr>
          <p:cNvPr id="76" name="Google Shape;76;p11"/>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7" name="Google Shape;77;p11"/>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11"/>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p:nvPr/>
        </p:nvSpPr>
        <p:spPr>
          <a:xfrm rot="-5400000">
            <a:off x="10215800" y="4865565"/>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CA" sz="1100" b="0" i="0" u="none" strike="noStrike" cap="none">
                <a:solidFill>
                  <a:srgbClr val="222222"/>
                </a:solidFill>
                <a:latin typeface="Mulish Light"/>
                <a:ea typeface="Mulish Light"/>
                <a:cs typeface="Mulish Light"/>
                <a:sym typeface="Mulish Light"/>
              </a:rPr>
              <a:t>April </a:t>
            </a:r>
            <a:r>
              <a:rPr lang="en-CA" sz="1100">
                <a:solidFill>
                  <a:srgbClr val="222222"/>
                </a:solidFill>
                <a:latin typeface="Mulish Light"/>
                <a:ea typeface="Mulish Light"/>
                <a:cs typeface="Mulish Light"/>
                <a:sym typeface="Mulish Light"/>
              </a:rPr>
              <a:t>2023</a:t>
            </a:r>
            <a:r>
              <a:rPr lang="en-CA" sz="1100" b="0" i="0" u="none" strike="noStrike" cap="none">
                <a:solidFill>
                  <a:srgbClr val="222222"/>
                </a:solidFill>
                <a:latin typeface="Mulish Light"/>
                <a:ea typeface="Mulish Light"/>
                <a:cs typeface="Mulish Light"/>
                <a:sym typeface="Mulish Light"/>
              </a:rPr>
              <a:t> Business Meetings</a:t>
            </a:r>
            <a:endParaRPr sz="1100" b="0" i="0" u="none" strike="noStrike" cap="none">
              <a:solidFill>
                <a:srgbClr val="434A55"/>
              </a:solidFill>
              <a:latin typeface="Mulish Light"/>
              <a:ea typeface="Mulish Light"/>
              <a:cs typeface="Mulish Light"/>
              <a:sym typeface="Mulish Light"/>
            </a:endParaRPr>
          </a:p>
        </p:txBody>
      </p:sp>
      <p:sp>
        <p:nvSpPr>
          <p:cNvPr id="13" name="Google Shape;13;p1"/>
          <p:cNvSpPr/>
          <p:nvPr/>
        </p:nvSpPr>
        <p:spPr>
          <a:xfrm>
            <a:off x="11783150" y="1243066"/>
            <a:ext cx="3600" cy="3134700"/>
          </a:xfrm>
          <a:prstGeom prst="rect">
            <a:avLst/>
          </a:prstGeom>
          <a:solidFill>
            <a:srgbClr val="B2B7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ulish Light"/>
              <a:ea typeface="Mulish Light"/>
              <a:cs typeface="Mulish Light"/>
              <a:sym typeface="Mulish Light"/>
            </a:endParaRPr>
          </a:p>
        </p:txBody>
      </p:sp>
      <p:pic>
        <p:nvPicPr>
          <p:cNvPr id="14" name="Google Shape;14;p1"/>
          <p:cNvPicPr preferRelativeResize="0"/>
          <p:nvPr/>
        </p:nvPicPr>
        <p:blipFill rotWithShape="1">
          <a:blip r:embed="rId13">
            <a:alphaModFix/>
          </a:blip>
          <a:srcRect/>
          <a:stretch/>
        </p:blipFill>
        <p:spPr>
          <a:xfrm>
            <a:off x="-1" y="0"/>
            <a:ext cx="900000" cy="900000"/>
          </a:xfrm>
          <a:prstGeom prst="rect">
            <a:avLst/>
          </a:prstGeom>
          <a:noFill/>
          <a:ln>
            <a:noFill/>
          </a:ln>
        </p:spPr>
      </p:pic>
      <p:sp>
        <p:nvSpPr>
          <p:cNvPr id="15" name="Google Shape;15;p1"/>
          <p:cNvSpPr txBox="1"/>
          <p:nvPr/>
        </p:nvSpPr>
        <p:spPr>
          <a:xfrm>
            <a:off x="11587566" y="2272998"/>
            <a:ext cx="416448" cy="421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CA" sz="1400" b="0" i="0" u="none" strike="noStrike" cap="none">
                <a:solidFill>
                  <a:schemeClr val="dk1"/>
                </a:solidFill>
                <a:latin typeface="Mulish Light"/>
                <a:ea typeface="Mulish Light"/>
                <a:cs typeface="Mulish Light"/>
                <a:sym typeface="Mulish Light"/>
              </a:rPr>
              <a:t>‹#›</a:t>
            </a:fld>
            <a:endParaRPr sz="1400" b="0" i="0" u="none" strike="noStrike" cap="none">
              <a:solidFill>
                <a:schemeClr val="dk1"/>
              </a:solidFill>
              <a:latin typeface="Mulish Light"/>
              <a:ea typeface="Mulish Light"/>
              <a:cs typeface="Mulish Light"/>
              <a:sym typeface="Mulish Light"/>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4"/>
          <p:cNvPicPr preferRelativeResize="0">
            <a:picLocks noGrp="1"/>
          </p:cNvPicPr>
          <p:nvPr>
            <p:ph type="pic" idx="3"/>
          </p:nvPr>
        </p:nvPicPr>
        <p:blipFill rotWithShape="1">
          <a:blip r:embed="rId3">
            <a:alphaModFix/>
          </a:blip>
          <a:srcRect/>
          <a:stretch/>
        </p:blipFill>
        <p:spPr>
          <a:xfrm>
            <a:off x="4064000" y="0"/>
            <a:ext cx="4064002" cy="2286001"/>
          </a:xfrm>
          <a:prstGeom prst="rect">
            <a:avLst/>
          </a:prstGeom>
          <a:noFill/>
          <a:ln>
            <a:noFill/>
          </a:ln>
        </p:spPr>
      </p:pic>
      <p:pic>
        <p:nvPicPr>
          <p:cNvPr id="96" name="Google Shape;96;p14"/>
          <p:cNvPicPr preferRelativeResize="0">
            <a:picLocks noGrp="1"/>
          </p:cNvPicPr>
          <p:nvPr>
            <p:ph type="pic" idx="7"/>
          </p:nvPr>
        </p:nvPicPr>
        <p:blipFill rotWithShape="1">
          <a:blip r:embed="rId4">
            <a:alphaModFix/>
          </a:blip>
          <a:srcRect t="-7197" b="31748"/>
          <a:stretch/>
        </p:blipFill>
        <p:spPr>
          <a:xfrm>
            <a:off x="6805613" y="4572000"/>
            <a:ext cx="5386387" cy="2286001"/>
          </a:xfrm>
          <a:prstGeom prst="rect">
            <a:avLst/>
          </a:prstGeom>
          <a:noFill/>
          <a:ln>
            <a:noFill/>
          </a:ln>
        </p:spPr>
      </p:pic>
      <p:pic>
        <p:nvPicPr>
          <p:cNvPr id="97" name="Google Shape;97;p14"/>
          <p:cNvPicPr preferRelativeResize="0">
            <a:picLocks noGrp="1"/>
          </p:cNvPicPr>
          <p:nvPr>
            <p:ph type="pic" idx="5"/>
          </p:nvPr>
        </p:nvPicPr>
        <p:blipFill rotWithShape="1">
          <a:blip r:embed="rId5">
            <a:alphaModFix/>
          </a:blip>
          <a:srcRect l="23383" t="27364" r="23388" b="38153"/>
          <a:stretch/>
        </p:blipFill>
        <p:spPr>
          <a:xfrm>
            <a:off x="0" y="2286000"/>
            <a:ext cx="6273802" cy="2286001"/>
          </a:xfrm>
          <a:prstGeom prst="rect">
            <a:avLst/>
          </a:prstGeom>
          <a:noFill/>
          <a:ln>
            <a:noFill/>
          </a:ln>
        </p:spPr>
      </p:pic>
      <p:pic>
        <p:nvPicPr>
          <p:cNvPr id="98" name="Google Shape;98;p14" descr="A picture containing text, swimming, ocean floor&#10;&#10;Description automatically generated"/>
          <p:cNvPicPr preferRelativeResize="0">
            <a:picLocks noGrp="1"/>
          </p:cNvPicPr>
          <p:nvPr>
            <p:ph type="pic" idx="4"/>
          </p:nvPr>
        </p:nvPicPr>
        <p:blipFill rotWithShape="1">
          <a:blip r:embed="rId6">
            <a:alphaModFix/>
          </a:blip>
          <a:srcRect t="4210" b="4209"/>
          <a:stretch/>
        </p:blipFill>
        <p:spPr>
          <a:xfrm>
            <a:off x="8128000" y="0"/>
            <a:ext cx="4064000" cy="2286000"/>
          </a:xfrm>
          <a:prstGeom prst="rect">
            <a:avLst/>
          </a:prstGeom>
          <a:noFill/>
          <a:ln>
            <a:noFill/>
          </a:ln>
        </p:spPr>
      </p:pic>
      <p:pic>
        <p:nvPicPr>
          <p:cNvPr id="99" name="Google Shape;99;p14"/>
          <p:cNvPicPr preferRelativeResize="0">
            <a:picLocks noGrp="1"/>
          </p:cNvPicPr>
          <p:nvPr>
            <p:ph type="pic" idx="6"/>
          </p:nvPr>
        </p:nvPicPr>
        <p:blipFill rotWithShape="1">
          <a:blip r:embed="rId7">
            <a:alphaModFix/>
          </a:blip>
          <a:srcRect t="20142" b="20142"/>
          <a:stretch/>
        </p:blipFill>
        <p:spPr>
          <a:xfrm>
            <a:off x="0" y="4572000"/>
            <a:ext cx="6805613" cy="2286001"/>
          </a:xfrm>
          <a:prstGeom prst="rect">
            <a:avLst/>
          </a:prstGeom>
          <a:noFill/>
          <a:ln>
            <a:noFill/>
          </a:ln>
        </p:spPr>
      </p:pic>
      <p:sp>
        <p:nvSpPr>
          <p:cNvPr id="100" name="Google Shape;100;p14"/>
          <p:cNvSpPr/>
          <p:nvPr/>
        </p:nvSpPr>
        <p:spPr>
          <a:xfrm>
            <a:off x="211" y="4572000"/>
            <a:ext cx="68052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sp>
        <p:nvSpPr>
          <p:cNvPr id="101" name="Google Shape;101;p14"/>
          <p:cNvSpPr/>
          <p:nvPr/>
        </p:nvSpPr>
        <p:spPr>
          <a:xfrm>
            <a:off x="8128000" y="0"/>
            <a:ext cx="4064000" cy="2040467"/>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sp>
        <p:nvSpPr>
          <p:cNvPr id="102" name="Google Shape;102;p14"/>
          <p:cNvSpPr/>
          <p:nvPr/>
        </p:nvSpPr>
        <p:spPr>
          <a:xfrm>
            <a:off x="6051552" y="1949451"/>
            <a:ext cx="6140449" cy="2959100"/>
          </a:xfrm>
          <a:prstGeom prst="rect">
            <a:avLst/>
          </a:prstGeom>
          <a:solidFill>
            <a:schemeClr val="lt1"/>
          </a:solidFill>
          <a:ln>
            <a:noFill/>
          </a:ln>
          <a:effectLst>
            <a:outerShdw blurRad="444500" sx="102000" sy="102000" algn="ctr" rotWithShape="0">
              <a:srgbClr val="000000">
                <a:alpha val="5372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sp>
        <p:nvSpPr>
          <p:cNvPr id="103" name="Google Shape;103;p14"/>
          <p:cNvSpPr txBox="1"/>
          <p:nvPr/>
        </p:nvSpPr>
        <p:spPr>
          <a:xfrm>
            <a:off x="6693959" y="2166078"/>
            <a:ext cx="5077884" cy="2339061"/>
          </a:xfrm>
          <a:prstGeom prst="rect">
            <a:avLst/>
          </a:prstGeom>
          <a:noFill/>
          <a:ln>
            <a:noFill/>
          </a:ln>
        </p:spPr>
        <p:txBody>
          <a:bodyPr spcFirstLastPara="1" wrap="square" lIns="91425" tIns="45700" rIns="91425" bIns="45700" anchor="t" anchorCtr="0">
            <a:spAutoFit/>
          </a:bodyPr>
          <a:lstStyle/>
          <a:p>
            <a:r>
              <a:rPr lang="en-US" sz="2400" b="1" dirty="0">
                <a:solidFill>
                  <a:schemeClr val="accent2">
                    <a:lumMod val="60000"/>
                    <a:lumOff val="40000"/>
                  </a:schemeClr>
                </a:solidFill>
              </a:rPr>
              <a:t>Drug Content Analysis Project (DCAP)</a:t>
            </a:r>
            <a:r>
              <a:rPr lang="en-GB" sz="2400" dirty="0"/>
              <a:t> </a:t>
            </a:r>
          </a:p>
          <a:p>
            <a:endParaRPr lang="en-GB" sz="2400" dirty="0"/>
          </a:p>
          <a:p>
            <a:r>
              <a:rPr lang="en-US" sz="2400" b="1" dirty="0">
                <a:solidFill>
                  <a:schemeClr val="accent2">
                    <a:lumMod val="60000"/>
                    <a:lumOff val="40000"/>
                  </a:schemeClr>
                </a:solidFill>
              </a:rPr>
              <a:t>June 1</a:t>
            </a:r>
            <a:r>
              <a:rPr lang="en-US" sz="2400" b="1" baseline="30000" dirty="0">
                <a:solidFill>
                  <a:schemeClr val="accent2">
                    <a:lumMod val="60000"/>
                    <a:lumOff val="40000"/>
                  </a:schemeClr>
                </a:solidFill>
              </a:rPr>
              <a:t>st</a:t>
            </a:r>
            <a:r>
              <a:rPr lang="en-US" sz="2400" b="1" dirty="0">
                <a:solidFill>
                  <a:schemeClr val="accent2">
                    <a:lumMod val="60000"/>
                    <a:lumOff val="40000"/>
                  </a:schemeClr>
                </a:solidFill>
              </a:rPr>
              <a:t>, 2023</a:t>
            </a:r>
            <a:endParaRPr lang="en-GB" sz="2400" dirty="0"/>
          </a:p>
          <a:p>
            <a:pPr marL="0" marR="0" lvl="0" indent="0" algn="l" rtl="0">
              <a:spcBef>
                <a:spcPts val="0"/>
              </a:spcBef>
              <a:spcAft>
                <a:spcPts val="0"/>
              </a:spcAft>
              <a:buNone/>
            </a:pPr>
            <a:endParaRPr lang="en-US" sz="3200" b="1" dirty="0">
              <a:solidFill>
                <a:schemeClr val="accent2">
                  <a:lumMod val="60000"/>
                  <a:lumOff val="40000"/>
                </a:schemeClr>
              </a:solidFill>
            </a:endParaRPr>
          </a:p>
          <a:p>
            <a:pPr marL="0" marR="0" lvl="0" indent="0" algn="l" rtl="0">
              <a:spcBef>
                <a:spcPts val="0"/>
              </a:spcBef>
              <a:spcAft>
                <a:spcPts val="0"/>
              </a:spcAft>
              <a:buNone/>
            </a:pPr>
            <a:endParaRPr sz="1800" b="1" i="0" u="none" strike="noStrike" cap="none" dirty="0">
              <a:solidFill>
                <a:schemeClr val="accent2">
                  <a:lumMod val="60000"/>
                  <a:lumOff val="40000"/>
                </a:schemeClr>
              </a:solidFill>
              <a:latin typeface="Mulish"/>
              <a:ea typeface="Mulish"/>
              <a:cs typeface="Mulish"/>
              <a:sym typeface="Mulish"/>
            </a:endParaRPr>
          </a:p>
        </p:txBody>
      </p:sp>
      <p:sp>
        <p:nvSpPr>
          <p:cNvPr id="105" name="Google Shape;105;p14"/>
          <p:cNvSpPr txBox="1"/>
          <p:nvPr/>
        </p:nvSpPr>
        <p:spPr>
          <a:xfrm>
            <a:off x="8442734" y="561282"/>
            <a:ext cx="3434531" cy="83747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CA" sz="3600" b="1" i="0" u="none" strike="noStrike" cap="none" dirty="0">
                <a:solidFill>
                  <a:schemeClr val="lt1"/>
                </a:solidFill>
                <a:latin typeface="Mulish"/>
                <a:ea typeface="Mulish"/>
                <a:cs typeface="Mulish"/>
                <a:sym typeface="Mulish"/>
              </a:rPr>
              <a:t>London, UK</a:t>
            </a:r>
            <a:endParaRPr sz="3600" b="1" i="0" u="none" strike="noStrike" cap="none" dirty="0">
              <a:solidFill>
                <a:schemeClr val="lt1"/>
              </a:solidFill>
              <a:latin typeface="Mulish"/>
              <a:ea typeface="Mulish"/>
              <a:cs typeface="Mulish"/>
              <a:sym typeface="Mulish"/>
            </a:endParaRPr>
          </a:p>
        </p:txBody>
      </p:sp>
      <p:pic>
        <p:nvPicPr>
          <p:cNvPr id="106" name="Google Shape;106;p14"/>
          <p:cNvPicPr preferRelativeResize="0">
            <a:picLocks noGrp="1"/>
          </p:cNvPicPr>
          <p:nvPr>
            <p:ph type="pic" idx="2"/>
          </p:nvPr>
        </p:nvPicPr>
        <p:blipFill rotWithShape="1">
          <a:blip r:embed="rId8">
            <a:alphaModFix/>
          </a:blip>
          <a:srcRect/>
          <a:stretch/>
        </p:blipFill>
        <p:spPr>
          <a:xfrm>
            <a:off x="0" y="0"/>
            <a:ext cx="4064002" cy="2286001"/>
          </a:xfrm>
          <a:prstGeom prst="rect">
            <a:avLst/>
          </a:prstGeom>
          <a:noFill/>
          <a:ln>
            <a:noFill/>
          </a:ln>
        </p:spPr>
      </p:pic>
      <p:sp>
        <p:nvSpPr>
          <p:cNvPr id="107" name="Google Shape;107;p14"/>
          <p:cNvSpPr/>
          <p:nvPr/>
        </p:nvSpPr>
        <p:spPr>
          <a:xfrm>
            <a:off x="242" y="0"/>
            <a:ext cx="40635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pic>
        <p:nvPicPr>
          <p:cNvPr id="108" name="Google Shape;108;p14"/>
          <p:cNvPicPr preferRelativeResize="0"/>
          <p:nvPr/>
        </p:nvPicPr>
        <p:blipFill rotWithShape="1">
          <a:blip r:embed="rId9">
            <a:alphaModFix/>
          </a:blip>
          <a:srcRect/>
          <a:stretch/>
        </p:blipFill>
        <p:spPr>
          <a:xfrm>
            <a:off x="556247" y="561276"/>
            <a:ext cx="3069900" cy="1364400"/>
          </a:xfrm>
          <a:prstGeom prst="rect">
            <a:avLst/>
          </a:prstGeom>
          <a:noFill/>
          <a:ln>
            <a:noFill/>
          </a:ln>
        </p:spPr>
      </p:pic>
      <p:sp>
        <p:nvSpPr>
          <p:cNvPr id="109" name="Google Shape;109;p14"/>
          <p:cNvSpPr txBox="1"/>
          <p:nvPr/>
        </p:nvSpPr>
        <p:spPr>
          <a:xfrm>
            <a:off x="276090" y="6383375"/>
            <a:ext cx="757581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CA" sz="1000" b="0" i="0" u="none" strike="noStrike" cap="none" dirty="0">
                <a:solidFill>
                  <a:schemeClr val="lt1"/>
                </a:solidFill>
                <a:latin typeface="Mulish"/>
                <a:ea typeface="Mulish"/>
                <a:cs typeface="Mulish"/>
                <a:sym typeface="Mulish"/>
              </a:rPr>
              <a:t>snomedexpo.org  |   linkedin.com/company/</a:t>
            </a:r>
            <a:r>
              <a:rPr lang="en-CA" sz="1000" b="0" i="0" u="none" strike="noStrike" cap="none" dirty="0" err="1">
                <a:solidFill>
                  <a:schemeClr val="lt1"/>
                </a:solidFill>
                <a:latin typeface="Mulish"/>
                <a:ea typeface="Mulish"/>
                <a:cs typeface="Mulish"/>
                <a:sym typeface="Mulish"/>
              </a:rPr>
              <a:t>ihtsdo</a:t>
            </a:r>
            <a:r>
              <a:rPr lang="en-CA" sz="1000" b="0" i="0" u="none" strike="noStrike" cap="none">
                <a:solidFill>
                  <a:schemeClr val="lt1"/>
                </a:solidFill>
                <a:latin typeface="Mulish"/>
                <a:ea typeface="Mulish"/>
                <a:cs typeface="Mulish"/>
                <a:sym typeface="Mulish"/>
              </a:rPr>
              <a:t>   |   twitter.com/snomedct   |   youtube.com/</a:t>
            </a:r>
            <a:r>
              <a:rPr lang="en-CA" sz="1000">
                <a:solidFill>
                  <a:schemeClr val="lt1"/>
                </a:solidFill>
                <a:latin typeface="Mulish"/>
                <a:ea typeface="Mulish"/>
                <a:cs typeface="Mulish"/>
                <a:sym typeface="Mulish"/>
              </a:rPr>
              <a:t>@snomedct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9"/>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US" sz="3200" b="1" dirty="0">
                <a:solidFill>
                  <a:schemeClr val="accent1"/>
                </a:solidFill>
              </a:rPr>
              <a:t>International Editorial Guidance Variance 2</a:t>
            </a:r>
            <a:endParaRPr dirty="0"/>
          </a:p>
        </p:txBody>
      </p:sp>
      <p:sp>
        <p:nvSpPr>
          <p:cNvPr id="142" name="Google Shape;142;p19"/>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p>
            <a:pPr algn="l"/>
            <a:r>
              <a:rPr lang="en-GB" sz="2000" b="0" i="0" dirty="0">
                <a:solidFill>
                  <a:srgbClr val="222222"/>
                </a:solidFill>
                <a:effectLst/>
                <a:latin typeface="Arial" panose="020B0604020202020204" pitchFamily="34" charset="0"/>
              </a:rPr>
              <a:t>1080021000202107 Product containing precisely </a:t>
            </a:r>
            <a:r>
              <a:rPr lang="en-GB" sz="2000" b="0" i="0" dirty="0" err="1">
                <a:solidFill>
                  <a:srgbClr val="222222"/>
                </a:solidFill>
                <a:effectLst/>
                <a:latin typeface="Arial" panose="020B0604020202020204" pitchFamily="34" charset="0"/>
              </a:rPr>
              <a:t>cilastatin</a:t>
            </a:r>
            <a:r>
              <a:rPr lang="en-GB" sz="2000" b="0" i="0" dirty="0">
                <a:solidFill>
                  <a:srgbClr val="222222"/>
                </a:solidFill>
                <a:effectLst/>
                <a:latin typeface="Arial" panose="020B0604020202020204" pitchFamily="34" charset="0"/>
              </a:rPr>
              <a:t> (as </a:t>
            </a:r>
            <a:r>
              <a:rPr lang="en-GB" sz="2000" b="0" i="0" dirty="0" err="1">
                <a:solidFill>
                  <a:srgbClr val="222222"/>
                </a:solidFill>
                <a:effectLst/>
                <a:latin typeface="Arial" panose="020B0604020202020204" pitchFamily="34" charset="0"/>
              </a:rPr>
              <a:t>cilastatin</a:t>
            </a:r>
            <a:r>
              <a:rPr lang="en-GB" sz="2000" b="0" i="0" dirty="0">
                <a:solidFill>
                  <a:srgbClr val="222222"/>
                </a:solidFill>
                <a:effectLst/>
                <a:latin typeface="Arial" panose="020B0604020202020204" pitchFamily="34" charset="0"/>
              </a:rPr>
              <a:t> sodium) 500 mg and imipenem (as imipenem monohydrate) 500 mg and </a:t>
            </a:r>
            <a:r>
              <a:rPr lang="en-GB" sz="2000" b="0" i="0" dirty="0" err="1">
                <a:solidFill>
                  <a:srgbClr val="222222"/>
                </a:solidFill>
                <a:effectLst/>
                <a:latin typeface="Arial" panose="020B0604020202020204" pitchFamily="34" charset="0"/>
              </a:rPr>
              <a:t>relebactam</a:t>
            </a:r>
            <a:r>
              <a:rPr lang="en-GB" sz="2000" b="0" i="0" dirty="0">
                <a:solidFill>
                  <a:srgbClr val="222222"/>
                </a:solidFill>
                <a:effectLst/>
                <a:latin typeface="Arial" panose="020B0604020202020204" pitchFamily="34" charset="0"/>
              </a:rPr>
              <a:t> (as </a:t>
            </a:r>
            <a:r>
              <a:rPr lang="en-GB" sz="2000" b="0" i="0" dirty="0" err="1">
                <a:solidFill>
                  <a:srgbClr val="222222"/>
                </a:solidFill>
                <a:effectLst/>
                <a:latin typeface="Arial" panose="020B0604020202020204" pitchFamily="34" charset="0"/>
              </a:rPr>
              <a:t>relebactam</a:t>
            </a:r>
            <a:r>
              <a:rPr lang="en-GB" sz="2000" b="0" i="0" dirty="0">
                <a:solidFill>
                  <a:srgbClr val="222222"/>
                </a:solidFill>
                <a:effectLst/>
                <a:latin typeface="Arial" panose="020B0604020202020204" pitchFamily="34" charset="0"/>
              </a:rPr>
              <a:t> monohydrate) 250 mg/1 vial powder for conventional release solution for infusion (clinical drug)</a:t>
            </a:r>
          </a:p>
          <a:p>
            <a:pPr marL="50800" indent="0" algn="l">
              <a:buNone/>
            </a:pPr>
            <a:endParaRPr lang="en-GB" sz="2000" b="0" i="0" dirty="0">
              <a:solidFill>
                <a:srgbClr val="222222"/>
              </a:solidFill>
              <a:effectLst/>
              <a:latin typeface="Arial" panose="020B0604020202020204" pitchFamily="34" charset="0"/>
            </a:endParaRPr>
          </a:p>
          <a:p>
            <a:pPr algn="l">
              <a:buFont typeface="Arial" panose="020B0604020202020204" pitchFamily="34" charset="0"/>
              <a:buChar char="•"/>
            </a:pPr>
            <a:r>
              <a:rPr lang="en-GB" sz="2000" b="0" i="0" dirty="0">
                <a:solidFill>
                  <a:srgbClr val="222222"/>
                </a:solidFill>
                <a:effectLst/>
                <a:latin typeface="Arial" panose="020B0604020202020204" pitchFamily="34" charset="0"/>
              </a:rPr>
              <a:t>In the International edition of SNOMED CT Clinical Drugs will not use hydrated substances in their definition or naming when the hydrated substance is the Precise Active Ingredient only (unless the basis of strength substance is also the hydrate).</a:t>
            </a:r>
          </a:p>
          <a:p>
            <a:pPr marL="228600" lvl="0" indent="-50800" algn="l" rtl="0">
              <a:lnSpc>
                <a:spcPct val="90000"/>
              </a:lnSpc>
              <a:spcBef>
                <a:spcPts val="0"/>
              </a:spcBef>
              <a:spcAft>
                <a:spcPts val="0"/>
              </a:spcAft>
              <a:buClr>
                <a:schemeClr val="dk2"/>
              </a:buClr>
              <a:buSzPts val="2800"/>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77A209-726D-689A-9943-FEFC063BF294}"/>
              </a:ext>
            </a:extLst>
          </p:cNvPr>
          <p:cNvSpPr>
            <a:spLocks noGrp="1"/>
          </p:cNvSpPr>
          <p:nvPr>
            <p:ph type="body" idx="1"/>
          </p:nvPr>
        </p:nvSpPr>
        <p:spPr>
          <a:xfrm>
            <a:off x="360000" y="360000"/>
            <a:ext cx="10463212" cy="1235170"/>
          </a:xfrm>
        </p:spPr>
        <p:txBody>
          <a:bodyPr/>
          <a:lstStyle/>
          <a:p>
            <a:pPr algn="ctr"/>
            <a:r>
              <a:rPr lang="en-US" sz="3200" b="1" dirty="0">
                <a:solidFill>
                  <a:schemeClr val="accent1"/>
                </a:solidFill>
              </a:rPr>
              <a:t>International Editorial Guidance Variance 3</a:t>
            </a:r>
            <a:endParaRPr lang="en-US" dirty="0"/>
          </a:p>
          <a:p>
            <a:endParaRPr lang="en-US" dirty="0"/>
          </a:p>
        </p:txBody>
      </p:sp>
      <p:sp>
        <p:nvSpPr>
          <p:cNvPr id="3" name="Text Placeholder 2">
            <a:extLst>
              <a:ext uri="{FF2B5EF4-FFF2-40B4-BE49-F238E27FC236}">
                <a16:creationId xmlns:a16="http://schemas.microsoft.com/office/drawing/2014/main" id="{E7E003AA-387F-7E9A-0393-67823C812C27}"/>
              </a:ext>
            </a:extLst>
          </p:cNvPr>
          <p:cNvSpPr>
            <a:spLocks noGrp="1"/>
          </p:cNvSpPr>
          <p:nvPr>
            <p:ph type="body" idx="2"/>
          </p:nvPr>
        </p:nvSpPr>
        <p:spPr/>
        <p:txBody>
          <a:bodyPr>
            <a:normAutofit/>
          </a:bodyPr>
          <a:lstStyle/>
          <a:p>
            <a:pPr algn="l">
              <a:buFont typeface="Arial" panose="020B0604020202020204" pitchFamily="34" charset="0"/>
              <a:buChar char="•"/>
            </a:pPr>
            <a:r>
              <a:rPr lang="en-GB" sz="2000" b="0" i="0" dirty="0">
                <a:solidFill>
                  <a:srgbClr val="222222"/>
                </a:solidFill>
                <a:effectLst/>
                <a:latin typeface="Arial" panose="020B0604020202020204" pitchFamily="34" charset="0"/>
              </a:rPr>
              <a:t>Clinical drugs using the dose form 'infusion or injection' (for example, 1234926008 |Conventional release solution for infusion or injection (dose form)|) are reserved for use in national </a:t>
            </a:r>
            <a:r>
              <a:rPr lang="en-GB" sz="2000" dirty="0">
                <a:solidFill>
                  <a:srgbClr val="222222"/>
                </a:solidFill>
                <a:latin typeface="Arial" panose="020B0604020202020204" pitchFamily="34" charset="0"/>
              </a:rPr>
              <a:t>e</a:t>
            </a:r>
            <a:r>
              <a:rPr lang="en-GB" sz="2000" b="0" i="0" dirty="0">
                <a:solidFill>
                  <a:srgbClr val="222222"/>
                </a:solidFill>
                <a:effectLst/>
                <a:latin typeface="Arial" panose="020B0604020202020204" pitchFamily="34" charset="0"/>
              </a:rPr>
              <a:t>xtensions. Instead, the International edition adds 3 clinical drug concepts defined with a grouper dose form for 'infusion and/or injection' plus 2 subtypes with one for infusion and one for injection.</a:t>
            </a:r>
          </a:p>
          <a:p>
            <a:pPr marL="50800" indent="0" algn="l">
              <a:buNone/>
            </a:pPr>
            <a:endParaRPr lang="en-GB" sz="2000" b="0" i="0" dirty="0">
              <a:solidFill>
                <a:srgbClr val="222222"/>
              </a:solidFill>
              <a:effectLst/>
              <a:latin typeface="Arial" panose="020B0604020202020204" pitchFamily="34" charset="0"/>
            </a:endParaRPr>
          </a:p>
          <a:p>
            <a:pPr algn="l"/>
            <a:r>
              <a:rPr lang="en-GB" sz="2000" b="0" i="0" dirty="0">
                <a:solidFill>
                  <a:srgbClr val="222222"/>
                </a:solidFill>
                <a:effectLst/>
                <a:latin typeface="Arial" panose="020B0604020202020204" pitchFamily="34" charset="0"/>
              </a:rPr>
              <a:t>1208958005 |Conventional release solution for infusion and/or injection (dose form)|</a:t>
            </a:r>
          </a:p>
          <a:p>
            <a:pPr marL="161925" indent="0" algn="l">
              <a:buNone/>
            </a:pPr>
            <a:r>
              <a:rPr lang="en-GB" sz="2000" b="0" i="0" dirty="0">
                <a:solidFill>
                  <a:srgbClr val="222222"/>
                </a:solidFill>
                <a:effectLst/>
                <a:latin typeface="Arial" panose="020B0604020202020204" pitchFamily="34" charset="0"/>
              </a:rPr>
              <a:t>        385229008 |Conventional release solution for infusion (dose form</a:t>
            </a:r>
          </a:p>
          <a:p>
            <a:pPr marL="161925" indent="0" algn="l">
              <a:buNone/>
            </a:pPr>
            <a:r>
              <a:rPr lang="en-GB" sz="2000" dirty="0">
                <a:solidFill>
                  <a:srgbClr val="222222"/>
                </a:solidFill>
                <a:latin typeface="Arial" panose="020B0604020202020204" pitchFamily="34" charset="0"/>
              </a:rPr>
              <a:t>        </a:t>
            </a:r>
            <a:r>
              <a:rPr lang="en-GB" sz="2000" b="0" i="0" dirty="0">
                <a:solidFill>
                  <a:srgbClr val="222222"/>
                </a:solidFill>
                <a:effectLst/>
                <a:latin typeface="Arial" panose="020B0604020202020204" pitchFamily="34" charset="0"/>
              </a:rPr>
              <a:t>385219001 |Conventional release solution for injection (dose form)|</a:t>
            </a:r>
          </a:p>
          <a:p>
            <a:pPr marL="161925" indent="0" algn="l">
              <a:buNone/>
            </a:pPr>
            <a:r>
              <a:rPr lang="en-GB" sz="2800" b="0" i="0" dirty="0">
                <a:solidFill>
                  <a:srgbClr val="222222"/>
                </a:solidFill>
                <a:effectLst/>
                <a:latin typeface="Arial" panose="020B0604020202020204" pitchFamily="34" charset="0"/>
              </a:rPr>
              <a:t> </a:t>
            </a:r>
            <a:endParaRPr lang="en-US" sz="2400" dirty="0"/>
          </a:p>
          <a:p>
            <a:endParaRPr lang="en-US" dirty="0"/>
          </a:p>
        </p:txBody>
      </p:sp>
    </p:spTree>
    <p:extLst>
      <p:ext uri="{BB962C8B-B14F-4D97-AF65-F5344CB8AC3E}">
        <p14:creationId xmlns:p14="http://schemas.microsoft.com/office/powerpoint/2010/main" val="2942320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3FDEAE-756A-6153-4A6E-AAA23BE96BC1}"/>
              </a:ext>
            </a:extLst>
          </p:cNvPr>
          <p:cNvSpPr>
            <a:spLocks noGrp="1"/>
          </p:cNvSpPr>
          <p:nvPr>
            <p:ph type="body" idx="1"/>
          </p:nvPr>
        </p:nvSpPr>
        <p:spPr>
          <a:xfrm>
            <a:off x="360000" y="360000"/>
            <a:ext cx="10463212" cy="1235170"/>
          </a:xfrm>
        </p:spPr>
        <p:txBody>
          <a:bodyPr/>
          <a:lstStyle/>
          <a:p>
            <a:pPr algn="ctr"/>
            <a:r>
              <a:rPr lang="en-US" sz="3200" b="1" dirty="0">
                <a:solidFill>
                  <a:schemeClr val="accent1"/>
                </a:solidFill>
              </a:rPr>
              <a:t>International Editorial Guidance Variance 4</a:t>
            </a:r>
            <a:endParaRPr lang="en-US" dirty="0"/>
          </a:p>
          <a:p>
            <a:endParaRPr lang="en-US" dirty="0"/>
          </a:p>
        </p:txBody>
      </p:sp>
      <p:sp>
        <p:nvSpPr>
          <p:cNvPr id="3" name="Text Placeholder 2">
            <a:extLst>
              <a:ext uri="{FF2B5EF4-FFF2-40B4-BE49-F238E27FC236}">
                <a16:creationId xmlns:a16="http://schemas.microsoft.com/office/drawing/2014/main" id="{08CB6773-FC25-E611-09C2-6DED69798CCD}"/>
              </a:ext>
            </a:extLst>
          </p:cNvPr>
          <p:cNvSpPr>
            <a:spLocks noGrp="1"/>
          </p:cNvSpPr>
          <p:nvPr>
            <p:ph type="body" idx="2"/>
          </p:nvPr>
        </p:nvSpPr>
        <p:spPr>
          <a:xfrm>
            <a:off x="360363" y="969265"/>
            <a:ext cx="10463212" cy="5528374"/>
          </a:xfrm>
        </p:spPr>
        <p:txBody>
          <a:bodyPr>
            <a:normAutofit fontScale="32500" lnSpcReduction="20000"/>
          </a:bodyPr>
          <a:lstStyle/>
          <a:p>
            <a:pPr marL="50800" indent="0">
              <a:buNone/>
            </a:pPr>
            <a:endParaRPr lang="en-GB" sz="5500" b="0" i="0" dirty="0">
              <a:solidFill>
                <a:schemeClr val="tx1"/>
              </a:solidFill>
              <a:effectLst/>
              <a:latin typeface="+mn-lt"/>
            </a:endParaRPr>
          </a:p>
          <a:p>
            <a:r>
              <a:rPr lang="en-GB" sz="6200" b="0" dirty="0">
                <a:solidFill>
                  <a:schemeClr val="tx1"/>
                </a:solidFill>
                <a:effectLst/>
                <a:latin typeface="+mn-lt"/>
              </a:rPr>
              <a:t>1079941000202104 |Product containing precisely </a:t>
            </a:r>
            <a:r>
              <a:rPr lang="en-GB" sz="6200" b="0" dirty="0" err="1">
                <a:solidFill>
                  <a:schemeClr val="tx1"/>
                </a:solidFill>
                <a:effectLst/>
                <a:latin typeface="+mn-lt"/>
              </a:rPr>
              <a:t>bictegravir</a:t>
            </a:r>
            <a:r>
              <a:rPr lang="en-GB" sz="6200" b="0" dirty="0">
                <a:solidFill>
                  <a:schemeClr val="tx1"/>
                </a:solidFill>
                <a:effectLst/>
                <a:latin typeface="+mn-lt"/>
              </a:rPr>
              <a:t> (as </a:t>
            </a:r>
            <a:r>
              <a:rPr lang="en-GB" sz="6200" b="0" dirty="0" err="1">
                <a:solidFill>
                  <a:schemeClr val="tx1"/>
                </a:solidFill>
                <a:effectLst/>
                <a:latin typeface="+mn-lt"/>
              </a:rPr>
              <a:t>bictegravir</a:t>
            </a:r>
            <a:r>
              <a:rPr lang="en-GB" sz="6200" b="0" dirty="0">
                <a:solidFill>
                  <a:schemeClr val="tx1"/>
                </a:solidFill>
                <a:effectLst/>
                <a:latin typeface="+mn-lt"/>
              </a:rPr>
              <a:t> sodium) 50 milligram and emtricitabine 200 milligram and tenofovir alafenamide (as tenofovir alafenamide fumarate) 25 milligram/1 each conventional release oral tablet (clinical drug)|</a:t>
            </a:r>
          </a:p>
          <a:p>
            <a:r>
              <a:rPr lang="en-GB" sz="6200" dirty="0">
                <a:solidFill>
                  <a:schemeClr val="tx1"/>
                </a:solidFill>
                <a:latin typeface="+mn-lt"/>
              </a:rPr>
              <a:t>Imported with above CD was the Norwegian extension concept 147791000202106 |Product containing only </a:t>
            </a:r>
            <a:r>
              <a:rPr lang="en-GB" sz="6200" dirty="0" err="1">
                <a:solidFill>
                  <a:schemeClr val="tx1"/>
                </a:solidFill>
                <a:latin typeface="+mn-lt"/>
              </a:rPr>
              <a:t>bictegravir</a:t>
            </a:r>
            <a:r>
              <a:rPr lang="en-GB" sz="6200" dirty="0">
                <a:solidFill>
                  <a:schemeClr val="tx1"/>
                </a:solidFill>
                <a:latin typeface="+mn-lt"/>
              </a:rPr>
              <a:t> and emtricitabine and tenofovir alafenamide (medicinal product)|</a:t>
            </a:r>
          </a:p>
          <a:p>
            <a:pPr marL="50800" indent="0">
              <a:buNone/>
            </a:pPr>
            <a:endParaRPr lang="en-GB" sz="6200" dirty="0">
              <a:solidFill>
                <a:schemeClr val="tx1"/>
              </a:solidFill>
              <a:latin typeface="+mn-lt"/>
            </a:endParaRPr>
          </a:p>
          <a:p>
            <a:r>
              <a:rPr lang="en-GB" sz="6200" b="0" i="0" dirty="0">
                <a:solidFill>
                  <a:schemeClr val="tx1"/>
                </a:solidFill>
                <a:effectLst/>
                <a:latin typeface="+mn-lt"/>
              </a:rPr>
              <a:t>Editorial Guidance for international Medicinal Product containing only and Medicinal Product Form containing only:</a:t>
            </a:r>
          </a:p>
          <a:p>
            <a:pPr marL="50800" indent="0">
              <a:buNone/>
            </a:pPr>
            <a:r>
              <a:rPr lang="en-GB" sz="6200" b="0" i="0" dirty="0">
                <a:solidFill>
                  <a:schemeClr val="bg2"/>
                </a:solidFill>
                <a:effectLst/>
                <a:latin typeface="+mn-lt"/>
              </a:rPr>
              <a:t>"For content in the International Release, this attribute value should </a:t>
            </a:r>
            <a:r>
              <a:rPr lang="en-GB" sz="6200" i="0" dirty="0">
                <a:solidFill>
                  <a:schemeClr val="bg2"/>
                </a:solidFill>
                <a:effectLst/>
                <a:latin typeface="+mn-lt"/>
              </a:rPr>
              <a:t>represent the base ingredient, not a modification, unless explicitly identified as an exception.”</a:t>
            </a:r>
            <a:r>
              <a:rPr lang="en-GB" sz="6200" b="1" dirty="0">
                <a:solidFill>
                  <a:schemeClr val="accent2">
                    <a:lumMod val="60000"/>
                    <a:lumOff val="40000"/>
                  </a:schemeClr>
                </a:solidFill>
                <a:latin typeface="+mn-lt"/>
              </a:rPr>
              <a:t> </a:t>
            </a:r>
          </a:p>
          <a:p>
            <a:pPr marL="50800" indent="0">
              <a:buNone/>
            </a:pPr>
            <a:endParaRPr lang="en-GB" sz="6200" dirty="0">
              <a:solidFill>
                <a:schemeClr val="bg2"/>
              </a:solidFill>
              <a:latin typeface="+mn-lt"/>
            </a:endParaRPr>
          </a:p>
          <a:p>
            <a:pPr marL="50800" indent="0">
              <a:buNone/>
            </a:pPr>
            <a:r>
              <a:rPr lang="en-GB" sz="6200" b="1" dirty="0">
                <a:solidFill>
                  <a:schemeClr val="bg2"/>
                </a:solidFill>
                <a:latin typeface="+mn-lt"/>
              </a:rPr>
              <a:t>Proposal </a:t>
            </a:r>
            <a:r>
              <a:rPr lang="en-GB" sz="6200" dirty="0">
                <a:solidFill>
                  <a:schemeClr val="bg2"/>
                </a:solidFill>
                <a:latin typeface="+mn-lt"/>
              </a:rPr>
              <a:t>– Include the tenofovir alafenamide modification in the </a:t>
            </a:r>
            <a:r>
              <a:rPr lang="en-GB" sz="6200" b="0" i="0" dirty="0">
                <a:solidFill>
                  <a:schemeClr val="bg2"/>
                </a:solidFill>
                <a:effectLst/>
                <a:latin typeface="Arial" panose="020B0604020202020204" pitchFamily="34" charset="0"/>
              </a:rPr>
              <a:t>MPs/MPFs </a:t>
            </a:r>
            <a:endParaRPr lang="en-GB" sz="6200" dirty="0">
              <a:solidFill>
                <a:schemeClr val="bg2"/>
              </a:solidFill>
              <a:latin typeface="+mn-lt"/>
            </a:endParaRPr>
          </a:p>
          <a:p>
            <a:pPr marL="50800" indent="0">
              <a:buNone/>
            </a:pPr>
            <a:endParaRPr lang="en-GB" sz="5500" dirty="0">
              <a:solidFill>
                <a:schemeClr val="tx1"/>
              </a:solidFill>
              <a:latin typeface="+mn-lt"/>
            </a:endParaRPr>
          </a:p>
          <a:p>
            <a:pPr marL="50800" indent="0" algn="l">
              <a:buNone/>
            </a:pPr>
            <a:endParaRPr lang="en-GB" sz="1600" dirty="0">
              <a:solidFill>
                <a:schemeClr val="tx1"/>
              </a:solidFill>
              <a:latin typeface="Arial" panose="020B0604020202020204" pitchFamily="34" charset="0"/>
            </a:endParaRPr>
          </a:p>
          <a:p>
            <a:pPr marL="50800" indent="0" algn="l">
              <a:buNone/>
            </a:pPr>
            <a:endParaRPr lang="en-GB" sz="1600" b="0" i="0" dirty="0">
              <a:solidFill>
                <a:schemeClr val="tx1"/>
              </a:solidFill>
              <a:effectLst/>
              <a:latin typeface="Arial" panose="020B0604020202020204" pitchFamily="34" charset="0"/>
            </a:endParaRPr>
          </a:p>
          <a:p>
            <a:pPr marL="50800" indent="0" algn="l">
              <a:buNone/>
            </a:pPr>
            <a:r>
              <a:rPr lang="en-GB" b="0" i="0" dirty="0">
                <a:solidFill>
                  <a:srgbClr val="500050"/>
                </a:solidFill>
                <a:effectLst/>
                <a:latin typeface="Arial" panose="020B0604020202020204" pitchFamily="34" charset="0"/>
              </a:rPr>
              <a:t> </a:t>
            </a:r>
          </a:p>
          <a:p>
            <a:pPr marL="50800" indent="0" algn="l">
              <a:buNone/>
            </a:pPr>
            <a:endParaRPr lang="en-GB" b="0" i="0" dirty="0">
              <a:solidFill>
                <a:srgbClr val="500050"/>
              </a:solidFill>
              <a:effectLst/>
              <a:latin typeface="Arial" panose="020B0604020202020204" pitchFamily="34" charset="0"/>
            </a:endParaRPr>
          </a:p>
          <a:p>
            <a:pPr marL="50800" indent="0" algn="l">
              <a:buNone/>
            </a:pPr>
            <a:endParaRPr lang="en-GB" b="0" i="0" dirty="0">
              <a:solidFill>
                <a:srgbClr val="500050"/>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4291428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5DFF26-6751-B237-B112-9D19C742A54C}"/>
              </a:ext>
            </a:extLst>
          </p:cNvPr>
          <p:cNvSpPr>
            <a:spLocks noGrp="1"/>
          </p:cNvSpPr>
          <p:nvPr>
            <p:ph type="body" idx="1"/>
          </p:nvPr>
        </p:nvSpPr>
        <p:spPr>
          <a:xfrm>
            <a:off x="360000" y="360000"/>
            <a:ext cx="10463212" cy="608331"/>
          </a:xfrm>
        </p:spPr>
        <p:txBody>
          <a:bodyPr/>
          <a:lstStyle/>
          <a:p>
            <a:pPr algn="ctr"/>
            <a:r>
              <a:rPr lang="en-US" sz="2800" b="1" dirty="0"/>
              <a:t>Substances missing from International edition</a:t>
            </a:r>
          </a:p>
        </p:txBody>
      </p:sp>
      <p:sp>
        <p:nvSpPr>
          <p:cNvPr id="3" name="Text Placeholder 2">
            <a:extLst>
              <a:ext uri="{FF2B5EF4-FFF2-40B4-BE49-F238E27FC236}">
                <a16:creationId xmlns:a16="http://schemas.microsoft.com/office/drawing/2014/main" id="{7B223350-FDA6-AE38-9FAA-15E24B0245AA}"/>
              </a:ext>
            </a:extLst>
          </p:cNvPr>
          <p:cNvSpPr>
            <a:spLocks noGrp="1"/>
          </p:cNvSpPr>
          <p:nvPr>
            <p:ph type="body" idx="2"/>
          </p:nvPr>
        </p:nvSpPr>
        <p:spPr/>
        <p:txBody>
          <a:bodyPr>
            <a:normAutofit lnSpcReduction="10000"/>
          </a:bodyPr>
          <a:lstStyle/>
          <a:p>
            <a:r>
              <a:rPr lang="en-US" sz="2000" dirty="0">
                <a:solidFill>
                  <a:schemeClr val="tx1"/>
                </a:solidFill>
                <a:latin typeface="+mn-lt"/>
              </a:rPr>
              <a:t>Substances missing from the SCT International edition but present in the national extension and required for modeling the newly imported clinical drug.</a:t>
            </a:r>
          </a:p>
          <a:p>
            <a:r>
              <a:rPr lang="en-US" sz="2000" dirty="0">
                <a:solidFill>
                  <a:schemeClr val="tx1"/>
                </a:solidFill>
                <a:latin typeface="+mn-lt"/>
              </a:rPr>
              <a:t>Authoring perspective – current process is to submit any new substances required (will be very small numbers) through the CRS system first so that they exist in the terminology prior to adding a new clinical drug.  Out of 140 Norwegian anti-infectives only one substance was not present in the International edition.</a:t>
            </a:r>
          </a:p>
          <a:p>
            <a:r>
              <a:rPr lang="en-GB" sz="2000" b="1" dirty="0">
                <a:solidFill>
                  <a:schemeClr val="bg2"/>
                </a:solidFill>
                <a:latin typeface="+mn-lt"/>
              </a:rPr>
              <a:t>Proposal – </a:t>
            </a:r>
            <a:r>
              <a:rPr lang="en-GB" sz="2000" dirty="0">
                <a:solidFill>
                  <a:schemeClr val="tx1"/>
                </a:solidFill>
                <a:latin typeface="+mn-lt"/>
              </a:rPr>
              <a:t>DCAP to identify and add missing substances to CRS as a first step prior to importing the clinical drugs.</a:t>
            </a:r>
          </a:p>
          <a:p>
            <a:pPr marL="50800" indent="0">
              <a:buNone/>
            </a:pPr>
            <a:endParaRPr lang="en-GB" sz="2000" dirty="0">
              <a:solidFill>
                <a:schemeClr val="tx1"/>
              </a:solidFill>
              <a:latin typeface="+mn-lt"/>
            </a:endParaRPr>
          </a:p>
          <a:p>
            <a:r>
              <a:rPr lang="en-GB" sz="2000" dirty="0">
                <a:solidFill>
                  <a:schemeClr val="tx1"/>
                </a:solidFill>
                <a:latin typeface="+mn-lt"/>
              </a:rPr>
              <a:t>Possible but not picked up in small sample of 14  = </a:t>
            </a:r>
            <a:r>
              <a:rPr lang="en-US" sz="2000" dirty="0">
                <a:solidFill>
                  <a:schemeClr val="bg2"/>
                </a:solidFill>
                <a:latin typeface="+mn-lt"/>
              </a:rPr>
              <a:t>Substance variance with International edition. </a:t>
            </a:r>
          </a:p>
          <a:p>
            <a:endParaRPr lang="en-US" sz="1800" b="1" dirty="0">
              <a:solidFill>
                <a:schemeClr val="bg2"/>
              </a:solidFill>
              <a:latin typeface="+mn-lt"/>
            </a:endParaRPr>
          </a:p>
          <a:p>
            <a:r>
              <a:rPr lang="en-US" sz="2000" dirty="0">
                <a:solidFill>
                  <a:schemeClr val="tx1">
                    <a:lumMod val="50000"/>
                  </a:schemeClr>
                </a:solidFill>
                <a:latin typeface="+mn-lt"/>
              </a:rPr>
              <a:t>US variant terming for substances and other GB/US wording variation (e.g., nebulizer/</a:t>
            </a:r>
            <a:r>
              <a:rPr lang="en-US" sz="2000" dirty="0" err="1">
                <a:solidFill>
                  <a:schemeClr val="tx1">
                    <a:lumMod val="50000"/>
                  </a:schemeClr>
                </a:solidFill>
                <a:latin typeface="+mn-lt"/>
              </a:rPr>
              <a:t>nebuliser</a:t>
            </a:r>
            <a:r>
              <a:rPr lang="en-US" sz="2000" dirty="0">
                <a:solidFill>
                  <a:schemeClr val="tx1">
                    <a:lumMod val="50000"/>
                  </a:schemeClr>
                </a:solidFill>
                <a:latin typeface="+mn-lt"/>
              </a:rPr>
              <a:t>)  </a:t>
            </a:r>
          </a:p>
          <a:p>
            <a:r>
              <a:rPr lang="en-GB" sz="2000" b="1" dirty="0">
                <a:solidFill>
                  <a:schemeClr val="bg2"/>
                </a:solidFill>
                <a:latin typeface="+mn-lt"/>
              </a:rPr>
              <a:t>Proposal</a:t>
            </a:r>
            <a:r>
              <a:rPr lang="en-GB" sz="2000" dirty="0">
                <a:solidFill>
                  <a:schemeClr val="bg2"/>
                </a:solidFill>
                <a:latin typeface="+mn-lt"/>
              </a:rPr>
              <a:t> – following discussion with Peter Williams he can identify these on import based on the substance concept, and automatically create the US substance variant or GB wording in the task.</a:t>
            </a:r>
            <a:endParaRPr lang="en-US" sz="2000" b="1" dirty="0">
              <a:solidFill>
                <a:schemeClr val="bg2"/>
              </a:solidFill>
              <a:latin typeface="+mn-lt"/>
            </a:endParaRPr>
          </a:p>
          <a:p>
            <a:pPr marL="50800" indent="0">
              <a:buNone/>
            </a:pPr>
            <a:endParaRPr lang="en-US" sz="2000" dirty="0">
              <a:solidFill>
                <a:schemeClr val="tx1"/>
              </a:solidFill>
            </a:endParaRPr>
          </a:p>
        </p:txBody>
      </p:sp>
    </p:spTree>
    <p:extLst>
      <p:ext uri="{BB962C8B-B14F-4D97-AF65-F5344CB8AC3E}">
        <p14:creationId xmlns:p14="http://schemas.microsoft.com/office/powerpoint/2010/main" val="891001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51DE5A-6495-4C66-0ECD-A7D65476F838}"/>
              </a:ext>
            </a:extLst>
          </p:cNvPr>
          <p:cNvSpPr>
            <a:spLocks noGrp="1"/>
          </p:cNvSpPr>
          <p:nvPr>
            <p:ph type="body" idx="1"/>
          </p:nvPr>
        </p:nvSpPr>
        <p:spPr>
          <a:xfrm>
            <a:off x="360000" y="360000"/>
            <a:ext cx="10463212" cy="552932"/>
          </a:xfrm>
        </p:spPr>
        <p:txBody>
          <a:bodyPr/>
          <a:lstStyle/>
          <a:p>
            <a:pPr algn="ctr"/>
            <a:r>
              <a:rPr lang="en-US" sz="2400" b="1" dirty="0"/>
              <a:t>Importing MP-only and MPF-only by batch automation</a:t>
            </a:r>
          </a:p>
        </p:txBody>
      </p:sp>
      <p:sp>
        <p:nvSpPr>
          <p:cNvPr id="3" name="Text Placeholder 2">
            <a:extLst>
              <a:ext uri="{FF2B5EF4-FFF2-40B4-BE49-F238E27FC236}">
                <a16:creationId xmlns:a16="http://schemas.microsoft.com/office/drawing/2014/main" id="{3D778A22-54A4-74A1-7404-D5311448F647}"/>
              </a:ext>
            </a:extLst>
          </p:cNvPr>
          <p:cNvSpPr>
            <a:spLocks noGrp="1"/>
          </p:cNvSpPr>
          <p:nvPr>
            <p:ph type="body" idx="2"/>
          </p:nvPr>
        </p:nvSpPr>
        <p:spPr/>
        <p:txBody>
          <a:bodyPr>
            <a:normAutofit fontScale="62500" lnSpcReduction="20000"/>
          </a:bodyPr>
          <a:lstStyle/>
          <a:p>
            <a:pPr marL="50800" indent="0">
              <a:buNone/>
            </a:pPr>
            <a:endParaRPr lang="en-US" sz="2000" dirty="0">
              <a:solidFill>
                <a:schemeClr val="tx1"/>
              </a:solidFill>
              <a:latin typeface="+mn-lt"/>
            </a:endParaRPr>
          </a:p>
          <a:p>
            <a:r>
              <a:rPr lang="en-US" sz="2900" dirty="0">
                <a:solidFill>
                  <a:schemeClr val="tx1"/>
                </a:solidFill>
                <a:latin typeface="+mn-lt"/>
              </a:rPr>
              <a:t>Test batch issue: </a:t>
            </a:r>
            <a:r>
              <a:rPr lang="en-GB" sz="2900" b="0" i="0" dirty="0">
                <a:solidFill>
                  <a:srgbClr val="222222"/>
                </a:solidFill>
                <a:effectLst/>
                <a:latin typeface="+mn-lt"/>
              </a:rPr>
              <a:t>At the same time as importing the CDs the initial scope to technical was to automatically bring in the Norwegian MP-only (Medicinal Product containing only)  and MPF-only (Medicinal Product Form containing only)  if required (i.e., missing from the </a:t>
            </a:r>
            <a:r>
              <a:rPr lang="en-GB" sz="2900" dirty="0">
                <a:solidFill>
                  <a:srgbClr val="222222"/>
                </a:solidFill>
                <a:latin typeface="+mn-lt"/>
              </a:rPr>
              <a:t>I</a:t>
            </a:r>
            <a:r>
              <a:rPr lang="en-GB" sz="2900" b="0" i="0" dirty="0">
                <a:solidFill>
                  <a:srgbClr val="222222"/>
                </a:solidFill>
                <a:effectLst/>
                <a:latin typeface="+mn-lt"/>
              </a:rPr>
              <a:t>nternational edition).</a:t>
            </a:r>
          </a:p>
          <a:p>
            <a:r>
              <a:rPr lang="en-GB" sz="2900" b="0" i="0" dirty="0">
                <a:solidFill>
                  <a:srgbClr val="222222"/>
                </a:solidFill>
                <a:effectLst/>
                <a:latin typeface="+mn-lt"/>
              </a:rPr>
              <a:t>1106491000202106 |Product containing precisely cabotegravir 30 milligram/1 each conventional release oral tablet (clinical drug)|</a:t>
            </a:r>
          </a:p>
          <a:p>
            <a:pPr marL="50800" indent="0" algn="l">
              <a:buNone/>
            </a:pPr>
            <a:r>
              <a:rPr lang="en-GB" sz="2900" dirty="0">
                <a:solidFill>
                  <a:schemeClr val="tx1"/>
                </a:solidFill>
                <a:latin typeface="+mn-lt"/>
              </a:rPr>
              <a:t>High level MP-only </a:t>
            </a:r>
            <a:r>
              <a:rPr lang="en-GB" sz="2900" i="0" dirty="0">
                <a:solidFill>
                  <a:schemeClr val="tx1"/>
                </a:solidFill>
                <a:effectLst/>
                <a:latin typeface="+mn-lt"/>
              </a:rPr>
              <a:t>1105771000202105 |Product containing only pyridine (medicinal product)| was imported by batch automation from the Norwegian extension. This has classified to have 192 </a:t>
            </a:r>
            <a:r>
              <a:rPr lang="en-GB" sz="2900" i="0" dirty="0" err="1">
                <a:solidFill>
                  <a:schemeClr val="tx1"/>
                </a:solidFill>
                <a:effectLst/>
                <a:latin typeface="+mn-lt"/>
              </a:rPr>
              <a:t>descendants.Also</a:t>
            </a:r>
            <a:r>
              <a:rPr lang="en-GB" sz="2900" i="0" dirty="0">
                <a:solidFill>
                  <a:schemeClr val="tx1"/>
                </a:solidFill>
                <a:effectLst/>
                <a:latin typeface="+mn-lt"/>
              </a:rPr>
              <a:t> imported was 1002701000202101 |Product containing only pyridine in oral dose form (medicinal product form)| = 119 descendants after classification.</a:t>
            </a:r>
            <a:endParaRPr lang="en-US" sz="2900" dirty="0">
              <a:solidFill>
                <a:schemeClr val="tx1"/>
              </a:solidFill>
              <a:latin typeface="+mn-lt"/>
            </a:endParaRPr>
          </a:p>
          <a:p>
            <a:pPr marL="50800" indent="0">
              <a:buNone/>
            </a:pPr>
            <a:r>
              <a:rPr lang="en-US" sz="2900" dirty="0">
                <a:solidFill>
                  <a:schemeClr val="tx1"/>
                </a:solidFill>
                <a:latin typeface="+mn-lt"/>
              </a:rPr>
              <a:t>In addition to import of 1213681000202103 |Product containing only cabotegravir in oral dose form (medicinal product form)|</a:t>
            </a:r>
          </a:p>
          <a:p>
            <a:pPr marL="50800" indent="0">
              <a:buNone/>
            </a:pPr>
            <a:endParaRPr lang="en-US" sz="3200" dirty="0">
              <a:solidFill>
                <a:schemeClr val="tx1"/>
              </a:solidFill>
              <a:latin typeface="+mn-lt"/>
            </a:endParaRPr>
          </a:p>
          <a:p>
            <a:r>
              <a:rPr lang="en-GB" sz="3200" b="1" dirty="0">
                <a:solidFill>
                  <a:schemeClr val="accent2">
                    <a:lumMod val="60000"/>
                    <a:lumOff val="40000"/>
                  </a:schemeClr>
                </a:solidFill>
                <a:latin typeface="+mn-lt"/>
              </a:rPr>
              <a:t>Proposal</a:t>
            </a:r>
            <a:r>
              <a:rPr lang="en-GB" sz="3200" b="1" dirty="0">
                <a:solidFill>
                  <a:schemeClr val="bg2"/>
                </a:solidFill>
                <a:latin typeface="+mn-lt"/>
              </a:rPr>
              <a:t> </a:t>
            </a:r>
            <a:r>
              <a:rPr lang="en-GB" sz="3200" dirty="0">
                <a:solidFill>
                  <a:schemeClr val="bg2"/>
                </a:solidFill>
                <a:latin typeface="+mn-lt"/>
              </a:rPr>
              <a:t>– following discussion with Peter the batch import script for MP-only and MPF-only can be limited to immediate levels above the CD (no need for DCAP to identify and list any MP-only and MPF-only that require to be imported from the national extension). </a:t>
            </a:r>
            <a:endParaRPr lang="en-US" sz="3200" dirty="0">
              <a:solidFill>
                <a:schemeClr val="bg2"/>
              </a:solidFill>
              <a:latin typeface="+mn-lt"/>
            </a:endParaRPr>
          </a:p>
          <a:p>
            <a:pPr marL="50800" indent="0">
              <a:buNone/>
            </a:pPr>
            <a:endParaRPr lang="en-US" sz="1600" dirty="0">
              <a:solidFill>
                <a:schemeClr val="tx1"/>
              </a:solidFill>
              <a:latin typeface="+mn-lt"/>
            </a:endParaRPr>
          </a:p>
          <a:p>
            <a:pPr marL="50800" indent="0">
              <a:buNone/>
            </a:pPr>
            <a:endParaRPr lang="en-US" sz="1600" dirty="0">
              <a:solidFill>
                <a:schemeClr val="tx1"/>
              </a:solidFill>
              <a:latin typeface="+mn-lt"/>
            </a:endParaRPr>
          </a:p>
          <a:p>
            <a:pPr marL="50800" indent="0">
              <a:buNone/>
            </a:pPr>
            <a:endParaRPr lang="en-US" sz="1600" dirty="0">
              <a:solidFill>
                <a:schemeClr val="tx1"/>
              </a:solidFill>
              <a:latin typeface="+mn-lt"/>
            </a:endParaRPr>
          </a:p>
          <a:p>
            <a:pPr marL="50800" indent="0">
              <a:buNone/>
            </a:pPr>
            <a:r>
              <a:rPr lang="en-US" sz="1600" dirty="0">
                <a:solidFill>
                  <a:schemeClr val="tx1"/>
                </a:solidFill>
                <a:latin typeface="+mn-lt"/>
              </a:rPr>
              <a:t> </a:t>
            </a:r>
          </a:p>
          <a:p>
            <a:endParaRPr lang="en-US" sz="2000" dirty="0">
              <a:solidFill>
                <a:schemeClr val="tx1"/>
              </a:solidFill>
              <a:latin typeface="+mn-lt"/>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p:txBody>
      </p:sp>
    </p:spTree>
    <p:extLst>
      <p:ext uri="{BB962C8B-B14F-4D97-AF65-F5344CB8AC3E}">
        <p14:creationId xmlns:p14="http://schemas.microsoft.com/office/powerpoint/2010/main" val="1234525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949FC-39C7-B2A0-D9F7-FC311299EF9E}"/>
              </a:ext>
            </a:extLst>
          </p:cNvPr>
          <p:cNvSpPr>
            <a:spLocks noGrp="1"/>
          </p:cNvSpPr>
          <p:nvPr>
            <p:ph type="body" idx="1"/>
          </p:nvPr>
        </p:nvSpPr>
        <p:spPr>
          <a:xfrm>
            <a:off x="360000" y="360000"/>
            <a:ext cx="10463212" cy="663731"/>
          </a:xfrm>
        </p:spPr>
        <p:txBody>
          <a:bodyPr/>
          <a:lstStyle/>
          <a:p>
            <a:pPr algn="ctr"/>
            <a:r>
              <a:rPr lang="en-US" b="1" dirty="0"/>
              <a:t>Complexity in MP and MPF supertype model</a:t>
            </a:r>
          </a:p>
        </p:txBody>
      </p:sp>
      <p:sp>
        <p:nvSpPr>
          <p:cNvPr id="3" name="Text Placeholder 2">
            <a:extLst>
              <a:ext uri="{FF2B5EF4-FFF2-40B4-BE49-F238E27FC236}">
                <a16:creationId xmlns:a16="http://schemas.microsoft.com/office/drawing/2014/main" id="{B978FDD6-BFFC-0839-AF1C-7FE494366B88}"/>
              </a:ext>
            </a:extLst>
          </p:cNvPr>
          <p:cNvSpPr>
            <a:spLocks noGrp="1"/>
          </p:cNvSpPr>
          <p:nvPr>
            <p:ph type="body" idx="2"/>
          </p:nvPr>
        </p:nvSpPr>
        <p:spPr/>
        <p:txBody>
          <a:bodyPr>
            <a:normAutofit lnSpcReduction="10000"/>
          </a:bodyPr>
          <a:lstStyle/>
          <a:p>
            <a:pPr marL="50800" indent="0">
              <a:buNone/>
            </a:pPr>
            <a:endParaRPr lang="en-GB" sz="1800" dirty="0">
              <a:solidFill>
                <a:srgbClr val="222222"/>
              </a:solidFill>
              <a:latin typeface="Arial" panose="020B0604020202020204" pitchFamily="34" charset="0"/>
            </a:endParaRPr>
          </a:p>
          <a:p>
            <a:r>
              <a:rPr lang="en-GB" sz="1800" b="0" i="0" dirty="0">
                <a:solidFill>
                  <a:schemeClr val="tx1"/>
                </a:solidFill>
                <a:effectLst/>
                <a:latin typeface="+mn-lt"/>
              </a:rPr>
              <a:t>Norway do not have the existential supertypes MP-containing, and MPF-containing (open world) because there is no use case for them, and clinical care works on the universal restriction. </a:t>
            </a:r>
          </a:p>
          <a:p>
            <a:r>
              <a:rPr lang="en-US" sz="2000" b="1" dirty="0">
                <a:solidFill>
                  <a:schemeClr val="bg2"/>
                </a:solidFill>
                <a:latin typeface="+mn-lt"/>
              </a:rPr>
              <a:t>Proposal</a:t>
            </a:r>
            <a:r>
              <a:rPr lang="en-US" sz="2000" dirty="0">
                <a:solidFill>
                  <a:schemeClr val="bg2"/>
                </a:solidFill>
                <a:latin typeface="+mn-lt"/>
              </a:rPr>
              <a:t>  - use automation to create these concepts. Upload a new test batch to </a:t>
            </a:r>
            <a:r>
              <a:rPr lang="en-US" sz="2000">
                <a:solidFill>
                  <a:schemeClr val="bg2"/>
                </a:solidFill>
                <a:latin typeface="+mn-lt"/>
              </a:rPr>
              <a:t>check this process works</a:t>
            </a:r>
            <a:r>
              <a:rPr lang="en-US" sz="2000" dirty="0">
                <a:solidFill>
                  <a:schemeClr val="bg2"/>
                </a:solidFill>
                <a:latin typeface="+mn-lt"/>
              </a:rPr>
              <a:t>.</a:t>
            </a:r>
          </a:p>
          <a:p>
            <a:r>
              <a:rPr lang="en-US" sz="1800" dirty="0">
                <a:solidFill>
                  <a:schemeClr val="tx1"/>
                </a:solidFill>
                <a:latin typeface="+mn-lt"/>
              </a:rPr>
              <a:t>Example: especially complex for concepts with multiple ingredients. </a:t>
            </a:r>
          </a:p>
          <a:p>
            <a:pPr marL="50800" indent="0" algn="l">
              <a:buNone/>
            </a:pPr>
            <a:r>
              <a:rPr lang="en-GB" sz="1800" b="0" i="0" dirty="0">
                <a:solidFill>
                  <a:schemeClr val="tx1"/>
                </a:solidFill>
                <a:effectLst/>
                <a:latin typeface="+mn-lt"/>
              </a:rPr>
              <a:t>Batch imported from the Norwegian extension: </a:t>
            </a:r>
          </a:p>
          <a:p>
            <a:pPr marL="50800" indent="0" algn="l">
              <a:buNone/>
            </a:pPr>
            <a:r>
              <a:rPr lang="en-GB" sz="1800" b="0" i="0" dirty="0">
                <a:solidFill>
                  <a:schemeClr val="tx1"/>
                </a:solidFill>
                <a:effectLst/>
                <a:latin typeface="+mn-lt"/>
              </a:rPr>
              <a:t>1078711000202105 |Product containing precisely </a:t>
            </a:r>
            <a:r>
              <a:rPr lang="en-GB" sz="1800" b="0" i="0" dirty="0" err="1">
                <a:solidFill>
                  <a:schemeClr val="tx1"/>
                </a:solidFill>
                <a:effectLst/>
                <a:latin typeface="+mn-lt"/>
              </a:rPr>
              <a:t>aciclovir</a:t>
            </a:r>
            <a:r>
              <a:rPr lang="en-GB" sz="1800" b="0" i="0" dirty="0">
                <a:solidFill>
                  <a:schemeClr val="tx1"/>
                </a:solidFill>
                <a:effectLst/>
                <a:latin typeface="+mn-lt"/>
              </a:rPr>
              <a:t> 50 milligram/1 gram and hydrocortisone 10 milligram/1 gram conventional release cutaneous cream (clinical drug)|</a:t>
            </a:r>
          </a:p>
          <a:p>
            <a:pPr marL="50800" indent="0">
              <a:buNone/>
            </a:pPr>
            <a:r>
              <a:rPr lang="en-GB" sz="1800" b="0" i="0" dirty="0">
                <a:solidFill>
                  <a:schemeClr val="tx1"/>
                </a:solidFill>
                <a:effectLst/>
                <a:latin typeface="+mn-lt"/>
              </a:rPr>
              <a:t>1076441000202100 |Product containing only </a:t>
            </a:r>
            <a:r>
              <a:rPr lang="en-GB" sz="1800" b="0" i="0" dirty="0" err="1">
                <a:solidFill>
                  <a:schemeClr val="tx1"/>
                </a:solidFill>
                <a:effectLst/>
                <a:latin typeface="+mn-lt"/>
              </a:rPr>
              <a:t>aciclovir</a:t>
            </a:r>
            <a:r>
              <a:rPr lang="en-GB" sz="1800" b="0" i="0" dirty="0">
                <a:solidFill>
                  <a:schemeClr val="tx1"/>
                </a:solidFill>
                <a:effectLst/>
                <a:latin typeface="+mn-lt"/>
              </a:rPr>
              <a:t> and hydrocortisone in cutaneous dose form (medicinal product form)|</a:t>
            </a:r>
          </a:p>
          <a:p>
            <a:pPr marL="50800" indent="0" algn="l">
              <a:buNone/>
            </a:pPr>
            <a:r>
              <a:rPr lang="en-GB" sz="1800" b="0" i="0" dirty="0">
                <a:solidFill>
                  <a:schemeClr val="tx1"/>
                </a:solidFill>
                <a:effectLst/>
                <a:latin typeface="+mn-lt"/>
              </a:rPr>
              <a:t>1075681000202103 |Product containing only </a:t>
            </a:r>
            <a:r>
              <a:rPr lang="en-GB" sz="1800" b="0" i="0" dirty="0" err="1">
                <a:solidFill>
                  <a:schemeClr val="tx1"/>
                </a:solidFill>
                <a:effectLst/>
                <a:latin typeface="+mn-lt"/>
              </a:rPr>
              <a:t>aciclovir</a:t>
            </a:r>
            <a:r>
              <a:rPr lang="en-GB" sz="1800" b="0" i="0" dirty="0">
                <a:solidFill>
                  <a:schemeClr val="tx1"/>
                </a:solidFill>
                <a:effectLst/>
                <a:latin typeface="+mn-lt"/>
              </a:rPr>
              <a:t> and hydrocortisone (medicinal product)|</a:t>
            </a:r>
          </a:p>
          <a:p>
            <a:pPr marL="50800" indent="0">
              <a:buNone/>
            </a:pPr>
            <a:r>
              <a:rPr lang="en-GB" sz="1800" dirty="0">
                <a:solidFill>
                  <a:schemeClr val="tx1"/>
                </a:solidFill>
                <a:latin typeface="+mn-lt"/>
              </a:rPr>
              <a:t>In the </a:t>
            </a:r>
            <a:r>
              <a:rPr lang="en-GB" sz="1800" b="0" i="0" dirty="0">
                <a:solidFill>
                  <a:schemeClr val="tx1"/>
                </a:solidFill>
                <a:effectLst/>
                <a:latin typeface="+mn-lt"/>
              </a:rPr>
              <a:t>SCT International edition there is no: Product containing </a:t>
            </a:r>
            <a:r>
              <a:rPr lang="en-GB" sz="1800" b="0" i="0" dirty="0" err="1">
                <a:solidFill>
                  <a:schemeClr val="tx1"/>
                </a:solidFill>
                <a:effectLst/>
                <a:latin typeface="+mn-lt"/>
              </a:rPr>
              <a:t>aciclovir</a:t>
            </a:r>
            <a:r>
              <a:rPr lang="en-GB" sz="1800" b="0" i="0" dirty="0">
                <a:solidFill>
                  <a:schemeClr val="tx1"/>
                </a:solidFill>
                <a:effectLst/>
                <a:latin typeface="+mn-lt"/>
              </a:rPr>
              <a:t> and hydrocortisone in cutaneous dose form (medicinal product form) and similar– these will all need to be created.</a:t>
            </a:r>
          </a:p>
          <a:p>
            <a:pPr marL="50800" indent="0" algn="l">
              <a:buNone/>
            </a:pPr>
            <a:endParaRPr lang="en-GB" sz="1800" b="0" i="0" dirty="0">
              <a:solidFill>
                <a:schemeClr val="tx1"/>
              </a:solidFill>
              <a:effectLst/>
              <a:latin typeface="+mn-lt"/>
            </a:endParaRPr>
          </a:p>
          <a:p>
            <a:r>
              <a:rPr lang="en-GB" sz="1800" dirty="0">
                <a:solidFill>
                  <a:schemeClr val="tx1"/>
                </a:solidFill>
                <a:latin typeface="+mn-lt"/>
              </a:rPr>
              <a:t>I have found that c</a:t>
            </a:r>
            <a:r>
              <a:rPr lang="en-GB" sz="1800" b="0" i="0" dirty="0">
                <a:solidFill>
                  <a:schemeClr val="tx1"/>
                </a:solidFill>
                <a:effectLst/>
                <a:latin typeface="+mn-lt"/>
              </a:rPr>
              <a:t>hecking which supertypes are missing is not so easy….</a:t>
            </a:r>
            <a:r>
              <a:rPr lang="en-US" sz="1800" dirty="0">
                <a:solidFill>
                  <a:schemeClr val="tx1"/>
                </a:solidFill>
                <a:latin typeface="+mn-lt"/>
              </a:rPr>
              <a:t> Plus a time resource heavy step.</a:t>
            </a:r>
          </a:p>
          <a:p>
            <a:endParaRPr lang="en-GB" sz="1800" b="0" i="0" dirty="0">
              <a:solidFill>
                <a:schemeClr val="tx1"/>
              </a:solidFill>
              <a:effectLst/>
              <a:latin typeface="+mn-lt"/>
            </a:endParaRPr>
          </a:p>
          <a:p>
            <a:pPr marL="50800" indent="0">
              <a:buNone/>
            </a:pPr>
            <a:endParaRPr lang="en-US" sz="1600" dirty="0">
              <a:solidFill>
                <a:schemeClr val="tx1"/>
              </a:solidFill>
              <a:latin typeface="+mn-lt"/>
            </a:endParaRPr>
          </a:p>
          <a:p>
            <a:endParaRPr lang="en-US" sz="1800" dirty="0">
              <a:solidFill>
                <a:schemeClr val="tx1"/>
              </a:solidFill>
              <a:latin typeface="+mn-lt"/>
            </a:endParaRPr>
          </a:p>
          <a:p>
            <a:endParaRPr lang="en-US" sz="1800" dirty="0">
              <a:solidFill>
                <a:schemeClr val="tx1"/>
              </a:solidFill>
              <a:latin typeface="+mn-lt"/>
            </a:endParaRPr>
          </a:p>
        </p:txBody>
      </p:sp>
    </p:spTree>
    <p:extLst>
      <p:ext uri="{BB962C8B-B14F-4D97-AF65-F5344CB8AC3E}">
        <p14:creationId xmlns:p14="http://schemas.microsoft.com/office/powerpoint/2010/main" val="1318349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3793A6-D014-FFA8-6605-0581DD2619AC}"/>
              </a:ext>
            </a:extLst>
          </p:cNvPr>
          <p:cNvSpPr>
            <a:spLocks noGrp="1"/>
          </p:cNvSpPr>
          <p:nvPr>
            <p:ph type="body" idx="1"/>
          </p:nvPr>
        </p:nvSpPr>
        <p:spPr>
          <a:xfrm>
            <a:off x="360000" y="360000"/>
            <a:ext cx="10463212" cy="663731"/>
          </a:xfrm>
        </p:spPr>
        <p:txBody>
          <a:bodyPr/>
          <a:lstStyle/>
          <a:p>
            <a:pPr algn="ctr"/>
            <a:r>
              <a:rPr lang="en-US" b="1" dirty="0"/>
              <a:t>Process and findings from test batch importation</a:t>
            </a:r>
          </a:p>
        </p:txBody>
      </p:sp>
      <p:sp>
        <p:nvSpPr>
          <p:cNvPr id="3" name="Text Placeholder 2">
            <a:extLst>
              <a:ext uri="{FF2B5EF4-FFF2-40B4-BE49-F238E27FC236}">
                <a16:creationId xmlns:a16="http://schemas.microsoft.com/office/drawing/2014/main" id="{E7AEA95F-B3C2-5549-CFBF-B97E90762FBB}"/>
              </a:ext>
            </a:extLst>
          </p:cNvPr>
          <p:cNvSpPr>
            <a:spLocks noGrp="1"/>
          </p:cNvSpPr>
          <p:nvPr>
            <p:ph type="body" idx="2"/>
          </p:nvPr>
        </p:nvSpPr>
        <p:spPr/>
        <p:txBody>
          <a:bodyPr>
            <a:normAutofit/>
          </a:bodyPr>
          <a:lstStyle/>
          <a:p>
            <a:r>
              <a:rPr lang="en-GB" sz="2000" dirty="0">
                <a:solidFill>
                  <a:schemeClr val="tx1"/>
                </a:solidFill>
                <a:latin typeface="+mn-lt"/>
              </a:rPr>
              <a:t>S</a:t>
            </a:r>
            <a:r>
              <a:rPr lang="en-GB" sz="2000" b="0" i="0" dirty="0">
                <a:solidFill>
                  <a:schemeClr val="tx1"/>
                </a:solidFill>
                <a:effectLst/>
                <a:latin typeface="+mn-lt"/>
              </a:rPr>
              <a:t>imilar clinical drugs (requiring the same MPs and MPFs ) were in separate tasks in the test batch, making checking difficult including determining if new MP/MPFs are present or require to be added.</a:t>
            </a:r>
            <a:endParaRPr lang="en-GB" sz="2000" dirty="0">
              <a:solidFill>
                <a:schemeClr val="tx1"/>
              </a:solidFill>
              <a:latin typeface="+mn-lt"/>
            </a:endParaRPr>
          </a:p>
          <a:p>
            <a:r>
              <a:rPr lang="en-GB" sz="2000" b="1" dirty="0">
                <a:solidFill>
                  <a:schemeClr val="accent2">
                    <a:lumMod val="60000"/>
                    <a:lumOff val="40000"/>
                  </a:schemeClr>
                </a:solidFill>
                <a:latin typeface="+mn-lt"/>
              </a:rPr>
              <a:t>Proposal </a:t>
            </a:r>
            <a:r>
              <a:rPr lang="en-GB" sz="2000" dirty="0">
                <a:solidFill>
                  <a:schemeClr val="accent2">
                    <a:lumMod val="60000"/>
                    <a:lumOff val="40000"/>
                  </a:schemeClr>
                </a:solidFill>
                <a:latin typeface="+mn-lt"/>
              </a:rPr>
              <a:t>– technically identify all similar and group in same task at time of batch automation process</a:t>
            </a:r>
          </a:p>
          <a:p>
            <a:endParaRPr lang="en-US" sz="2000" b="1" dirty="0">
              <a:solidFill>
                <a:schemeClr val="tx1"/>
              </a:solidFill>
              <a:latin typeface="+mn-lt"/>
            </a:endParaRPr>
          </a:p>
          <a:p>
            <a:r>
              <a:rPr lang="en-US" sz="2000" dirty="0">
                <a:solidFill>
                  <a:schemeClr val="tx1"/>
                </a:solidFill>
                <a:latin typeface="+mn-lt"/>
              </a:rPr>
              <a:t>Small numbers per task please and preferably just 3 new clinical drug concepts per task given that for each CD possibly the corresponding  MP-containing, MP-only, MPF-containing, MPF-only may be imported too or else need to be created. Flexibility over numbers to allow for all supertypes to be present in same task.</a:t>
            </a:r>
          </a:p>
          <a:p>
            <a:endParaRPr lang="en-US" sz="2000" dirty="0">
              <a:solidFill>
                <a:schemeClr val="tx1"/>
              </a:solidFill>
              <a:latin typeface="+mn-lt"/>
            </a:endParaRPr>
          </a:p>
          <a:p>
            <a:r>
              <a:rPr lang="en-US" sz="2000" dirty="0">
                <a:solidFill>
                  <a:schemeClr val="tx1"/>
                </a:solidFill>
                <a:latin typeface="+mn-lt"/>
              </a:rPr>
              <a:t>Tracking the new clinical drugs? Usual process is that every new CD added comes though the CRS system </a:t>
            </a:r>
            <a:r>
              <a:rPr lang="en-US" sz="2000" i="1" dirty="0">
                <a:solidFill>
                  <a:schemeClr val="tx1"/>
                </a:solidFill>
                <a:latin typeface="+mn-lt"/>
              </a:rPr>
              <a:t>but </a:t>
            </a:r>
            <a:r>
              <a:rPr lang="en-US" sz="2000" dirty="0">
                <a:solidFill>
                  <a:schemeClr val="tx1"/>
                </a:solidFill>
                <a:latin typeface="+mn-lt"/>
              </a:rPr>
              <a:t>this does not import all the attributes (necessary for maintaining the defining relationships). Discussion required (Monica to discuss with Rory)</a:t>
            </a:r>
          </a:p>
          <a:p>
            <a:endParaRPr lang="en-US" sz="2000" dirty="0">
              <a:solidFill>
                <a:schemeClr val="tx1"/>
              </a:solidFill>
              <a:latin typeface="Arial" panose="020B0604020202020204" pitchFamily="34" charset="0"/>
            </a:endParaRPr>
          </a:p>
        </p:txBody>
      </p:sp>
    </p:spTree>
    <p:extLst>
      <p:ext uri="{BB962C8B-B14F-4D97-AF65-F5344CB8AC3E}">
        <p14:creationId xmlns:p14="http://schemas.microsoft.com/office/powerpoint/2010/main" val="1955078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16"/>
          <p:cNvPicPr preferRelativeResize="0">
            <a:picLocks noGrp="1"/>
          </p:cNvPicPr>
          <p:nvPr>
            <p:ph type="pic" idx="2"/>
          </p:nvPr>
        </p:nvPicPr>
        <p:blipFill rotWithShape="1">
          <a:blip r:embed="rId3">
            <a:alphaModFix/>
          </a:blip>
          <a:srcRect l="21415" r="21415"/>
          <a:stretch/>
        </p:blipFill>
        <p:spPr>
          <a:xfrm>
            <a:off x="129088" y="0"/>
            <a:ext cx="2205322" cy="6858000"/>
          </a:xfrm>
          <a:prstGeom prst="rect">
            <a:avLst/>
          </a:prstGeom>
          <a:solidFill>
            <a:schemeClr val="lt2"/>
          </a:solidFill>
          <a:ln>
            <a:noFill/>
          </a:ln>
        </p:spPr>
      </p:pic>
      <p:sp>
        <p:nvSpPr>
          <p:cNvPr id="123" name="Google Shape;123;p16"/>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GB" b="1" dirty="0"/>
              <a:t>Discussion</a:t>
            </a:r>
            <a:endParaRPr b="1" dirty="0"/>
          </a:p>
        </p:txBody>
      </p:sp>
      <p:sp>
        <p:nvSpPr>
          <p:cNvPr id="124" name="Google Shape;124;p16"/>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lang="en-GB" dirty="0"/>
          </a:p>
          <a:p>
            <a:pPr marL="228600" lvl="0" indent="-50800" algn="l" rtl="0">
              <a:lnSpc>
                <a:spcPct val="90000"/>
              </a:lnSpc>
              <a:spcBef>
                <a:spcPts val="0"/>
              </a:spcBef>
              <a:spcAft>
                <a:spcPts val="0"/>
              </a:spcAft>
              <a:buClr>
                <a:schemeClr val="dk2"/>
              </a:buClr>
              <a:buSzPts val="2800"/>
              <a:buNone/>
            </a:pPr>
            <a:r>
              <a:rPr lang="en-GB" dirty="0">
                <a:solidFill>
                  <a:schemeClr val="bg2"/>
                </a:solidFill>
              </a:rPr>
              <a:t>Thoughts on process outlined..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0"/>
          <p:cNvSpPr txBox="1">
            <a:spLocks noGrp="1"/>
          </p:cNvSpPr>
          <p:nvPr>
            <p:ph type="body" idx="1"/>
          </p:nvPr>
        </p:nvSpPr>
        <p:spPr>
          <a:xfrm>
            <a:off x="603275" y="3168775"/>
            <a:ext cx="3231300" cy="14223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2400"/>
              <a:buNone/>
            </a:pPr>
            <a:r>
              <a:rPr lang="en-CA" sz="2400">
                <a:solidFill>
                  <a:srgbClr val="7F7F7F"/>
                </a:solidFill>
              </a:rPr>
              <a:t>Submit your abstract online at snomedexpo.org before April 17, 2023</a:t>
            </a:r>
            <a:endParaRPr sz="2400">
              <a:solidFill>
                <a:srgbClr val="7F7F7F"/>
              </a:solidFill>
            </a:endParaRPr>
          </a:p>
        </p:txBody>
      </p:sp>
      <p:sp>
        <p:nvSpPr>
          <p:cNvPr id="149" name="Google Shape;149;p20"/>
          <p:cNvSpPr txBox="1">
            <a:spLocks noGrp="1"/>
          </p:cNvSpPr>
          <p:nvPr>
            <p:ph type="body" idx="2"/>
          </p:nvPr>
        </p:nvSpPr>
        <p:spPr>
          <a:xfrm>
            <a:off x="603273" y="1451677"/>
            <a:ext cx="4025100" cy="1588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rgbClr val="000000"/>
              </a:buClr>
              <a:buSzPts val="5400"/>
              <a:buNone/>
            </a:pPr>
            <a:r>
              <a:rPr lang="en-CA" sz="5400" b="0" i="0" u="none" strike="noStrike">
                <a:solidFill>
                  <a:srgbClr val="000000"/>
                </a:solidFill>
                <a:latin typeface="Mulish"/>
                <a:ea typeface="Mulish"/>
                <a:cs typeface="Mulish"/>
                <a:sym typeface="Mulish"/>
              </a:rPr>
              <a:t>Call for Abstracts</a:t>
            </a:r>
            <a:endParaRPr sz="5400">
              <a:latin typeface="Mulish"/>
              <a:ea typeface="Mulish"/>
              <a:cs typeface="Mulish"/>
              <a:sym typeface="Mulish"/>
            </a:endParaRPr>
          </a:p>
        </p:txBody>
      </p:sp>
      <p:sp>
        <p:nvSpPr>
          <p:cNvPr id="150" name="Google Shape;150;p20"/>
          <p:cNvSpPr txBox="1"/>
          <p:nvPr/>
        </p:nvSpPr>
        <p:spPr>
          <a:xfrm>
            <a:off x="603273" y="897841"/>
            <a:ext cx="4025100" cy="31410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00A9E0"/>
              </a:buClr>
              <a:buSzPts val="1800"/>
              <a:buFont typeface="Arial"/>
              <a:buNone/>
            </a:pPr>
            <a:r>
              <a:rPr lang="en-CA" sz="1600" b="0" i="1" u="none" strike="noStrike">
                <a:solidFill>
                  <a:srgbClr val="39C3EF"/>
                </a:solidFill>
                <a:latin typeface="Mulish Light"/>
                <a:ea typeface="Mulish Light"/>
                <a:cs typeface="Mulish Light"/>
                <a:sym typeface="Mulish Light"/>
              </a:rPr>
              <a:t>Quality Data, Informed Healthcare</a:t>
            </a:r>
            <a:endParaRPr sz="1600" i="1">
              <a:solidFill>
                <a:srgbClr val="39C3EF"/>
              </a:solidFill>
              <a:latin typeface="Mulish Light"/>
              <a:ea typeface="Mulish Light"/>
              <a:cs typeface="Mulish Light"/>
              <a:sym typeface="Mulish Light"/>
            </a:endParaRPr>
          </a:p>
        </p:txBody>
      </p:sp>
      <p:sp>
        <p:nvSpPr>
          <p:cNvPr id="151" name="Google Shape;151;p20"/>
          <p:cNvSpPr txBox="1"/>
          <p:nvPr/>
        </p:nvSpPr>
        <p:spPr>
          <a:xfrm>
            <a:off x="4879996" y="6581100"/>
            <a:ext cx="6312300" cy="215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CA" sz="800">
                <a:solidFill>
                  <a:srgbClr val="39C3EF"/>
                </a:solidFill>
                <a:latin typeface="Mulish"/>
                <a:ea typeface="Mulish"/>
                <a:cs typeface="Mulish"/>
                <a:sym typeface="Mulish"/>
              </a:rPr>
              <a:t>linkedin.com/company/xqihtsdo   |   twitter.com/snomedct   |   youtube.com/@snomedct</a:t>
            </a:r>
            <a:endParaRPr sz="800">
              <a:solidFill>
                <a:srgbClr val="39C3EF"/>
              </a:solidFill>
            </a:endParaRPr>
          </a:p>
        </p:txBody>
      </p:sp>
      <p:pic>
        <p:nvPicPr>
          <p:cNvPr id="152" name="Google Shape;152;p20"/>
          <p:cNvPicPr preferRelativeResize="0"/>
          <p:nvPr/>
        </p:nvPicPr>
        <p:blipFill>
          <a:blip r:embed="rId3">
            <a:alphaModFix/>
          </a:blip>
          <a:stretch>
            <a:fillRect/>
          </a:stretch>
        </p:blipFill>
        <p:spPr>
          <a:xfrm>
            <a:off x="1364474" y="4954099"/>
            <a:ext cx="1422300" cy="14223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21"/>
          <p:cNvPicPr preferRelativeResize="0">
            <a:picLocks noGrp="1"/>
          </p:cNvPicPr>
          <p:nvPr>
            <p:ph type="pic" idx="2"/>
          </p:nvPr>
        </p:nvPicPr>
        <p:blipFill rotWithShape="1">
          <a:blip r:embed="rId3">
            <a:alphaModFix/>
          </a:blip>
          <a:srcRect t="5540" b="5531"/>
          <a:stretch/>
        </p:blipFill>
        <p:spPr>
          <a:xfrm>
            <a:off x="-1" y="0"/>
            <a:ext cx="12192000" cy="6098533"/>
          </a:xfrm>
          <a:prstGeom prst="rect">
            <a:avLst/>
          </a:prstGeom>
          <a:solidFill>
            <a:schemeClr val="accent1"/>
          </a:solidFill>
          <a:ln>
            <a:noFill/>
          </a:ln>
        </p:spPr>
      </p:pic>
      <p:sp>
        <p:nvSpPr>
          <p:cNvPr id="158" name="Google Shape;158;p21"/>
          <p:cNvSpPr txBox="1"/>
          <p:nvPr/>
        </p:nvSpPr>
        <p:spPr>
          <a:xfrm>
            <a:off x="3802799"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CA" sz="4800" b="0" i="0" u="none" strike="noStrike" cap="none">
                <a:solidFill>
                  <a:schemeClr val="lt1"/>
                </a:solidFill>
                <a:latin typeface="Mulish Light"/>
                <a:ea typeface="Mulish Light"/>
                <a:cs typeface="Mulish Light"/>
                <a:sym typeface="Mulish Light"/>
              </a:rPr>
              <a:t>Thank You</a:t>
            </a:r>
            <a:endParaRPr sz="4800" b="0" i="0" u="none" strike="noStrike" cap="none">
              <a:solidFill>
                <a:schemeClr val="lt1"/>
              </a:solidFill>
              <a:latin typeface="Mulish Light"/>
              <a:ea typeface="Mulish Light"/>
              <a:cs typeface="Mulish Light"/>
              <a:sym typeface="Mulish Light"/>
            </a:endParaRPr>
          </a:p>
        </p:txBody>
      </p:sp>
      <p:cxnSp>
        <p:nvCxnSpPr>
          <p:cNvPr id="159" name="Google Shape;159;p21"/>
          <p:cNvCxnSpPr/>
          <p:nvPr/>
        </p:nvCxnSpPr>
        <p:spPr>
          <a:xfrm>
            <a:off x="5724599" y="2800294"/>
            <a:ext cx="742800" cy="0"/>
          </a:xfrm>
          <a:prstGeom prst="straightConnector1">
            <a:avLst/>
          </a:prstGeom>
          <a:noFill/>
          <a:ln w="50800" cap="flat" cmpd="sng">
            <a:solidFill>
              <a:schemeClr val="accent4"/>
            </a:solidFill>
            <a:prstDash val="solid"/>
            <a:miter lim="800000"/>
            <a:headEnd type="none" w="sm" len="sm"/>
            <a:tailEnd type="none" w="sm" len="sm"/>
          </a:ln>
        </p:spPr>
      </p:cxnSp>
      <p:pic>
        <p:nvPicPr>
          <p:cNvPr id="160" name="Google Shape;160;p21"/>
          <p:cNvPicPr preferRelativeResize="0"/>
          <p:nvPr/>
        </p:nvPicPr>
        <p:blipFill rotWithShape="1">
          <a:blip r:embed="rId4">
            <a:alphaModFix/>
          </a:blip>
          <a:srcRect/>
          <a:stretch/>
        </p:blipFill>
        <p:spPr>
          <a:xfrm>
            <a:off x="5142499" y="3209926"/>
            <a:ext cx="1907000" cy="193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F6A4A1A2-6FC1-594A-113D-F69F49421662}"/>
              </a:ext>
            </a:extLst>
          </p:cNvPr>
          <p:cNvSpPr>
            <a:spLocks noGrp="1"/>
          </p:cNvSpPr>
          <p:nvPr>
            <p:ph type="body" idx="1"/>
          </p:nvPr>
        </p:nvSpPr>
        <p:spPr>
          <a:xfrm>
            <a:off x="2653626" y="360000"/>
            <a:ext cx="8169585" cy="663731"/>
          </a:xfrm>
        </p:spPr>
        <p:txBody>
          <a:bodyPr/>
          <a:lstStyle/>
          <a:p>
            <a:r>
              <a:rPr lang="nb-NO" dirty="0" err="1"/>
              <a:t>Background</a:t>
            </a:r>
            <a:endParaRPr lang="nb-NO" dirty="0"/>
          </a:p>
        </p:txBody>
      </p:sp>
      <p:sp>
        <p:nvSpPr>
          <p:cNvPr id="4" name="Plassholder for tekst 3">
            <a:extLst>
              <a:ext uri="{FF2B5EF4-FFF2-40B4-BE49-F238E27FC236}">
                <a16:creationId xmlns:a16="http://schemas.microsoft.com/office/drawing/2014/main" id="{603CCAB0-E604-3778-1005-740C10FD9285}"/>
              </a:ext>
            </a:extLst>
          </p:cNvPr>
          <p:cNvSpPr>
            <a:spLocks noGrp="1"/>
          </p:cNvSpPr>
          <p:nvPr>
            <p:ph type="body" idx="3"/>
          </p:nvPr>
        </p:nvSpPr>
        <p:spPr/>
        <p:txBody>
          <a:bodyPr>
            <a:normAutofit/>
          </a:bodyPr>
          <a:lstStyle/>
          <a:p>
            <a:endParaRPr lang="en-US" sz="2000" dirty="0"/>
          </a:p>
          <a:p>
            <a:r>
              <a:rPr lang="en-US" sz="2000" dirty="0">
                <a:latin typeface="+mn-lt"/>
              </a:rPr>
              <a:t>Project group established at the business meetings in Lisbon 2022</a:t>
            </a:r>
          </a:p>
          <a:p>
            <a:endParaRPr lang="en-US" sz="2000" dirty="0">
              <a:latin typeface="+mn-lt"/>
            </a:endParaRPr>
          </a:p>
          <a:p>
            <a:r>
              <a:rPr lang="en-US" sz="2000" dirty="0">
                <a:latin typeface="+mn-lt"/>
              </a:rPr>
              <a:t>Scope, goals: </a:t>
            </a:r>
            <a:r>
              <a:rPr lang="en-US" sz="2000" i="1" dirty="0">
                <a:latin typeface="+mn-lt"/>
              </a:rPr>
              <a:t>identify clinical drug concepts that exist in extension models of participating NRCs that are eligible for promotion with appropriate reference to authoritative source material, to the international edition.</a:t>
            </a:r>
          </a:p>
          <a:p>
            <a:endParaRPr lang="en-US" sz="2000" dirty="0"/>
          </a:p>
          <a:p>
            <a:endParaRPr lang="en-US" sz="2000" dirty="0"/>
          </a:p>
        </p:txBody>
      </p:sp>
      <p:sp>
        <p:nvSpPr>
          <p:cNvPr id="12" name="Plassholder for bilde 11">
            <a:extLst>
              <a:ext uri="{FF2B5EF4-FFF2-40B4-BE49-F238E27FC236}">
                <a16:creationId xmlns:a16="http://schemas.microsoft.com/office/drawing/2014/main" id="{052F91ED-AAE6-5E1F-74AA-3522F0A9315B}"/>
              </a:ext>
            </a:extLst>
          </p:cNvPr>
          <p:cNvSpPr>
            <a:spLocks noGrp="1"/>
          </p:cNvSpPr>
          <p:nvPr>
            <p:ph type="pic" idx="2"/>
          </p:nvPr>
        </p:nvSpPr>
        <p:spPr/>
      </p:sp>
    </p:spTree>
    <p:extLst>
      <p:ext uri="{BB962C8B-B14F-4D97-AF65-F5344CB8AC3E}">
        <p14:creationId xmlns:p14="http://schemas.microsoft.com/office/powerpoint/2010/main" val="3748605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982FECE0-4D22-3B79-FAE1-D5C7C2C53F55}"/>
              </a:ext>
            </a:extLst>
          </p:cNvPr>
          <p:cNvSpPr>
            <a:spLocks noGrp="1"/>
          </p:cNvSpPr>
          <p:nvPr>
            <p:ph type="pic" idx="2"/>
          </p:nvPr>
        </p:nvSpPr>
        <p:spPr/>
      </p:sp>
      <p:sp>
        <p:nvSpPr>
          <p:cNvPr id="3" name="Plassholder for tekst 2">
            <a:extLst>
              <a:ext uri="{FF2B5EF4-FFF2-40B4-BE49-F238E27FC236}">
                <a16:creationId xmlns:a16="http://schemas.microsoft.com/office/drawing/2014/main" id="{ADBDBF24-0312-E95C-F50C-C5D3F18031B6}"/>
              </a:ext>
            </a:extLst>
          </p:cNvPr>
          <p:cNvSpPr>
            <a:spLocks noGrp="1"/>
          </p:cNvSpPr>
          <p:nvPr>
            <p:ph type="body" idx="1"/>
          </p:nvPr>
        </p:nvSpPr>
        <p:spPr>
          <a:xfrm>
            <a:off x="2653989" y="350682"/>
            <a:ext cx="8169585" cy="663731"/>
          </a:xfrm>
        </p:spPr>
        <p:txBody>
          <a:bodyPr/>
          <a:lstStyle/>
          <a:p>
            <a:r>
              <a:rPr lang="nb-NO" dirty="0"/>
              <a:t>Project pilot </a:t>
            </a:r>
            <a:r>
              <a:rPr lang="nb-NO" dirty="0" err="1"/>
              <a:t>approach</a:t>
            </a:r>
            <a:endParaRPr lang="nb-NO" dirty="0"/>
          </a:p>
        </p:txBody>
      </p:sp>
      <p:sp>
        <p:nvSpPr>
          <p:cNvPr id="4" name="Plassholder for tekst 3">
            <a:extLst>
              <a:ext uri="{FF2B5EF4-FFF2-40B4-BE49-F238E27FC236}">
                <a16:creationId xmlns:a16="http://schemas.microsoft.com/office/drawing/2014/main" id="{BCA0414B-5DB1-641A-1CBC-9754337A87FE}"/>
              </a:ext>
            </a:extLst>
          </p:cNvPr>
          <p:cNvSpPr>
            <a:spLocks noGrp="1"/>
          </p:cNvSpPr>
          <p:nvPr>
            <p:ph type="body" idx="3"/>
          </p:nvPr>
        </p:nvSpPr>
        <p:spPr/>
        <p:txBody>
          <a:bodyPr>
            <a:normAutofit/>
          </a:bodyPr>
          <a:lstStyle/>
          <a:p>
            <a:endParaRPr lang="en-US" sz="2400" dirty="0">
              <a:latin typeface="+mn-lt"/>
            </a:endParaRPr>
          </a:p>
          <a:p>
            <a:r>
              <a:rPr lang="en-US" sz="2000" dirty="0">
                <a:latin typeface="+mn-lt"/>
              </a:rPr>
              <a:t>Basis for analysis: drug content in Norwegian extension filtered by chosen category of drugs</a:t>
            </a:r>
          </a:p>
          <a:p>
            <a:pPr lvl="1"/>
            <a:r>
              <a:rPr lang="en-US" sz="1800" dirty="0">
                <a:latin typeface="+mn-lt"/>
              </a:rPr>
              <a:t>Additional suggestions are welcome! Please add your national drug concepts and associated documentation if relevant</a:t>
            </a:r>
          </a:p>
          <a:p>
            <a:pPr lvl="1"/>
            <a:endParaRPr lang="en-US" sz="1800" dirty="0">
              <a:latin typeface="+mn-lt"/>
            </a:endParaRPr>
          </a:p>
          <a:p>
            <a:r>
              <a:rPr lang="en-US" sz="2000" dirty="0">
                <a:latin typeface="+mn-lt"/>
              </a:rPr>
              <a:t>Filtering candidates for content relevant for international edition</a:t>
            </a:r>
          </a:p>
          <a:p>
            <a:endParaRPr lang="en-US" sz="2000" dirty="0">
              <a:latin typeface="+mn-lt"/>
            </a:endParaRPr>
          </a:p>
          <a:p>
            <a:r>
              <a:rPr lang="en-US" sz="2000" dirty="0">
                <a:latin typeface="+mn-lt"/>
              </a:rPr>
              <a:t>Review of suggested concepts and attachment of accepted references by the participants in a shared document</a:t>
            </a:r>
          </a:p>
          <a:p>
            <a:endParaRPr lang="en-US" sz="2000" dirty="0">
              <a:latin typeface="+mn-lt"/>
            </a:endParaRPr>
          </a:p>
          <a:p>
            <a:r>
              <a:rPr lang="en-US" sz="2000" dirty="0">
                <a:latin typeface="+mn-lt"/>
              </a:rPr>
              <a:t>Migrating accepted concepts to international edition</a:t>
            </a:r>
          </a:p>
          <a:p>
            <a:endParaRPr lang="en-US" dirty="0"/>
          </a:p>
        </p:txBody>
      </p:sp>
    </p:spTree>
    <p:extLst>
      <p:ext uri="{BB962C8B-B14F-4D97-AF65-F5344CB8AC3E}">
        <p14:creationId xmlns:p14="http://schemas.microsoft.com/office/powerpoint/2010/main" val="1921420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B9F4F934-453C-C7FE-EF8D-A9395AF6760F}"/>
              </a:ext>
            </a:extLst>
          </p:cNvPr>
          <p:cNvSpPr>
            <a:spLocks noGrp="1"/>
          </p:cNvSpPr>
          <p:nvPr>
            <p:ph type="pic" idx="2"/>
          </p:nvPr>
        </p:nvSpPr>
        <p:spPr/>
      </p:sp>
      <p:sp>
        <p:nvSpPr>
          <p:cNvPr id="3" name="Plassholder for tekst 2">
            <a:extLst>
              <a:ext uri="{FF2B5EF4-FFF2-40B4-BE49-F238E27FC236}">
                <a16:creationId xmlns:a16="http://schemas.microsoft.com/office/drawing/2014/main" id="{4ADE47B9-5236-998F-B336-1BDB5B47520E}"/>
              </a:ext>
            </a:extLst>
          </p:cNvPr>
          <p:cNvSpPr>
            <a:spLocks noGrp="1"/>
          </p:cNvSpPr>
          <p:nvPr>
            <p:ph type="body" idx="1"/>
          </p:nvPr>
        </p:nvSpPr>
        <p:spPr>
          <a:xfrm>
            <a:off x="2653626" y="333875"/>
            <a:ext cx="8169585" cy="663731"/>
          </a:xfrm>
        </p:spPr>
        <p:txBody>
          <a:bodyPr/>
          <a:lstStyle/>
          <a:p>
            <a:r>
              <a:rPr lang="nb-NO" dirty="0" err="1"/>
              <a:t>Work</a:t>
            </a:r>
            <a:r>
              <a:rPr lang="nb-NO" dirty="0"/>
              <a:t> </a:t>
            </a:r>
            <a:r>
              <a:rPr lang="nb-NO" dirty="0" err="1"/>
              <a:t>process</a:t>
            </a:r>
            <a:r>
              <a:rPr lang="nb-NO" dirty="0"/>
              <a:t> – </a:t>
            </a:r>
            <a:r>
              <a:rPr lang="nb-NO" dirty="0" err="1"/>
              <a:t>review</a:t>
            </a:r>
            <a:r>
              <a:rPr lang="nb-NO" dirty="0"/>
              <a:t> </a:t>
            </a:r>
            <a:r>
              <a:rPr lang="nb-NO" dirty="0" err="1"/>
              <a:t>of</a:t>
            </a:r>
            <a:r>
              <a:rPr lang="nb-NO" dirty="0"/>
              <a:t> </a:t>
            </a:r>
            <a:r>
              <a:rPr lang="nb-NO" dirty="0" err="1"/>
              <a:t>candidates</a:t>
            </a:r>
            <a:endParaRPr lang="nb-NO" dirty="0"/>
          </a:p>
        </p:txBody>
      </p:sp>
      <p:pic>
        <p:nvPicPr>
          <p:cNvPr id="5" name="Bilde 4">
            <a:extLst>
              <a:ext uri="{FF2B5EF4-FFF2-40B4-BE49-F238E27FC236}">
                <a16:creationId xmlns:a16="http://schemas.microsoft.com/office/drawing/2014/main" id="{94FECA0E-508E-DA87-F4F9-EAE516A5D21D}"/>
              </a:ext>
            </a:extLst>
          </p:cNvPr>
          <p:cNvPicPr>
            <a:picLocks noChangeAspect="1"/>
          </p:cNvPicPr>
          <p:nvPr/>
        </p:nvPicPr>
        <p:blipFill>
          <a:blip r:embed="rId2"/>
          <a:stretch>
            <a:fillRect/>
          </a:stretch>
        </p:blipFill>
        <p:spPr>
          <a:xfrm>
            <a:off x="2334409" y="1937878"/>
            <a:ext cx="9144000" cy="4253513"/>
          </a:xfrm>
          <a:prstGeom prst="rect">
            <a:avLst/>
          </a:prstGeom>
        </p:spPr>
      </p:pic>
    </p:spTree>
    <p:extLst>
      <p:ext uri="{BB962C8B-B14F-4D97-AF65-F5344CB8AC3E}">
        <p14:creationId xmlns:p14="http://schemas.microsoft.com/office/powerpoint/2010/main" val="3779898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B0713846-D979-8B1D-738C-E5AD7936CADE}"/>
              </a:ext>
            </a:extLst>
          </p:cNvPr>
          <p:cNvSpPr>
            <a:spLocks noGrp="1"/>
          </p:cNvSpPr>
          <p:nvPr>
            <p:ph type="pic" idx="2"/>
          </p:nvPr>
        </p:nvSpPr>
        <p:spPr/>
      </p:sp>
      <p:sp>
        <p:nvSpPr>
          <p:cNvPr id="3" name="Plassholder for tekst 2">
            <a:extLst>
              <a:ext uri="{FF2B5EF4-FFF2-40B4-BE49-F238E27FC236}">
                <a16:creationId xmlns:a16="http://schemas.microsoft.com/office/drawing/2014/main" id="{CFDCD76D-1B4A-065A-B6D4-A5C11B66CA2C}"/>
              </a:ext>
            </a:extLst>
          </p:cNvPr>
          <p:cNvSpPr>
            <a:spLocks noGrp="1"/>
          </p:cNvSpPr>
          <p:nvPr>
            <p:ph type="body" idx="1"/>
          </p:nvPr>
        </p:nvSpPr>
        <p:spPr>
          <a:xfrm>
            <a:off x="2653626" y="360000"/>
            <a:ext cx="8169585" cy="663731"/>
          </a:xfrm>
        </p:spPr>
        <p:txBody>
          <a:bodyPr/>
          <a:lstStyle/>
          <a:p>
            <a:r>
              <a:rPr lang="nb-NO" dirty="0"/>
              <a:t>Data </a:t>
            </a:r>
            <a:r>
              <a:rPr lang="nb-NO" dirty="0" err="1"/>
              <a:t>sets</a:t>
            </a:r>
            <a:r>
              <a:rPr lang="nb-NO" dirty="0"/>
              <a:t> for </a:t>
            </a:r>
            <a:r>
              <a:rPr lang="nb-NO" dirty="0" err="1"/>
              <a:t>analysis</a:t>
            </a:r>
            <a:endParaRPr lang="nb-NO" dirty="0"/>
          </a:p>
        </p:txBody>
      </p:sp>
      <p:sp>
        <p:nvSpPr>
          <p:cNvPr id="4" name="Plassholder for tekst 3">
            <a:extLst>
              <a:ext uri="{FF2B5EF4-FFF2-40B4-BE49-F238E27FC236}">
                <a16:creationId xmlns:a16="http://schemas.microsoft.com/office/drawing/2014/main" id="{C52B99A0-D68F-119E-4691-20956B83867F}"/>
              </a:ext>
            </a:extLst>
          </p:cNvPr>
          <p:cNvSpPr>
            <a:spLocks noGrp="1"/>
          </p:cNvSpPr>
          <p:nvPr>
            <p:ph type="body" idx="3"/>
          </p:nvPr>
        </p:nvSpPr>
        <p:spPr/>
        <p:txBody>
          <a:bodyPr/>
          <a:lstStyle/>
          <a:p>
            <a:endParaRPr lang="en-US" sz="2000" dirty="0">
              <a:latin typeface="+mn-lt"/>
            </a:endParaRPr>
          </a:p>
          <a:p>
            <a:endParaRPr lang="en-US" sz="2000" dirty="0">
              <a:latin typeface="+mn-lt"/>
            </a:endParaRPr>
          </a:p>
          <a:p>
            <a:r>
              <a:rPr lang="en-US" sz="2000" dirty="0">
                <a:latin typeface="+mn-lt"/>
              </a:rPr>
              <a:t>Query-based accumulation of Norwegian national CDs/</a:t>
            </a:r>
            <a:r>
              <a:rPr lang="en-US" sz="2000" dirty="0" err="1">
                <a:latin typeface="+mn-lt"/>
              </a:rPr>
              <a:t>MPFos</a:t>
            </a:r>
            <a:r>
              <a:rPr lang="en-US" sz="2000" dirty="0">
                <a:latin typeface="+mn-lt"/>
              </a:rPr>
              <a:t>/</a:t>
            </a:r>
            <a:r>
              <a:rPr lang="en-US" sz="2000" dirty="0" err="1">
                <a:latin typeface="+mn-lt"/>
              </a:rPr>
              <a:t>Mpos</a:t>
            </a:r>
            <a:r>
              <a:rPr lang="en-US" sz="2000" dirty="0">
                <a:latin typeface="+mn-lt"/>
              </a:rPr>
              <a:t> based on the chosen group of medicines/characteristics</a:t>
            </a:r>
          </a:p>
          <a:p>
            <a:pPr lvl="1"/>
            <a:r>
              <a:rPr lang="en-US" sz="1600" dirty="0">
                <a:latin typeface="+mn-lt"/>
              </a:rPr>
              <a:t>We can play with this approach – ECL opens the possibility for a great range of definitions for a subset</a:t>
            </a:r>
          </a:p>
          <a:p>
            <a:endParaRPr lang="en-US" sz="2000" dirty="0">
              <a:latin typeface="+mn-lt"/>
            </a:endParaRPr>
          </a:p>
          <a:p>
            <a:r>
              <a:rPr lang="en-US" sz="2000" dirty="0">
                <a:latin typeface="+mn-lt"/>
              </a:rPr>
              <a:t>Topics thus far</a:t>
            </a:r>
          </a:p>
          <a:p>
            <a:pPr lvl="1"/>
            <a:r>
              <a:rPr lang="en-US" sz="1600" dirty="0">
                <a:latin typeface="+mn-lt"/>
              </a:rPr>
              <a:t>Anti-infectives – review completed. Thank you to all participants for your contribution!</a:t>
            </a:r>
          </a:p>
          <a:p>
            <a:pPr lvl="1"/>
            <a:r>
              <a:rPr lang="en-US" sz="1600" dirty="0">
                <a:latin typeface="+mn-lt"/>
              </a:rPr>
              <a:t>Non-insulin medicinal products for treatment of diabetes mellitus – review to commence shortly</a:t>
            </a:r>
          </a:p>
          <a:p>
            <a:pPr lvl="1"/>
            <a:r>
              <a:rPr lang="en-US" sz="1600" dirty="0">
                <a:latin typeface="+mn-lt"/>
              </a:rPr>
              <a:t>…? What areas would you like us to prioritize next?</a:t>
            </a:r>
            <a:endParaRPr lang="nb-NO" sz="1800" dirty="0"/>
          </a:p>
        </p:txBody>
      </p:sp>
    </p:spTree>
    <p:extLst>
      <p:ext uri="{BB962C8B-B14F-4D97-AF65-F5344CB8AC3E}">
        <p14:creationId xmlns:p14="http://schemas.microsoft.com/office/powerpoint/2010/main" val="3646362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CA174A7E-2FD1-2A3D-9F04-A363EC3F24D7}"/>
              </a:ext>
            </a:extLst>
          </p:cNvPr>
          <p:cNvSpPr>
            <a:spLocks noGrp="1"/>
          </p:cNvSpPr>
          <p:nvPr>
            <p:ph type="pic" idx="2"/>
          </p:nvPr>
        </p:nvSpPr>
        <p:spPr/>
      </p:sp>
      <p:sp>
        <p:nvSpPr>
          <p:cNvPr id="3" name="Plassholder for tekst 2">
            <a:extLst>
              <a:ext uri="{FF2B5EF4-FFF2-40B4-BE49-F238E27FC236}">
                <a16:creationId xmlns:a16="http://schemas.microsoft.com/office/drawing/2014/main" id="{D5A47513-10DB-3326-DF69-0E0E76484752}"/>
              </a:ext>
            </a:extLst>
          </p:cNvPr>
          <p:cNvSpPr>
            <a:spLocks noGrp="1"/>
          </p:cNvSpPr>
          <p:nvPr>
            <p:ph type="body" idx="1"/>
          </p:nvPr>
        </p:nvSpPr>
        <p:spPr>
          <a:xfrm>
            <a:off x="2653626" y="360000"/>
            <a:ext cx="8169585" cy="663731"/>
          </a:xfrm>
        </p:spPr>
        <p:txBody>
          <a:bodyPr/>
          <a:lstStyle/>
          <a:p>
            <a:r>
              <a:rPr lang="nb-NO" dirty="0"/>
              <a:t>Input from </a:t>
            </a:r>
            <a:r>
              <a:rPr lang="nb-NO" dirty="0" err="1"/>
              <a:t>the</a:t>
            </a:r>
            <a:r>
              <a:rPr lang="nb-NO" dirty="0"/>
              <a:t> </a:t>
            </a:r>
            <a:r>
              <a:rPr lang="nb-NO" dirty="0" err="1"/>
              <a:t>members</a:t>
            </a:r>
            <a:endParaRPr lang="nb-NO" dirty="0"/>
          </a:p>
        </p:txBody>
      </p:sp>
      <p:sp>
        <p:nvSpPr>
          <p:cNvPr id="4" name="Plassholder for tekst 3">
            <a:extLst>
              <a:ext uri="{FF2B5EF4-FFF2-40B4-BE49-F238E27FC236}">
                <a16:creationId xmlns:a16="http://schemas.microsoft.com/office/drawing/2014/main" id="{449952C8-E0F8-7330-5FDF-143296E0AE2C}"/>
              </a:ext>
            </a:extLst>
          </p:cNvPr>
          <p:cNvSpPr>
            <a:spLocks noGrp="1"/>
          </p:cNvSpPr>
          <p:nvPr>
            <p:ph type="body" idx="3"/>
          </p:nvPr>
        </p:nvSpPr>
        <p:spPr/>
        <p:txBody>
          <a:bodyPr>
            <a:normAutofit/>
          </a:bodyPr>
          <a:lstStyle/>
          <a:p>
            <a:endParaRPr lang="en-US" sz="2000" dirty="0"/>
          </a:p>
          <a:p>
            <a:r>
              <a:rPr lang="en-US" sz="2000" dirty="0"/>
              <a:t>The group addressed the difference in usefulness for the various national implementations</a:t>
            </a:r>
          </a:p>
          <a:p>
            <a:pPr lvl="1"/>
            <a:r>
              <a:rPr lang="en-US" sz="1800" dirty="0"/>
              <a:t>Originally focused on CD level concepts – the scope has been extended to offer review at </a:t>
            </a:r>
            <a:r>
              <a:rPr lang="en-US" sz="1800" dirty="0" err="1"/>
              <a:t>MPFo</a:t>
            </a:r>
            <a:r>
              <a:rPr lang="en-US" sz="1800" dirty="0"/>
              <a:t>/</a:t>
            </a:r>
            <a:r>
              <a:rPr lang="en-US" sz="1800" dirty="0" err="1"/>
              <a:t>MPo</a:t>
            </a:r>
            <a:r>
              <a:rPr lang="en-US" sz="1800" dirty="0"/>
              <a:t> level if desired</a:t>
            </a:r>
          </a:p>
          <a:p>
            <a:pPr lvl="1"/>
            <a:endParaRPr lang="en-US" sz="1800" dirty="0"/>
          </a:p>
          <a:p>
            <a:endParaRPr lang="en-US" sz="2000" dirty="0"/>
          </a:p>
          <a:p>
            <a:r>
              <a:rPr lang="en-US" sz="2000" dirty="0"/>
              <a:t>Format for review file has been slightly edited as we went along</a:t>
            </a:r>
          </a:p>
          <a:p>
            <a:endParaRPr lang="en-US" sz="2000" dirty="0"/>
          </a:p>
          <a:p>
            <a:endParaRPr lang="en-US" sz="2000" dirty="0"/>
          </a:p>
          <a:p>
            <a:r>
              <a:rPr lang="en-US" sz="2000" dirty="0"/>
              <a:t>Please contact us if you have suggestions, improvement requests or any other bright ideas!</a:t>
            </a:r>
          </a:p>
        </p:txBody>
      </p:sp>
    </p:spTree>
    <p:extLst>
      <p:ext uri="{BB962C8B-B14F-4D97-AF65-F5344CB8AC3E}">
        <p14:creationId xmlns:p14="http://schemas.microsoft.com/office/powerpoint/2010/main" val="307226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4"/>
          <p:cNvPicPr preferRelativeResize="0">
            <a:picLocks noGrp="1"/>
          </p:cNvPicPr>
          <p:nvPr>
            <p:ph type="pic" idx="3"/>
          </p:nvPr>
        </p:nvPicPr>
        <p:blipFill rotWithShape="1">
          <a:blip r:embed="rId3">
            <a:alphaModFix/>
          </a:blip>
          <a:srcRect/>
          <a:stretch/>
        </p:blipFill>
        <p:spPr>
          <a:xfrm>
            <a:off x="4064000" y="0"/>
            <a:ext cx="4064002" cy="2286001"/>
          </a:xfrm>
          <a:prstGeom prst="rect">
            <a:avLst/>
          </a:prstGeom>
          <a:noFill/>
          <a:ln>
            <a:noFill/>
          </a:ln>
        </p:spPr>
      </p:pic>
      <p:pic>
        <p:nvPicPr>
          <p:cNvPr id="96" name="Google Shape;96;p14"/>
          <p:cNvPicPr preferRelativeResize="0">
            <a:picLocks noGrp="1"/>
          </p:cNvPicPr>
          <p:nvPr>
            <p:ph type="pic" idx="7"/>
          </p:nvPr>
        </p:nvPicPr>
        <p:blipFill rotWithShape="1">
          <a:blip r:embed="rId4">
            <a:alphaModFix/>
          </a:blip>
          <a:srcRect t="-7197" b="31748"/>
          <a:stretch/>
        </p:blipFill>
        <p:spPr>
          <a:xfrm>
            <a:off x="6805613" y="4572000"/>
            <a:ext cx="5386387" cy="2286001"/>
          </a:xfrm>
          <a:prstGeom prst="rect">
            <a:avLst/>
          </a:prstGeom>
          <a:noFill/>
          <a:ln>
            <a:noFill/>
          </a:ln>
        </p:spPr>
      </p:pic>
      <p:pic>
        <p:nvPicPr>
          <p:cNvPr id="97" name="Google Shape;97;p14"/>
          <p:cNvPicPr preferRelativeResize="0">
            <a:picLocks noGrp="1"/>
          </p:cNvPicPr>
          <p:nvPr>
            <p:ph type="pic" idx="5"/>
          </p:nvPr>
        </p:nvPicPr>
        <p:blipFill rotWithShape="1">
          <a:blip r:embed="rId5">
            <a:alphaModFix/>
          </a:blip>
          <a:srcRect l="23383" t="27364" r="23388" b="38153"/>
          <a:stretch/>
        </p:blipFill>
        <p:spPr>
          <a:xfrm>
            <a:off x="0" y="2286000"/>
            <a:ext cx="6273802" cy="2286001"/>
          </a:xfrm>
          <a:prstGeom prst="rect">
            <a:avLst/>
          </a:prstGeom>
          <a:noFill/>
          <a:ln>
            <a:noFill/>
          </a:ln>
        </p:spPr>
      </p:pic>
      <p:pic>
        <p:nvPicPr>
          <p:cNvPr id="98" name="Google Shape;98;p14" descr="A picture containing text, swimming, ocean floor&#10;&#10;Description automatically generated"/>
          <p:cNvPicPr preferRelativeResize="0">
            <a:picLocks noGrp="1"/>
          </p:cNvPicPr>
          <p:nvPr>
            <p:ph type="pic" idx="4"/>
          </p:nvPr>
        </p:nvPicPr>
        <p:blipFill rotWithShape="1">
          <a:blip r:embed="rId6">
            <a:alphaModFix/>
          </a:blip>
          <a:srcRect t="4210" b="4209"/>
          <a:stretch/>
        </p:blipFill>
        <p:spPr>
          <a:xfrm>
            <a:off x="8128000" y="0"/>
            <a:ext cx="4064000" cy="2286000"/>
          </a:xfrm>
          <a:prstGeom prst="rect">
            <a:avLst/>
          </a:prstGeom>
          <a:noFill/>
          <a:ln>
            <a:noFill/>
          </a:ln>
        </p:spPr>
      </p:pic>
      <p:pic>
        <p:nvPicPr>
          <p:cNvPr id="99" name="Google Shape;99;p14"/>
          <p:cNvPicPr preferRelativeResize="0">
            <a:picLocks noGrp="1"/>
          </p:cNvPicPr>
          <p:nvPr>
            <p:ph type="pic" idx="6"/>
          </p:nvPr>
        </p:nvPicPr>
        <p:blipFill rotWithShape="1">
          <a:blip r:embed="rId7">
            <a:alphaModFix/>
          </a:blip>
          <a:srcRect t="20142" b="20142"/>
          <a:stretch/>
        </p:blipFill>
        <p:spPr>
          <a:xfrm>
            <a:off x="0" y="4572000"/>
            <a:ext cx="6805613" cy="2286001"/>
          </a:xfrm>
          <a:prstGeom prst="rect">
            <a:avLst/>
          </a:prstGeom>
          <a:noFill/>
          <a:ln>
            <a:noFill/>
          </a:ln>
        </p:spPr>
      </p:pic>
      <p:sp>
        <p:nvSpPr>
          <p:cNvPr id="100" name="Google Shape;100;p14"/>
          <p:cNvSpPr/>
          <p:nvPr/>
        </p:nvSpPr>
        <p:spPr>
          <a:xfrm>
            <a:off x="211" y="4572000"/>
            <a:ext cx="68052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sp>
        <p:nvSpPr>
          <p:cNvPr id="101" name="Google Shape;101;p14"/>
          <p:cNvSpPr/>
          <p:nvPr/>
        </p:nvSpPr>
        <p:spPr>
          <a:xfrm>
            <a:off x="8128000" y="0"/>
            <a:ext cx="4064000" cy="2040467"/>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sp>
        <p:nvSpPr>
          <p:cNvPr id="102" name="Google Shape;102;p14"/>
          <p:cNvSpPr/>
          <p:nvPr/>
        </p:nvSpPr>
        <p:spPr>
          <a:xfrm>
            <a:off x="6051552" y="1949451"/>
            <a:ext cx="6140449" cy="2959100"/>
          </a:xfrm>
          <a:prstGeom prst="rect">
            <a:avLst/>
          </a:prstGeom>
          <a:solidFill>
            <a:schemeClr val="lt1"/>
          </a:solidFill>
          <a:ln>
            <a:noFill/>
          </a:ln>
          <a:effectLst>
            <a:outerShdw blurRad="444500" sx="102000" sy="102000" algn="ctr" rotWithShape="0">
              <a:srgbClr val="000000">
                <a:alpha val="5372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sp>
        <p:nvSpPr>
          <p:cNvPr id="103" name="Google Shape;103;p14"/>
          <p:cNvSpPr txBox="1"/>
          <p:nvPr/>
        </p:nvSpPr>
        <p:spPr>
          <a:xfrm>
            <a:off x="6693959" y="2166078"/>
            <a:ext cx="5077884" cy="2339061"/>
          </a:xfrm>
          <a:prstGeom prst="rect">
            <a:avLst/>
          </a:prstGeom>
          <a:noFill/>
          <a:ln>
            <a:noFill/>
          </a:ln>
        </p:spPr>
        <p:txBody>
          <a:bodyPr spcFirstLastPara="1" wrap="square" lIns="91425" tIns="45700" rIns="91425" bIns="45700" anchor="t" anchorCtr="0">
            <a:spAutoFit/>
          </a:bodyPr>
          <a:lstStyle/>
          <a:p>
            <a:r>
              <a:rPr lang="en-US" sz="2400" b="1" dirty="0">
                <a:solidFill>
                  <a:schemeClr val="accent2">
                    <a:lumMod val="60000"/>
                    <a:lumOff val="40000"/>
                  </a:schemeClr>
                </a:solidFill>
              </a:rPr>
              <a:t>Drug Content Analysis Project (DCAP)</a:t>
            </a:r>
            <a:r>
              <a:rPr lang="en-GB" sz="2400" dirty="0"/>
              <a:t> Test batch of 20 concepts imported from Norway: report on author’s findings </a:t>
            </a:r>
          </a:p>
          <a:p>
            <a:pPr marL="0" marR="0" lvl="0" indent="0" algn="l" rtl="0">
              <a:spcBef>
                <a:spcPts val="0"/>
              </a:spcBef>
              <a:spcAft>
                <a:spcPts val="0"/>
              </a:spcAft>
              <a:buNone/>
            </a:pPr>
            <a:endParaRPr lang="en-US" sz="3200" b="1" dirty="0">
              <a:solidFill>
                <a:schemeClr val="accent2">
                  <a:lumMod val="60000"/>
                  <a:lumOff val="40000"/>
                </a:schemeClr>
              </a:solidFill>
            </a:endParaRPr>
          </a:p>
          <a:p>
            <a:pPr marL="0" marR="0" lvl="0" indent="0" algn="l" rtl="0">
              <a:spcBef>
                <a:spcPts val="0"/>
              </a:spcBef>
              <a:spcAft>
                <a:spcPts val="0"/>
              </a:spcAft>
              <a:buNone/>
            </a:pPr>
            <a:r>
              <a:rPr lang="en-US" sz="1800" b="1" dirty="0">
                <a:solidFill>
                  <a:schemeClr val="accent2">
                    <a:lumMod val="60000"/>
                    <a:lumOff val="40000"/>
                  </a:schemeClr>
                </a:solidFill>
                <a:latin typeface="Mulish"/>
                <a:ea typeface="Mulish"/>
                <a:cs typeface="Mulish"/>
                <a:sym typeface="Mulish"/>
              </a:rPr>
              <a:t>April 5</a:t>
            </a:r>
            <a:r>
              <a:rPr lang="en-US" sz="1800" b="1" baseline="30000" dirty="0">
                <a:solidFill>
                  <a:schemeClr val="accent2">
                    <a:lumMod val="60000"/>
                    <a:lumOff val="40000"/>
                  </a:schemeClr>
                </a:solidFill>
                <a:latin typeface="Mulish"/>
                <a:ea typeface="Mulish"/>
                <a:cs typeface="Mulish"/>
                <a:sym typeface="Mulish"/>
              </a:rPr>
              <a:t>th,</a:t>
            </a:r>
            <a:r>
              <a:rPr lang="en-US" sz="1800" b="1" dirty="0">
                <a:solidFill>
                  <a:schemeClr val="accent2">
                    <a:lumMod val="60000"/>
                    <a:lumOff val="40000"/>
                  </a:schemeClr>
                </a:solidFill>
                <a:latin typeface="Mulish"/>
                <a:ea typeface="Mulish"/>
                <a:cs typeface="Mulish"/>
                <a:sym typeface="Mulish"/>
              </a:rPr>
              <a:t> 2023</a:t>
            </a:r>
            <a:endParaRPr sz="1800" b="1" i="0" u="none" strike="noStrike" cap="none" dirty="0">
              <a:solidFill>
                <a:schemeClr val="accent2">
                  <a:lumMod val="60000"/>
                  <a:lumOff val="40000"/>
                </a:schemeClr>
              </a:solidFill>
              <a:latin typeface="Mulish"/>
              <a:ea typeface="Mulish"/>
              <a:cs typeface="Mulish"/>
              <a:sym typeface="Mulish"/>
            </a:endParaRPr>
          </a:p>
        </p:txBody>
      </p:sp>
      <p:sp>
        <p:nvSpPr>
          <p:cNvPr id="105" name="Google Shape;105;p14"/>
          <p:cNvSpPr txBox="1"/>
          <p:nvPr/>
        </p:nvSpPr>
        <p:spPr>
          <a:xfrm>
            <a:off x="8442734" y="561282"/>
            <a:ext cx="3434531" cy="83747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CA" sz="3600" b="1" i="0" u="none" strike="noStrike" cap="none">
                <a:solidFill>
                  <a:schemeClr val="lt1"/>
                </a:solidFill>
                <a:latin typeface="Mulish"/>
                <a:ea typeface="Mulish"/>
                <a:cs typeface="Mulish"/>
                <a:sym typeface="Mulish"/>
              </a:rPr>
              <a:t>London, UK</a:t>
            </a:r>
            <a:endParaRPr sz="3600" b="1" i="0" u="none" strike="noStrike" cap="none">
              <a:solidFill>
                <a:schemeClr val="lt1"/>
              </a:solidFill>
              <a:latin typeface="Mulish"/>
              <a:ea typeface="Mulish"/>
              <a:cs typeface="Mulish"/>
              <a:sym typeface="Mulish"/>
            </a:endParaRPr>
          </a:p>
        </p:txBody>
      </p:sp>
      <p:pic>
        <p:nvPicPr>
          <p:cNvPr id="106" name="Google Shape;106;p14"/>
          <p:cNvPicPr preferRelativeResize="0">
            <a:picLocks noGrp="1"/>
          </p:cNvPicPr>
          <p:nvPr>
            <p:ph type="pic" idx="2"/>
          </p:nvPr>
        </p:nvPicPr>
        <p:blipFill rotWithShape="1">
          <a:blip r:embed="rId8">
            <a:alphaModFix/>
          </a:blip>
          <a:srcRect/>
          <a:stretch/>
        </p:blipFill>
        <p:spPr>
          <a:xfrm>
            <a:off x="0" y="0"/>
            <a:ext cx="4064002" cy="2286001"/>
          </a:xfrm>
          <a:prstGeom prst="rect">
            <a:avLst/>
          </a:prstGeom>
          <a:noFill/>
          <a:ln>
            <a:noFill/>
          </a:ln>
        </p:spPr>
      </p:pic>
      <p:sp>
        <p:nvSpPr>
          <p:cNvPr id="107" name="Google Shape;107;p14"/>
          <p:cNvSpPr/>
          <p:nvPr/>
        </p:nvSpPr>
        <p:spPr>
          <a:xfrm>
            <a:off x="242" y="0"/>
            <a:ext cx="40635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pic>
        <p:nvPicPr>
          <p:cNvPr id="108" name="Google Shape;108;p14"/>
          <p:cNvPicPr preferRelativeResize="0"/>
          <p:nvPr/>
        </p:nvPicPr>
        <p:blipFill rotWithShape="1">
          <a:blip r:embed="rId9">
            <a:alphaModFix/>
          </a:blip>
          <a:srcRect/>
          <a:stretch/>
        </p:blipFill>
        <p:spPr>
          <a:xfrm>
            <a:off x="556247" y="561276"/>
            <a:ext cx="3069900" cy="1364400"/>
          </a:xfrm>
          <a:prstGeom prst="rect">
            <a:avLst/>
          </a:prstGeom>
          <a:noFill/>
          <a:ln>
            <a:noFill/>
          </a:ln>
        </p:spPr>
      </p:pic>
      <p:sp>
        <p:nvSpPr>
          <p:cNvPr id="109" name="Google Shape;109;p14"/>
          <p:cNvSpPr txBox="1"/>
          <p:nvPr/>
        </p:nvSpPr>
        <p:spPr>
          <a:xfrm>
            <a:off x="276090" y="6383375"/>
            <a:ext cx="757581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CA" sz="1000" b="0" i="0" u="none" strike="noStrike" cap="none">
                <a:solidFill>
                  <a:schemeClr val="lt1"/>
                </a:solidFill>
                <a:latin typeface="Mulish"/>
                <a:ea typeface="Mulish"/>
                <a:cs typeface="Mulish"/>
                <a:sym typeface="Mulish"/>
              </a:rPr>
              <a:t>snomedexpo.org  |   linkedin.com/company/ihtsdo   |   twitter.com/snomedct   |   youtube.com/</a:t>
            </a:r>
            <a:r>
              <a:rPr lang="en-CA" sz="1000">
                <a:solidFill>
                  <a:schemeClr val="lt1"/>
                </a:solidFill>
                <a:latin typeface="Mulish"/>
                <a:ea typeface="Mulish"/>
                <a:cs typeface="Mulish"/>
                <a:sym typeface="Mulish"/>
              </a:rPr>
              <a:t>@snomedct</a:t>
            </a:r>
            <a:endParaRPr/>
          </a:p>
        </p:txBody>
      </p:sp>
    </p:spTree>
    <p:extLst>
      <p:ext uri="{BB962C8B-B14F-4D97-AF65-F5344CB8AC3E}">
        <p14:creationId xmlns:p14="http://schemas.microsoft.com/office/powerpoint/2010/main" val="3234323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8"/>
          <p:cNvSpPr txBox="1">
            <a:spLocks noGrp="1"/>
          </p:cNvSpPr>
          <p:nvPr>
            <p:ph type="body" idx="1"/>
          </p:nvPr>
        </p:nvSpPr>
        <p:spPr>
          <a:xfrm>
            <a:off x="360000" y="360000"/>
            <a:ext cx="10463212" cy="757090"/>
          </a:xfrm>
          <a:prstGeom prst="rect">
            <a:avLst/>
          </a:prstGeom>
          <a:noFill/>
          <a:ln>
            <a:noFill/>
          </a:ln>
        </p:spPr>
        <p:txBody>
          <a:bodyPr spcFirstLastPara="1" wrap="square" lIns="91425" tIns="45700" rIns="91425" bIns="45700" anchor="t" anchorCtr="0">
            <a:spAutoFit/>
          </a:bodyPr>
          <a:lstStyle/>
          <a:p>
            <a:pPr marL="0" indent="0" algn="ctr">
              <a:spcBef>
                <a:spcPts val="0"/>
              </a:spcBef>
            </a:pPr>
            <a:r>
              <a:rPr lang="en-GB" sz="2400" b="1" dirty="0">
                <a:solidFill>
                  <a:schemeClr val="accent2">
                    <a:lumMod val="60000"/>
                    <a:lumOff val="40000"/>
                  </a:schemeClr>
                </a:solidFill>
              </a:rPr>
              <a:t>From 23 March DCAP meeting  - recap on decisions</a:t>
            </a:r>
          </a:p>
          <a:p>
            <a:pPr marL="0" lvl="0" indent="0" algn="ctr" rtl="0">
              <a:lnSpc>
                <a:spcPct val="90000"/>
              </a:lnSpc>
              <a:spcBef>
                <a:spcPts val="0"/>
              </a:spcBef>
              <a:spcAft>
                <a:spcPts val="0"/>
              </a:spcAft>
              <a:buClr>
                <a:schemeClr val="accent1"/>
              </a:buClr>
              <a:buSzPts val="3200"/>
              <a:buNone/>
            </a:pPr>
            <a:endParaRPr sz="2400" dirty="0"/>
          </a:p>
        </p:txBody>
      </p:sp>
      <p:sp>
        <p:nvSpPr>
          <p:cNvPr id="136" name="Google Shape;136;p18"/>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p>
            <a:pPr marL="0" indent="0">
              <a:buNone/>
            </a:pPr>
            <a:r>
              <a:rPr lang="en-GB" sz="1800" dirty="0">
                <a:solidFill>
                  <a:schemeClr val="tx1"/>
                </a:solidFill>
              </a:rPr>
              <a:t>1</a:t>
            </a:r>
            <a:r>
              <a:rPr lang="en-GB" sz="2000" dirty="0">
                <a:solidFill>
                  <a:schemeClr val="tx1"/>
                </a:solidFill>
              </a:rPr>
              <a:t>. </a:t>
            </a:r>
            <a:r>
              <a:rPr lang="en-GB" sz="1800" b="0" i="0" dirty="0">
                <a:solidFill>
                  <a:srgbClr val="222222"/>
                </a:solidFill>
                <a:effectLst/>
                <a:latin typeface="Arial" panose="020B0604020202020204" pitchFamily="34" charset="0"/>
              </a:rPr>
              <a:t>We can import the Norwegian extension anti-infective clinical drugs to the SCT International edition in a batch (split into separate tasks in the Authoring Platform that can be traced on a logging spreadsheet).</a:t>
            </a:r>
          </a:p>
          <a:p>
            <a:pPr marL="0" indent="0">
              <a:buNone/>
            </a:pPr>
            <a:r>
              <a:rPr lang="en-US" sz="1800" dirty="0">
                <a:solidFill>
                  <a:schemeClr val="tx1"/>
                </a:solidFill>
              </a:rPr>
              <a:t>2. </a:t>
            </a:r>
            <a:r>
              <a:rPr lang="en-GB" sz="1800" b="0" i="0" dirty="0">
                <a:solidFill>
                  <a:srgbClr val="222222"/>
                </a:solidFill>
                <a:effectLst/>
                <a:latin typeface="Arial" panose="020B0604020202020204" pitchFamily="34" charset="0"/>
              </a:rPr>
              <a:t>The concepts that do not meet Editorial Guidance will be excluded </a:t>
            </a:r>
            <a:r>
              <a:rPr lang="en-GB" sz="1800" b="0" i="1" dirty="0">
                <a:solidFill>
                  <a:srgbClr val="222222"/>
                </a:solidFill>
                <a:effectLst/>
                <a:latin typeface="Arial" panose="020B0604020202020204" pitchFamily="34" charset="0"/>
              </a:rPr>
              <a:t>before</a:t>
            </a:r>
            <a:r>
              <a:rPr lang="en-GB" sz="1800" b="0" i="0" dirty="0">
                <a:solidFill>
                  <a:srgbClr val="222222"/>
                </a:solidFill>
                <a:effectLst/>
                <a:latin typeface="Arial" panose="020B0604020202020204" pitchFamily="34" charset="0"/>
              </a:rPr>
              <a:t> the list is sent to the technical team for batching. Changes to the defining characteristics will not be made to concepts already published in a national </a:t>
            </a:r>
            <a:r>
              <a:rPr lang="en-GB" sz="1800" dirty="0">
                <a:solidFill>
                  <a:srgbClr val="222222"/>
                </a:solidFill>
                <a:latin typeface="Arial" panose="020B0604020202020204" pitchFamily="34" charset="0"/>
              </a:rPr>
              <a:t>e</a:t>
            </a:r>
            <a:r>
              <a:rPr lang="en-GB" sz="1800" b="0" i="0" dirty="0">
                <a:solidFill>
                  <a:srgbClr val="222222"/>
                </a:solidFill>
                <a:effectLst/>
                <a:latin typeface="Arial" panose="020B0604020202020204" pitchFamily="34" charset="0"/>
              </a:rPr>
              <a:t>xtension to match or fit in with international Editorial Guidance, but instead proposal agreed that </a:t>
            </a:r>
            <a:r>
              <a:rPr lang="en-GB" sz="1800" b="1" i="0" dirty="0">
                <a:solidFill>
                  <a:schemeClr val="bg2"/>
                </a:solidFill>
                <a:effectLst/>
                <a:latin typeface="Arial" panose="020B0604020202020204" pitchFamily="34" charset="0"/>
              </a:rPr>
              <a:t>if a new concept is required a request will be submitted from DCAP through the CRS system for a concept that does align with guidance.</a:t>
            </a:r>
          </a:p>
          <a:p>
            <a:pPr marL="0" indent="0">
              <a:buNone/>
            </a:pPr>
            <a:r>
              <a:rPr lang="en-GB" sz="1800" dirty="0">
                <a:solidFill>
                  <a:schemeClr val="tx1"/>
                </a:solidFill>
                <a:latin typeface="Arial" panose="020B0604020202020204" pitchFamily="34" charset="0"/>
              </a:rPr>
              <a:t>Rationale:</a:t>
            </a:r>
            <a:endParaRPr lang="en-GB" sz="1800" i="0" dirty="0">
              <a:solidFill>
                <a:schemeClr val="tx1"/>
              </a:solidFill>
              <a:effectLst/>
              <a:latin typeface="Arial" panose="020B0604020202020204" pitchFamily="34" charset="0"/>
            </a:endParaRPr>
          </a:p>
          <a:p>
            <a:pPr marL="171450" indent="-171450"/>
            <a:r>
              <a:rPr lang="en-GB" sz="1800" b="0" i="0" dirty="0">
                <a:solidFill>
                  <a:srgbClr val="222222"/>
                </a:solidFill>
                <a:effectLst/>
                <a:latin typeface="Arial" panose="020B0604020202020204" pitchFamily="34" charset="0"/>
              </a:rPr>
              <a:t>DCAP has validated that the medicinal product </a:t>
            </a:r>
            <a:r>
              <a:rPr lang="en-GB" sz="1800" b="0" i="1" dirty="0">
                <a:solidFill>
                  <a:srgbClr val="222222"/>
                </a:solidFill>
                <a:effectLst/>
                <a:latin typeface="Arial" panose="020B0604020202020204" pitchFamily="34" charset="0"/>
              </a:rPr>
              <a:t>should</a:t>
            </a:r>
            <a:r>
              <a:rPr lang="en-GB" sz="1800" b="0" i="0" dirty="0">
                <a:solidFill>
                  <a:srgbClr val="222222"/>
                </a:solidFill>
                <a:effectLst/>
                <a:latin typeface="Arial" panose="020B0604020202020204" pitchFamily="34" charset="0"/>
              </a:rPr>
              <a:t> be represented in the International content, it’s just that the representation of it from the donor country is not quite in line with the International patterns. </a:t>
            </a:r>
          </a:p>
          <a:p>
            <a:pPr marL="171450" indent="-171450"/>
            <a:r>
              <a:rPr lang="en-GB" sz="1800" b="0" i="0" dirty="0">
                <a:solidFill>
                  <a:srgbClr val="222222"/>
                </a:solidFill>
                <a:effectLst/>
                <a:latin typeface="Arial" panose="020B0604020202020204" pitchFamily="34" charset="0"/>
              </a:rPr>
              <a:t>Changing a national </a:t>
            </a:r>
            <a:r>
              <a:rPr lang="en-GB" sz="1800" dirty="0">
                <a:solidFill>
                  <a:srgbClr val="222222"/>
                </a:solidFill>
                <a:latin typeface="Arial" panose="020B0604020202020204" pitchFamily="34" charset="0"/>
              </a:rPr>
              <a:t>e</a:t>
            </a:r>
            <a:r>
              <a:rPr lang="en-GB" sz="1800" b="0" i="0" dirty="0">
                <a:solidFill>
                  <a:srgbClr val="222222"/>
                </a:solidFill>
                <a:effectLst/>
                <a:latin typeface="Arial" panose="020B0604020202020204" pitchFamily="34" charset="0"/>
              </a:rPr>
              <a:t>xtension concept alters the meaning of the concept which brings a discrepancy between the meaning of the concept in the original system (in this case Norway) and the International – which is unacceptable. </a:t>
            </a:r>
          </a:p>
          <a:p>
            <a:pPr marL="171450" indent="-171450"/>
            <a:r>
              <a:rPr lang="en-GB" sz="1800" dirty="0">
                <a:solidFill>
                  <a:srgbClr val="222222"/>
                </a:solidFill>
                <a:latin typeface="Arial" panose="020B0604020202020204" pitchFamily="34" charset="0"/>
              </a:rPr>
              <a:t>6 concepts out of the initial test 20 were found to have breached international Editorial Guidance…</a:t>
            </a:r>
            <a:endParaRPr lang="en-GB" sz="1800" dirty="0">
              <a:solidFill>
                <a:schemeClr val="tx1"/>
              </a:solidFill>
            </a:endParaRPr>
          </a:p>
          <a:p>
            <a:pPr marL="228600" lvl="0" indent="-50800" algn="l" rtl="0">
              <a:lnSpc>
                <a:spcPct val="90000"/>
              </a:lnSpc>
              <a:spcBef>
                <a:spcPts val="0"/>
              </a:spcBef>
              <a:spcAft>
                <a:spcPts val="0"/>
              </a:spcAft>
              <a:buClr>
                <a:schemeClr val="dk2"/>
              </a:buClr>
              <a:buSzPts val="2800"/>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7"/>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US" sz="3200" b="1" dirty="0">
                <a:solidFill>
                  <a:schemeClr val="accent1"/>
                </a:solidFill>
              </a:rPr>
              <a:t>International Editorial Guidance Variance 1</a:t>
            </a:r>
            <a:endParaRPr dirty="0"/>
          </a:p>
        </p:txBody>
      </p:sp>
      <p:sp>
        <p:nvSpPr>
          <p:cNvPr id="130" name="Google Shape;130;p17"/>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p>
            <a:pPr marL="161925" indent="0">
              <a:buNone/>
            </a:pPr>
            <a:r>
              <a:rPr lang="en-GB" sz="2000" b="0" i="0" dirty="0">
                <a:solidFill>
                  <a:srgbClr val="222222"/>
                </a:solidFill>
                <a:effectLst/>
                <a:latin typeface="Arial" panose="020B0604020202020204" pitchFamily="34" charset="0"/>
              </a:rPr>
              <a:t>In the test batch of 20 the following breaches to international Editorial Guidance were found:</a:t>
            </a:r>
          </a:p>
          <a:p>
            <a:pPr algn="l"/>
            <a:r>
              <a:rPr lang="en-GB" sz="2000" b="0" i="0" dirty="0">
                <a:solidFill>
                  <a:srgbClr val="222222"/>
                </a:solidFill>
                <a:effectLst/>
                <a:latin typeface="Arial" panose="020B0604020202020204" pitchFamily="34" charset="0"/>
              </a:rPr>
              <a:t> 1078301000202109 </a:t>
            </a:r>
            <a:r>
              <a:rPr lang="en-GB" sz="2000" b="0" i="0" dirty="0" err="1">
                <a:solidFill>
                  <a:srgbClr val="222222"/>
                </a:solidFill>
                <a:effectLst/>
                <a:latin typeface="Arial" panose="020B0604020202020204" pitchFamily="34" charset="0"/>
              </a:rPr>
              <a:t>Ceftolozane</a:t>
            </a:r>
            <a:r>
              <a:rPr lang="en-GB" sz="2000" b="0" i="0" dirty="0">
                <a:solidFill>
                  <a:srgbClr val="222222"/>
                </a:solidFill>
                <a:effectLst/>
                <a:latin typeface="Arial" panose="020B0604020202020204" pitchFamily="34" charset="0"/>
              </a:rPr>
              <a:t> (as </a:t>
            </a:r>
            <a:r>
              <a:rPr lang="en-GB" sz="2000" b="0" i="0" dirty="0" err="1">
                <a:solidFill>
                  <a:srgbClr val="222222"/>
                </a:solidFill>
                <a:effectLst/>
                <a:latin typeface="Arial" panose="020B0604020202020204" pitchFamily="34" charset="0"/>
              </a:rPr>
              <a:t>ceftolozane</a:t>
            </a:r>
            <a:r>
              <a:rPr lang="en-GB" sz="2000" b="0" i="0" dirty="0">
                <a:solidFill>
                  <a:srgbClr val="222222"/>
                </a:solidFill>
                <a:effectLst/>
                <a:latin typeface="Arial" panose="020B0604020202020204" pitchFamily="34" charset="0"/>
              </a:rPr>
              <a:t> </a:t>
            </a:r>
            <a:r>
              <a:rPr lang="en-GB" sz="2000" b="0" i="0" dirty="0" err="1">
                <a:solidFill>
                  <a:srgbClr val="222222"/>
                </a:solidFill>
                <a:effectLst/>
                <a:latin typeface="Arial" panose="020B0604020202020204" pitchFamily="34" charset="0"/>
              </a:rPr>
              <a:t>sulfate</a:t>
            </a:r>
            <a:r>
              <a:rPr lang="en-GB" sz="2000" b="0" i="0" dirty="0">
                <a:solidFill>
                  <a:srgbClr val="222222"/>
                </a:solidFill>
                <a:effectLst/>
                <a:latin typeface="Arial" panose="020B0604020202020204" pitchFamily="34" charset="0"/>
              </a:rPr>
              <a:t>) 1 g and tazobactam (as tazobactam sodium) 500 mg powder for concentrate for solution for infusion vial (clinical drug)</a:t>
            </a:r>
            <a:br>
              <a:rPr lang="en-GB" sz="2000" b="0" i="0" dirty="0">
                <a:solidFill>
                  <a:srgbClr val="222222"/>
                </a:solidFill>
                <a:effectLst/>
                <a:latin typeface="Arial" panose="020B0604020202020204" pitchFamily="34" charset="0"/>
              </a:rPr>
            </a:br>
            <a:endParaRPr lang="en-GB" sz="2000" b="0" i="0" dirty="0">
              <a:solidFill>
                <a:srgbClr val="222222"/>
              </a:solidFill>
              <a:effectLst/>
              <a:latin typeface="Arial" panose="020B0604020202020204" pitchFamily="34" charset="0"/>
            </a:endParaRPr>
          </a:p>
          <a:p>
            <a:pPr algn="l">
              <a:buFont typeface="Arial" panose="020B0604020202020204" pitchFamily="34" charset="0"/>
              <a:buChar char="•"/>
            </a:pPr>
            <a:r>
              <a:rPr lang="en-GB" sz="2000" b="0" i="0" dirty="0">
                <a:solidFill>
                  <a:srgbClr val="222222"/>
                </a:solidFill>
                <a:effectLst/>
                <a:latin typeface="Arial" panose="020B0604020202020204" pitchFamily="34" charset="0"/>
              </a:rPr>
              <a:t>‘x for y for z’ dose forms will remain out of scope per current Editorial Guidance.</a:t>
            </a:r>
            <a:br>
              <a:rPr lang="en-GB" sz="2000" b="0" i="0" dirty="0">
                <a:solidFill>
                  <a:srgbClr val="222222"/>
                </a:solidFill>
                <a:effectLst/>
                <a:latin typeface="Arial" panose="020B0604020202020204" pitchFamily="34" charset="0"/>
              </a:rPr>
            </a:br>
            <a:r>
              <a:rPr lang="en-GB" sz="2000" b="0" i="0" dirty="0">
                <a:solidFill>
                  <a:srgbClr val="222222"/>
                </a:solidFill>
                <a:effectLst/>
                <a:latin typeface="Arial" panose="020B0604020202020204" pitchFamily="34" charset="0"/>
              </a:rPr>
              <a:t>Example,  Powder for concentrate for conventional release solution for infusion (dose form) will not be </a:t>
            </a:r>
            <a:r>
              <a:rPr lang="en-GB" sz="2000" b="0" i="0" dirty="0" err="1">
                <a:solidFill>
                  <a:srgbClr val="222222"/>
                </a:solidFill>
                <a:effectLst/>
                <a:latin typeface="Arial" panose="020B0604020202020204" pitchFamily="34" charset="0"/>
              </a:rPr>
              <a:t>modeled</a:t>
            </a:r>
            <a:r>
              <a:rPr lang="en-GB" sz="2000" b="0" i="0" dirty="0">
                <a:solidFill>
                  <a:srgbClr val="222222"/>
                </a:solidFill>
                <a:effectLst/>
                <a:latin typeface="Arial" panose="020B0604020202020204" pitchFamily="34" charset="0"/>
              </a:rPr>
              <a:t>. Instead, based on pharmacist expert input that ‘dissolve’ is the important transform to capture, then 764843001 |Powder for conventional release solution for infusion (dose form)| will be used in the international edition as the dose form.</a:t>
            </a:r>
          </a:p>
          <a:p>
            <a:pPr marL="228600" lvl="0" indent="-50800" algn="l" rtl="0">
              <a:lnSpc>
                <a:spcPct val="90000"/>
              </a:lnSpc>
              <a:spcBef>
                <a:spcPts val="0"/>
              </a:spcBef>
              <a:spcAft>
                <a:spcPts val="0"/>
              </a:spcAft>
              <a:buClr>
                <a:schemeClr val="dk2"/>
              </a:buClr>
              <a:buSzPts val="2800"/>
              <a:buNone/>
            </a:pPr>
            <a:endParaRPr dirty="0"/>
          </a:p>
        </p:txBody>
      </p:sp>
    </p:spTree>
  </p:cSld>
  <p:clrMapOvr>
    <a:masterClrMapping/>
  </p:clrMapOvr>
</p:sld>
</file>

<file path=ppt/theme/theme1.xml><?xml version="1.0" encoding="utf-8"?>
<a:theme xmlns:a="http://schemas.openxmlformats.org/drawingml/2006/main" name="Office Theme">
  <a:themeElements>
    <a:clrScheme name="Custom 3">
      <a:dk1>
        <a:srgbClr val="424A55"/>
      </a:dk1>
      <a:lt1>
        <a:srgbClr val="FFFFFF"/>
      </a:lt1>
      <a:dk2>
        <a:srgbClr val="00A9E0"/>
      </a:dk2>
      <a:lt2>
        <a:srgbClr val="F1F2F1"/>
      </a:lt2>
      <a:accent1>
        <a:srgbClr val="0167B9"/>
      </a:accent1>
      <a:accent2>
        <a:srgbClr val="0067B9"/>
      </a:accent2>
      <a:accent3>
        <a:srgbClr val="654EA2"/>
      </a:accent3>
      <a:accent4>
        <a:srgbClr val="F05130"/>
      </a:accent4>
      <a:accent5>
        <a:srgbClr val="019A77"/>
      </a:accent5>
      <a:accent6>
        <a:srgbClr val="7221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576</TotalTime>
  <Words>1817</Words>
  <Application>Microsoft Macintosh PowerPoint</Application>
  <PresentationFormat>Widescreen</PresentationFormat>
  <Paragraphs>138</Paragraphs>
  <Slides>19</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Mulish</vt:lpstr>
      <vt:lpstr>Mulish SemiBold</vt:lpstr>
      <vt:lpstr>Calibri</vt:lpstr>
      <vt:lpstr>Arial</vt:lpstr>
      <vt:lpstr>Mulish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Monica Harry</cp:lastModifiedBy>
  <cp:revision>61</cp:revision>
  <dcterms:modified xsi:type="dcterms:W3CDTF">2023-06-01T12:56:49Z</dcterms:modified>
</cp:coreProperties>
</file>