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2918400" cy="21945600"/>
  <p:notesSz cx="21275675" cy="43221275"/>
  <p:defaultTextStyle>
    <a:defPPr>
      <a:defRPr lang="en-US"/>
    </a:defPPr>
    <a:lvl1pPr algn="l" rtl="0" fontAlgn="base">
      <a:spcBef>
        <a:spcPct val="0"/>
      </a:spcBef>
      <a:spcAft>
        <a:spcPct val="0"/>
      </a:spcAft>
      <a:defRPr sz="2900" kern="1200">
        <a:solidFill>
          <a:schemeClr val="tx1"/>
        </a:solidFill>
        <a:latin typeface="Arial Narrow" pitchFamily="-111" charset="0"/>
        <a:ea typeface="ＭＳ Ｐゴシック" pitchFamily="-111" charset="-128"/>
        <a:cs typeface="ＭＳ Ｐゴシック" pitchFamily="-111" charset="-128"/>
      </a:defRPr>
    </a:lvl1pPr>
    <a:lvl2pPr marL="457200" algn="l" rtl="0" fontAlgn="base">
      <a:spcBef>
        <a:spcPct val="0"/>
      </a:spcBef>
      <a:spcAft>
        <a:spcPct val="0"/>
      </a:spcAft>
      <a:defRPr sz="2900" kern="1200">
        <a:solidFill>
          <a:schemeClr val="tx1"/>
        </a:solidFill>
        <a:latin typeface="Arial Narrow" pitchFamily="-111" charset="0"/>
        <a:ea typeface="ＭＳ Ｐゴシック" pitchFamily="-111" charset="-128"/>
        <a:cs typeface="ＭＳ Ｐゴシック" pitchFamily="-111" charset="-128"/>
      </a:defRPr>
    </a:lvl2pPr>
    <a:lvl3pPr marL="914400" algn="l" rtl="0" fontAlgn="base">
      <a:spcBef>
        <a:spcPct val="0"/>
      </a:spcBef>
      <a:spcAft>
        <a:spcPct val="0"/>
      </a:spcAft>
      <a:defRPr sz="2900" kern="1200">
        <a:solidFill>
          <a:schemeClr val="tx1"/>
        </a:solidFill>
        <a:latin typeface="Arial Narrow" pitchFamily="-111" charset="0"/>
        <a:ea typeface="ＭＳ Ｐゴシック" pitchFamily="-111" charset="-128"/>
        <a:cs typeface="ＭＳ Ｐゴシック" pitchFamily="-111" charset="-128"/>
      </a:defRPr>
    </a:lvl3pPr>
    <a:lvl4pPr marL="1371600" algn="l" rtl="0" fontAlgn="base">
      <a:spcBef>
        <a:spcPct val="0"/>
      </a:spcBef>
      <a:spcAft>
        <a:spcPct val="0"/>
      </a:spcAft>
      <a:defRPr sz="2900" kern="1200">
        <a:solidFill>
          <a:schemeClr val="tx1"/>
        </a:solidFill>
        <a:latin typeface="Arial Narrow" pitchFamily="-111" charset="0"/>
        <a:ea typeface="ＭＳ Ｐゴシック" pitchFamily="-111" charset="-128"/>
        <a:cs typeface="ＭＳ Ｐゴシック" pitchFamily="-111" charset="-128"/>
      </a:defRPr>
    </a:lvl4pPr>
    <a:lvl5pPr marL="1828800" algn="l" rtl="0" fontAlgn="base">
      <a:spcBef>
        <a:spcPct val="0"/>
      </a:spcBef>
      <a:spcAft>
        <a:spcPct val="0"/>
      </a:spcAft>
      <a:defRPr sz="2900" kern="1200">
        <a:solidFill>
          <a:schemeClr val="tx1"/>
        </a:solidFill>
        <a:latin typeface="Arial Narrow" pitchFamily="-111" charset="0"/>
        <a:ea typeface="ＭＳ Ｐゴシック" pitchFamily="-111" charset="-128"/>
        <a:cs typeface="ＭＳ Ｐゴシック" pitchFamily="-111" charset="-128"/>
      </a:defRPr>
    </a:lvl5pPr>
    <a:lvl6pPr marL="2286000" algn="l" defTabSz="457200" rtl="0" eaLnBrk="1" latinLnBrk="0" hangingPunct="1">
      <a:defRPr sz="2900" kern="1200">
        <a:solidFill>
          <a:schemeClr val="tx1"/>
        </a:solidFill>
        <a:latin typeface="Arial Narrow" pitchFamily="-111" charset="0"/>
        <a:ea typeface="ＭＳ Ｐゴシック" pitchFamily="-111" charset="-128"/>
        <a:cs typeface="ＭＳ Ｐゴシック" pitchFamily="-111" charset="-128"/>
      </a:defRPr>
    </a:lvl6pPr>
    <a:lvl7pPr marL="2743200" algn="l" defTabSz="457200" rtl="0" eaLnBrk="1" latinLnBrk="0" hangingPunct="1">
      <a:defRPr sz="2900" kern="1200">
        <a:solidFill>
          <a:schemeClr val="tx1"/>
        </a:solidFill>
        <a:latin typeface="Arial Narrow" pitchFamily="-111" charset="0"/>
        <a:ea typeface="ＭＳ Ｐゴシック" pitchFamily="-111" charset="-128"/>
        <a:cs typeface="ＭＳ Ｐゴシック" pitchFamily="-111" charset="-128"/>
      </a:defRPr>
    </a:lvl7pPr>
    <a:lvl8pPr marL="3200400" algn="l" defTabSz="457200" rtl="0" eaLnBrk="1" latinLnBrk="0" hangingPunct="1">
      <a:defRPr sz="2900" kern="1200">
        <a:solidFill>
          <a:schemeClr val="tx1"/>
        </a:solidFill>
        <a:latin typeface="Arial Narrow" pitchFamily="-111" charset="0"/>
        <a:ea typeface="ＭＳ Ｐゴシック" pitchFamily="-111" charset="-128"/>
        <a:cs typeface="ＭＳ Ｐゴシック" pitchFamily="-111" charset="-128"/>
      </a:defRPr>
    </a:lvl8pPr>
    <a:lvl9pPr marL="3657600" algn="l" defTabSz="457200" rtl="0" eaLnBrk="1" latinLnBrk="0" hangingPunct="1">
      <a:defRPr sz="2900" kern="1200">
        <a:solidFill>
          <a:schemeClr val="tx1"/>
        </a:solidFill>
        <a:latin typeface="Arial Narrow" pitchFamily="-111" charset="0"/>
        <a:ea typeface="ＭＳ Ｐゴシック" pitchFamily="-111" charset="-128"/>
        <a:cs typeface="ＭＳ Ｐゴシック" pitchFamily="-11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9900"/>
    <a:srgbClr val="CC0000"/>
    <a:srgbClr val="FFFFFF"/>
    <a:srgbClr val="3399FF"/>
    <a:srgbClr val="0066FF"/>
    <a:srgbClr val="FF9900"/>
    <a:srgbClr val="993300"/>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napToGrid="0" snapToObjects="1">
      <p:cViewPr>
        <p:scale>
          <a:sx n="30" d="100"/>
          <a:sy n="30" d="100"/>
        </p:scale>
        <p:origin x="-1388" y="-48"/>
      </p:cViewPr>
      <p:guideLst>
        <p:guide orient="horz" pos="2368"/>
        <p:guide orient="horz" pos="13523"/>
        <p:guide pos="-1345"/>
        <p:guide pos="4157"/>
        <p:guide pos="4607"/>
        <p:guide pos="10109"/>
        <p:guide pos="10550"/>
        <p:guide pos="16052"/>
        <p:guide pos="16505"/>
        <p:guide pos="22007"/>
      </p:guideLst>
    </p:cSldViewPr>
  </p:slideViewPr>
  <p:notesTextViewPr>
    <p:cViewPr>
      <p:scale>
        <a:sx n="100" d="100"/>
        <a:sy n="100" d="100"/>
      </p:scale>
      <p:origin x="0" y="0"/>
    </p:cViewPr>
  </p:notesTextViewPr>
  <p:sorterViewPr>
    <p:cViewPr>
      <p:scale>
        <a:sx n="66" d="100"/>
        <a:sy n="66" d="100"/>
      </p:scale>
      <p:origin x="0" y="21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9219459" cy="2161065"/>
          </a:xfrm>
          <a:prstGeom prst="rect">
            <a:avLst/>
          </a:prstGeom>
        </p:spPr>
        <p:txBody>
          <a:bodyPr vert="horz" wrap="square" lIns="368530" tIns="184263" rIns="368530" bIns="184263" numCol="1" anchor="t" anchorCtr="0" compatLnSpc="1">
            <a:prstTxWarp prst="textNoShape">
              <a:avLst/>
            </a:prstTxWarp>
          </a:bodyPr>
          <a:lstStyle>
            <a:lvl1pPr>
              <a:defRPr sz="4700"/>
            </a:lvl1pPr>
          </a:lstStyle>
          <a:p>
            <a:pPr>
              <a:defRPr/>
            </a:pPr>
            <a:endParaRPr lang="en-US" dirty="0"/>
          </a:p>
        </p:txBody>
      </p:sp>
      <p:sp>
        <p:nvSpPr>
          <p:cNvPr id="3" name="Date Placeholder 2"/>
          <p:cNvSpPr>
            <a:spLocks noGrp="1"/>
          </p:cNvSpPr>
          <p:nvPr>
            <p:ph type="dt" sz="quarter" idx="1"/>
          </p:nvPr>
        </p:nvSpPr>
        <p:spPr>
          <a:xfrm>
            <a:off x="12051293" y="0"/>
            <a:ext cx="9219459" cy="2161065"/>
          </a:xfrm>
          <a:prstGeom prst="rect">
            <a:avLst/>
          </a:prstGeom>
        </p:spPr>
        <p:txBody>
          <a:bodyPr vert="horz" wrap="square" lIns="368530" tIns="184263" rIns="368530" bIns="184263" numCol="1" anchor="t" anchorCtr="0" compatLnSpc="1">
            <a:prstTxWarp prst="textNoShape">
              <a:avLst/>
            </a:prstTxWarp>
          </a:bodyPr>
          <a:lstStyle>
            <a:lvl1pPr algn="r">
              <a:defRPr sz="4700"/>
            </a:lvl1pPr>
          </a:lstStyle>
          <a:p>
            <a:pPr>
              <a:defRPr/>
            </a:pPr>
            <a:fld id="{F81A8532-B342-8048-823F-43D58780C38E}" type="datetime1">
              <a:rPr lang="en-US"/>
              <a:pPr>
                <a:defRPr/>
              </a:pPr>
              <a:t>Wed, 10/7/2015</a:t>
            </a:fld>
            <a:endParaRPr lang="en-US" dirty="0"/>
          </a:p>
        </p:txBody>
      </p:sp>
      <p:sp>
        <p:nvSpPr>
          <p:cNvPr id="4" name="Footer Placeholder 3"/>
          <p:cNvSpPr>
            <a:spLocks noGrp="1"/>
          </p:cNvSpPr>
          <p:nvPr>
            <p:ph type="ftr" sz="quarter" idx="2"/>
          </p:nvPr>
        </p:nvSpPr>
        <p:spPr>
          <a:xfrm>
            <a:off x="1" y="41052711"/>
            <a:ext cx="9219459" cy="2161065"/>
          </a:xfrm>
          <a:prstGeom prst="rect">
            <a:avLst/>
          </a:prstGeom>
        </p:spPr>
        <p:txBody>
          <a:bodyPr vert="horz" wrap="square" lIns="368530" tIns="184263" rIns="368530" bIns="184263" numCol="1" anchor="b" anchorCtr="0" compatLnSpc="1">
            <a:prstTxWarp prst="textNoShape">
              <a:avLst/>
            </a:prstTxWarp>
          </a:bodyPr>
          <a:lstStyle>
            <a:lvl1pPr>
              <a:defRPr sz="4700"/>
            </a:lvl1pPr>
          </a:lstStyle>
          <a:p>
            <a:pPr>
              <a:defRPr/>
            </a:pPr>
            <a:endParaRPr lang="en-US" dirty="0"/>
          </a:p>
        </p:txBody>
      </p:sp>
      <p:sp>
        <p:nvSpPr>
          <p:cNvPr id="5" name="Slide Number Placeholder 4"/>
          <p:cNvSpPr>
            <a:spLocks noGrp="1"/>
          </p:cNvSpPr>
          <p:nvPr>
            <p:ph type="sldNum" sz="quarter" idx="3"/>
          </p:nvPr>
        </p:nvSpPr>
        <p:spPr>
          <a:xfrm>
            <a:off x="12051293" y="41052711"/>
            <a:ext cx="9219459" cy="2161065"/>
          </a:xfrm>
          <a:prstGeom prst="rect">
            <a:avLst/>
          </a:prstGeom>
        </p:spPr>
        <p:txBody>
          <a:bodyPr vert="horz" wrap="square" lIns="368530" tIns="184263" rIns="368530" bIns="184263" numCol="1" anchor="b" anchorCtr="0" compatLnSpc="1">
            <a:prstTxWarp prst="textNoShape">
              <a:avLst/>
            </a:prstTxWarp>
          </a:bodyPr>
          <a:lstStyle>
            <a:lvl1pPr algn="r">
              <a:defRPr sz="4700"/>
            </a:lvl1pPr>
          </a:lstStyle>
          <a:p>
            <a:pPr>
              <a:defRPr/>
            </a:pPr>
            <a:fld id="{8258F893-2879-284C-8F0F-B0F0357089FF}" type="slidenum">
              <a:rPr lang="en-US"/>
              <a:pPr>
                <a:defRPr/>
              </a:pPr>
              <a:t>‹#›</a:t>
            </a:fld>
            <a:endParaRPr lang="en-US" dirty="0"/>
          </a:p>
        </p:txBody>
      </p:sp>
    </p:spTree>
    <p:extLst>
      <p:ext uri="{BB962C8B-B14F-4D97-AF65-F5344CB8AC3E}">
        <p14:creationId xmlns:p14="http://schemas.microsoft.com/office/powerpoint/2010/main" val="25482922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 y="0"/>
            <a:ext cx="9219459" cy="2161065"/>
          </a:xfrm>
          <a:prstGeom prst="rect">
            <a:avLst/>
          </a:prstGeom>
          <a:noFill/>
          <a:ln w="9525">
            <a:noFill/>
            <a:miter lim="800000"/>
            <a:headEnd/>
            <a:tailEnd/>
          </a:ln>
          <a:effectLst/>
        </p:spPr>
        <p:txBody>
          <a:bodyPr vert="horz" wrap="square" lIns="368530" tIns="184263" rIns="368530" bIns="184263" numCol="1" anchor="t" anchorCtr="0" compatLnSpc="1">
            <a:prstTxWarp prst="textNoShape">
              <a:avLst/>
            </a:prstTxWarp>
          </a:bodyPr>
          <a:lstStyle>
            <a:lvl1pPr>
              <a:defRPr sz="4700">
                <a:latin typeface="Arial" pitchFamily="-111" charset="0"/>
              </a:defRPr>
            </a:lvl1pPr>
          </a:lstStyle>
          <a:p>
            <a:pPr>
              <a:defRPr/>
            </a:pPr>
            <a:endParaRPr lang="en-US" dirty="0"/>
          </a:p>
        </p:txBody>
      </p:sp>
      <p:sp>
        <p:nvSpPr>
          <p:cNvPr id="150531" name="Rectangle 3"/>
          <p:cNvSpPr>
            <a:spLocks noGrp="1" noChangeArrowheads="1"/>
          </p:cNvSpPr>
          <p:nvPr>
            <p:ph type="dt" idx="1"/>
          </p:nvPr>
        </p:nvSpPr>
        <p:spPr bwMode="auto">
          <a:xfrm>
            <a:off x="12051293" y="0"/>
            <a:ext cx="9219459" cy="2161065"/>
          </a:xfrm>
          <a:prstGeom prst="rect">
            <a:avLst/>
          </a:prstGeom>
          <a:noFill/>
          <a:ln w="9525">
            <a:noFill/>
            <a:miter lim="800000"/>
            <a:headEnd/>
            <a:tailEnd/>
          </a:ln>
          <a:effectLst/>
        </p:spPr>
        <p:txBody>
          <a:bodyPr vert="horz" wrap="square" lIns="368530" tIns="184263" rIns="368530" bIns="184263" numCol="1" anchor="t" anchorCtr="0" compatLnSpc="1">
            <a:prstTxWarp prst="textNoShape">
              <a:avLst/>
            </a:prstTxWarp>
          </a:bodyPr>
          <a:lstStyle>
            <a:lvl1pPr algn="r">
              <a:defRPr sz="4700">
                <a:latin typeface="Arial" pitchFamily="-111" charset="0"/>
              </a:defRPr>
            </a:lvl1pPr>
          </a:lstStyle>
          <a:p>
            <a:pPr>
              <a:defRPr/>
            </a:pPr>
            <a:endParaRPr lang="en-US" dirty="0"/>
          </a:p>
        </p:txBody>
      </p:sp>
      <p:sp>
        <p:nvSpPr>
          <p:cNvPr id="38916" name="Rectangle 4"/>
          <p:cNvSpPr>
            <a:spLocks noGrp="1" noRot="1" noChangeAspect="1" noChangeArrowheads="1" noTextEdit="1"/>
          </p:cNvSpPr>
          <p:nvPr>
            <p:ph type="sldImg" idx="2"/>
          </p:nvPr>
        </p:nvSpPr>
        <p:spPr bwMode="auto">
          <a:xfrm>
            <a:off x="-1514475" y="3244850"/>
            <a:ext cx="24304625" cy="16202025"/>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2127569" y="20530107"/>
            <a:ext cx="17020540" cy="19449575"/>
          </a:xfrm>
          <a:prstGeom prst="rect">
            <a:avLst/>
          </a:prstGeom>
          <a:noFill/>
          <a:ln w="9525">
            <a:noFill/>
            <a:miter lim="800000"/>
            <a:headEnd/>
            <a:tailEnd/>
          </a:ln>
          <a:effectLst/>
        </p:spPr>
        <p:txBody>
          <a:bodyPr vert="horz" wrap="square" lIns="368530" tIns="184263" rIns="368530" bIns="18426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 y="41052711"/>
            <a:ext cx="9219459" cy="2161065"/>
          </a:xfrm>
          <a:prstGeom prst="rect">
            <a:avLst/>
          </a:prstGeom>
          <a:noFill/>
          <a:ln w="9525">
            <a:noFill/>
            <a:miter lim="800000"/>
            <a:headEnd/>
            <a:tailEnd/>
          </a:ln>
          <a:effectLst/>
        </p:spPr>
        <p:txBody>
          <a:bodyPr vert="horz" wrap="square" lIns="368530" tIns="184263" rIns="368530" bIns="184263" numCol="1" anchor="b" anchorCtr="0" compatLnSpc="1">
            <a:prstTxWarp prst="textNoShape">
              <a:avLst/>
            </a:prstTxWarp>
          </a:bodyPr>
          <a:lstStyle>
            <a:lvl1pPr>
              <a:defRPr sz="4700">
                <a:latin typeface="Arial" pitchFamily="-111" charset="0"/>
              </a:defRPr>
            </a:lvl1pPr>
          </a:lstStyle>
          <a:p>
            <a:pPr>
              <a:defRPr/>
            </a:pPr>
            <a:endParaRPr lang="en-US" dirty="0"/>
          </a:p>
        </p:txBody>
      </p:sp>
      <p:sp>
        <p:nvSpPr>
          <p:cNvPr id="150535" name="Rectangle 7"/>
          <p:cNvSpPr>
            <a:spLocks noGrp="1" noChangeArrowheads="1"/>
          </p:cNvSpPr>
          <p:nvPr>
            <p:ph type="sldNum" sz="quarter" idx="5"/>
          </p:nvPr>
        </p:nvSpPr>
        <p:spPr bwMode="auto">
          <a:xfrm>
            <a:off x="12051293" y="41052711"/>
            <a:ext cx="9219459" cy="2161065"/>
          </a:xfrm>
          <a:prstGeom prst="rect">
            <a:avLst/>
          </a:prstGeom>
          <a:noFill/>
          <a:ln w="9525">
            <a:noFill/>
            <a:miter lim="800000"/>
            <a:headEnd/>
            <a:tailEnd/>
          </a:ln>
          <a:effectLst/>
        </p:spPr>
        <p:txBody>
          <a:bodyPr vert="horz" wrap="square" lIns="368530" tIns="184263" rIns="368530" bIns="184263" numCol="1" anchor="b" anchorCtr="0" compatLnSpc="1">
            <a:prstTxWarp prst="textNoShape">
              <a:avLst/>
            </a:prstTxWarp>
          </a:bodyPr>
          <a:lstStyle>
            <a:lvl1pPr algn="r">
              <a:defRPr sz="4700">
                <a:latin typeface="Arial" pitchFamily="-111" charset="0"/>
              </a:defRPr>
            </a:lvl1pPr>
          </a:lstStyle>
          <a:p>
            <a:pPr>
              <a:defRPr/>
            </a:pPr>
            <a:fld id="{02A57E04-BBB3-004B-98EF-97E6D5DB5C5F}" type="slidenum">
              <a:rPr lang="en-US"/>
              <a:pPr>
                <a:defRPr/>
              </a:pPr>
              <a:t>‹#›</a:t>
            </a:fld>
            <a:endParaRPr lang="en-US" dirty="0"/>
          </a:p>
        </p:txBody>
      </p:sp>
    </p:spTree>
    <p:extLst>
      <p:ext uri="{BB962C8B-B14F-4D97-AF65-F5344CB8AC3E}">
        <p14:creationId xmlns:p14="http://schemas.microsoft.com/office/powerpoint/2010/main" val="23118460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00B7D98-0377-E447-8955-AA5D3276FEDB}" type="slidenum">
              <a:rPr lang="en-US"/>
              <a:pPr/>
              <a:t>1</a:t>
            </a:fld>
            <a:endParaRPr lang="en-US" dirty="0"/>
          </a:p>
        </p:txBody>
      </p:sp>
      <p:sp>
        <p:nvSpPr>
          <p:cNvPr id="40963" name="Rectangle 2"/>
          <p:cNvSpPr>
            <a:spLocks noGrp="1" noRot="1" noChangeAspect="1" noChangeArrowheads="1" noTextEdit="1"/>
          </p:cNvSpPr>
          <p:nvPr>
            <p:ph type="sldImg"/>
          </p:nvPr>
        </p:nvSpPr>
        <p:spPr>
          <a:xfrm>
            <a:off x="-1514475" y="3244850"/>
            <a:ext cx="24304625" cy="16202025"/>
          </a:xfrm>
          <a:ln/>
        </p:spPr>
      </p:sp>
      <p:sp>
        <p:nvSpPr>
          <p:cNvPr id="40964" name="Rectangle 3"/>
          <p:cNvSpPr>
            <a:spLocks noGrp="1" noChangeArrowheads="1"/>
          </p:cNvSpPr>
          <p:nvPr>
            <p:ph type="body" idx="1"/>
          </p:nvPr>
        </p:nvSpPr>
        <p:spPr>
          <a:noFill/>
          <a:ln/>
        </p:spPr>
        <p:txBody>
          <a:bodyPr/>
          <a:lstStyle/>
          <a:p>
            <a:pPr eaLnBrk="1" hangingPunct="1"/>
            <a:endParaRPr lang="en-US" dirty="0">
              <a:latin typeface="Arial" pitchFamily="-111" charset="0"/>
              <a:ea typeface="ＭＳ Ｐゴシック" pitchFamily="-111" charset="-128"/>
              <a:cs typeface="ＭＳ Ｐゴシック"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721520" y="3759202"/>
            <a:ext cx="10287000" cy="177085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88313" y="1273177"/>
            <a:ext cx="678044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5976" y="1273177"/>
            <a:ext cx="20244367" cy="309292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16592" y="10226675"/>
            <a:ext cx="2398259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4232163" y="18653125"/>
            <a:ext cx="19751448"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28851" y="21153442"/>
            <a:ext cx="23983611"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228851" y="13952538"/>
            <a:ext cx="23983611"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5976" y="5638800"/>
            <a:ext cx="3156517"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00463" y="5638800"/>
            <a:ext cx="3157538"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10382" y="1317625"/>
            <a:ext cx="25395011"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0381" y="7369179"/>
            <a:ext cx="12466865"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10381" y="10439404"/>
            <a:ext cx="12466865"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4333426" y="7369179"/>
            <a:ext cx="1247196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4333426" y="10439404"/>
            <a:ext cx="1247196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0381" y="1311275"/>
            <a:ext cx="9282793"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031991" y="1311275"/>
            <a:ext cx="15773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410381" y="6888163"/>
            <a:ext cx="9282793"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721520" y="3759202"/>
            <a:ext cx="10287000" cy="177085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0284" y="23042566"/>
            <a:ext cx="1692966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530284" y="2941642"/>
            <a:ext cx="1692966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5530284" y="25763542"/>
            <a:ext cx="1692966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88313" y="1273177"/>
            <a:ext cx="678044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5976" y="1273177"/>
            <a:ext cx="20244367" cy="30929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16592" y="10226675"/>
            <a:ext cx="23982590"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4232163" y="18653125"/>
            <a:ext cx="19751448"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28851" y="21153442"/>
            <a:ext cx="23983611"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228851" y="13952538"/>
            <a:ext cx="23983611"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5976" y="5638800"/>
            <a:ext cx="13511893"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4055840" y="5638800"/>
            <a:ext cx="13512913" cy="26563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10382" y="1317625"/>
            <a:ext cx="25395011"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0381" y="7369179"/>
            <a:ext cx="12466865"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10381" y="10439404"/>
            <a:ext cx="12466865"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4333426" y="7369179"/>
            <a:ext cx="12471967"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4333426" y="10439404"/>
            <a:ext cx="12471967"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28851" y="21153442"/>
            <a:ext cx="23983611"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228851" y="13952538"/>
            <a:ext cx="23983611" cy="72009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0381" y="1311275"/>
            <a:ext cx="9282793"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031991" y="1311275"/>
            <a:ext cx="157734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410381" y="6888163"/>
            <a:ext cx="9282793"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0284" y="23042566"/>
            <a:ext cx="1692966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530284" y="2941642"/>
            <a:ext cx="16929667"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5530284" y="25763542"/>
            <a:ext cx="16929667"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88313" y="1273177"/>
            <a:ext cx="6780440" cy="30929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5976" y="1273177"/>
            <a:ext cx="20244367" cy="30929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5976" y="5638800"/>
            <a:ext cx="3156517" cy="265636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00463" y="5638800"/>
            <a:ext cx="3157538" cy="265636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10382" y="1317625"/>
            <a:ext cx="25395011"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0381" y="7369179"/>
            <a:ext cx="12466865"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10381" y="10439404"/>
            <a:ext cx="12466865"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4333426" y="7369179"/>
            <a:ext cx="12471967" cy="30702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4333426" y="10439404"/>
            <a:ext cx="12471967" cy="18965863"/>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0381" y="1311275"/>
            <a:ext cx="9282793"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031991" y="1311275"/>
            <a:ext cx="15773400" cy="2809398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410381" y="6888163"/>
            <a:ext cx="9282793" cy="225171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0284" y="23042566"/>
            <a:ext cx="16929667"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530284" y="2941642"/>
            <a:ext cx="16929667" cy="1975008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5530284" y="25763542"/>
            <a:ext cx="16929667" cy="38623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6052" name="Rectangle 36"/>
          <p:cNvSpPr>
            <a:spLocks noChangeArrowheads="1"/>
          </p:cNvSpPr>
          <p:nvPr userDrawn="1"/>
        </p:nvSpPr>
        <p:spPr bwMode="auto">
          <a:xfrm>
            <a:off x="0" y="0"/>
            <a:ext cx="32918400" cy="3200400"/>
          </a:xfrm>
          <a:prstGeom prst="rect">
            <a:avLst/>
          </a:prstGeom>
          <a:solidFill>
            <a:srgbClr val="FFFFFF"/>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86025" name="Rectangle 9"/>
          <p:cNvSpPr>
            <a:spLocks noChangeArrowheads="1"/>
          </p:cNvSpPr>
          <p:nvPr userDrawn="1"/>
        </p:nvSpPr>
        <p:spPr bwMode="auto">
          <a:xfrm>
            <a:off x="0" y="3200401"/>
            <a:ext cx="32918400" cy="87313"/>
          </a:xfrm>
          <a:prstGeom prst="rect">
            <a:avLst/>
          </a:prstGeom>
          <a:solidFill>
            <a:srgbClr val="660000"/>
          </a:solidFill>
          <a:ln w="9525">
            <a:noFill/>
            <a:miter lim="800000"/>
            <a:headEnd/>
            <a:tailEnd/>
          </a:ln>
          <a:effectLst/>
        </p:spPr>
        <p:txBody>
          <a:bodyPr wrap="none" anchor="ctr">
            <a:prstTxWarp prst="textNoShape">
              <a:avLst/>
            </a:prstTxWarp>
          </a:bodyPr>
          <a:lstStyle/>
          <a:p>
            <a:pPr>
              <a:defRPr/>
            </a:pPr>
            <a:endParaRPr lang="en-US" dirty="0"/>
          </a:p>
        </p:txBody>
      </p:sp>
      <p:sp>
        <p:nvSpPr>
          <p:cNvPr id="1028" name="Rectangle 15"/>
          <p:cNvSpPr>
            <a:spLocks noGrp="1" noChangeArrowheads="1"/>
          </p:cNvSpPr>
          <p:nvPr>
            <p:ph type="title"/>
          </p:nvPr>
        </p:nvSpPr>
        <p:spPr bwMode="auto">
          <a:xfrm>
            <a:off x="721519" y="849313"/>
            <a:ext cx="31442025" cy="1466850"/>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86041" name="Rectangle 25"/>
          <p:cNvSpPr>
            <a:spLocks noChangeArrowheads="1"/>
          </p:cNvSpPr>
          <p:nvPr userDrawn="1"/>
        </p:nvSpPr>
        <p:spPr bwMode="auto">
          <a:xfrm>
            <a:off x="0" y="0"/>
            <a:ext cx="32918400" cy="21945600"/>
          </a:xfrm>
          <a:prstGeom prst="rect">
            <a:avLst/>
          </a:prstGeom>
          <a:noFill/>
          <a:ln w="3175">
            <a:solidFill>
              <a:schemeClr val="tx2"/>
            </a:solidFill>
            <a:miter lim="800000"/>
            <a:headEnd/>
            <a:tailEnd/>
          </a:ln>
          <a:effectLst/>
        </p:spPr>
        <p:txBody>
          <a:bodyPr wrap="none" anchor="ctr">
            <a:prstTxWarp prst="textNoShape">
              <a:avLst/>
            </a:prstTxWarp>
          </a:bodyPr>
          <a:lstStyle/>
          <a:p>
            <a:pPr>
              <a:defRPr/>
            </a:pPr>
            <a:endParaRPr lang="en-US" dirty="0"/>
          </a:p>
        </p:txBody>
      </p:sp>
      <p:sp>
        <p:nvSpPr>
          <p:cNvPr id="86048" name="Rectangle 32"/>
          <p:cNvSpPr>
            <a:spLocks noChangeArrowheads="1"/>
          </p:cNvSpPr>
          <p:nvPr userDrawn="1"/>
        </p:nvSpPr>
        <p:spPr bwMode="auto">
          <a:xfrm>
            <a:off x="11277600" y="3759201"/>
            <a:ext cx="10287000" cy="17708563"/>
          </a:xfrm>
          <a:prstGeom prst="rect">
            <a:avLst/>
          </a:prstGeom>
          <a:solidFill>
            <a:srgbClr val="FFFFFF"/>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86050" name="Rectangle 34"/>
          <p:cNvSpPr>
            <a:spLocks noChangeArrowheads="1"/>
          </p:cNvSpPr>
          <p:nvPr userDrawn="1"/>
        </p:nvSpPr>
        <p:spPr bwMode="auto">
          <a:xfrm>
            <a:off x="21876544" y="3759201"/>
            <a:ext cx="10287000" cy="17708563"/>
          </a:xfrm>
          <a:prstGeom prst="rect">
            <a:avLst/>
          </a:prstGeom>
          <a:solidFill>
            <a:srgbClr val="FFFFFF"/>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2" name="Rectangle 32"/>
          <p:cNvSpPr>
            <a:spLocks noChangeArrowheads="1"/>
          </p:cNvSpPr>
          <p:nvPr userDrawn="1"/>
        </p:nvSpPr>
        <p:spPr bwMode="auto">
          <a:xfrm>
            <a:off x="721519" y="3759201"/>
            <a:ext cx="10287000" cy="17708563"/>
          </a:xfrm>
          <a:prstGeom prst="rect">
            <a:avLst/>
          </a:prstGeom>
          <a:solidFill>
            <a:srgbClr val="FFFFFF"/>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8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2pPr>
      <a:lvl3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3pPr>
      <a:lvl4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4pPr>
      <a:lvl5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65" charset="-128"/>
          <a:cs typeface="ＭＳ Ｐゴシック" pitchFamily="-65"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0226" name="Rectangle 2"/>
          <p:cNvSpPr>
            <a:spLocks noChangeArrowheads="1"/>
          </p:cNvSpPr>
          <p:nvPr userDrawn="1"/>
        </p:nvSpPr>
        <p:spPr bwMode="auto">
          <a:xfrm>
            <a:off x="0" y="0"/>
            <a:ext cx="32918400" cy="3200400"/>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80227" name="Rectangle 3"/>
          <p:cNvSpPr>
            <a:spLocks noChangeArrowheads="1"/>
          </p:cNvSpPr>
          <p:nvPr userDrawn="1"/>
        </p:nvSpPr>
        <p:spPr bwMode="auto">
          <a:xfrm>
            <a:off x="521494" y="3759201"/>
            <a:ext cx="7479506" cy="17708563"/>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80228" name="Rectangle 4"/>
          <p:cNvSpPr>
            <a:spLocks noChangeArrowheads="1"/>
          </p:cNvSpPr>
          <p:nvPr userDrawn="1"/>
        </p:nvSpPr>
        <p:spPr bwMode="auto">
          <a:xfrm>
            <a:off x="0" y="3200401"/>
            <a:ext cx="32918400" cy="87313"/>
          </a:xfrm>
          <a:prstGeom prst="rect">
            <a:avLst/>
          </a:prstGeom>
          <a:solidFill>
            <a:srgbClr val="660000"/>
          </a:solidFill>
          <a:ln w="9525">
            <a:noFill/>
            <a:miter lim="800000"/>
            <a:headEnd/>
            <a:tailEnd/>
          </a:ln>
          <a:effectLst/>
        </p:spPr>
        <p:txBody>
          <a:bodyPr wrap="none" anchor="ctr">
            <a:prstTxWarp prst="textNoShape">
              <a:avLst/>
            </a:prstTxWarp>
          </a:bodyPr>
          <a:lstStyle/>
          <a:p>
            <a:pPr>
              <a:defRPr/>
            </a:pPr>
            <a:endParaRPr lang="en-US" dirty="0"/>
          </a:p>
        </p:txBody>
      </p:sp>
      <p:sp>
        <p:nvSpPr>
          <p:cNvPr id="180229" name="Text Box 5"/>
          <p:cNvSpPr txBox="1">
            <a:spLocks noChangeArrowheads="1"/>
          </p:cNvSpPr>
          <p:nvPr userDrawn="1"/>
        </p:nvSpPr>
        <p:spPr bwMode="auto">
          <a:xfrm>
            <a:off x="457200" y="21629688"/>
            <a:ext cx="1885950" cy="419152"/>
          </a:xfrm>
          <a:prstGeom prst="rect">
            <a:avLst/>
          </a:prstGeom>
          <a:noFill/>
          <a:ln w="9525">
            <a:noFill/>
            <a:miter lim="800000"/>
            <a:headEnd/>
            <a:tailEnd/>
          </a:ln>
          <a:effectLst/>
        </p:spPr>
        <p:txBody>
          <a:bodyPr lIns="91267" tIns="45624" rIns="91267" bIns="45624">
            <a:prstTxWarp prst="textNoShape">
              <a:avLst/>
            </a:prstTxWarp>
            <a:spAutoFit/>
          </a:bodyPr>
          <a:lstStyle/>
          <a:p>
            <a:pPr eaLnBrk="0" hangingPunct="0">
              <a:lnSpc>
                <a:spcPct val="65000"/>
              </a:lnSpc>
              <a:spcBef>
                <a:spcPct val="50000"/>
              </a:spcBef>
              <a:defRPr/>
            </a:pPr>
            <a:r>
              <a:rPr lang="en-US" sz="500" b="1" dirty="0">
                <a:solidFill>
                  <a:schemeClr val="bg2"/>
                </a:solidFill>
                <a:latin typeface="Arial" pitchFamily="-111" charset="0"/>
              </a:rPr>
              <a:t>POSTER TEMPLATE BY:</a:t>
            </a:r>
          </a:p>
          <a:p>
            <a:pPr eaLnBrk="0" hangingPunct="0">
              <a:lnSpc>
                <a:spcPct val="65000"/>
              </a:lnSpc>
              <a:spcBef>
                <a:spcPct val="50000"/>
              </a:spcBef>
              <a:defRPr/>
            </a:pPr>
            <a:r>
              <a:rPr lang="en-US" sz="1000" b="1" dirty="0">
                <a:solidFill>
                  <a:schemeClr val="bg2"/>
                </a:solidFill>
                <a:latin typeface="Arial" pitchFamily="-111" charset="0"/>
              </a:rPr>
              <a:t>www.PosterPresentations.com</a:t>
            </a:r>
          </a:p>
        </p:txBody>
      </p:sp>
      <p:sp>
        <p:nvSpPr>
          <p:cNvPr id="13318" name="Rectangle 6"/>
          <p:cNvSpPr>
            <a:spLocks noGrp="1" noChangeArrowheads="1"/>
          </p:cNvSpPr>
          <p:nvPr>
            <p:ph type="title"/>
          </p:nvPr>
        </p:nvSpPr>
        <p:spPr bwMode="auto">
          <a:xfrm>
            <a:off x="721519" y="849313"/>
            <a:ext cx="31442025" cy="1466850"/>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13319" name="Rectangle 7"/>
          <p:cNvSpPr>
            <a:spLocks noGrp="1" noChangeArrowheads="1"/>
          </p:cNvSpPr>
          <p:nvPr>
            <p:ph type="body" idx="1"/>
          </p:nvPr>
        </p:nvSpPr>
        <p:spPr bwMode="auto">
          <a:xfrm>
            <a:off x="521494" y="3759201"/>
            <a:ext cx="7479506" cy="17708563"/>
          </a:xfrm>
          <a:prstGeom prst="rect">
            <a:avLst/>
          </a:prstGeom>
          <a:noFill/>
          <a:ln w="9525">
            <a:noFill/>
            <a:miter lim="800000"/>
            <a:headEnd/>
            <a:tailEnd/>
          </a:ln>
        </p:spPr>
        <p:txBody>
          <a:bodyPr vert="horz" wrap="square" lIns="456408" tIns="456408" rIns="456408" bIns="456408" numCol="1" anchor="t" anchorCtr="0" compatLnSpc="1">
            <a:prstTxWarp prst="textNoShape">
              <a:avLst/>
            </a:prstTxWarp>
          </a:bodyPr>
          <a:lstStyle/>
          <a:p>
            <a:pPr lvl="0"/>
            <a:r>
              <a:rPr lang="en-US"/>
              <a:t>Click to edit Master text styles</a:t>
            </a:r>
          </a:p>
          <a:p>
            <a:pPr lvl="1"/>
            <a:r>
              <a:rPr lang="en-US"/>
              <a:t>Second level</a:t>
            </a:r>
          </a:p>
        </p:txBody>
      </p:sp>
      <p:sp>
        <p:nvSpPr>
          <p:cNvPr id="180232" name="Rectangle 8"/>
          <p:cNvSpPr>
            <a:spLocks noChangeArrowheads="1"/>
          </p:cNvSpPr>
          <p:nvPr userDrawn="1"/>
        </p:nvSpPr>
        <p:spPr bwMode="auto">
          <a:xfrm>
            <a:off x="0" y="0"/>
            <a:ext cx="32918400" cy="21945600"/>
          </a:xfrm>
          <a:prstGeom prst="rect">
            <a:avLst/>
          </a:prstGeom>
          <a:noFill/>
          <a:ln w="3175">
            <a:solidFill>
              <a:schemeClr val="tx2"/>
            </a:solidFill>
            <a:miter lim="800000"/>
            <a:headEnd/>
            <a:tailEnd/>
          </a:ln>
          <a:effectLst/>
        </p:spPr>
        <p:txBody>
          <a:bodyPr wrap="none" anchor="ctr">
            <a:prstTxWarp prst="textNoShape">
              <a:avLst/>
            </a:prstTxWarp>
          </a:bodyPr>
          <a:lstStyle/>
          <a:p>
            <a:pPr>
              <a:defRPr/>
            </a:pPr>
            <a:endParaRPr lang="en-US" dirty="0"/>
          </a:p>
        </p:txBody>
      </p:sp>
      <p:sp>
        <p:nvSpPr>
          <p:cNvPr id="180233" name="Rectangle 9"/>
          <p:cNvSpPr>
            <a:spLocks noChangeArrowheads="1"/>
          </p:cNvSpPr>
          <p:nvPr userDrawn="1"/>
        </p:nvSpPr>
        <p:spPr bwMode="auto">
          <a:xfrm>
            <a:off x="8617744" y="3759201"/>
            <a:ext cx="15573375" cy="17708563"/>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80235" name="Rectangle 11"/>
          <p:cNvSpPr>
            <a:spLocks noChangeArrowheads="1"/>
          </p:cNvSpPr>
          <p:nvPr userDrawn="1"/>
        </p:nvSpPr>
        <p:spPr bwMode="auto">
          <a:xfrm>
            <a:off x="24810244" y="3759201"/>
            <a:ext cx="7486650" cy="17708563"/>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eaLnBrk="0" fontAlgn="base" hangingPunct="0">
        <a:spcBef>
          <a:spcPct val="0"/>
        </a:spcBef>
        <a:spcAft>
          <a:spcPct val="0"/>
        </a:spcAft>
        <a:defRPr sz="8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2pPr>
      <a:lvl3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3pPr>
      <a:lvl4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4pPr>
      <a:lvl5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65" charset="-128"/>
          <a:cs typeface="ＭＳ Ｐゴシック" pitchFamily="-65"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ChangeArrowheads="1"/>
          </p:cNvSpPr>
          <p:nvPr userDrawn="1"/>
        </p:nvSpPr>
        <p:spPr bwMode="auto">
          <a:xfrm>
            <a:off x="0" y="0"/>
            <a:ext cx="32918400" cy="3200400"/>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81251" name="Rectangle 3"/>
          <p:cNvSpPr>
            <a:spLocks noChangeArrowheads="1"/>
          </p:cNvSpPr>
          <p:nvPr userDrawn="1"/>
        </p:nvSpPr>
        <p:spPr bwMode="auto">
          <a:xfrm>
            <a:off x="521494" y="3759201"/>
            <a:ext cx="31775400" cy="17708563"/>
          </a:xfrm>
          <a:prstGeom prst="rect">
            <a:avLst/>
          </a:prstGeom>
          <a:solidFill>
            <a:schemeClr val="accent1"/>
          </a:solidFill>
          <a:ln w="9525">
            <a:solidFill>
              <a:schemeClr val="tx1"/>
            </a:solidFill>
            <a:miter lim="800000"/>
            <a:headEnd/>
            <a:tailEnd/>
          </a:ln>
          <a:effectLst/>
        </p:spPr>
        <p:txBody>
          <a:bodyPr wrap="none" anchor="ctr">
            <a:prstTxWarp prst="textNoShape">
              <a:avLst/>
            </a:prstTxWarp>
          </a:bodyPr>
          <a:lstStyle/>
          <a:p>
            <a:pPr>
              <a:defRPr/>
            </a:pPr>
            <a:endParaRPr lang="en-US" dirty="0"/>
          </a:p>
        </p:txBody>
      </p:sp>
      <p:sp>
        <p:nvSpPr>
          <p:cNvPr id="181252" name="Rectangle 4"/>
          <p:cNvSpPr>
            <a:spLocks noChangeArrowheads="1"/>
          </p:cNvSpPr>
          <p:nvPr userDrawn="1"/>
        </p:nvSpPr>
        <p:spPr bwMode="auto">
          <a:xfrm>
            <a:off x="0" y="3200401"/>
            <a:ext cx="32918400" cy="87313"/>
          </a:xfrm>
          <a:prstGeom prst="rect">
            <a:avLst/>
          </a:prstGeom>
          <a:solidFill>
            <a:srgbClr val="660000"/>
          </a:solidFill>
          <a:ln w="9525">
            <a:noFill/>
            <a:miter lim="800000"/>
            <a:headEnd/>
            <a:tailEnd/>
          </a:ln>
          <a:effectLst/>
        </p:spPr>
        <p:txBody>
          <a:bodyPr wrap="none" anchor="ctr">
            <a:prstTxWarp prst="textNoShape">
              <a:avLst/>
            </a:prstTxWarp>
          </a:bodyPr>
          <a:lstStyle/>
          <a:p>
            <a:pPr>
              <a:defRPr/>
            </a:pPr>
            <a:endParaRPr lang="en-US" dirty="0"/>
          </a:p>
        </p:txBody>
      </p:sp>
      <p:sp>
        <p:nvSpPr>
          <p:cNvPr id="181253" name="Text Box 5"/>
          <p:cNvSpPr txBox="1">
            <a:spLocks noChangeArrowheads="1"/>
          </p:cNvSpPr>
          <p:nvPr userDrawn="1"/>
        </p:nvSpPr>
        <p:spPr bwMode="auto">
          <a:xfrm>
            <a:off x="457200" y="21629688"/>
            <a:ext cx="1885950" cy="419152"/>
          </a:xfrm>
          <a:prstGeom prst="rect">
            <a:avLst/>
          </a:prstGeom>
          <a:noFill/>
          <a:ln w="9525">
            <a:noFill/>
            <a:miter lim="800000"/>
            <a:headEnd/>
            <a:tailEnd/>
          </a:ln>
          <a:effectLst/>
        </p:spPr>
        <p:txBody>
          <a:bodyPr lIns="91267" tIns="45624" rIns="91267" bIns="45624">
            <a:prstTxWarp prst="textNoShape">
              <a:avLst/>
            </a:prstTxWarp>
            <a:spAutoFit/>
          </a:bodyPr>
          <a:lstStyle/>
          <a:p>
            <a:pPr eaLnBrk="0" hangingPunct="0">
              <a:lnSpc>
                <a:spcPct val="65000"/>
              </a:lnSpc>
              <a:spcBef>
                <a:spcPct val="50000"/>
              </a:spcBef>
              <a:defRPr/>
            </a:pPr>
            <a:r>
              <a:rPr lang="en-US" sz="500" b="1" dirty="0">
                <a:solidFill>
                  <a:schemeClr val="bg2"/>
                </a:solidFill>
                <a:latin typeface="Arial" pitchFamily="-111" charset="0"/>
              </a:rPr>
              <a:t>POSTER TEMPLATE BY:</a:t>
            </a:r>
          </a:p>
          <a:p>
            <a:pPr eaLnBrk="0" hangingPunct="0">
              <a:lnSpc>
                <a:spcPct val="65000"/>
              </a:lnSpc>
              <a:spcBef>
                <a:spcPct val="50000"/>
              </a:spcBef>
              <a:defRPr/>
            </a:pPr>
            <a:r>
              <a:rPr lang="en-US" sz="1000" b="1" dirty="0">
                <a:solidFill>
                  <a:schemeClr val="bg2"/>
                </a:solidFill>
                <a:latin typeface="Arial" pitchFamily="-111" charset="0"/>
              </a:rPr>
              <a:t>www.PosterPresentations.com</a:t>
            </a:r>
          </a:p>
        </p:txBody>
      </p:sp>
      <p:sp>
        <p:nvSpPr>
          <p:cNvPr id="25606" name="Rectangle 6"/>
          <p:cNvSpPr>
            <a:spLocks noGrp="1" noChangeArrowheads="1"/>
          </p:cNvSpPr>
          <p:nvPr>
            <p:ph type="title"/>
          </p:nvPr>
        </p:nvSpPr>
        <p:spPr bwMode="auto">
          <a:xfrm>
            <a:off x="721519" y="849313"/>
            <a:ext cx="31442025" cy="1466850"/>
          </a:xfrm>
          <a:prstGeom prst="rect">
            <a:avLst/>
          </a:prstGeom>
          <a:noFill/>
          <a:ln w="9525">
            <a:noFill/>
            <a:miter lim="800000"/>
            <a:headEnd/>
            <a:tailEnd/>
          </a:ln>
        </p:spPr>
        <p:txBody>
          <a:bodyPr vert="horz" wrap="square" lIns="91267" tIns="45624" rIns="91267" bIns="45624" numCol="1" anchor="ctr" anchorCtr="0" compatLnSpc="1">
            <a:prstTxWarp prst="textNoShape">
              <a:avLst/>
            </a:prstTxWarp>
          </a:bodyPr>
          <a:lstStyle/>
          <a:p>
            <a:pPr lvl="0"/>
            <a:r>
              <a:rPr lang="en-US"/>
              <a:t>Click to edit Master title style</a:t>
            </a:r>
          </a:p>
        </p:txBody>
      </p:sp>
      <p:sp>
        <p:nvSpPr>
          <p:cNvPr id="25607" name="Rectangle 7"/>
          <p:cNvSpPr>
            <a:spLocks noGrp="1" noChangeArrowheads="1"/>
          </p:cNvSpPr>
          <p:nvPr>
            <p:ph type="body" idx="1"/>
          </p:nvPr>
        </p:nvSpPr>
        <p:spPr bwMode="auto">
          <a:xfrm>
            <a:off x="521494" y="3759201"/>
            <a:ext cx="31642050" cy="17708563"/>
          </a:xfrm>
          <a:prstGeom prst="rect">
            <a:avLst/>
          </a:prstGeom>
          <a:noFill/>
          <a:ln w="9525">
            <a:noFill/>
            <a:miter lim="800000"/>
            <a:headEnd/>
            <a:tailEnd/>
          </a:ln>
        </p:spPr>
        <p:txBody>
          <a:bodyPr vert="horz" wrap="square" lIns="456408" tIns="456408" rIns="456408" bIns="456408" numCol="1" anchor="t" anchorCtr="0" compatLnSpc="1">
            <a:prstTxWarp prst="textNoShape">
              <a:avLst/>
            </a:prstTxWarp>
          </a:bodyPr>
          <a:lstStyle/>
          <a:p>
            <a:pPr lvl="0"/>
            <a:r>
              <a:rPr lang="en-US"/>
              <a:t>Click to edit Master text styles</a:t>
            </a:r>
          </a:p>
          <a:p>
            <a:pPr lvl="1"/>
            <a:r>
              <a:rPr lang="en-US"/>
              <a:t>Second level</a:t>
            </a:r>
          </a:p>
        </p:txBody>
      </p:sp>
      <p:sp>
        <p:nvSpPr>
          <p:cNvPr id="181256" name="Rectangle 8"/>
          <p:cNvSpPr>
            <a:spLocks noChangeArrowheads="1"/>
          </p:cNvSpPr>
          <p:nvPr userDrawn="1"/>
        </p:nvSpPr>
        <p:spPr bwMode="auto">
          <a:xfrm>
            <a:off x="0" y="0"/>
            <a:ext cx="32918400" cy="21945600"/>
          </a:xfrm>
          <a:prstGeom prst="rect">
            <a:avLst/>
          </a:prstGeom>
          <a:noFill/>
          <a:ln w="3175">
            <a:solidFill>
              <a:schemeClr val="tx2"/>
            </a:solidFill>
            <a:miter lim="800000"/>
            <a:headEnd/>
            <a:tailEnd/>
          </a:ln>
          <a:effectLst/>
        </p:spPr>
        <p:txBody>
          <a:bodyPr wrap="none" anchor="ctr">
            <a:prstTxWarp prst="textNoShape">
              <a:avLst/>
            </a:prstTxWarp>
          </a:body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0" fontAlgn="base" hangingPunct="0">
        <a:spcBef>
          <a:spcPct val="0"/>
        </a:spcBef>
        <a:spcAft>
          <a:spcPct val="0"/>
        </a:spcAft>
        <a:defRPr sz="86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2pPr>
      <a:lvl3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3pPr>
      <a:lvl4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4pPr>
      <a:lvl5pPr algn="ctr" rtl="0" eaLnBrk="0" fontAlgn="base" hangingPunct="0">
        <a:spcBef>
          <a:spcPct val="0"/>
        </a:spcBef>
        <a:spcAft>
          <a:spcPct val="0"/>
        </a:spcAft>
        <a:defRPr sz="8600">
          <a:solidFill>
            <a:schemeClr val="tx2"/>
          </a:solidFill>
          <a:latin typeface="Arial Black" pitchFamily="34" charset="0"/>
          <a:ea typeface="ＭＳ Ｐゴシック" pitchFamily="-65" charset="-128"/>
          <a:cs typeface="ＭＳ Ｐゴシック" pitchFamily="-65" charset="-128"/>
        </a:defRPr>
      </a:lvl5pPr>
      <a:lvl6pPr marL="457200" algn="ctr" rtl="0" fontAlgn="base">
        <a:spcBef>
          <a:spcPct val="0"/>
        </a:spcBef>
        <a:spcAft>
          <a:spcPct val="0"/>
        </a:spcAft>
        <a:defRPr sz="8600">
          <a:solidFill>
            <a:schemeClr val="tx2"/>
          </a:solidFill>
          <a:latin typeface="Arial Black" pitchFamily="34" charset="0"/>
        </a:defRPr>
      </a:lvl6pPr>
      <a:lvl7pPr marL="914400" algn="ctr" rtl="0" fontAlgn="base">
        <a:spcBef>
          <a:spcPct val="0"/>
        </a:spcBef>
        <a:spcAft>
          <a:spcPct val="0"/>
        </a:spcAft>
        <a:defRPr sz="8600">
          <a:solidFill>
            <a:schemeClr val="tx2"/>
          </a:solidFill>
          <a:latin typeface="Arial Black" pitchFamily="34" charset="0"/>
        </a:defRPr>
      </a:lvl7pPr>
      <a:lvl8pPr marL="1371600" algn="ctr" rtl="0" fontAlgn="base">
        <a:spcBef>
          <a:spcPct val="0"/>
        </a:spcBef>
        <a:spcAft>
          <a:spcPct val="0"/>
        </a:spcAft>
        <a:defRPr sz="8600">
          <a:solidFill>
            <a:schemeClr val="tx2"/>
          </a:solidFill>
          <a:latin typeface="Arial Black" pitchFamily="34" charset="0"/>
        </a:defRPr>
      </a:lvl8pPr>
      <a:lvl9pPr marL="1828800" algn="ctr" rtl="0" fontAlgn="base">
        <a:spcBef>
          <a:spcPct val="0"/>
        </a:spcBef>
        <a:spcAft>
          <a:spcPct val="0"/>
        </a:spcAft>
        <a:defRPr sz="8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900">
          <a:solidFill>
            <a:schemeClr val="tx1"/>
          </a:solidFill>
          <a:latin typeface="+mn-lt"/>
          <a:ea typeface="ＭＳ Ｐゴシック" pitchFamily="-65" charset="-128"/>
          <a:cs typeface="ＭＳ Ｐゴシック" pitchFamily="-65" charset="-128"/>
        </a:defRPr>
      </a:lvl1pPr>
      <a:lvl2pPr marL="739775" indent="-282575" algn="l" rtl="0" eaLnBrk="0" fontAlgn="base" hangingPunct="0">
        <a:spcBef>
          <a:spcPct val="20000"/>
        </a:spcBef>
        <a:spcAft>
          <a:spcPct val="0"/>
        </a:spcAft>
        <a:buChar char="–"/>
        <a:defRPr sz="29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19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1900">
          <a:solidFill>
            <a:schemeClr val="tx1"/>
          </a:solidFill>
          <a:latin typeface="+mn-lt"/>
          <a:ea typeface="ＭＳ Ｐゴシック" charset="-128"/>
        </a:defRPr>
      </a:lvl5pPr>
      <a:lvl6pPr marL="2514600" indent="-228600" algn="l" rtl="0" fontAlgn="base">
        <a:spcBef>
          <a:spcPct val="20000"/>
        </a:spcBef>
        <a:spcAft>
          <a:spcPct val="0"/>
        </a:spcAft>
        <a:buChar char="»"/>
        <a:defRPr sz="1900">
          <a:solidFill>
            <a:schemeClr val="tx1"/>
          </a:solidFill>
          <a:latin typeface="+mn-lt"/>
        </a:defRPr>
      </a:lvl6pPr>
      <a:lvl7pPr marL="2971800" indent="-228600" algn="l" rtl="0" fontAlgn="base">
        <a:spcBef>
          <a:spcPct val="20000"/>
        </a:spcBef>
        <a:spcAft>
          <a:spcPct val="0"/>
        </a:spcAft>
        <a:buChar char="»"/>
        <a:defRPr sz="1900">
          <a:solidFill>
            <a:schemeClr val="tx1"/>
          </a:solidFill>
          <a:latin typeface="+mn-lt"/>
        </a:defRPr>
      </a:lvl7pPr>
      <a:lvl8pPr marL="3429000" indent="-228600" algn="l" rtl="0" fontAlgn="base">
        <a:spcBef>
          <a:spcPct val="20000"/>
        </a:spcBef>
        <a:spcAft>
          <a:spcPct val="0"/>
        </a:spcAft>
        <a:buChar char="»"/>
        <a:defRPr sz="1900">
          <a:solidFill>
            <a:schemeClr val="tx1"/>
          </a:solidFill>
          <a:latin typeface="+mn-lt"/>
        </a:defRPr>
      </a:lvl8pPr>
      <a:lvl9pPr marL="3886200" indent="-228600" algn="l" rtl="0" fontAlgn="base">
        <a:spcBef>
          <a:spcPct val="20000"/>
        </a:spcBef>
        <a:spcAft>
          <a:spcPct val="0"/>
        </a:spcAft>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gi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ChangeArrowheads="1"/>
          </p:cNvSpPr>
          <p:nvPr/>
        </p:nvSpPr>
        <p:spPr bwMode="auto">
          <a:xfrm>
            <a:off x="978195" y="179682"/>
            <a:ext cx="30940745" cy="1015449"/>
          </a:xfrm>
          <a:prstGeom prst="rect">
            <a:avLst/>
          </a:prstGeom>
          <a:noFill/>
          <a:ln w="9525">
            <a:noFill/>
            <a:miter lim="800000"/>
            <a:headEnd/>
            <a:tailEnd/>
          </a:ln>
        </p:spPr>
        <p:txBody>
          <a:bodyPr wrap="square" lIns="91243" tIns="45614" rIns="91243" bIns="45614">
            <a:prstTxWarp prst="textNoShape">
              <a:avLst/>
            </a:prstTxWarp>
            <a:spAutoFit/>
          </a:bodyPr>
          <a:lstStyle/>
          <a:p>
            <a:pPr algn="ctr"/>
            <a:r>
              <a:rPr lang="en-US" sz="6000" b="1" dirty="0" smtClean="0">
                <a:solidFill>
                  <a:srgbClr val="C00000"/>
                </a:solidFill>
                <a:latin typeface="Arial Black" pitchFamily="-111" charset="0"/>
              </a:rPr>
              <a:t>Developing a Map from SNOMED CT Procedure Concepts to ICD-10-PCS</a:t>
            </a:r>
            <a:endParaRPr lang="en-US" sz="6000" b="1" dirty="0">
              <a:solidFill>
                <a:srgbClr val="C00000"/>
              </a:solidFill>
              <a:latin typeface="Arial Black" pitchFamily="-111" charset="0"/>
            </a:endParaRPr>
          </a:p>
        </p:txBody>
      </p:sp>
      <p:sp>
        <p:nvSpPr>
          <p:cNvPr id="39940" name="Text Box 410"/>
          <p:cNvSpPr txBox="1">
            <a:spLocks noChangeArrowheads="1"/>
          </p:cNvSpPr>
          <p:nvPr/>
        </p:nvSpPr>
        <p:spPr bwMode="auto">
          <a:xfrm>
            <a:off x="21878925" y="3748088"/>
            <a:ext cx="10287000" cy="823912"/>
          </a:xfrm>
          <a:prstGeom prst="rect">
            <a:avLst/>
          </a:prstGeom>
          <a:solidFill>
            <a:schemeClr val="accent2"/>
          </a:solidFill>
          <a:ln w="9525">
            <a:noFill/>
            <a:miter lim="800000"/>
            <a:headEnd/>
            <a:tailEnd/>
          </a:ln>
        </p:spPr>
        <p:txBody>
          <a:bodyPr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Map Benefits</a:t>
            </a:r>
            <a:endParaRPr lang="en-US" sz="4800" b="1" dirty="0">
              <a:solidFill>
                <a:srgbClr val="F8F8F8"/>
              </a:solidFill>
            </a:endParaRPr>
          </a:p>
        </p:txBody>
      </p:sp>
      <p:sp>
        <p:nvSpPr>
          <p:cNvPr id="39942" name="Rectangle 2"/>
          <p:cNvSpPr>
            <a:spLocks noChangeArrowheads="1"/>
          </p:cNvSpPr>
          <p:nvPr/>
        </p:nvSpPr>
        <p:spPr bwMode="auto">
          <a:xfrm>
            <a:off x="21861066" y="4583113"/>
            <a:ext cx="10287000" cy="1947862"/>
          </a:xfrm>
          <a:prstGeom prst="rect">
            <a:avLst/>
          </a:prstGeom>
          <a:noFill/>
          <a:ln w="9525">
            <a:noFill/>
            <a:miter lim="800000"/>
            <a:headEnd/>
            <a:tailEnd/>
          </a:ln>
        </p:spPr>
        <p:txBody>
          <a:bodyPr>
            <a:prstTxWarp prst="textNoShape">
              <a:avLst/>
            </a:prstTxWarp>
          </a:bodyPr>
          <a:lstStyle/>
          <a:p>
            <a:r>
              <a:rPr lang="en-US" sz="2400" dirty="0">
                <a:latin typeface="Arial" pitchFamily="-111" charset="0"/>
              </a:rPr>
              <a:t>   </a:t>
            </a:r>
            <a:endParaRPr lang="en-US" sz="2000" dirty="0">
              <a:latin typeface="Arial" pitchFamily="-111" charset="0"/>
            </a:endParaRPr>
          </a:p>
        </p:txBody>
      </p:sp>
      <p:sp>
        <p:nvSpPr>
          <p:cNvPr id="39948" name="TextBox 75"/>
          <p:cNvSpPr txBox="1">
            <a:spLocks noChangeArrowheads="1"/>
          </p:cNvSpPr>
          <p:nvPr/>
        </p:nvSpPr>
        <p:spPr bwMode="auto">
          <a:xfrm>
            <a:off x="3423684" y="1287464"/>
            <a:ext cx="25752056" cy="2308324"/>
          </a:xfrm>
          <a:prstGeom prst="rect">
            <a:avLst/>
          </a:prstGeom>
          <a:noFill/>
          <a:ln w="9525">
            <a:noFill/>
            <a:miter lim="800000"/>
            <a:headEnd/>
            <a:tailEnd/>
          </a:ln>
        </p:spPr>
        <p:txBody>
          <a:bodyPr wrap="square">
            <a:prstTxWarp prst="textNoShape">
              <a:avLst/>
            </a:prstTxWarp>
            <a:spAutoFit/>
          </a:bodyPr>
          <a:lstStyle/>
          <a:p>
            <a:pPr algn="ctr"/>
            <a:r>
              <a:rPr lang="en-US" sz="3600" b="1" dirty="0">
                <a:latin typeface="Arial" pitchFamily="-111" charset="0"/>
              </a:rPr>
              <a:t>Kin Wah Fung, Julia Xu, </a:t>
            </a:r>
            <a:r>
              <a:rPr lang="en-US" sz="3600" i="1" dirty="0">
                <a:latin typeface="Arial" pitchFamily="-111" charset="0"/>
              </a:rPr>
              <a:t>US National Library of Medicine</a:t>
            </a:r>
            <a:r>
              <a:rPr lang="en-US" sz="3600" b="1" dirty="0">
                <a:latin typeface="Arial" pitchFamily="-111" charset="0"/>
              </a:rPr>
              <a:t>; Arabella </a:t>
            </a:r>
            <a:r>
              <a:rPr lang="en-US" sz="3600" b="1" dirty="0" err="1">
                <a:latin typeface="Arial" pitchFamily="-111" charset="0"/>
              </a:rPr>
              <a:t>D'Havé</a:t>
            </a:r>
            <a:r>
              <a:rPr lang="en-US" sz="3600" b="1" dirty="0">
                <a:latin typeface="Arial" pitchFamily="-111" charset="0"/>
              </a:rPr>
              <a:t>, Filip </a:t>
            </a:r>
            <a:r>
              <a:rPr lang="en-US" sz="3600" b="1" dirty="0" err="1">
                <a:latin typeface="Arial" pitchFamily="-111" charset="0"/>
              </a:rPr>
              <a:t>Ameye</a:t>
            </a:r>
            <a:r>
              <a:rPr lang="en-US" sz="3600" b="1" dirty="0">
                <a:latin typeface="Arial" pitchFamily="-111" charset="0"/>
              </a:rPr>
              <a:t>, </a:t>
            </a:r>
            <a:r>
              <a:rPr lang="en-US" sz="3600" i="1" dirty="0">
                <a:latin typeface="Arial" pitchFamily="-111" charset="0"/>
              </a:rPr>
              <a:t>Belgian Federal Public Service of Health, Food Chain Safety and Environment</a:t>
            </a:r>
            <a:r>
              <a:rPr lang="en-US" sz="3600" b="1" dirty="0">
                <a:latin typeface="Arial" pitchFamily="-111" charset="0"/>
              </a:rPr>
              <a:t>;  Arturo Romero Gutiérrez, </a:t>
            </a:r>
            <a:r>
              <a:rPr lang="en-US" sz="3600" i="1" dirty="0">
                <a:latin typeface="Arial" pitchFamily="-111" charset="0"/>
              </a:rPr>
              <a:t>Ministry of Health, Social Services and Equality - Spain</a:t>
            </a:r>
            <a:r>
              <a:rPr lang="en-US" sz="3600" b="1" dirty="0">
                <a:latin typeface="Arial" pitchFamily="-111" charset="0"/>
              </a:rPr>
              <a:t>; </a:t>
            </a:r>
            <a:r>
              <a:rPr lang="en-US" sz="3600" b="1" dirty="0" err="1">
                <a:latin typeface="Arial" pitchFamily="-111" charset="0"/>
              </a:rPr>
              <a:t>Anabela</a:t>
            </a:r>
            <a:r>
              <a:rPr lang="en-US" sz="3600" b="1" dirty="0">
                <a:latin typeface="Arial" pitchFamily="-111" charset="0"/>
              </a:rPr>
              <a:t> Santos, </a:t>
            </a:r>
            <a:r>
              <a:rPr lang="en-US" sz="3600" i="1" dirty="0">
                <a:latin typeface="Arial" pitchFamily="-111" charset="0"/>
              </a:rPr>
              <a:t>Portuguese Ministry of Health Shared </a:t>
            </a:r>
            <a:r>
              <a:rPr lang="en-US" sz="3600" i="1" dirty="0" smtClean="0">
                <a:latin typeface="Arial" pitchFamily="-111" charset="0"/>
              </a:rPr>
              <a:t>Services</a:t>
            </a:r>
            <a:endParaRPr lang="en-US" sz="3200" i="1" baseline="30000" dirty="0">
              <a:latin typeface="Arial" pitchFamily="-111" charset="0"/>
            </a:endParaRPr>
          </a:p>
          <a:p>
            <a:pPr algn="ctr"/>
            <a:endParaRPr lang="en-US" sz="3600" dirty="0"/>
          </a:p>
        </p:txBody>
      </p:sp>
      <p:sp>
        <p:nvSpPr>
          <p:cNvPr id="39954" name="Text Box 410"/>
          <p:cNvSpPr txBox="1">
            <a:spLocks noChangeArrowheads="1"/>
          </p:cNvSpPr>
          <p:nvPr/>
        </p:nvSpPr>
        <p:spPr bwMode="auto">
          <a:xfrm>
            <a:off x="11278791" y="3759201"/>
            <a:ext cx="10287000" cy="823913"/>
          </a:xfrm>
          <a:prstGeom prst="rect">
            <a:avLst/>
          </a:prstGeom>
          <a:solidFill>
            <a:schemeClr val="accent2"/>
          </a:solidFill>
          <a:ln w="9525">
            <a:noFill/>
            <a:miter lim="800000"/>
            <a:headEnd/>
            <a:tailEnd/>
          </a:ln>
        </p:spPr>
        <p:txBody>
          <a:bodyPr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Finding ICD-10-PCS targets </a:t>
            </a:r>
            <a:endParaRPr lang="en-US" sz="4800" b="1" dirty="0">
              <a:solidFill>
                <a:srgbClr val="F8F8F8"/>
              </a:solidFill>
            </a:endParaRPr>
          </a:p>
        </p:txBody>
      </p:sp>
      <p:sp>
        <p:nvSpPr>
          <p:cNvPr id="39957" name="Content Placeholder 26"/>
          <p:cNvSpPr>
            <a:spLocks/>
          </p:cNvSpPr>
          <p:nvPr/>
        </p:nvSpPr>
        <p:spPr bwMode="auto">
          <a:xfrm>
            <a:off x="728663" y="4583114"/>
            <a:ext cx="10287000" cy="16867187"/>
          </a:xfrm>
          <a:prstGeom prst="rect">
            <a:avLst/>
          </a:prstGeom>
          <a:noFill/>
          <a:ln w="9525">
            <a:noFill/>
            <a:miter lim="800000"/>
            <a:headEnd/>
            <a:tailEnd/>
          </a:ln>
        </p:spPr>
        <p:txBody>
          <a:bodyPr anchor="t">
            <a:prstTxWarp prst="textNoShape">
              <a:avLst/>
            </a:prstTxWarp>
          </a:bodyPr>
          <a:lstStyle/>
          <a:p>
            <a:pPr>
              <a:spcAft>
                <a:spcPts val="600"/>
              </a:spcAft>
            </a:pPr>
            <a:endParaRPr lang="en-US" sz="2800" b="1" dirty="0" smtClean="0">
              <a:latin typeface="Arial" pitchFamily="-111" charset="0"/>
            </a:endParaRPr>
          </a:p>
          <a:p>
            <a:pPr>
              <a:spcAft>
                <a:spcPts val="600"/>
              </a:spcAft>
            </a:pPr>
            <a:endParaRPr lang="en-US" sz="2000" b="1" dirty="0" smtClean="0">
              <a:latin typeface="Arial" pitchFamily="-111" charset="0"/>
            </a:endParaRPr>
          </a:p>
          <a:p>
            <a:pPr>
              <a:spcAft>
                <a:spcPts val="600"/>
              </a:spcAft>
            </a:pPr>
            <a:endParaRPr lang="en-US" sz="3600" b="1" dirty="0" smtClean="0">
              <a:latin typeface="Arial Narrow" pitchFamily="34" charset="0"/>
            </a:endParaRPr>
          </a:p>
          <a:p>
            <a:pPr>
              <a:spcAft>
                <a:spcPts val="600"/>
              </a:spcAft>
            </a:pPr>
            <a:endParaRPr lang="en-US" sz="3200" dirty="0">
              <a:latin typeface="Arial Narrow" pitchFamily="34" charset="0"/>
            </a:endParaRPr>
          </a:p>
        </p:txBody>
      </p:sp>
      <p:sp>
        <p:nvSpPr>
          <p:cNvPr id="43" name="Text Box 7"/>
          <p:cNvSpPr txBox="1">
            <a:spLocks noChangeArrowheads="1"/>
          </p:cNvSpPr>
          <p:nvPr/>
        </p:nvSpPr>
        <p:spPr bwMode="auto">
          <a:xfrm>
            <a:off x="728663" y="3759201"/>
            <a:ext cx="10287000" cy="823913"/>
          </a:xfrm>
          <a:prstGeom prst="rect">
            <a:avLst/>
          </a:prstGeom>
          <a:solidFill>
            <a:schemeClr val="accent2"/>
          </a:solidFill>
          <a:ln w="9525">
            <a:noFill/>
            <a:miter lim="800000"/>
            <a:headEnd/>
            <a:tailEnd/>
          </a:ln>
        </p:spPr>
        <p:txBody>
          <a:bodyPr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Abstract</a:t>
            </a:r>
            <a:endParaRPr lang="en-US" sz="4800" b="1" dirty="0">
              <a:solidFill>
                <a:srgbClr val="F8F8F8"/>
              </a:solidFill>
            </a:endParaRPr>
          </a:p>
        </p:txBody>
      </p:sp>
      <p:sp>
        <p:nvSpPr>
          <p:cNvPr id="49" name="TextBox 48"/>
          <p:cNvSpPr txBox="1"/>
          <p:nvPr/>
        </p:nvSpPr>
        <p:spPr>
          <a:xfrm>
            <a:off x="11278791" y="4583114"/>
            <a:ext cx="10287000" cy="538609"/>
          </a:xfrm>
          <a:prstGeom prst="rect">
            <a:avLst/>
          </a:prstGeom>
          <a:noFill/>
        </p:spPr>
        <p:txBody>
          <a:bodyPr wrap="square" rtlCol="0">
            <a:spAutoFit/>
          </a:bodyPr>
          <a:lstStyle/>
          <a:p>
            <a:endParaRPr lang="en-US" dirty="0"/>
          </a:p>
        </p:txBody>
      </p:sp>
      <p:sp>
        <p:nvSpPr>
          <p:cNvPr id="50" name="Content Placeholder 26"/>
          <p:cNvSpPr>
            <a:spLocks/>
          </p:cNvSpPr>
          <p:nvPr/>
        </p:nvSpPr>
        <p:spPr bwMode="auto">
          <a:xfrm>
            <a:off x="11278791" y="4572001"/>
            <a:ext cx="10287000" cy="16867187"/>
          </a:xfrm>
          <a:prstGeom prst="rect">
            <a:avLst/>
          </a:prstGeom>
          <a:noFill/>
          <a:ln w="9525">
            <a:noFill/>
            <a:miter lim="800000"/>
            <a:headEnd/>
            <a:tailEnd/>
          </a:ln>
        </p:spPr>
        <p:txBody>
          <a:bodyPr>
            <a:prstTxWarp prst="textNoShape">
              <a:avLst/>
            </a:prstTxWarp>
          </a:bodyPr>
          <a:lstStyle/>
          <a:p>
            <a:endParaRPr lang="en-US" sz="3200" b="1" dirty="0" smtClean="0">
              <a:latin typeface="Arial" pitchFamily="-111" charset="0"/>
            </a:endParaRPr>
          </a:p>
          <a:p>
            <a:endParaRPr lang="en-US" sz="3200" b="1" dirty="0" smtClean="0">
              <a:latin typeface="Arial" pitchFamily="-111" charset="0"/>
            </a:endParaRPr>
          </a:p>
          <a:p>
            <a:endParaRPr lang="en-US" sz="3200" b="1" dirty="0" smtClean="0">
              <a:latin typeface="Arial" pitchFamily="-111" charset="0"/>
            </a:endParaRPr>
          </a:p>
          <a:p>
            <a:endParaRPr lang="en-US" sz="3600" b="1" dirty="0" smtClean="0">
              <a:latin typeface="Arial" pitchFamily="-111" charset="0"/>
            </a:endParaRPr>
          </a:p>
          <a:p>
            <a:endParaRPr lang="en-US" sz="3200" dirty="0">
              <a:latin typeface="Arial" pitchFamily="-111" charset="0"/>
            </a:endParaRPr>
          </a:p>
        </p:txBody>
      </p:sp>
      <p:sp>
        <p:nvSpPr>
          <p:cNvPr id="53" name="Content Placeholder 26"/>
          <p:cNvSpPr>
            <a:spLocks/>
          </p:cNvSpPr>
          <p:nvPr/>
        </p:nvSpPr>
        <p:spPr bwMode="auto">
          <a:xfrm>
            <a:off x="21878925" y="4572001"/>
            <a:ext cx="10287000" cy="16867187"/>
          </a:xfrm>
          <a:prstGeom prst="rect">
            <a:avLst/>
          </a:prstGeom>
          <a:noFill/>
          <a:ln w="9525">
            <a:noFill/>
            <a:miter lim="800000"/>
            <a:headEnd/>
            <a:tailEnd/>
          </a:ln>
        </p:spPr>
        <p:txBody>
          <a:bodyPr>
            <a:prstTxWarp prst="textNoShape">
              <a:avLst/>
            </a:prstTxWarp>
          </a:bodyPr>
          <a:lstStyle/>
          <a:p>
            <a:pPr lvl="1"/>
            <a:endParaRPr lang="en-US" sz="3200" dirty="0" smtClean="0">
              <a:latin typeface="Arial Narrow" pitchFamily="34" charset="0"/>
            </a:endParaRPr>
          </a:p>
          <a:p>
            <a:endParaRPr lang="en-US" sz="32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a:p>
            <a:pPr>
              <a:spcAft>
                <a:spcPts val="600"/>
              </a:spcAft>
            </a:pPr>
            <a:endParaRPr lang="en-US" sz="3600" b="1" dirty="0" smtClean="0">
              <a:latin typeface="Arial Narrow" pitchFamily="34" charset="0"/>
            </a:endParaRPr>
          </a:p>
        </p:txBody>
      </p:sp>
      <p:sp>
        <p:nvSpPr>
          <p:cNvPr id="62" name="Text Box 478"/>
          <p:cNvSpPr txBox="1">
            <a:spLocks noChangeArrowheads="1"/>
          </p:cNvSpPr>
          <p:nvPr/>
        </p:nvSpPr>
        <p:spPr bwMode="auto">
          <a:xfrm>
            <a:off x="21844710" y="9238998"/>
            <a:ext cx="10287000" cy="823913"/>
          </a:xfrm>
          <a:prstGeom prst="rect">
            <a:avLst/>
          </a:prstGeom>
          <a:solidFill>
            <a:schemeClr val="accent2"/>
          </a:solidFill>
          <a:ln w="9525">
            <a:noFill/>
            <a:miter lim="800000"/>
            <a:headEnd/>
            <a:tailEnd/>
          </a:ln>
        </p:spPr>
        <p:txBody>
          <a:bodyPr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Tooling development</a:t>
            </a:r>
            <a:endParaRPr lang="en-US" sz="4800" b="1" dirty="0">
              <a:solidFill>
                <a:srgbClr val="F8F8F8"/>
              </a:solidFill>
            </a:endParaRPr>
          </a:p>
        </p:txBody>
      </p:sp>
      <p:sp>
        <p:nvSpPr>
          <p:cNvPr id="36" name="Text Box 521"/>
          <p:cNvSpPr txBox="1">
            <a:spLocks noChangeArrowheads="1"/>
          </p:cNvSpPr>
          <p:nvPr/>
        </p:nvSpPr>
        <p:spPr bwMode="auto">
          <a:xfrm>
            <a:off x="21861066" y="18903869"/>
            <a:ext cx="10254289" cy="2154432"/>
          </a:xfrm>
          <a:prstGeom prst="rect">
            <a:avLst/>
          </a:prstGeom>
          <a:noFill/>
          <a:ln w="9525">
            <a:noFill/>
            <a:miter lim="800000"/>
            <a:headEnd/>
            <a:tailEnd/>
          </a:ln>
        </p:spPr>
        <p:txBody>
          <a:bodyPr wrap="square" lIns="313507" tIns="243838" rIns="313507" bIns="243838">
            <a:spAutoFit/>
          </a:bodyPr>
          <a:lstStyle/>
          <a:p>
            <a:pPr algn="just" defTabSz="4179888"/>
            <a:r>
              <a:rPr lang="en-US" sz="3600" dirty="0" smtClean="0">
                <a:latin typeface="Arial Narrow" pitchFamily="34" charset="0"/>
                <a:cs typeface="Times New Roman" pitchFamily="18" charset="0"/>
              </a:rPr>
              <a:t>Continue to develop technical documentation of map</a:t>
            </a:r>
          </a:p>
          <a:p>
            <a:pPr algn="just" defTabSz="4179888"/>
            <a:r>
              <a:rPr lang="en-US" sz="3600" dirty="0" smtClean="0">
                <a:latin typeface="Arial Narrow" pitchFamily="34" charset="0"/>
                <a:cs typeface="Times New Roman" pitchFamily="18" charset="0"/>
              </a:rPr>
              <a:t>Work on a project plan to define scope and timeline of project</a:t>
            </a:r>
            <a:endParaRPr lang="en-US" sz="4000" dirty="0">
              <a:latin typeface="Arial Narrow" pitchFamily="34" charset="0"/>
              <a:cs typeface="Times New Roman" pitchFamily="18" charset="0"/>
            </a:endParaRPr>
          </a:p>
        </p:txBody>
      </p:sp>
      <p:sp>
        <p:nvSpPr>
          <p:cNvPr id="46" name="TextBox 45"/>
          <p:cNvSpPr txBox="1"/>
          <p:nvPr/>
        </p:nvSpPr>
        <p:spPr>
          <a:xfrm>
            <a:off x="1179871" y="4767780"/>
            <a:ext cx="9450029" cy="5139869"/>
          </a:xfrm>
          <a:prstGeom prst="rect">
            <a:avLst/>
          </a:prstGeom>
          <a:noFill/>
        </p:spPr>
        <p:txBody>
          <a:bodyPr wrap="square" rtlCol="0">
            <a:spAutoFit/>
          </a:bodyPr>
          <a:lstStyle/>
          <a:p>
            <a:pPr algn="just"/>
            <a:r>
              <a:rPr lang="en-US" sz="4000" b="1" dirty="0" smtClean="0">
                <a:latin typeface="+mn-lt"/>
              </a:rPr>
              <a:t>Abstract</a:t>
            </a:r>
            <a:r>
              <a:rPr lang="en-US" sz="4000" dirty="0" smtClean="0">
                <a:latin typeface="+mn-lt"/>
              </a:rPr>
              <a:t>: </a:t>
            </a:r>
            <a:r>
              <a:rPr lang="en-US" sz="3200" i="1" dirty="0" smtClean="0">
                <a:latin typeface="+mn-lt"/>
              </a:rPr>
              <a:t>An international collaborative effort is underway to create a Map from SNOMED CT to </a:t>
            </a:r>
            <a:r>
              <a:rPr lang="en-US" sz="3200" i="1" dirty="0" smtClean="0">
                <a:latin typeface="+mn-lt"/>
              </a:rPr>
              <a:t>ICD-10-PCS. </a:t>
            </a:r>
            <a:r>
              <a:rPr lang="en-US" sz="3200" i="1" dirty="0" smtClean="0">
                <a:latin typeface="+mn-lt"/>
              </a:rPr>
              <a:t>Apart from following the ‘code once, use many times’ </a:t>
            </a:r>
            <a:r>
              <a:rPr lang="en-US" sz="3200" i="1" dirty="0" smtClean="0">
                <a:latin typeface="+mn-lt"/>
              </a:rPr>
              <a:t>principle, </a:t>
            </a:r>
            <a:r>
              <a:rPr lang="en-US" sz="3200" i="1" dirty="0" smtClean="0">
                <a:latin typeface="+mn-lt"/>
              </a:rPr>
              <a:t>the creation and use of this Map can also bring other benefits, including faster and better coding.  It will promote the use of SNOMED CT and help to improve the quality of both terminology systems.  The Map can facilitate the generation of </a:t>
            </a:r>
            <a:r>
              <a:rPr lang="en-US" sz="3200" i="1" dirty="0" smtClean="0">
                <a:latin typeface="+mn-lt"/>
              </a:rPr>
              <a:t>ICD-10-PCS codes in </a:t>
            </a:r>
            <a:r>
              <a:rPr lang="en-US" sz="3200" i="1" dirty="0" smtClean="0">
                <a:latin typeface="+mn-lt"/>
              </a:rPr>
              <a:t>a number of </a:t>
            </a:r>
            <a:r>
              <a:rPr lang="en-US" sz="3200" i="1" dirty="0" smtClean="0">
                <a:latin typeface="+mn-lt"/>
              </a:rPr>
              <a:t>IHTSDO Member countries</a:t>
            </a:r>
            <a:r>
              <a:rPr lang="en-US" sz="3200" i="1" dirty="0" smtClean="0">
                <a:latin typeface="+mn-lt"/>
              </a:rPr>
              <a:t>. </a:t>
            </a:r>
            <a:r>
              <a:rPr lang="en-US" sz="3200" dirty="0" smtClean="0">
                <a:latin typeface="+mn-lt"/>
              </a:rPr>
              <a:t> </a:t>
            </a:r>
            <a:endParaRPr lang="en-US" sz="3200" dirty="0">
              <a:latin typeface="+mn-lt"/>
            </a:endParaRPr>
          </a:p>
        </p:txBody>
      </p:sp>
      <p:sp>
        <p:nvSpPr>
          <p:cNvPr id="52" name="TextBox 51"/>
          <p:cNvSpPr txBox="1"/>
          <p:nvPr/>
        </p:nvSpPr>
        <p:spPr>
          <a:xfrm>
            <a:off x="34259540" y="2059346"/>
            <a:ext cx="9927015" cy="1661993"/>
          </a:xfrm>
          <a:prstGeom prst="rect">
            <a:avLst/>
          </a:prstGeom>
          <a:noFill/>
        </p:spPr>
        <p:txBody>
          <a:bodyPr wrap="square" rtlCol="0">
            <a:spAutoFit/>
          </a:bodyPr>
          <a:lstStyle/>
          <a:p>
            <a:endParaRPr lang="en-US" sz="3400" dirty="0" smtClean="0">
              <a:latin typeface="+mn-lt"/>
            </a:endParaRPr>
          </a:p>
          <a:p>
            <a:endParaRPr lang="en-US" sz="3400" dirty="0" smtClean="0">
              <a:latin typeface="+mn-lt"/>
            </a:endParaRPr>
          </a:p>
          <a:p>
            <a:r>
              <a:rPr lang="en-US" sz="3400" dirty="0" smtClean="0">
                <a:latin typeface="+mn-lt"/>
              </a:rPr>
              <a:t> </a:t>
            </a:r>
            <a:endParaRPr lang="en-US" sz="3400" dirty="0">
              <a:latin typeface="+mn-lt"/>
            </a:endParaRPr>
          </a:p>
        </p:txBody>
      </p:sp>
      <p:sp>
        <p:nvSpPr>
          <p:cNvPr id="54" name="TextBox 53"/>
          <p:cNvSpPr txBox="1"/>
          <p:nvPr/>
        </p:nvSpPr>
        <p:spPr>
          <a:xfrm>
            <a:off x="21908630" y="5084644"/>
            <a:ext cx="10287000" cy="4031873"/>
          </a:xfrm>
          <a:prstGeom prst="rect">
            <a:avLst/>
          </a:prstGeom>
          <a:noFill/>
        </p:spPr>
        <p:txBody>
          <a:bodyPr wrap="square" rtlCol="0">
            <a:spAutoFit/>
          </a:bodyPr>
          <a:lstStyle/>
          <a:p>
            <a:pPr marL="640080" lvl="3" indent="-182880">
              <a:spcBef>
                <a:spcPts val="0"/>
              </a:spcBef>
              <a:buSzPct val="125000"/>
              <a:buBlip>
                <a:blip r:embed="rId3"/>
              </a:buBlip>
            </a:pPr>
            <a:r>
              <a:rPr lang="en-US" sz="4000" dirty="0" smtClean="0">
                <a:latin typeface="+mn-lt"/>
              </a:rPr>
              <a:t> </a:t>
            </a:r>
            <a:r>
              <a:rPr lang="en-US" sz="3600" dirty="0" smtClean="0">
                <a:latin typeface="+mn-lt"/>
              </a:rPr>
              <a:t>Improved </a:t>
            </a:r>
            <a:r>
              <a:rPr lang="en-US" sz="3600" dirty="0" smtClean="0">
                <a:latin typeface="+mn-lt"/>
              </a:rPr>
              <a:t>ICD-10-PCS coding </a:t>
            </a:r>
            <a:r>
              <a:rPr lang="en-US" sz="3600" dirty="0" smtClean="0">
                <a:latin typeface="+mn-lt"/>
              </a:rPr>
              <a:t>efficiency</a:t>
            </a:r>
          </a:p>
          <a:p>
            <a:pPr marL="640080" lvl="3" indent="-182880">
              <a:spcBef>
                <a:spcPts val="0"/>
              </a:spcBef>
              <a:buSzPct val="125000"/>
              <a:buBlip>
                <a:blip r:embed="rId3"/>
              </a:buBlip>
            </a:pPr>
            <a:r>
              <a:rPr lang="en-US" sz="3600" dirty="0" smtClean="0">
                <a:latin typeface="+mn-lt"/>
              </a:rPr>
              <a:t> Better coding </a:t>
            </a:r>
            <a:r>
              <a:rPr lang="en-US" sz="3600" dirty="0" smtClean="0">
                <a:latin typeface="+mn-lt"/>
              </a:rPr>
              <a:t>reproducibility</a:t>
            </a:r>
          </a:p>
          <a:p>
            <a:pPr marL="640080" lvl="3" indent="-182880">
              <a:spcBef>
                <a:spcPts val="0"/>
              </a:spcBef>
              <a:buSzPct val="125000"/>
              <a:buBlip>
                <a:blip r:embed="rId3"/>
              </a:buBlip>
            </a:pPr>
            <a:r>
              <a:rPr lang="en-US" sz="3600" dirty="0">
                <a:latin typeface="+mn-lt"/>
              </a:rPr>
              <a:t> </a:t>
            </a:r>
            <a:r>
              <a:rPr lang="en-US" sz="3600" dirty="0" smtClean="0">
                <a:latin typeface="+mn-lt"/>
              </a:rPr>
              <a:t>Re-use of clinical data for epidemiologic and statistical purposes</a:t>
            </a:r>
            <a:endParaRPr lang="en-US" sz="3600" dirty="0" smtClean="0">
              <a:latin typeface="+mn-lt"/>
            </a:endParaRPr>
          </a:p>
          <a:p>
            <a:pPr marL="640080" lvl="3" indent="-182880">
              <a:spcBef>
                <a:spcPts val="0"/>
              </a:spcBef>
              <a:buSzPct val="125000"/>
              <a:buBlip>
                <a:blip r:embed="rId3"/>
              </a:buBlip>
            </a:pPr>
            <a:r>
              <a:rPr lang="en-US" sz="3600" dirty="0" smtClean="0">
                <a:latin typeface="+mn-lt"/>
              </a:rPr>
              <a:t> Promote use of SNOMED CT</a:t>
            </a:r>
          </a:p>
          <a:p>
            <a:pPr marL="640080" lvl="3" indent="-182880">
              <a:spcBef>
                <a:spcPts val="0"/>
              </a:spcBef>
              <a:buSzPct val="125000"/>
              <a:buBlip>
                <a:blip r:embed="rId3"/>
              </a:buBlip>
            </a:pPr>
            <a:r>
              <a:rPr lang="en-US" sz="3600" dirty="0" smtClean="0">
                <a:latin typeface="+mn-lt"/>
              </a:rPr>
              <a:t> Improved quality of the two	 			 		</a:t>
            </a:r>
            <a:r>
              <a:rPr lang="en-US" sz="3600" dirty="0" smtClean="0">
                <a:latin typeface="+mn-lt"/>
              </a:rPr>
              <a:t>terminologies</a:t>
            </a:r>
            <a:endParaRPr lang="en-US" sz="3600" dirty="0" smtClean="0">
              <a:latin typeface="+mn-lt"/>
            </a:endParaRPr>
          </a:p>
        </p:txBody>
      </p:sp>
      <p:sp>
        <p:nvSpPr>
          <p:cNvPr id="57" name="Text Box 479"/>
          <p:cNvSpPr txBox="1">
            <a:spLocks noChangeArrowheads="1"/>
          </p:cNvSpPr>
          <p:nvPr/>
        </p:nvSpPr>
        <p:spPr bwMode="auto">
          <a:xfrm>
            <a:off x="728663" y="18903942"/>
            <a:ext cx="10287000" cy="823913"/>
          </a:xfrm>
          <a:prstGeom prst="rect">
            <a:avLst/>
          </a:prstGeom>
          <a:solidFill>
            <a:schemeClr val="accent2"/>
          </a:solidFill>
          <a:ln w="9525">
            <a:noFill/>
            <a:miter lim="800000"/>
            <a:headEnd/>
            <a:tailEnd/>
          </a:ln>
        </p:spPr>
        <p:txBody>
          <a:bodyPr wrap="square"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References </a:t>
            </a:r>
            <a:endParaRPr lang="en-US" sz="4800" b="1" dirty="0">
              <a:solidFill>
                <a:srgbClr val="F8F8F8"/>
              </a:solidFill>
            </a:endParaRPr>
          </a:p>
        </p:txBody>
      </p:sp>
      <p:sp>
        <p:nvSpPr>
          <p:cNvPr id="58" name="Rectangle 57"/>
          <p:cNvSpPr/>
          <p:nvPr/>
        </p:nvSpPr>
        <p:spPr>
          <a:xfrm>
            <a:off x="11261637" y="4852418"/>
            <a:ext cx="10286999" cy="830997"/>
          </a:xfrm>
          <a:prstGeom prst="rect">
            <a:avLst/>
          </a:prstGeom>
        </p:spPr>
        <p:txBody>
          <a:bodyPr wrap="square">
            <a:spAutoFit/>
          </a:bodyPr>
          <a:lstStyle/>
          <a:p>
            <a:pPr marL="457200" lvl="2">
              <a:spcAft>
                <a:spcPts val="0"/>
              </a:spcAft>
              <a:buSzPct val="100000"/>
            </a:pPr>
            <a:r>
              <a:rPr lang="en-US" sz="2400" dirty="0" smtClean="0">
                <a:latin typeface="+mn-lt"/>
              </a:rPr>
              <a:t>All ICD-10-PCS codes are 7 characters long, each character represents an aspect of the procedure</a:t>
            </a:r>
            <a:endParaRPr lang="en-US" sz="3600" dirty="0">
              <a:latin typeface="+mn-lt"/>
            </a:endParaRPr>
          </a:p>
        </p:txBody>
      </p:sp>
      <p:sp>
        <p:nvSpPr>
          <p:cNvPr id="59" name="Text Box 479"/>
          <p:cNvSpPr txBox="1">
            <a:spLocks noChangeArrowheads="1"/>
          </p:cNvSpPr>
          <p:nvPr/>
        </p:nvSpPr>
        <p:spPr bwMode="auto">
          <a:xfrm>
            <a:off x="728663" y="9907649"/>
            <a:ext cx="10287000" cy="823913"/>
          </a:xfrm>
          <a:prstGeom prst="rect">
            <a:avLst/>
          </a:prstGeom>
          <a:solidFill>
            <a:schemeClr val="accent2"/>
          </a:solidFill>
          <a:ln w="9525">
            <a:noFill/>
            <a:miter lim="800000"/>
            <a:headEnd/>
            <a:tailEnd/>
          </a:ln>
        </p:spPr>
        <p:txBody>
          <a:bodyPr wrap="square"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Introduction </a:t>
            </a:r>
            <a:endParaRPr lang="en-US" sz="4800" b="1" dirty="0">
              <a:solidFill>
                <a:srgbClr val="F8F8F8"/>
              </a:solidFill>
            </a:endParaRPr>
          </a:p>
        </p:txBody>
      </p:sp>
      <p:sp>
        <p:nvSpPr>
          <p:cNvPr id="28" name="TextBox 27"/>
          <p:cNvSpPr txBox="1"/>
          <p:nvPr/>
        </p:nvSpPr>
        <p:spPr>
          <a:xfrm>
            <a:off x="1179871" y="10967160"/>
            <a:ext cx="9450029" cy="7971413"/>
          </a:xfrm>
          <a:prstGeom prst="rect">
            <a:avLst/>
          </a:prstGeom>
          <a:noFill/>
        </p:spPr>
        <p:txBody>
          <a:bodyPr wrap="square" rtlCol="0">
            <a:spAutoFit/>
          </a:bodyPr>
          <a:lstStyle/>
          <a:p>
            <a:pPr algn="just"/>
            <a:r>
              <a:rPr lang="en-US" sz="3200" dirty="0" smtClean="0">
                <a:latin typeface="+mn-lt"/>
              </a:rPr>
              <a:t>ICD-10-PCS </a:t>
            </a:r>
            <a:r>
              <a:rPr lang="en-US" sz="3200" dirty="0">
                <a:latin typeface="+mn-lt"/>
              </a:rPr>
              <a:t>is a procedure coding system created to replace volume 3 of ICD-9-CM. It provides greater specificity to support research, statistical analysis and administrative uses. </a:t>
            </a:r>
            <a:r>
              <a:rPr lang="en-US" sz="3200" dirty="0" smtClean="0">
                <a:latin typeface="+mn-lt"/>
              </a:rPr>
              <a:t>[1,2</a:t>
            </a:r>
            <a:r>
              <a:rPr lang="en-US" sz="3200" dirty="0">
                <a:latin typeface="+mn-lt"/>
              </a:rPr>
              <a:t>]  In the US, ICD-10-PCS </a:t>
            </a:r>
            <a:r>
              <a:rPr lang="en-US" sz="3200" dirty="0" smtClean="0">
                <a:latin typeface="+mn-lt"/>
              </a:rPr>
              <a:t>replaced ICD-9-CM </a:t>
            </a:r>
            <a:r>
              <a:rPr lang="en-US" sz="3200" dirty="0">
                <a:latin typeface="+mn-lt"/>
              </a:rPr>
              <a:t>from October 2015 onwards. Belgium has already transitioned to ICD-10-PCS </a:t>
            </a:r>
            <a:r>
              <a:rPr lang="en-US" sz="3200" dirty="0" smtClean="0">
                <a:latin typeface="+mn-lt"/>
              </a:rPr>
              <a:t>in </a:t>
            </a:r>
            <a:r>
              <a:rPr lang="en-US" sz="3200" dirty="0">
                <a:latin typeface="+mn-lt"/>
              </a:rPr>
              <a:t>January 2015, and similar transition is happening in Spain and Portugal</a:t>
            </a:r>
            <a:r>
              <a:rPr lang="en-US" sz="3200" dirty="0" smtClean="0">
                <a:latin typeface="+mn-lt"/>
              </a:rPr>
              <a:t>.</a:t>
            </a:r>
          </a:p>
          <a:p>
            <a:pPr algn="just"/>
            <a:endParaRPr lang="en-US" sz="3200" dirty="0" smtClean="0">
              <a:latin typeface="+mn-lt"/>
            </a:endParaRPr>
          </a:p>
          <a:p>
            <a:pPr algn="just"/>
            <a:r>
              <a:rPr lang="en-US" sz="3200" dirty="0" smtClean="0">
                <a:latin typeface="+mn-lt"/>
              </a:rPr>
              <a:t>The SNOMED </a:t>
            </a:r>
            <a:r>
              <a:rPr lang="en-US" sz="3200" dirty="0">
                <a:latin typeface="+mn-lt"/>
              </a:rPr>
              <a:t>CT to ICD-10-PCS Map Project </a:t>
            </a:r>
            <a:r>
              <a:rPr lang="en-US" sz="3200" dirty="0" smtClean="0">
                <a:latin typeface="+mn-lt"/>
              </a:rPr>
              <a:t>Group was </a:t>
            </a:r>
            <a:r>
              <a:rPr lang="en-US" sz="3200" dirty="0">
                <a:latin typeface="+mn-lt"/>
              </a:rPr>
              <a:t>formed in January </a:t>
            </a:r>
            <a:r>
              <a:rPr lang="en-US" sz="3200" dirty="0" smtClean="0">
                <a:latin typeface="+mn-lt"/>
              </a:rPr>
              <a:t>2015. Through bi-weekly conference calls, the group established mapping methodology and principles, and discussed tooling requirements, scope of work and project planning.</a:t>
            </a:r>
            <a:endParaRPr lang="en-US" sz="3200" dirty="0">
              <a:latin typeface="+mn-lt"/>
            </a:endParaRPr>
          </a:p>
          <a:p>
            <a:pPr algn="just"/>
            <a:endParaRPr lang="en-US" sz="3200" dirty="0">
              <a:latin typeface="+mn-lt"/>
            </a:endParaRPr>
          </a:p>
        </p:txBody>
      </p:sp>
      <p:sp>
        <p:nvSpPr>
          <p:cNvPr id="3074" name="Rectangle 2"/>
          <p:cNvSpPr>
            <a:spLocks noChangeArrowheads="1"/>
          </p:cNvSpPr>
          <p:nvPr/>
        </p:nvSpPr>
        <p:spPr bwMode="auto">
          <a:xfrm>
            <a:off x="0" y="0"/>
            <a:ext cx="329184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33" name="TextBox 32"/>
          <p:cNvSpPr txBox="1"/>
          <p:nvPr/>
        </p:nvSpPr>
        <p:spPr>
          <a:xfrm>
            <a:off x="11757640" y="20424510"/>
            <a:ext cx="9303057" cy="538609"/>
          </a:xfrm>
          <a:prstGeom prst="rect">
            <a:avLst/>
          </a:prstGeom>
          <a:noFill/>
        </p:spPr>
        <p:txBody>
          <a:bodyPr wrap="square" rtlCol="0">
            <a:spAutoFit/>
          </a:bodyPr>
          <a:lstStyle/>
          <a:p>
            <a:endParaRPr lang="en-US" dirty="0"/>
          </a:p>
        </p:txBody>
      </p:sp>
      <p:sp>
        <p:nvSpPr>
          <p:cNvPr id="37" name="TextBox 36"/>
          <p:cNvSpPr txBox="1"/>
          <p:nvPr/>
        </p:nvSpPr>
        <p:spPr>
          <a:xfrm>
            <a:off x="11757640" y="20458825"/>
            <a:ext cx="9303057" cy="538609"/>
          </a:xfrm>
          <a:prstGeom prst="rect">
            <a:avLst/>
          </a:prstGeom>
          <a:noFill/>
        </p:spPr>
        <p:txBody>
          <a:bodyPr wrap="square" rtlCol="0">
            <a:spAutoFit/>
          </a:bodyPr>
          <a:lstStyle/>
          <a:p>
            <a:endParaRPr lang="en-US" dirty="0"/>
          </a:p>
        </p:txBody>
      </p:sp>
      <p:sp>
        <p:nvSpPr>
          <p:cNvPr id="38" name="TextBox 37"/>
          <p:cNvSpPr txBox="1"/>
          <p:nvPr/>
        </p:nvSpPr>
        <p:spPr>
          <a:xfrm>
            <a:off x="728663" y="19797105"/>
            <a:ext cx="10287000" cy="1446550"/>
          </a:xfrm>
          <a:prstGeom prst="rect">
            <a:avLst/>
          </a:prstGeom>
          <a:noFill/>
        </p:spPr>
        <p:txBody>
          <a:bodyPr wrap="square" rtlCol="0">
            <a:spAutoFit/>
          </a:bodyPr>
          <a:lstStyle/>
          <a:p>
            <a:pPr marL="457200" indent="-457200">
              <a:buFont typeface="+mj-lt"/>
              <a:buAutoNum type="arabicPeriod"/>
            </a:pPr>
            <a:r>
              <a:rPr lang="en-US" sz="2200" dirty="0"/>
              <a:t>1.	US Centers for Medicare &amp; Medicaid Services ICD-10-PCS web page http://www.cms.gov/Medicare/Coding/ICD10/2014-ICD-10-PCS.html .</a:t>
            </a:r>
          </a:p>
          <a:p>
            <a:pPr marL="457200" indent="-457200">
              <a:buFont typeface="+mj-lt"/>
              <a:buAutoNum type="arabicPeriod"/>
            </a:pPr>
            <a:r>
              <a:rPr lang="en-US" sz="2200" dirty="0"/>
              <a:t>2.	Giannangelo. K: Healthcare Code Sets, Clinical Terminologies and Classification Systems. Third edition. AHIMA</a:t>
            </a:r>
          </a:p>
        </p:txBody>
      </p:sp>
      <p:sp>
        <p:nvSpPr>
          <p:cNvPr id="55" name="Up Arrow 54"/>
          <p:cNvSpPr/>
          <p:nvPr/>
        </p:nvSpPr>
        <p:spPr bwMode="auto">
          <a:xfrm>
            <a:off x="22885400" y="12739193"/>
            <a:ext cx="368300" cy="1449080"/>
          </a:xfrm>
          <a:prstGeom prst="upArrow">
            <a:avLst/>
          </a:prstGeom>
          <a:noFill/>
          <a:ln w="9525" cap="flat" cmpd="sng" algn="ctr">
            <a:noFill/>
            <a:prstDash val="solid"/>
            <a:round/>
            <a:headEnd type="none" w="med" len="med"/>
            <a:tailEnd type="none" w="med" len="med"/>
          </a:ln>
          <a:effectLst/>
        </p:spPr>
        <p:txBody>
          <a:bodyPr vert="horz" wrap="square" lIns="457200" tIns="457200" rIns="457200" bIns="457200" numCol="1" rtlCol="0" anchor="t" anchorCtr="0" compatLnSpc="1">
            <a:prstTxWarp prst="textNoShape">
              <a:avLst/>
            </a:prstTxWarp>
            <a:spAutoFit/>
          </a:bodyPr>
          <a:lstStyle/>
          <a:p>
            <a:pPr marL="0" marR="0" indent="0" algn="l" defTabSz="4389438"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ln>
                <a:noFill/>
              </a:ln>
              <a:solidFill>
                <a:schemeClr val="tx1"/>
              </a:solidFill>
              <a:effectLst/>
              <a:latin typeface="Arial Narrow" pitchFamily="34" charset="0"/>
            </a:endParaRPr>
          </a:p>
        </p:txBody>
      </p:sp>
      <p:sp>
        <p:nvSpPr>
          <p:cNvPr id="67" name="Up Arrow 66"/>
          <p:cNvSpPr/>
          <p:nvPr/>
        </p:nvSpPr>
        <p:spPr bwMode="auto">
          <a:xfrm>
            <a:off x="22559211" y="15026659"/>
            <a:ext cx="326189" cy="1541800"/>
          </a:xfrm>
          <a:prstGeom prst="upArrow">
            <a:avLst>
              <a:gd name="adj1" fmla="val 42623"/>
              <a:gd name="adj2" fmla="val 127459"/>
            </a:avLst>
          </a:prstGeom>
          <a:noFill/>
          <a:ln w="9525" cap="flat" cmpd="sng" algn="ctr">
            <a:noFill/>
            <a:prstDash val="solid"/>
            <a:round/>
            <a:headEnd type="none" w="med" len="med"/>
            <a:tailEnd type="none" w="med" len="med"/>
          </a:ln>
          <a:effectLst/>
        </p:spPr>
        <p:txBody>
          <a:bodyPr vert="horz" wrap="square" lIns="457200" tIns="457200" rIns="457200" bIns="457200" numCol="1" rtlCol="0" anchor="t" anchorCtr="0" compatLnSpc="1">
            <a:prstTxWarp prst="textNoShape">
              <a:avLst/>
            </a:prstTxWarp>
            <a:spAutoFit/>
          </a:bodyPr>
          <a:lstStyle/>
          <a:p>
            <a:pPr marL="0" marR="0" indent="0" algn="l" defTabSz="4389438"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ln>
                <a:noFill/>
              </a:ln>
              <a:solidFill>
                <a:schemeClr val="tx1"/>
              </a:solidFill>
              <a:effectLst/>
              <a:latin typeface="Arial Narrow"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4899" y="5806525"/>
            <a:ext cx="4850853" cy="1807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57640" y="8600025"/>
            <a:ext cx="3377257" cy="848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1278791" y="7613706"/>
            <a:ext cx="10287000" cy="538609"/>
          </a:xfrm>
          <a:prstGeom prst="rect">
            <a:avLst/>
          </a:prstGeom>
          <a:noFill/>
        </p:spPr>
        <p:txBody>
          <a:bodyPr wrap="square" rtlCol="0">
            <a:spAutoFit/>
          </a:bodyPr>
          <a:lstStyle/>
          <a:p>
            <a:r>
              <a:rPr lang="en-US" dirty="0" smtClean="0"/>
              <a:t>    ICD-10-PCS index and tables</a:t>
            </a:r>
            <a:endParaRPr lang="en-US" dirty="0"/>
          </a:p>
        </p:txBody>
      </p:sp>
      <p:sp>
        <p:nvSpPr>
          <p:cNvPr id="4" name="TextBox 3"/>
          <p:cNvSpPr txBox="1"/>
          <p:nvPr/>
        </p:nvSpPr>
        <p:spPr>
          <a:xfrm>
            <a:off x="15281890" y="8292662"/>
            <a:ext cx="6064619" cy="1938992"/>
          </a:xfrm>
          <a:prstGeom prst="rect">
            <a:avLst/>
          </a:prstGeom>
          <a:noFill/>
        </p:spPr>
        <p:txBody>
          <a:bodyPr wrap="square" rtlCol="0">
            <a:spAutoFit/>
          </a:bodyPr>
          <a:lstStyle/>
          <a:p>
            <a:r>
              <a:rPr lang="en-US" sz="2400" dirty="0" smtClean="0">
                <a:solidFill>
                  <a:srgbClr val="FF0000"/>
                </a:solidFill>
              </a:rPr>
              <a:t>Excision</a:t>
            </a:r>
            <a:r>
              <a:rPr lang="en-US" sz="2400" dirty="0"/>
              <a:t>: Cutting out or off, without replacement, </a:t>
            </a:r>
            <a:r>
              <a:rPr lang="en-US" sz="2400" dirty="0">
                <a:solidFill>
                  <a:srgbClr val="00B050"/>
                </a:solidFill>
              </a:rPr>
              <a:t>a portion</a:t>
            </a:r>
            <a:r>
              <a:rPr lang="en-US" sz="2400" dirty="0"/>
              <a:t> of a body </a:t>
            </a:r>
            <a:r>
              <a:rPr lang="en-US" sz="2400" dirty="0" smtClean="0"/>
              <a:t>part</a:t>
            </a:r>
          </a:p>
          <a:p>
            <a:endParaRPr lang="en-US" sz="2400" dirty="0" smtClean="0"/>
          </a:p>
          <a:p>
            <a:r>
              <a:rPr lang="en-US" sz="2400" dirty="0" smtClean="0">
                <a:solidFill>
                  <a:srgbClr val="FF0000"/>
                </a:solidFill>
              </a:rPr>
              <a:t>Resection</a:t>
            </a:r>
            <a:r>
              <a:rPr lang="en-US" sz="2400" dirty="0" smtClean="0"/>
              <a:t>: </a:t>
            </a:r>
            <a:r>
              <a:rPr lang="en-US" sz="2400" dirty="0"/>
              <a:t>Cutting out or off, without replacement, </a:t>
            </a:r>
            <a:r>
              <a:rPr lang="en-US" sz="2400" dirty="0">
                <a:solidFill>
                  <a:srgbClr val="00B050"/>
                </a:solidFill>
              </a:rPr>
              <a:t>all</a:t>
            </a:r>
            <a:r>
              <a:rPr lang="en-US" sz="2400" dirty="0"/>
              <a:t> of a body </a:t>
            </a:r>
            <a:r>
              <a:rPr lang="en-US" sz="2400" dirty="0" smtClean="0"/>
              <a:t>part</a:t>
            </a:r>
            <a:endParaRPr lang="en-US" sz="2800" dirty="0"/>
          </a:p>
        </p:txBody>
      </p:sp>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748908" y="13068615"/>
            <a:ext cx="2652297" cy="329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16740" y="13068615"/>
            <a:ext cx="2331037" cy="15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83104" y="15198074"/>
            <a:ext cx="9678374" cy="865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22197" y="16063262"/>
            <a:ext cx="9739281" cy="1586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1626856" y="17865811"/>
            <a:ext cx="9678373" cy="3216265"/>
          </a:xfrm>
          <a:prstGeom prst="rect">
            <a:avLst/>
          </a:prstGeom>
          <a:noFill/>
        </p:spPr>
        <p:txBody>
          <a:bodyPr wrap="square" rtlCol="0">
            <a:spAutoFit/>
          </a:bodyPr>
          <a:lstStyle/>
          <a:p>
            <a:r>
              <a:rPr lang="en-US" dirty="0" smtClean="0"/>
              <a:t>One-to-many maps very common because some aspects not specified in the SNOMED CT concept e.g., approach, laterality, device</a:t>
            </a:r>
          </a:p>
          <a:p>
            <a:r>
              <a:rPr lang="en-US" dirty="0" smtClean="0"/>
              <a:t>A convenient way to represent multiple options is by </a:t>
            </a:r>
            <a:r>
              <a:rPr lang="en-US" dirty="0" smtClean="0">
                <a:solidFill>
                  <a:srgbClr val="FF0000"/>
                </a:solidFill>
              </a:rPr>
              <a:t>Regular Expressions</a:t>
            </a:r>
            <a:r>
              <a:rPr lang="en-US" dirty="0" smtClean="0"/>
              <a:t> e.g.,</a:t>
            </a:r>
          </a:p>
          <a:p>
            <a:r>
              <a:rPr lang="en-US" dirty="0"/>
              <a:t>38102005 Cholecystectomy (procedure) maps to </a:t>
            </a:r>
            <a:r>
              <a:rPr lang="en-US" dirty="0">
                <a:solidFill>
                  <a:srgbClr val="FF0000"/>
                </a:solidFill>
              </a:rPr>
              <a:t>0FT4[04]ZZ</a:t>
            </a:r>
            <a:r>
              <a:rPr lang="en-US" dirty="0"/>
              <a:t> </a:t>
            </a:r>
          </a:p>
          <a:p>
            <a:r>
              <a:rPr lang="en-US" dirty="0"/>
              <a:t>52734007 </a:t>
            </a:r>
            <a:r>
              <a:rPr lang="en-US" dirty="0" smtClean="0"/>
              <a:t>Total </a:t>
            </a:r>
            <a:r>
              <a:rPr lang="en-US" dirty="0"/>
              <a:t>replacement of hip (procedure) maps to </a:t>
            </a:r>
            <a:r>
              <a:rPr lang="en-US" dirty="0">
                <a:solidFill>
                  <a:srgbClr val="FF0000"/>
                </a:solidFill>
              </a:rPr>
              <a:t>0SR[9B]0[01234J][9AZ]||0SR[9B]0[7K]Z</a:t>
            </a:r>
          </a:p>
        </p:txBody>
      </p:sp>
      <p:pic>
        <p:nvPicPr>
          <p:cNvPr id="1039"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748908" y="10731562"/>
            <a:ext cx="9686013" cy="2193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1757640" y="10192953"/>
            <a:ext cx="1534106" cy="538609"/>
          </a:xfrm>
          <a:prstGeom prst="rect">
            <a:avLst/>
          </a:prstGeom>
          <a:noFill/>
        </p:spPr>
        <p:txBody>
          <a:bodyPr wrap="square" rtlCol="0">
            <a:spAutoFit/>
          </a:bodyPr>
          <a:lstStyle/>
          <a:p>
            <a:r>
              <a:rPr lang="en-US" dirty="0" smtClean="0"/>
              <a:t>0FT</a:t>
            </a:r>
          </a:p>
        </p:txBody>
      </p:sp>
      <p:sp>
        <p:nvSpPr>
          <p:cNvPr id="9" name="TextBox 8"/>
          <p:cNvSpPr txBox="1"/>
          <p:nvPr/>
        </p:nvSpPr>
        <p:spPr>
          <a:xfrm>
            <a:off x="11757640" y="14659465"/>
            <a:ext cx="1317416" cy="538609"/>
          </a:xfrm>
          <a:prstGeom prst="rect">
            <a:avLst/>
          </a:prstGeom>
          <a:noFill/>
        </p:spPr>
        <p:txBody>
          <a:bodyPr wrap="square" rtlCol="0">
            <a:spAutoFit/>
          </a:bodyPr>
          <a:lstStyle/>
          <a:p>
            <a:r>
              <a:rPr lang="en-US" dirty="0"/>
              <a:t>0</a:t>
            </a:r>
            <a:r>
              <a:rPr lang="en-US" dirty="0" smtClean="0"/>
              <a:t>SR</a:t>
            </a:r>
            <a:endParaRPr lang="en-US" dirty="0"/>
          </a:p>
        </p:txBody>
      </p:sp>
      <p:sp>
        <p:nvSpPr>
          <p:cNvPr id="10" name="TextBox 9"/>
          <p:cNvSpPr txBox="1"/>
          <p:nvPr/>
        </p:nvSpPr>
        <p:spPr>
          <a:xfrm>
            <a:off x="21908630" y="10231654"/>
            <a:ext cx="10287000" cy="7848302"/>
          </a:xfrm>
          <a:prstGeom prst="rect">
            <a:avLst/>
          </a:prstGeom>
          <a:noFill/>
        </p:spPr>
        <p:txBody>
          <a:bodyPr wrap="square" rtlCol="0">
            <a:spAutoFit/>
          </a:bodyPr>
          <a:lstStyle/>
          <a:p>
            <a:r>
              <a:rPr lang="en-US" sz="3600" dirty="0" smtClean="0"/>
              <a:t>The current tooling used by the IHTSDO Mapping Service Team already has many functions to support other mapping projects:</a:t>
            </a:r>
          </a:p>
          <a:p>
            <a:pPr marL="571500" indent="-571500">
              <a:buFont typeface="Arial" panose="020B0604020202020204" pitchFamily="34" charset="0"/>
              <a:buChar char="•"/>
            </a:pPr>
            <a:r>
              <a:rPr lang="en-US" sz="3600" dirty="0" smtClean="0"/>
              <a:t>Role-specific access and functionalities</a:t>
            </a:r>
          </a:p>
          <a:p>
            <a:pPr marL="571500" indent="-571500">
              <a:buFont typeface="Arial" panose="020B0604020202020204" pitchFamily="34" charset="0"/>
              <a:buChar char="•"/>
            </a:pPr>
            <a:r>
              <a:rPr lang="en-US" sz="3600" dirty="0" smtClean="0"/>
              <a:t>Batch creation</a:t>
            </a:r>
          </a:p>
          <a:p>
            <a:pPr marL="571500" indent="-571500">
              <a:buFont typeface="Arial" panose="020B0604020202020204" pitchFamily="34" charset="0"/>
              <a:buChar char="•"/>
            </a:pPr>
            <a:r>
              <a:rPr lang="en-US" sz="3600" dirty="0" smtClean="0"/>
              <a:t>SNOMED CT content look up</a:t>
            </a:r>
          </a:p>
          <a:p>
            <a:pPr marL="571500" indent="-571500">
              <a:buFont typeface="Arial" panose="020B0604020202020204" pitchFamily="34" charset="0"/>
              <a:buChar char="•"/>
            </a:pPr>
            <a:r>
              <a:rPr lang="en-US" sz="3600" dirty="0" smtClean="0"/>
              <a:t>Team communication</a:t>
            </a:r>
          </a:p>
          <a:p>
            <a:pPr marL="571500" indent="-571500">
              <a:buFont typeface="Arial" panose="020B0604020202020204" pitchFamily="34" charset="0"/>
              <a:buChar char="•"/>
            </a:pPr>
            <a:r>
              <a:rPr lang="en-US" sz="3600" dirty="0" smtClean="0"/>
              <a:t>Workflow management</a:t>
            </a:r>
          </a:p>
          <a:p>
            <a:pPr marL="571500" indent="-571500">
              <a:buFont typeface="Arial" panose="020B0604020202020204" pitchFamily="34" charset="0"/>
              <a:buChar char="•"/>
            </a:pPr>
            <a:endParaRPr lang="en-US" sz="3600" dirty="0" smtClean="0"/>
          </a:p>
          <a:p>
            <a:r>
              <a:rPr lang="en-US" sz="3600" dirty="0" smtClean="0"/>
              <a:t>New ICD-10-PCS-specific features (e.g., index, table, guideline searching, functions for building and validation of Regular Expressions) will be added by technical resources provided by Spain, with assistance from IHTSDO technical team </a:t>
            </a:r>
            <a:endParaRPr lang="en-US" sz="3600" dirty="0"/>
          </a:p>
        </p:txBody>
      </p:sp>
      <p:sp>
        <p:nvSpPr>
          <p:cNvPr id="61" name="Text Box 478"/>
          <p:cNvSpPr txBox="1">
            <a:spLocks noChangeArrowheads="1"/>
          </p:cNvSpPr>
          <p:nvPr/>
        </p:nvSpPr>
        <p:spPr bwMode="auto">
          <a:xfrm>
            <a:off x="21861066" y="18079956"/>
            <a:ext cx="10287000" cy="823913"/>
          </a:xfrm>
          <a:prstGeom prst="rect">
            <a:avLst/>
          </a:prstGeom>
          <a:solidFill>
            <a:schemeClr val="accent2"/>
          </a:solidFill>
          <a:ln w="9525">
            <a:noFill/>
            <a:miter lim="800000"/>
            <a:headEnd/>
            <a:tailEnd/>
          </a:ln>
        </p:spPr>
        <p:txBody>
          <a:bodyPr lIns="91267" tIns="45624" rIns="91267" bIns="45624">
            <a:prstTxWarp prst="textNoShape">
              <a:avLst/>
            </a:prstTxWarp>
            <a:spAutoFit/>
          </a:bodyPr>
          <a:lstStyle/>
          <a:p>
            <a:pPr algn="ctr" eaLnBrk="0" hangingPunct="0">
              <a:spcBef>
                <a:spcPct val="50000"/>
              </a:spcBef>
            </a:pPr>
            <a:r>
              <a:rPr lang="en-US" sz="4800" b="1" dirty="0" smtClean="0">
                <a:solidFill>
                  <a:srgbClr val="F8F8F8"/>
                </a:solidFill>
              </a:rPr>
              <a:t>Work in Progress</a:t>
            </a:r>
            <a:endParaRPr lang="en-US" sz="4800" b="1" dirty="0">
              <a:solidFill>
                <a:srgbClr val="F8F8F8"/>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txDef>
      <a:spPr bwMode="auto">
        <a:noFill/>
        <a:ln w="9525">
          <a:noFill/>
          <a:miter lim="800000"/>
          <a:headEnd/>
          <a:tailEnd/>
        </a:ln>
      </a:spPr>
      <a:bodyPr wrap="square" lIns="313507" tIns="243838" rIns="313507" bIns="243838">
        <a:spAutoFit/>
      </a:bodyPr>
      <a:lstStyle>
        <a:defPPr algn="just" defTabSz="4179888">
          <a:defRPr sz="3200" dirty="0" smtClean="0">
            <a:latin typeface="Arial Narrow" pitchFamily="34" charset="0"/>
            <a:cs typeface="Times New Roman" pitchFamily="18" charset="0"/>
          </a:defRPr>
        </a:defPPr>
      </a:lstStyle>
    </a:tx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457200" tIns="457200" rIns="457200" bIns="457200" numCol="1" anchor="t" anchorCtr="0" compatLnSpc="1">
        <a:prstTxWarp prst="textNoShape">
          <a:avLst/>
        </a:prstTxWarp>
        <a:spAutoFit/>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9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13141</TotalTime>
  <Words>507</Words>
  <Application>Microsoft Office PowerPoint</Application>
  <PresentationFormat>Custom</PresentationFormat>
  <Paragraphs>60</Paragraphs>
  <Slides>1</Slides>
  <Notes>1</Notes>
  <HiddenSlides>0</HiddenSlides>
  <MMClips>0</MMClips>
  <ScaleCrop>false</ScaleCrop>
  <HeadingPairs>
    <vt:vector size="4" baseType="variant">
      <vt:variant>
        <vt:lpstr>Theme</vt:lpstr>
      </vt:variant>
      <vt:variant>
        <vt:i4>3</vt:i4>
      </vt:variant>
      <vt:variant>
        <vt:lpstr>Slide Titles</vt:lpstr>
      </vt:variant>
      <vt:variant>
        <vt:i4>1</vt:i4>
      </vt:variant>
    </vt:vector>
  </HeadingPairs>
  <TitlesOfParts>
    <vt:vector size="4" baseType="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48x36 Poster Template</dc:title>
  <dc:subject>Free PowerPoint poster templates</dc:subject>
  <dc:creator>A. Kotoulas</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2007 Canterbury Media Services, Inc</dc:description>
  <cp:lastModifiedBy>Fung, Kin Wah</cp:lastModifiedBy>
  <cp:revision>412</cp:revision>
  <dcterms:created xsi:type="dcterms:W3CDTF">2009-07-29T17:54:30Z</dcterms:created>
  <dcterms:modified xsi:type="dcterms:W3CDTF">2015-10-07T20:31:35Z</dcterms:modified>
  <cp:category>Powerpoint poster templates</cp:category>
</cp:coreProperties>
</file>