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004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8131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3638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361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634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6757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6884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81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47892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296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43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9AF94-6789-4970-BD92-D6422294F38C}" type="datetimeFigureOut">
              <a:rPr lang="sv-SE" smtClean="0"/>
              <a:t>2013-08-26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C3759-4B60-4F2A-BC80-4D8A6BF281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7160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htsdo.org/fileadmin/user_upload/Docs_01/Publications/Drafts_for_review/SNOMED_CT_Style_Guide_Observables_v1.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sfe.aceworkspace.net/sf/go/doc8809?nav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Test </a:t>
            </a:r>
            <a:r>
              <a:rPr lang="sv-SE" dirty="0" err="1" smtClean="0"/>
              <a:t>procedure</a:t>
            </a:r>
            <a:r>
              <a:rPr lang="sv-SE" dirty="0" smtClean="0"/>
              <a:t> – 1</a:t>
            </a:r>
            <a:endParaRPr lang="sv-S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For </a:t>
            </a:r>
            <a:r>
              <a:rPr lang="sv-SE" dirty="0" err="1" smtClean="0"/>
              <a:t>each</a:t>
            </a:r>
            <a:r>
              <a:rPr lang="sv-SE" dirty="0" smtClean="0"/>
              <a:t> test </a:t>
            </a:r>
            <a:r>
              <a:rPr lang="sv-SE" dirty="0" err="1" smtClean="0"/>
              <a:t>case</a:t>
            </a:r>
            <a:r>
              <a:rPr lang="sv-SE" dirty="0" smtClean="0"/>
              <a:t> (</a:t>
            </a:r>
            <a:r>
              <a:rPr lang="sv-SE" dirty="0" err="1" smtClean="0"/>
              <a:t>row</a:t>
            </a:r>
            <a:r>
              <a:rPr lang="sv-SE" dirty="0" smtClean="0"/>
              <a:t>)</a:t>
            </a:r>
          </a:p>
          <a:p>
            <a:pPr lvl="1"/>
            <a:r>
              <a:rPr lang="sv-SE" dirty="0" err="1" smtClean="0"/>
              <a:t>Find</a:t>
            </a:r>
            <a:r>
              <a:rPr lang="sv-SE" dirty="0" smtClean="0"/>
              <a:t> SNOMED CT </a:t>
            </a:r>
            <a:r>
              <a:rPr lang="sv-SE" dirty="0" err="1" smtClean="0"/>
              <a:t>concepts</a:t>
            </a:r>
            <a:r>
              <a:rPr lang="sv-SE" dirty="0" smtClean="0"/>
              <a:t> for the </a:t>
            </a:r>
            <a:r>
              <a:rPr lang="sv-SE" dirty="0" err="1" smtClean="0"/>
              <a:t>attributes</a:t>
            </a:r>
            <a:r>
              <a:rPr lang="sv-SE" dirty="0" smtClean="0"/>
              <a:t> in the </a:t>
            </a:r>
            <a:r>
              <a:rPr lang="sv-SE" dirty="0" err="1" smtClean="0"/>
              <a:t>columns</a:t>
            </a:r>
            <a:endParaRPr lang="sv-SE" dirty="0" smtClean="0"/>
          </a:p>
          <a:p>
            <a:pPr lvl="2"/>
            <a:r>
              <a:rPr lang="sv-SE" dirty="0" err="1" smtClean="0"/>
              <a:t>Use</a:t>
            </a:r>
            <a:r>
              <a:rPr lang="sv-SE" dirty="0" smtClean="0"/>
              <a:t> </a:t>
            </a:r>
            <a:r>
              <a:rPr lang="sv-SE" dirty="0" err="1" smtClean="0">
                <a:hlinkClick r:id="rId2"/>
              </a:rPr>
              <a:t>Observables</a:t>
            </a:r>
            <a:r>
              <a:rPr lang="sv-SE" dirty="0" smtClean="0">
                <a:hlinkClick r:id="rId2"/>
              </a:rPr>
              <a:t> Style Guide</a:t>
            </a:r>
            <a:endParaRPr lang="sv-SE" dirty="0" smtClean="0"/>
          </a:p>
          <a:p>
            <a:pPr lvl="2"/>
            <a:r>
              <a:rPr lang="sv-SE" dirty="0" smtClean="0"/>
              <a:t>The </a:t>
            </a:r>
            <a:r>
              <a:rPr lang="sv-SE" dirty="0" err="1" smtClean="0"/>
              <a:t>first</a:t>
            </a:r>
            <a:r>
              <a:rPr lang="sv-SE" dirty="0" smtClean="0"/>
              <a:t> cell is for SCTID</a:t>
            </a:r>
          </a:p>
          <a:p>
            <a:pPr lvl="2"/>
            <a:r>
              <a:rPr lang="sv-SE" dirty="0" smtClean="0"/>
              <a:t>The second cell is for </a:t>
            </a:r>
            <a:r>
              <a:rPr lang="sv-SE" dirty="0" err="1" smtClean="0"/>
              <a:t>description</a:t>
            </a:r>
            <a:endParaRPr lang="sv-S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918550"/>
              </p:ext>
            </p:extLst>
          </p:nvPr>
        </p:nvGraphicFramePr>
        <p:xfrm>
          <a:off x="5292080" y="4581128"/>
          <a:ext cx="2808312" cy="1440161"/>
        </p:xfrm>
        <a:graphic>
          <a:graphicData uri="http://schemas.openxmlformats.org/drawingml/2006/table">
            <a:tbl>
              <a:tblPr/>
              <a:tblGrid>
                <a:gridCol w="1404156"/>
                <a:gridCol w="1404156"/>
              </a:tblGrid>
              <a:tr h="294973"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i="0" u="none" strike="noStrike" dirty="0" err="1">
                          <a:effectLst/>
                          <a:latin typeface="Arial"/>
                        </a:rPr>
                        <a:t>Inheres</a:t>
                      </a:r>
                      <a:r>
                        <a:rPr lang="sv-SE" sz="1600" b="1" i="0" u="none" strike="noStrike" dirty="0">
                          <a:effectLst/>
                          <a:latin typeface="Arial"/>
                        </a:rPr>
                        <a:t>-in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973"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0215">
                <a:tc>
                  <a:txBody>
                    <a:bodyPr/>
                    <a:lstStyle/>
                    <a:p>
                      <a:pPr algn="r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278826002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Body internal region (body structure)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9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Test </a:t>
            </a:r>
            <a:r>
              <a:rPr lang="sv-SE" dirty="0" err="1" smtClean="0"/>
              <a:t>procedure</a:t>
            </a:r>
            <a:r>
              <a:rPr lang="sv-SE" dirty="0" smtClean="0"/>
              <a:t> – 2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sv-SE" dirty="0" smtClean="0"/>
              <a:t>If no SNOMED CT </a:t>
            </a:r>
            <a:r>
              <a:rPr lang="sv-SE" dirty="0" err="1" smtClean="0"/>
              <a:t>concept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be </a:t>
            </a:r>
            <a:r>
              <a:rPr lang="sv-SE" dirty="0" err="1" smtClean="0"/>
              <a:t>found</a:t>
            </a:r>
            <a:r>
              <a:rPr lang="sv-SE" dirty="0" smtClean="0"/>
              <a:t>, </a:t>
            </a:r>
            <a:r>
              <a:rPr lang="sv-SE" dirty="0" err="1" smtClean="0"/>
              <a:t>leave</a:t>
            </a:r>
            <a:r>
              <a:rPr lang="sv-SE" dirty="0" smtClean="0"/>
              <a:t> </a:t>
            </a:r>
            <a:r>
              <a:rPr lang="sv-SE" dirty="0" err="1" smtClean="0"/>
              <a:t>first</a:t>
            </a:r>
            <a:r>
              <a:rPr lang="sv-SE" dirty="0" smtClean="0"/>
              <a:t> cell </a:t>
            </a:r>
            <a:r>
              <a:rPr lang="sv-SE" dirty="0" err="1" smtClean="0"/>
              <a:t>empty</a:t>
            </a:r>
            <a:r>
              <a:rPr lang="sv-SE" dirty="0" smtClean="0"/>
              <a:t>, </a:t>
            </a:r>
            <a:r>
              <a:rPr lang="sv-SE" dirty="0" err="1" smtClean="0"/>
              <a:t>write</a:t>
            </a:r>
            <a:r>
              <a:rPr lang="sv-SE" dirty="0" smtClean="0"/>
              <a:t> </a:t>
            </a:r>
            <a:r>
              <a:rPr lang="sv-SE" dirty="0" err="1" smtClean="0"/>
              <a:t>description</a:t>
            </a:r>
            <a:r>
              <a:rPr lang="sv-SE" dirty="0" smtClean="0"/>
              <a:t> in second cell</a:t>
            </a:r>
          </a:p>
          <a:p>
            <a:pPr lvl="1"/>
            <a:r>
              <a:rPr lang="sv-SE" dirty="0" err="1" smtClean="0"/>
              <a:t>Determine</a:t>
            </a:r>
            <a:r>
              <a:rPr lang="sv-SE" dirty="0" smtClean="0"/>
              <a:t> </a:t>
            </a:r>
            <a:r>
              <a:rPr lang="sv-SE" dirty="0" err="1" smtClean="0"/>
              <a:t>if</a:t>
            </a:r>
            <a:r>
              <a:rPr lang="sv-SE" dirty="0" smtClean="0"/>
              <a:t> the </a:t>
            </a:r>
            <a:r>
              <a:rPr lang="sv-SE" dirty="0" err="1" smtClean="0"/>
              <a:t>resulting</a:t>
            </a:r>
            <a:r>
              <a:rPr lang="sv-SE" dirty="0" smtClean="0"/>
              <a:t> </a:t>
            </a:r>
            <a:r>
              <a:rPr lang="sv-SE" dirty="0" err="1" smtClean="0"/>
              <a:t>Observable</a:t>
            </a:r>
            <a:r>
              <a:rPr lang="sv-SE" dirty="0" smtClean="0"/>
              <a:t> definition is primitive or </a:t>
            </a:r>
            <a:r>
              <a:rPr lang="sv-SE" dirty="0" err="1" smtClean="0"/>
              <a:t>fully</a:t>
            </a:r>
            <a:r>
              <a:rPr lang="sv-SE" dirty="0" smtClean="0"/>
              <a:t> </a:t>
            </a:r>
            <a:r>
              <a:rPr lang="sv-SE" dirty="0" err="1" smtClean="0"/>
              <a:t>defined</a:t>
            </a:r>
            <a:r>
              <a:rPr lang="sv-SE" dirty="0" smtClean="0"/>
              <a:t>, </a:t>
            </a:r>
            <a:r>
              <a:rPr lang="sv-SE" dirty="0" err="1" smtClean="0"/>
              <a:t>write</a:t>
            </a:r>
            <a:r>
              <a:rPr lang="sv-SE" dirty="0" smtClean="0"/>
              <a:t> P or F in the Primitive </a:t>
            </a:r>
            <a:r>
              <a:rPr lang="sv-SE" dirty="0" err="1" smtClean="0"/>
              <a:t>column</a:t>
            </a:r>
            <a:endParaRPr lang="sv-SE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944569"/>
              </p:ext>
            </p:extLst>
          </p:nvPr>
        </p:nvGraphicFramePr>
        <p:xfrm>
          <a:off x="5292080" y="3861048"/>
          <a:ext cx="2808312" cy="1440161"/>
        </p:xfrm>
        <a:graphic>
          <a:graphicData uri="http://schemas.openxmlformats.org/drawingml/2006/table">
            <a:tbl>
              <a:tblPr/>
              <a:tblGrid>
                <a:gridCol w="1404156"/>
                <a:gridCol w="1404156"/>
              </a:tblGrid>
              <a:tr h="294973"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i="0" u="none" strike="noStrike" dirty="0" err="1">
                          <a:effectLst/>
                          <a:latin typeface="Arial"/>
                        </a:rPr>
                        <a:t>Inheres</a:t>
                      </a:r>
                      <a:r>
                        <a:rPr lang="sv-SE" sz="1600" b="1" i="0" u="none" strike="noStrike" dirty="0">
                          <a:effectLst/>
                          <a:latin typeface="Arial"/>
                        </a:rPr>
                        <a:t>-in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973"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0215">
                <a:tc>
                  <a:txBody>
                    <a:bodyPr/>
                    <a:lstStyle/>
                    <a:p>
                      <a:pPr algn="r" fontAlgn="b"/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Very strange thing</a:t>
                      </a:r>
                      <a:r>
                        <a:rPr lang="en-US" sz="1600" b="0" i="0" u="none" strike="noStrike" baseline="0" dirty="0" smtClean="0">
                          <a:effectLst/>
                          <a:latin typeface="Arial"/>
                        </a:rPr>
                        <a:t> (Body structure)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995721"/>
              </p:ext>
            </p:extLst>
          </p:nvPr>
        </p:nvGraphicFramePr>
        <p:xfrm>
          <a:off x="5292080" y="5517232"/>
          <a:ext cx="2808312" cy="833616"/>
        </p:xfrm>
        <a:graphic>
          <a:graphicData uri="http://schemas.openxmlformats.org/drawingml/2006/table">
            <a:tbl>
              <a:tblPr/>
              <a:tblGrid>
                <a:gridCol w="1404156"/>
                <a:gridCol w="1404156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 smtClean="0">
                          <a:effectLst/>
                          <a:latin typeface="Arial"/>
                        </a:rPr>
                        <a:t>Primitive</a:t>
                      </a:r>
                      <a:endParaRPr lang="sv-SE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effectLst/>
                          <a:latin typeface="Arial"/>
                        </a:rPr>
                        <a:t> </a:t>
                      </a:r>
                      <a:r>
                        <a:rPr lang="sv-SE" sz="1400" b="1" i="0" u="none" strike="noStrike" dirty="0" smtClean="0">
                          <a:effectLst/>
                          <a:latin typeface="Arial"/>
                        </a:rPr>
                        <a:t>Property</a:t>
                      </a:r>
                      <a:r>
                        <a:rPr lang="sv-SE" sz="1400" b="1" i="0" u="none" strike="noStrike" baseline="0" dirty="0" smtClean="0">
                          <a:effectLst/>
                          <a:latin typeface="Arial"/>
                        </a:rPr>
                        <a:t> </a:t>
                      </a:r>
                      <a:r>
                        <a:rPr lang="sv-SE" sz="1400" b="1" i="0" u="none" strike="noStrike" baseline="0" dirty="0" err="1" smtClean="0">
                          <a:effectLst/>
                          <a:latin typeface="Arial"/>
                        </a:rPr>
                        <a:t>type</a:t>
                      </a:r>
                      <a:endParaRPr lang="sv-SE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94973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15758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118538004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3684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Test </a:t>
            </a:r>
            <a:r>
              <a:rPr lang="sv-SE" dirty="0" err="1" smtClean="0"/>
              <a:t>procedure</a:t>
            </a:r>
            <a:r>
              <a:rPr lang="sv-SE" dirty="0" smtClean="0"/>
              <a:t> – 3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sv-SE" dirty="0" err="1" smtClean="0"/>
              <a:t>Write</a:t>
            </a:r>
            <a:r>
              <a:rPr lang="sv-SE" dirty="0" smtClean="0"/>
              <a:t> </a:t>
            </a:r>
            <a:r>
              <a:rPr lang="sv-SE" dirty="0" err="1" smtClean="0"/>
              <a:t>comments</a:t>
            </a:r>
            <a:r>
              <a:rPr lang="sv-SE" dirty="0" smtClean="0"/>
              <a:t> in the far right </a:t>
            </a:r>
            <a:r>
              <a:rPr lang="sv-SE" dirty="0" err="1" smtClean="0"/>
              <a:t>column</a:t>
            </a:r>
            <a:r>
              <a:rPr lang="sv-SE" dirty="0" smtClean="0"/>
              <a:t> </a:t>
            </a:r>
            <a:r>
              <a:rPr lang="sv-SE" dirty="0" err="1" smtClean="0"/>
              <a:t>when</a:t>
            </a:r>
            <a:r>
              <a:rPr lang="sv-SE" dirty="0" smtClean="0"/>
              <a:t> </a:t>
            </a:r>
            <a:r>
              <a:rPr lang="sv-SE" dirty="0" err="1" smtClean="0"/>
              <a:t>needed</a:t>
            </a:r>
            <a:endParaRPr lang="sv-SE" dirty="0" smtClean="0"/>
          </a:p>
          <a:p>
            <a:pPr lvl="2"/>
            <a:r>
              <a:rPr lang="sv-SE" dirty="0" smtClean="0"/>
              <a:t>If </a:t>
            </a:r>
            <a:r>
              <a:rPr lang="sv-SE" dirty="0" err="1" smtClean="0"/>
              <a:t>using</a:t>
            </a:r>
            <a:r>
              <a:rPr lang="sv-SE" dirty="0" smtClean="0"/>
              <a:t> a </a:t>
            </a:r>
            <a:r>
              <a:rPr lang="sv-SE" dirty="0" err="1" smtClean="0"/>
              <a:t>specific</a:t>
            </a:r>
            <a:r>
              <a:rPr lang="sv-SE" dirty="0" smtClean="0"/>
              <a:t> source </a:t>
            </a:r>
            <a:r>
              <a:rPr lang="sv-SE" dirty="0" err="1" smtClean="0"/>
              <a:t>of</a:t>
            </a:r>
            <a:r>
              <a:rPr lang="sv-SE" dirty="0" smtClean="0"/>
              <a:t> information</a:t>
            </a:r>
          </a:p>
          <a:p>
            <a:pPr lvl="2"/>
            <a:r>
              <a:rPr lang="sv-SE" dirty="0" smtClean="0"/>
              <a:t>If primitive, </a:t>
            </a:r>
            <a:r>
              <a:rPr lang="sv-SE" dirty="0" err="1" smtClean="0"/>
              <a:t>what</a:t>
            </a:r>
            <a:r>
              <a:rPr lang="sv-SE" dirty="0" smtClean="0"/>
              <a:t> is hard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define</a:t>
            </a:r>
            <a:endParaRPr lang="sv-SE" dirty="0" smtClean="0"/>
          </a:p>
          <a:p>
            <a:pPr lvl="2"/>
            <a:r>
              <a:rPr lang="sv-SE" dirty="0" smtClean="0"/>
              <a:t>If </a:t>
            </a:r>
            <a:r>
              <a:rPr lang="sv-SE" dirty="0" err="1" smtClean="0"/>
              <a:t>missing</a:t>
            </a:r>
            <a:r>
              <a:rPr lang="sv-SE" dirty="0" smtClean="0"/>
              <a:t> SNOMED CT </a:t>
            </a:r>
            <a:r>
              <a:rPr lang="sv-SE" dirty="0" err="1" smtClean="0"/>
              <a:t>concept</a:t>
            </a:r>
            <a:r>
              <a:rPr lang="sv-SE" dirty="0" smtClean="0"/>
              <a:t>, </a:t>
            </a:r>
            <a:r>
              <a:rPr lang="sv-SE" dirty="0" err="1" smtClean="0"/>
              <a:t>more</a:t>
            </a:r>
            <a:r>
              <a:rPr lang="sv-SE" dirty="0" smtClean="0"/>
              <a:t> </a:t>
            </a:r>
            <a:r>
              <a:rPr lang="sv-SE" dirty="0" err="1" smtClean="0"/>
              <a:t>details</a:t>
            </a:r>
            <a:endParaRPr lang="sv-SE" dirty="0" smtClean="0"/>
          </a:p>
          <a:p>
            <a:pPr lvl="2"/>
            <a:r>
              <a:rPr lang="sv-SE" dirty="0" smtClean="0"/>
              <a:t>If </a:t>
            </a:r>
            <a:r>
              <a:rPr lang="sv-SE" dirty="0" err="1" smtClean="0"/>
              <a:t>missing</a:t>
            </a:r>
            <a:r>
              <a:rPr lang="sv-SE" dirty="0" smtClean="0"/>
              <a:t> </a:t>
            </a:r>
            <a:r>
              <a:rPr lang="sv-SE" dirty="0" err="1" smtClean="0"/>
              <a:t>attribute</a:t>
            </a:r>
            <a:r>
              <a:rPr lang="sv-SE" dirty="0" smtClean="0"/>
              <a:t> </a:t>
            </a:r>
            <a:r>
              <a:rPr lang="sv-SE" dirty="0" err="1" smtClean="0"/>
              <a:t>which</a:t>
            </a:r>
            <a:r>
              <a:rPr lang="sv-SE" dirty="0" smtClean="0"/>
              <a:t> </a:t>
            </a:r>
            <a:r>
              <a:rPr lang="sv-SE" dirty="0" err="1" smtClean="0"/>
              <a:t>could</a:t>
            </a:r>
            <a:r>
              <a:rPr lang="sv-SE" dirty="0" smtClean="0"/>
              <a:t> be </a:t>
            </a:r>
            <a:r>
              <a:rPr lang="sv-SE" dirty="0" err="1" smtClean="0"/>
              <a:t>added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566247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Timing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Two</a:t>
            </a:r>
            <a:r>
              <a:rPr lang="sv-SE" dirty="0" smtClean="0"/>
              <a:t> </a:t>
            </a:r>
            <a:r>
              <a:rPr lang="sv-SE" dirty="0" err="1" smtClean="0"/>
              <a:t>main</a:t>
            </a:r>
            <a:r>
              <a:rPr lang="sv-SE" dirty="0" smtClean="0"/>
              <a:t> parts</a:t>
            </a:r>
          </a:p>
          <a:p>
            <a:pPr lvl="1"/>
            <a:r>
              <a:rPr lang="sv-SE" dirty="0" smtClean="0"/>
              <a:t>Vital </a:t>
            </a:r>
            <a:r>
              <a:rPr lang="sv-SE" dirty="0" err="1" smtClean="0"/>
              <a:t>signs</a:t>
            </a:r>
            <a:endParaRPr lang="sv-SE" dirty="0"/>
          </a:p>
          <a:p>
            <a:pPr lvl="1"/>
            <a:r>
              <a:rPr lang="sv-SE" dirty="0" err="1" smtClean="0"/>
              <a:t>Sample</a:t>
            </a:r>
            <a:r>
              <a:rPr lang="sv-SE" dirty="0" smtClean="0"/>
              <a:t> </a:t>
            </a:r>
            <a:r>
              <a:rPr lang="sv-SE" dirty="0" err="1" smtClean="0"/>
              <a:t>observables</a:t>
            </a:r>
            <a:endParaRPr lang="sv-SE" dirty="0" smtClean="0"/>
          </a:p>
          <a:p>
            <a:r>
              <a:rPr lang="sv-SE" dirty="0" err="1" smtClean="0"/>
              <a:t>Send</a:t>
            </a:r>
            <a:r>
              <a:rPr lang="sv-SE" dirty="0" smtClean="0"/>
              <a:t> email </a:t>
            </a:r>
            <a:r>
              <a:rPr lang="sv-SE" dirty="0" err="1" smtClean="0"/>
              <a:t>about</a:t>
            </a:r>
            <a:r>
              <a:rPr lang="sv-SE" dirty="0" smtClean="0"/>
              <a:t> participation</a:t>
            </a:r>
          </a:p>
          <a:p>
            <a:pPr lvl="1"/>
            <a:r>
              <a:rPr lang="sv-SE" dirty="0" smtClean="0"/>
              <a:t>daniel.karlsson@liu.se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35749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Links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mtClean="0">
                <a:hlinkClick r:id="rId2"/>
              </a:rPr>
              <a:t>Lab examples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3683531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159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Test procedure – 1</vt:lpstr>
      <vt:lpstr>Test procedure – 2</vt:lpstr>
      <vt:lpstr>Test procedure – 3</vt:lpstr>
      <vt:lpstr>Timing</vt:lpstr>
      <vt:lpstr>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procedure – 1</dc:title>
  <dc:creator>danka</dc:creator>
  <cp:lastModifiedBy>danka</cp:lastModifiedBy>
  <cp:revision>8</cp:revision>
  <dcterms:created xsi:type="dcterms:W3CDTF">2013-08-26T19:14:24Z</dcterms:created>
  <dcterms:modified xsi:type="dcterms:W3CDTF">2013-08-26T21:08:59Z</dcterms:modified>
</cp:coreProperties>
</file>