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1" r:id="rId4"/>
    <p:sldId id="262" r:id="rId5"/>
    <p:sldId id="257" r:id="rId6"/>
    <p:sldId id="259" r:id="rId7"/>
    <p:sldId id="260" r:id="rId8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9" autoAdjust="0"/>
    <p:restoredTop sz="86441" autoAdjust="0"/>
  </p:normalViewPr>
  <p:slideViewPr>
    <p:cSldViewPr snapToGrid="0">
      <p:cViewPr varScale="1">
        <p:scale>
          <a:sx n="70" d="100"/>
          <a:sy n="70" d="100"/>
        </p:scale>
        <p:origin x="-6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218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860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64EF6-039A-4AA2-8347-CEF269D8A74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66679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92F64EF6-039A-4AA2-8347-CEF269D8A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151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92F64EF6-039A-4AA2-8347-CEF269D8A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5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92F64EF6-039A-4AA2-8347-CEF269D8A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182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92F64EF6-039A-4AA2-8347-CEF269D8A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6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92F64EF6-039A-4AA2-8347-CEF269D8A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32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92F64EF6-039A-4AA2-8347-CEF269D8A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49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92F64EF6-039A-4AA2-8347-CEF269D8A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815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Observables Inception-Elaboration Issues…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…which might need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47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 references refer to:</a:t>
            </a:r>
          </a:p>
          <a:p>
            <a:pPr lvl="1"/>
            <a:r>
              <a:rPr lang="en-US" dirty="0"/>
              <a:t>https://csfe.aceworkspace.net/sf/go/doc11907?nav=1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instructions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7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Nesting</a:t>
            </a:r>
            <a:r>
              <a:rPr lang="sv-SE" dirty="0" smtClean="0"/>
              <a:t> vs Flat</a:t>
            </a:r>
          </a:p>
          <a:p>
            <a:pPr lvl="1"/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the </a:t>
            </a:r>
            <a:r>
              <a:rPr lang="sv-SE" dirty="0" err="1" smtClean="0"/>
              <a:t>problematic</a:t>
            </a:r>
            <a:r>
              <a:rPr lang="sv-SE" dirty="0" smtClean="0"/>
              <a:t> </a:t>
            </a:r>
            <a:r>
              <a:rPr lang="sv-SE" dirty="0" err="1" smtClean="0"/>
              <a:t>cases</a:t>
            </a:r>
            <a:r>
              <a:rPr lang="sv-SE" dirty="0" smtClean="0"/>
              <a:t>?</a:t>
            </a:r>
          </a:p>
          <a:p>
            <a:pPr lvl="1"/>
            <a:r>
              <a:rPr lang="sv-SE" dirty="0" err="1" smtClean="0"/>
              <a:t>How</a:t>
            </a:r>
            <a:r>
              <a:rPr lang="sv-SE" dirty="0" smtClean="0"/>
              <a:t> </a:t>
            </a:r>
            <a:r>
              <a:rPr lang="sv-SE" dirty="0" err="1" smtClean="0"/>
              <a:t>may</a:t>
            </a:r>
            <a:r>
              <a:rPr lang="sv-SE" dirty="0" smtClean="0"/>
              <a:t> progression from flat </a:t>
            </a:r>
            <a:r>
              <a:rPr lang="sv-SE" dirty="0" smtClean="0">
                <a:sym typeface="Wingdings" panose="05000000000000000000" pitchFamily="2" charset="2"/>
              </a:rPr>
              <a:t> </a:t>
            </a:r>
            <a:r>
              <a:rPr lang="sv-SE" dirty="0" err="1" smtClean="0">
                <a:sym typeface="Wingdings" panose="05000000000000000000" pitchFamily="2" charset="2"/>
              </a:rPr>
              <a:t>nested</a:t>
            </a:r>
            <a:r>
              <a:rPr lang="sv-SE" dirty="0" smtClean="0">
                <a:sym typeface="Wingdings" panose="05000000000000000000" pitchFamily="2" charset="2"/>
              </a:rPr>
              <a:t> be </a:t>
            </a:r>
            <a:r>
              <a:rPr lang="sv-SE" dirty="0" err="1" smtClean="0">
                <a:sym typeface="Wingdings" panose="05000000000000000000" pitchFamily="2" charset="2"/>
              </a:rPr>
              <a:t>done</a:t>
            </a:r>
            <a:r>
              <a:rPr lang="sv-SE" dirty="0" smtClean="0">
                <a:sym typeface="Wingdings" panose="05000000000000000000" pitchFamily="2" charset="2"/>
              </a:rPr>
              <a:t>?</a:t>
            </a:r>
          </a:p>
          <a:p>
            <a:r>
              <a:rPr lang="sv-SE" dirty="0" smtClean="0">
                <a:sym typeface="Wingdings" panose="05000000000000000000" pitchFamily="2" charset="2"/>
              </a:rPr>
              <a:t>SNOMED CT ”</a:t>
            </a:r>
            <a:r>
              <a:rPr lang="sv-SE" dirty="0" err="1" smtClean="0">
                <a:sym typeface="Wingdings" panose="05000000000000000000" pitchFamily="2" charset="2"/>
              </a:rPr>
              <a:t>ontologization</a:t>
            </a:r>
            <a:r>
              <a:rPr lang="sv-SE" dirty="0" smtClean="0">
                <a:sym typeface="Wingdings" panose="05000000000000000000" pitchFamily="2" charset="2"/>
              </a:rPr>
              <a:t>”</a:t>
            </a:r>
          </a:p>
          <a:p>
            <a:pPr lvl="1"/>
            <a:r>
              <a:rPr lang="sv-SE" dirty="0" err="1" smtClean="0">
                <a:sym typeface="Wingdings" panose="05000000000000000000" pitchFamily="2" charset="2"/>
              </a:rPr>
              <a:t>Coordination</a:t>
            </a:r>
            <a:r>
              <a:rPr lang="sv-SE" dirty="0" smtClean="0">
                <a:sym typeface="Wingdings" panose="05000000000000000000" pitchFamily="2" charset="2"/>
              </a:rPr>
              <a:t> </a:t>
            </a:r>
            <a:r>
              <a:rPr lang="sv-SE" dirty="0" err="1" smtClean="0">
                <a:sym typeface="Wingdings" panose="05000000000000000000" pitchFamily="2" charset="2"/>
              </a:rPr>
              <a:t>with</a:t>
            </a:r>
            <a:r>
              <a:rPr lang="sv-SE" dirty="0" smtClean="0">
                <a:sym typeface="Wingdings" panose="05000000000000000000" pitchFamily="2" charset="2"/>
              </a:rPr>
              <a:t> </a:t>
            </a:r>
            <a:r>
              <a:rPr lang="sv-SE" dirty="0" err="1" smtClean="0">
                <a:sym typeface="Wingdings" panose="05000000000000000000" pitchFamily="2" charset="2"/>
              </a:rPr>
              <a:t>other</a:t>
            </a:r>
            <a:r>
              <a:rPr lang="sv-SE" dirty="0" smtClean="0">
                <a:sym typeface="Wingdings" panose="05000000000000000000" pitchFamily="2" charset="2"/>
              </a:rPr>
              <a:t> </a:t>
            </a:r>
            <a:r>
              <a:rPr lang="sv-SE" dirty="0" err="1" smtClean="0">
                <a:sym typeface="Wingdings" panose="05000000000000000000" pitchFamily="2" charset="2"/>
              </a:rPr>
              <a:t>projects</a:t>
            </a:r>
            <a:r>
              <a:rPr lang="sv-SE" dirty="0" smtClean="0">
                <a:sym typeface="Wingdings" panose="05000000000000000000" pitchFamily="2" charset="2"/>
              </a:rPr>
              <a:t>, </a:t>
            </a:r>
            <a:r>
              <a:rPr lang="sv-SE" dirty="0" err="1" smtClean="0">
                <a:sym typeface="Wingdings" panose="05000000000000000000" pitchFamily="2" charset="2"/>
              </a:rPr>
              <a:t>specifically</a:t>
            </a:r>
            <a:r>
              <a:rPr lang="sv-SE" dirty="0" smtClean="0">
                <a:sym typeface="Wingdings" panose="05000000000000000000" pitchFamily="2" charset="2"/>
              </a:rPr>
              <a:t> </a:t>
            </a:r>
            <a:r>
              <a:rPr lang="sv-SE" dirty="0" err="1" smtClean="0">
                <a:sym typeface="Wingdings" panose="05000000000000000000" pitchFamily="2" charset="2"/>
              </a:rPr>
              <a:t>Findings</a:t>
            </a:r>
            <a:r>
              <a:rPr lang="sv-SE" dirty="0" smtClean="0">
                <a:sym typeface="Wingdings" panose="05000000000000000000" pitchFamily="2" charset="2"/>
              </a:rPr>
              <a:t>-</a:t>
            </a:r>
            <a:r>
              <a:rPr lang="sv-SE" dirty="0" err="1" smtClean="0">
                <a:sym typeface="Wingdings" panose="05000000000000000000" pitchFamily="2" charset="2"/>
              </a:rPr>
              <a:t>Conditions</a:t>
            </a:r>
            <a:r>
              <a:rPr lang="sv-SE" dirty="0" smtClean="0">
                <a:sym typeface="Wingdings" panose="05000000000000000000" pitchFamily="2" charset="2"/>
              </a:rPr>
              <a:t>-Life </a:t>
            </a:r>
            <a:r>
              <a:rPr lang="sv-SE" dirty="0" err="1" smtClean="0">
                <a:sym typeface="Wingdings" panose="05000000000000000000" pitchFamily="2" charset="2"/>
              </a:rPr>
              <a:t>phases-Results</a:t>
            </a:r>
            <a:endParaRPr lang="sv-SE" dirty="0" smtClean="0">
              <a:sym typeface="Wingdings" panose="05000000000000000000" pitchFamily="2" charset="2"/>
            </a:endParaRPr>
          </a:p>
          <a:p>
            <a:pPr lvl="1"/>
            <a:r>
              <a:rPr lang="sv-SE" dirty="0" err="1" smtClean="0">
                <a:sym typeface="Wingdings" panose="05000000000000000000" pitchFamily="2" charset="2"/>
              </a:rPr>
              <a:t>Moving</a:t>
            </a:r>
            <a:r>
              <a:rPr lang="sv-SE" dirty="0" smtClean="0">
                <a:sym typeface="Wingdings" panose="05000000000000000000" pitchFamily="2" charset="2"/>
              </a:rPr>
              <a:t> </a:t>
            </a:r>
            <a:r>
              <a:rPr lang="sv-SE" dirty="0" err="1" smtClean="0">
                <a:sym typeface="Wingdings" panose="05000000000000000000" pitchFamily="2" charset="2"/>
              </a:rPr>
              <a:t>target</a:t>
            </a:r>
            <a:r>
              <a:rPr lang="sv-SE" dirty="0" smtClean="0">
                <a:sym typeface="Wingdings" panose="05000000000000000000" pitchFamily="2" charset="2"/>
              </a:rPr>
              <a:t> – </a:t>
            </a:r>
            <a:r>
              <a:rPr lang="sv-SE" dirty="0" err="1" smtClean="0">
                <a:sym typeface="Wingdings" panose="05000000000000000000" pitchFamily="2" charset="2"/>
              </a:rPr>
              <a:t>staged</a:t>
            </a:r>
            <a:r>
              <a:rPr lang="sv-SE" dirty="0" smtClean="0">
                <a:sym typeface="Wingdings" panose="05000000000000000000" pitchFamily="2" charset="2"/>
              </a:rPr>
              <a:t> implementation </a:t>
            </a:r>
            <a:r>
              <a:rPr lang="sv-SE" dirty="0" err="1" smtClean="0">
                <a:sym typeface="Wingdings" panose="05000000000000000000" pitchFamily="2" charset="2"/>
              </a:rPr>
              <a:t>possible</a:t>
            </a:r>
            <a:r>
              <a:rPr lang="sv-SE" dirty="0" smtClean="0">
                <a:sym typeface="Wingdings" panose="05000000000000000000" pitchFamily="2" charset="2"/>
              </a:rPr>
              <a:t>?</a:t>
            </a:r>
          </a:p>
          <a:p>
            <a:r>
              <a:rPr lang="sv-SE" dirty="0" smtClean="0">
                <a:sym typeface="Wingdings" panose="05000000000000000000" pitchFamily="2" charset="2"/>
              </a:rPr>
              <a:t>Relation </a:t>
            </a:r>
            <a:r>
              <a:rPr lang="sv-SE" dirty="0" err="1" smtClean="0">
                <a:sym typeface="Wingdings" panose="05000000000000000000" pitchFamily="2" charset="2"/>
              </a:rPr>
              <a:t>with</a:t>
            </a:r>
            <a:r>
              <a:rPr lang="sv-SE" dirty="0" smtClean="0">
                <a:sym typeface="Wingdings" panose="05000000000000000000" pitchFamily="2" charset="2"/>
              </a:rPr>
              <a:t> </a:t>
            </a:r>
            <a:r>
              <a:rPr lang="sv-SE" dirty="0" err="1" smtClean="0">
                <a:sym typeface="Wingdings" panose="05000000000000000000" pitchFamily="2" charset="2"/>
              </a:rPr>
              <a:t>specific</a:t>
            </a:r>
            <a:r>
              <a:rPr lang="sv-SE" dirty="0">
                <a:sym typeface="Wingdings" panose="05000000000000000000" pitchFamily="2" charset="2"/>
              </a:rPr>
              <a:t> </a:t>
            </a:r>
            <a:r>
              <a:rPr lang="sv-SE" dirty="0" err="1" smtClean="0">
                <a:sym typeface="Wingdings" panose="05000000000000000000" pitchFamily="2" charset="2"/>
              </a:rPr>
              <a:t>work</a:t>
            </a:r>
            <a:endParaRPr lang="sv-SE" dirty="0" smtClean="0">
              <a:sym typeface="Wingdings" panose="05000000000000000000" pitchFamily="2" charset="2"/>
            </a:endParaRPr>
          </a:p>
          <a:p>
            <a:pPr lvl="1"/>
            <a:r>
              <a:rPr lang="sv-SE" dirty="0" err="1" smtClean="0">
                <a:sym typeface="Wingdings" panose="05000000000000000000" pitchFamily="2" charset="2"/>
              </a:rPr>
              <a:t>Presence-absence</a:t>
            </a:r>
            <a:r>
              <a:rPr lang="sv-SE" dirty="0" smtClean="0">
                <a:sym typeface="Wingdings" panose="05000000000000000000" pitchFamily="2" charset="2"/>
              </a:rPr>
              <a:t> </a:t>
            </a:r>
            <a:r>
              <a:rPr lang="sv-SE" dirty="0" err="1" smtClean="0">
                <a:sym typeface="Wingdings" panose="05000000000000000000" pitchFamily="2" charset="2"/>
              </a:rPr>
              <a:t>observables</a:t>
            </a:r>
            <a:endParaRPr lang="sv-SE" dirty="0" smtClean="0">
              <a:sym typeface="Wingdings" panose="05000000000000000000" pitchFamily="2" charset="2"/>
            </a:endParaRPr>
          </a:p>
          <a:p>
            <a:pPr lvl="1"/>
            <a:r>
              <a:rPr lang="sv-SE" dirty="0" smtClean="0">
                <a:sym typeface="Wingdings" panose="05000000000000000000" pitchFamily="2" charset="2"/>
              </a:rPr>
              <a:t>Vital </a:t>
            </a:r>
            <a:r>
              <a:rPr lang="sv-SE" dirty="0" err="1" smtClean="0">
                <a:sym typeface="Wingdings" panose="05000000000000000000" pitchFamily="2" charset="2"/>
              </a:rPr>
              <a:t>signs</a:t>
            </a:r>
            <a:endParaRPr lang="sv-SE" dirty="0" smtClean="0">
              <a:sym typeface="Wingdings" panose="05000000000000000000" pitchFamily="2" charset="2"/>
            </a:endParaRPr>
          </a:p>
          <a:p>
            <a:pPr lvl="1"/>
            <a:r>
              <a:rPr lang="sv-SE" dirty="0" err="1" smtClean="0">
                <a:sym typeface="Wingdings" panose="05000000000000000000" pitchFamily="2" charset="2"/>
              </a:rPr>
              <a:t>Susceptibility</a:t>
            </a:r>
            <a:endParaRPr lang="sv-SE" dirty="0" smtClean="0">
              <a:sym typeface="Wingdings" panose="05000000000000000000" pitchFamily="2" charset="2"/>
            </a:endParaRPr>
          </a:p>
          <a:p>
            <a:pPr lvl="1"/>
            <a:r>
              <a:rPr lang="sv-SE" dirty="0" smtClean="0">
                <a:sym typeface="Wingdings" panose="05000000000000000000" pitchFamily="2" charset="2"/>
              </a:rPr>
              <a:t>and </a:t>
            </a:r>
            <a:r>
              <a:rPr lang="sv-SE" dirty="0" err="1" smtClean="0">
                <a:sym typeface="Wingdings" panose="05000000000000000000" pitchFamily="2" charset="2"/>
              </a:rPr>
              <a:t>future</a:t>
            </a:r>
            <a:r>
              <a:rPr lang="sv-SE" dirty="0" smtClean="0">
                <a:sym typeface="Wingdings" panose="05000000000000000000" pitchFamily="2" charset="2"/>
              </a:rPr>
              <a:t> </a:t>
            </a:r>
            <a:r>
              <a:rPr lang="sv-SE" dirty="0" err="1" smtClean="0">
                <a:sym typeface="Wingdings" panose="05000000000000000000" pitchFamily="2" charset="2"/>
              </a:rPr>
              <a:t>work</a:t>
            </a:r>
            <a:endParaRPr lang="sv-SE" dirty="0" smtClean="0">
              <a:sym typeface="Wingdings" panose="05000000000000000000" pitchFamily="2" charset="2"/>
            </a:endParaRPr>
          </a:p>
          <a:p>
            <a:pPr lvl="1"/>
            <a:endParaRPr lang="sv-SE" dirty="0" smtClean="0"/>
          </a:p>
          <a:p>
            <a:endParaRPr lang="sv-S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073342" cy="507995"/>
          </a:xfrm>
        </p:spPr>
        <p:txBody>
          <a:bodyPr/>
          <a:lstStyle/>
          <a:p>
            <a:r>
              <a:rPr lang="sv-SE" dirty="0"/>
              <a:t>6.1.2 </a:t>
            </a:r>
            <a:r>
              <a:rPr lang="sv-SE" dirty="0" err="1"/>
              <a:t>Significant</a:t>
            </a:r>
            <a:r>
              <a:rPr lang="sv-SE" dirty="0"/>
              <a:t> design or implementation </a:t>
            </a:r>
            <a:r>
              <a:rPr lang="sv-SE" dirty="0" err="1"/>
              <a:t>decisions</a:t>
            </a:r>
            <a:r>
              <a:rPr lang="sv-SE" dirty="0"/>
              <a:t> / </a:t>
            </a:r>
            <a:r>
              <a:rPr lang="sv-SE" dirty="0" err="1"/>
              <a:t>compromises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59975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More</a:t>
            </a:r>
            <a:r>
              <a:rPr lang="sv-SE" dirty="0" smtClean="0"/>
              <a:t> definitions, </a:t>
            </a:r>
            <a:r>
              <a:rPr lang="sv-SE" dirty="0" err="1" smtClean="0"/>
              <a:t>e.g</a:t>
            </a:r>
            <a:r>
              <a:rPr lang="sv-SE" dirty="0" smtClean="0"/>
              <a:t>. </a:t>
            </a:r>
            <a:r>
              <a:rPr lang="sv-SE" dirty="0" err="1" smtClean="0"/>
              <a:t>Quality</a:t>
            </a:r>
            <a:endParaRPr lang="sv-SE" dirty="0"/>
          </a:p>
          <a:p>
            <a:endParaRPr lang="sv-S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Things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add</a:t>
            </a:r>
            <a:r>
              <a:rPr lang="sv-SE" dirty="0" smtClean="0"/>
              <a:t>…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524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 5, 16-19</a:t>
            </a:r>
          </a:p>
          <a:p>
            <a:r>
              <a:rPr lang="en-US" dirty="0"/>
              <a:t>Remove “interprets” and “has interpretation” attributes from current |clinical finding| </a:t>
            </a:r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Are the |Clinical findings| to be removed as well?</a:t>
            </a:r>
          </a:p>
          <a:p>
            <a:r>
              <a:rPr lang="en-US" dirty="0" smtClean="0"/>
              <a:t>Are all current Findings using Interprets (20 313 concepts) really information entities?</a:t>
            </a:r>
          </a:p>
          <a:p>
            <a:pPr lvl="1"/>
            <a:r>
              <a:rPr lang="en-US" dirty="0" smtClean="0"/>
              <a:t>Which are the demarcation criteria?</a:t>
            </a:r>
          </a:p>
          <a:p>
            <a:r>
              <a:rPr lang="en-US" dirty="0" smtClean="0"/>
              <a:t>Do we need a “Condition – Dependent continuant” relationship as well?</a:t>
            </a:r>
          </a:p>
          <a:p>
            <a:r>
              <a:rPr lang="en-US" dirty="0" smtClean="0"/>
              <a:t>Example: 386661006 </a:t>
            </a:r>
            <a:r>
              <a:rPr lang="en-US" dirty="0"/>
              <a:t>| fever (finding) </a:t>
            </a:r>
            <a:r>
              <a:rPr lang="en-US" dirty="0" smtClean="0"/>
              <a:t>|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Interprets – Has interpretation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181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 63-</a:t>
            </a:r>
          </a:p>
          <a:p>
            <a:r>
              <a:rPr lang="en-US" dirty="0" smtClean="0"/>
              <a:t>Use of Towards?</a:t>
            </a:r>
          </a:p>
          <a:p>
            <a:r>
              <a:rPr lang="en-US" dirty="0" err="1"/>
              <a:t>ObservableEntity</a:t>
            </a:r>
            <a:r>
              <a:rPr lang="en-US" dirty="0"/>
              <a:t> </a:t>
            </a: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err="1"/>
              <a:t>specifiedBy</a:t>
            </a:r>
            <a:r>
              <a:rPr lang="en-US" dirty="0"/>
              <a:t> </a:t>
            </a:r>
            <a:r>
              <a:rPr lang="en-US" dirty="0" smtClean="0"/>
              <a:t>some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dirty="0" err="1" smtClean="0"/>
              <a:t>PatientStatusObservationProcedure</a:t>
            </a:r>
            <a:r>
              <a:rPr lang="en-US" dirty="0" smtClean="0"/>
              <a:t> and</a:t>
            </a:r>
            <a:br>
              <a:rPr lang="en-US" dirty="0" smtClean="0"/>
            </a:br>
            <a:r>
              <a:rPr lang="en-US" dirty="0"/>
              <a:t>		observes some (Realizable </a:t>
            </a: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/>
              <a:t>			</a:t>
            </a:r>
            <a:r>
              <a:rPr lang="en-US" dirty="0" err="1"/>
              <a:t>propertyType</a:t>
            </a:r>
            <a:r>
              <a:rPr lang="en-US" dirty="0"/>
              <a:t> some Ability </a:t>
            </a: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/>
              <a:t>			</a:t>
            </a:r>
            <a:r>
              <a:rPr lang="en-US" dirty="0" err="1"/>
              <a:t>inheresIn</a:t>
            </a:r>
            <a:r>
              <a:rPr lang="en-US" dirty="0"/>
              <a:t> some Person </a:t>
            </a:r>
            <a:r>
              <a:rPr lang="en-US" dirty="0" smtClean="0"/>
              <a:t>and</a:t>
            </a:r>
            <a:br>
              <a:rPr lang="en-US" dirty="0" smtClean="0"/>
            </a:br>
            <a:r>
              <a:rPr lang="en-US" dirty="0"/>
              <a:t>			</a:t>
            </a:r>
            <a:r>
              <a:rPr lang="en-US" b="1" dirty="0" err="1"/>
              <a:t>hasRealization</a:t>
            </a:r>
            <a:r>
              <a:rPr lang="en-US" dirty="0"/>
              <a:t> some </a:t>
            </a:r>
            <a:r>
              <a:rPr lang="en-US" dirty="0" smtClean="0"/>
              <a:t>Hearing) 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Realizables</a:t>
            </a:r>
            <a:endParaRPr lang="en-US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6450227" y="5140410"/>
            <a:ext cx="2693773" cy="568698"/>
          </a:xfrm>
          <a:prstGeom prst="wedgeRoundRectCallout">
            <a:avLst>
              <a:gd name="adj1" fmla="val -67622"/>
              <a:gd name="adj2" fmla="val -183308"/>
              <a:gd name="adj3" fmla="val 16667"/>
            </a:avLst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Or “Auditory system”?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Laterizability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739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 74-</a:t>
            </a:r>
          </a:p>
          <a:p>
            <a:r>
              <a:rPr lang="en-US" dirty="0" smtClean="0"/>
              <a:t>BFO: Processes do not have qualities, but outcomes of processes might have</a:t>
            </a:r>
          </a:p>
          <a:p>
            <a:pPr lvl="1"/>
            <a:r>
              <a:rPr lang="en-US" dirty="0" smtClean="0"/>
              <a:t>E.g. the material result of a secretion process has a volume, mass, etc.</a:t>
            </a:r>
          </a:p>
          <a:p>
            <a:pPr lvl="1"/>
            <a:r>
              <a:rPr lang="en-US" dirty="0" smtClean="0"/>
              <a:t>Duration would be an exception</a:t>
            </a:r>
          </a:p>
          <a:p>
            <a:r>
              <a:rPr lang="en-US" dirty="0" smtClean="0"/>
              <a:t>Possible to unify model of process observables with quality observables?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observables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198622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Observables update for CC_2015031</Template>
  <TotalTime>136</TotalTime>
  <Words>236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IHTSDO PPT Template 2014</vt:lpstr>
      <vt:lpstr>Observables Inception-Elaboration Issues…</vt:lpstr>
      <vt:lpstr>Reading instructions</vt:lpstr>
      <vt:lpstr>6.1.2 Significant design or implementation decisions / compromises</vt:lpstr>
      <vt:lpstr>Things to add…</vt:lpstr>
      <vt:lpstr>Interprets – Has interpretation</vt:lpstr>
      <vt:lpstr>Realizables</vt:lpstr>
      <vt:lpstr>Process observables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Observables Inception-Elaboration Issues…</dc:title>
  <dc:creator>danka</dc:creator>
  <cp:lastModifiedBy>danka</cp:lastModifiedBy>
  <cp:revision>8</cp:revision>
  <dcterms:created xsi:type="dcterms:W3CDTF">2015-03-05T13:37:29Z</dcterms:created>
  <dcterms:modified xsi:type="dcterms:W3CDTF">2015-03-23T21:02:50Z</dcterms:modified>
</cp:coreProperties>
</file>