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5.xml" ContentType="application/vnd.openxmlformats-officedocument.presentationml.tags+xml"/>
  <Override PartName="/ppt/notesSlides/notesSlide11.xml" ContentType="application/vnd.openxmlformats-officedocument.presentationml.notesSlide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21"/>
  </p:notesMasterIdLst>
  <p:sldIdLst>
    <p:sldId id="258" r:id="rId2"/>
    <p:sldId id="310" r:id="rId3"/>
    <p:sldId id="311" r:id="rId4"/>
    <p:sldId id="312" r:id="rId5"/>
    <p:sldId id="314" r:id="rId6"/>
    <p:sldId id="323" r:id="rId7"/>
    <p:sldId id="324" r:id="rId8"/>
    <p:sldId id="319" r:id="rId9"/>
    <p:sldId id="320" r:id="rId10"/>
    <p:sldId id="321" r:id="rId11"/>
    <p:sldId id="325" r:id="rId12"/>
    <p:sldId id="326" r:id="rId13"/>
    <p:sldId id="327" r:id="rId14"/>
    <p:sldId id="328" r:id="rId15"/>
    <p:sldId id="329" r:id="rId16"/>
    <p:sldId id="330" r:id="rId17"/>
    <p:sldId id="331" r:id="rId18"/>
    <p:sldId id="332" r:id="rId19"/>
    <p:sldId id="309" r:id="rId20"/>
  </p:sldIdLst>
  <p:sldSz cx="9144000" cy="6858000" type="screen4x3"/>
  <p:notesSz cx="9144000" cy="6858000"/>
  <p:custDataLst>
    <p:tags r:id="rId22"/>
  </p:custDataLst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43" autoAdjust="0"/>
    <p:restoredTop sz="65132" autoAdjust="0"/>
  </p:normalViewPr>
  <p:slideViewPr>
    <p:cSldViewPr snapToGrid="0" snapToObjects="1">
      <p:cViewPr varScale="1">
        <p:scale>
          <a:sx n="82" d="100"/>
          <a:sy n="82" d="100"/>
        </p:scale>
        <p:origin x="-120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8" d="100"/>
          <a:sy n="108" d="100"/>
        </p:scale>
        <p:origin x="-576" y="-78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9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1D9254C-B994-4199-8714-4F1B5CB18C76}" type="slidenum">
              <a:rPr lang="en-US" altLang="sv-SE"/>
              <a:pPr/>
              <a:t>4</a:t>
            </a:fld>
            <a:endParaRPr lang="en-US" altLang="sv-SE"/>
          </a:p>
        </p:txBody>
      </p:sp>
      <p:sp>
        <p:nvSpPr>
          <p:cNvPr id="37889" name="Text Box 1"/>
          <p:cNvSpPr txBox="1">
            <a:spLocks noChangeArrowheads="1"/>
          </p:cNvSpPr>
          <p:nvPr/>
        </p:nvSpPr>
        <p:spPr bwMode="auto">
          <a:xfrm>
            <a:off x="5174944" y="6514846"/>
            <a:ext cx="3965216" cy="341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r">
              <a:buClrTx/>
              <a:buFontTx/>
              <a:buNone/>
            </a:pPr>
            <a:fld id="{06A3F6C9-C7BA-42F6-B99F-5EBED5D593DA}" type="slidenum">
              <a:rPr lang="en-US" altLang="sv-SE" sz="140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DejaVu Sans" charset="0"/>
              </a:rPr>
              <a:pPr algn="r">
                <a:buClrTx/>
                <a:buFontTx/>
                <a:buNone/>
              </a:pPr>
              <a:t>4</a:t>
            </a:fld>
            <a:endParaRPr lang="en-US" altLang="sv-SE" sz="1400">
              <a:solidFill>
                <a:srgbClr val="000000"/>
              </a:solidFill>
              <a:latin typeface="Times New Roman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37890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855913" y="520700"/>
            <a:ext cx="3430587" cy="25717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789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017" y="3257423"/>
            <a:ext cx="7315968" cy="308635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v-SE" altLang="sv-S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208C75A-4677-4B3C-8B1E-6F0C344D3544}" type="slidenum">
              <a:rPr lang="en-US" altLang="sv-SE"/>
              <a:pPr/>
              <a:t>16</a:t>
            </a:fld>
            <a:endParaRPr lang="en-US" altLang="sv-SE"/>
          </a:p>
        </p:txBody>
      </p:sp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5174944" y="6514846"/>
            <a:ext cx="3965216" cy="341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r">
              <a:buClrTx/>
              <a:buFontTx/>
              <a:buNone/>
            </a:pPr>
            <a:fld id="{78E49CAF-C2BF-4FB9-A8C0-23F8E1B997DB}" type="slidenum">
              <a:rPr lang="en-US" altLang="sv-SE" sz="140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DejaVu Sans" charset="0"/>
              </a:rPr>
              <a:pPr algn="r">
                <a:buClrTx/>
                <a:buFontTx/>
                <a:buNone/>
              </a:pPr>
              <a:t>16</a:t>
            </a:fld>
            <a:endParaRPr lang="en-US" altLang="sv-SE" sz="1400">
              <a:solidFill>
                <a:srgbClr val="000000"/>
              </a:solidFill>
              <a:latin typeface="Times New Roman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47106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855913" y="520700"/>
            <a:ext cx="3430587" cy="25717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710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017" y="3257423"/>
            <a:ext cx="7315968" cy="308635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v-SE" altLang="sv-S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769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C0051D0-BC4F-446D-ADBB-28FA6B54E4F1}" type="slidenum">
              <a:rPr lang="en-US" altLang="sv-SE"/>
              <a:pPr/>
              <a:t>5</a:t>
            </a:fld>
            <a:endParaRPr lang="en-US" altLang="sv-SE"/>
          </a:p>
        </p:txBody>
      </p:sp>
      <p:sp>
        <p:nvSpPr>
          <p:cNvPr id="39937" name="Text Box 1"/>
          <p:cNvSpPr txBox="1">
            <a:spLocks noChangeArrowheads="1"/>
          </p:cNvSpPr>
          <p:nvPr/>
        </p:nvSpPr>
        <p:spPr bwMode="auto">
          <a:xfrm>
            <a:off x="5174944" y="6514846"/>
            <a:ext cx="3965216" cy="341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r">
              <a:buClrTx/>
              <a:buFontTx/>
              <a:buNone/>
            </a:pPr>
            <a:fld id="{9D9520BC-9A20-4077-A88C-F20A0FEB1542}" type="slidenum">
              <a:rPr lang="en-US" altLang="sv-SE" sz="140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DejaVu Sans" charset="0"/>
              </a:rPr>
              <a:pPr algn="r">
                <a:buClrTx/>
                <a:buFontTx/>
                <a:buNone/>
              </a:pPr>
              <a:t>5</a:t>
            </a:fld>
            <a:endParaRPr lang="en-US" altLang="sv-SE" sz="1400">
              <a:solidFill>
                <a:srgbClr val="000000"/>
              </a:solidFill>
              <a:latin typeface="Times New Roman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39938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855913" y="520700"/>
            <a:ext cx="3430587" cy="25717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9939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017" y="3257423"/>
            <a:ext cx="7315968" cy="308635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v-SE" altLang="sv-S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57500" y="514350"/>
            <a:ext cx="3429000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mtClean="0"/>
              <a:t>An observable entity is specified by an observation procedure, which observes some property. [An observation procedure specifies an observable entity.]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mtClean="0"/>
              <a:t>An observation result is the output of an observation procedure, which observes some property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mtClean="0"/>
              <a:t>An observation procedure produces as output an observation result.</a:t>
            </a:r>
          </a:p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126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BDB3CB8-789E-4558-957E-60A2EB5DCA11}" type="slidenum">
              <a:rPr lang="en-US" altLang="en-US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6</a:t>
            </a:fld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642D848-7485-4979-BADB-1D92A3BC8AE1}" type="slidenum">
              <a:rPr lang="en-US" altLang="sv-SE"/>
              <a:pPr/>
              <a:t>8</a:t>
            </a:fld>
            <a:endParaRPr lang="en-US" altLang="sv-SE"/>
          </a:p>
        </p:txBody>
      </p:sp>
      <p:sp>
        <p:nvSpPr>
          <p:cNvPr id="45057" name="Text Box 1"/>
          <p:cNvSpPr txBox="1">
            <a:spLocks noChangeArrowheads="1"/>
          </p:cNvSpPr>
          <p:nvPr/>
        </p:nvSpPr>
        <p:spPr bwMode="auto">
          <a:xfrm>
            <a:off x="5174944" y="6514846"/>
            <a:ext cx="3965216" cy="341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r">
              <a:buClrTx/>
              <a:buFontTx/>
              <a:buNone/>
            </a:pPr>
            <a:fld id="{CB6DC829-A044-4FA7-BC0E-797A06FA9A60}" type="slidenum">
              <a:rPr lang="en-US" altLang="sv-SE" sz="140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DejaVu Sans" charset="0"/>
              </a:rPr>
              <a:pPr algn="r">
                <a:buClrTx/>
                <a:buFontTx/>
                <a:buNone/>
              </a:pPr>
              <a:t>8</a:t>
            </a:fld>
            <a:endParaRPr lang="en-US" altLang="sv-SE" sz="1400">
              <a:solidFill>
                <a:srgbClr val="000000"/>
              </a:solidFill>
              <a:latin typeface="Times New Roman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45058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855913" y="520700"/>
            <a:ext cx="3430587" cy="25717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9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017" y="3257423"/>
            <a:ext cx="7315968" cy="308635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v-SE" altLang="sv-S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D212CE-84B8-4700-B96B-C9376D9AC315}" type="slidenum">
              <a:rPr lang="en-US" altLang="sv-SE"/>
              <a:pPr/>
              <a:t>9</a:t>
            </a:fld>
            <a:endParaRPr lang="en-US" altLang="sv-SE"/>
          </a:p>
        </p:txBody>
      </p:sp>
      <p:sp>
        <p:nvSpPr>
          <p:cNvPr id="46081" name="Text Box 1"/>
          <p:cNvSpPr txBox="1">
            <a:spLocks noChangeArrowheads="1"/>
          </p:cNvSpPr>
          <p:nvPr/>
        </p:nvSpPr>
        <p:spPr bwMode="auto">
          <a:xfrm>
            <a:off x="5174944" y="6514846"/>
            <a:ext cx="3965216" cy="341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r">
              <a:buClrTx/>
              <a:buFontTx/>
              <a:buNone/>
            </a:pPr>
            <a:fld id="{2E0A379C-1BC0-45C5-8207-111BE903B7CF}" type="slidenum">
              <a:rPr lang="en-US" altLang="sv-SE" sz="140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DejaVu Sans" charset="0"/>
              </a:rPr>
              <a:pPr algn="r">
                <a:buClrTx/>
                <a:buFontTx/>
                <a:buNone/>
              </a:pPr>
              <a:t>9</a:t>
            </a:fld>
            <a:endParaRPr lang="en-US" altLang="sv-SE" sz="1400">
              <a:solidFill>
                <a:srgbClr val="000000"/>
              </a:solidFill>
              <a:latin typeface="Times New Roman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46082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855913" y="520700"/>
            <a:ext cx="3430587" cy="25717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6083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017" y="3257423"/>
            <a:ext cx="7315968" cy="308635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v-SE" altLang="sv-S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208C75A-4677-4B3C-8B1E-6F0C344D3544}" type="slidenum">
              <a:rPr lang="en-US" altLang="sv-SE"/>
              <a:pPr/>
              <a:t>10</a:t>
            </a:fld>
            <a:endParaRPr lang="en-US" altLang="sv-SE"/>
          </a:p>
        </p:txBody>
      </p:sp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5174944" y="6514846"/>
            <a:ext cx="3965216" cy="341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r">
              <a:buClrTx/>
              <a:buFontTx/>
              <a:buNone/>
            </a:pPr>
            <a:fld id="{78E49CAF-C2BF-4FB9-A8C0-23F8E1B997DB}" type="slidenum">
              <a:rPr lang="en-US" altLang="sv-SE" sz="140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DejaVu Sans" charset="0"/>
              </a:rPr>
              <a:pPr algn="r">
                <a:buClrTx/>
                <a:buFontTx/>
                <a:buNone/>
              </a:pPr>
              <a:t>10</a:t>
            </a:fld>
            <a:endParaRPr lang="en-US" altLang="sv-SE" sz="1400">
              <a:solidFill>
                <a:srgbClr val="000000"/>
              </a:solidFill>
              <a:latin typeface="Times New Roman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47106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855913" y="520700"/>
            <a:ext cx="3430587" cy="25717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710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017" y="3257423"/>
            <a:ext cx="7315968" cy="308635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v-SE" altLang="sv-S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208C75A-4677-4B3C-8B1E-6F0C344D3544}" type="slidenum">
              <a:rPr lang="en-US" altLang="sv-SE"/>
              <a:pPr/>
              <a:t>11</a:t>
            </a:fld>
            <a:endParaRPr lang="en-US" altLang="sv-SE"/>
          </a:p>
        </p:txBody>
      </p:sp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5174944" y="6514846"/>
            <a:ext cx="3965216" cy="341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r">
              <a:buClrTx/>
              <a:buFontTx/>
              <a:buNone/>
            </a:pPr>
            <a:fld id="{78E49CAF-C2BF-4FB9-A8C0-23F8E1B997DB}" type="slidenum">
              <a:rPr lang="en-US" altLang="sv-SE" sz="140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DejaVu Sans" charset="0"/>
              </a:rPr>
              <a:pPr algn="r">
                <a:buClrTx/>
                <a:buFontTx/>
                <a:buNone/>
              </a:pPr>
              <a:t>11</a:t>
            </a:fld>
            <a:endParaRPr lang="en-US" altLang="sv-SE" sz="1400">
              <a:solidFill>
                <a:srgbClr val="000000"/>
              </a:solidFill>
              <a:latin typeface="Times New Roman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47106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855913" y="520700"/>
            <a:ext cx="3430587" cy="25717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710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017" y="3257423"/>
            <a:ext cx="7315968" cy="308635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v-SE" altLang="sv-S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208C75A-4677-4B3C-8B1E-6F0C344D3544}" type="slidenum">
              <a:rPr lang="en-US" altLang="sv-SE"/>
              <a:pPr/>
              <a:t>12</a:t>
            </a:fld>
            <a:endParaRPr lang="en-US" altLang="sv-SE"/>
          </a:p>
        </p:txBody>
      </p:sp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5174944" y="6514846"/>
            <a:ext cx="3965216" cy="341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r">
              <a:buClrTx/>
              <a:buFontTx/>
              <a:buNone/>
            </a:pPr>
            <a:fld id="{78E49CAF-C2BF-4FB9-A8C0-23F8E1B997DB}" type="slidenum">
              <a:rPr lang="en-US" altLang="sv-SE" sz="140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DejaVu Sans" charset="0"/>
              </a:rPr>
              <a:pPr algn="r">
                <a:buClrTx/>
                <a:buFontTx/>
                <a:buNone/>
              </a:pPr>
              <a:t>12</a:t>
            </a:fld>
            <a:endParaRPr lang="en-US" altLang="sv-SE" sz="1400">
              <a:solidFill>
                <a:srgbClr val="000000"/>
              </a:solidFill>
              <a:latin typeface="Times New Roman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47106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855913" y="520700"/>
            <a:ext cx="3430587" cy="25717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710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017" y="3257423"/>
            <a:ext cx="7315968" cy="308635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v-SE" altLang="sv-S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208C75A-4677-4B3C-8B1E-6F0C344D3544}" type="slidenum">
              <a:rPr lang="en-US" altLang="sv-SE"/>
              <a:pPr/>
              <a:t>14</a:t>
            </a:fld>
            <a:endParaRPr lang="en-US" altLang="sv-SE"/>
          </a:p>
        </p:txBody>
      </p:sp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5174944" y="6514846"/>
            <a:ext cx="3965216" cy="341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r">
              <a:buClrTx/>
              <a:buFontTx/>
              <a:buNone/>
            </a:pPr>
            <a:fld id="{78E49CAF-C2BF-4FB9-A8C0-23F8E1B997DB}" type="slidenum">
              <a:rPr lang="en-US" altLang="sv-SE" sz="140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DejaVu Sans" charset="0"/>
              </a:rPr>
              <a:pPr algn="r">
                <a:buClrTx/>
                <a:buFontTx/>
                <a:buNone/>
              </a:pPr>
              <a:t>14</a:t>
            </a:fld>
            <a:endParaRPr lang="en-US" altLang="sv-SE" sz="1400">
              <a:solidFill>
                <a:srgbClr val="000000"/>
              </a:solidFill>
              <a:latin typeface="Times New Roman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47106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855913" y="520700"/>
            <a:ext cx="3430587" cy="25717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710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017" y="3257423"/>
            <a:ext cx="7315968" cy="308635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v-SE" altLang="sv-S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Trebuchet MS Bold"/>
                <a:cs typeface="Trebuchet MS Bold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Trebuchet MS"/>
                <a:cs typeface="Trebuchet M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Kun titel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dhold med billedteks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Trebuchet MS"/>
                <a:cs typeface="Trebuchet MS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lede med billedteks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lang="en-US" sz="1800" dirty="0" smtClean="0">
                <a:solidFill>
                  <a:srgbClr val="3399FF"/>
                </a:solidFill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Line 222"/>
          <p:cNvSpPr>
            <a:spLocks noChangeShapeType="1"/>
          </p:cNvSpPr>
          <p:nvPr userDrawn="1"/>
        </p:nvSpPr>
        <p:spPr bwMode="auto">
          <a:xfrm>
            <a:off x="468313" y="13493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572272"/>
            <a:ext cx="2895600" cy="28572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48594" y="6572272"/>
            <a:ext cx="15240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10/27/2014</a:t>
            </a:fld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208869" y="6572272"/>
            <a:ext cx="339725" cy="228600"/>
          </a:xfrm>
        </p:spPr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84908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88C809F-E418-4804-B853-414D535CE5E4}" type="slidenum">
              <a:rPr lang="en-US" altLang="sv-SE"/>
              <a:pPr/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2976096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3" r:id="rId4"/>
    <p:sldLayoutId id="2147483655" r:id="rId5"/>
    <p:sldLayoutId id="2147483656" r:id="rId6"/>
    <p:sldLayoutId id="2147483681" r:id="rId7"/>
    <p:sldLayoutId id="2147483682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 Bold"/>
          <a:ea typeface="Arial"/>
          <a:cs typeface="Trebuchet MS Bold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"/>
          <a:ea typeface="Arial"/>
          <a:cs typeface="Trebuchet MS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59806"/>
            <a:ext cx="7772400" cy="1553334"/>
          </a:xfrm>
        </p:spPr>
        <p:txBody>
          <a:bodyPr/>
          <a:lstStyle/>
          <a:p>
            <a:pPr algn="ctr"/>
            <a:r>
              <a:rPr lang="en-US" dirty="0"/>
              <a:t>Observable and Investigation </a:t>
            </a:r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75091" y="5775345"/>
            <a:ext cx="3956234" cy="1012845"/>
          </a:xfrm>
        </p:spPr>
        <p:txBody>
          <a:bodyPr/>
          <a:lstStyle/>
          <a:p>
            <a:r>
              <a:rPr lang="en-GB" dirty="0" smtClean="0"/>
              <a:t>2014-10-27</a:t>
            </a:r>
          </a:p>
          <a:p>
            <a:r>
              <a:rPr lang="en-GB" dirty="0" smtClean="0"/>
              <a:t>Amsterdam, NL</a:t>
            </a:r>
            <a:endParaRPr lang="en-GB" dirty="0"/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0" y="3714253"/>
            <a:ext cx="9145588" cy="1728787"/>
            <a:chOff x="-1588" y="4221163"/>
            <a:chExt cx="9145588" cy="1728787"/>
          </a:xfrm>
        </p:grpSpPr>
        <p:pic>
          <p:nvPicPr>
            <p:cNvPr id="5" name="Picture 13" descr="MPj04388700000[1]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2275" y="4229100"/>
              <a:ext cx="2555875" cy="1720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8" descr="MPj04222600000[1]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638" y="4221163"/>
              <a:ext cx="2593975" cy="1728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34" descr="MPj04424370000[1]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1613" y="4221163"/>
              <a:ext cx="2592387" cy="1728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37" descr="MPj04265570000[1]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88" y="4221163"/>
              <a:ext cx="1728788" cy="1728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456480" y="1604329"/>
            <a:ext cx="8045280" cy="3977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5471" rIns="0" bIns="0"/>
          <a:lstStyle>
            <a:lvl1pPr marL="422275" indent="-317500"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 marL="854075" indent="-319088"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marL="104775" indent="0">
              <a:spcAft>
                <a:spcPts val="1293"/>
              </a:spcAft>
              <a:buSzPct val="45000"/>
            </a:pPr>
            <a:r>
              <a:rPr lang="en-US" altLang="sv-SE" sz="2900" dirty="0" smtClean="0">
                <a:solidFill>
                  <a:srgbClr val="000000"/>
                </a:solidFill>
              </a:rPr>
              <a:t>===|</a:t>
            </a:r>
            <a:r>
              <a:rPr lang="en-US" altLang="sv-SE" sz="2900" dirty="0">
                <a:solidFill>
                  <a:srgbClr val="000000"/>
                </a:solidFill>
              </a:rPr>
              <a:t>Observable entity|: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 smtClean="0">
                <a:solidFill>
                  <a:srgbClr val="000000"/>
                </a:solidFill>
              </a:rPr>
              <a:t>|Specified by| = (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|Observation procedure|: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	|Observes| = (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		|</a:t>
            </a:r>
            <a:r>
              <a:rPr lang="en-US" altLang="sv-SE" sz="2500" dirty="0">
                <a:solidFill>
                  <a:srgbClr val="000000"/>
                </a:solidFill>
              </a:rPr>
              <a:t>Property type| = |Temperature</a:t>
            </a:r>
            <a:r>
              <a:rPr lang="en-US" altLang="sv-SE" sz="2500" dirty="0" smtClean="0">
                <a:solidFill>
                  <a:srgbClr val="000000"/>
                </a:solidFill>
              </a:rPr>
              <a:t>|,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		|</a:t>
            </a:r>
            <a:r>
              <a:rPr lang="en-US" altLang="sv-SE" sz="2500" dirty="0">
                <a:solidFill>
                  <a:srgbClr val="000000"/>
                </a:solidFill>
              </a:rPr>
              <a:t>Inheres in| = |Body internal region</a:t>
            </a:r>
            <a:r>
              <a:rPr lang="en-US" altLang="sv-SE" sz="2500" dirty="0" smtClean="0">
                <a:solidFill>
                  <a:srgbClr val="000000"/>
                </a:solidFill>
              </a:rPr>
              <a:t>| ),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	|</a:t>
            </a:r>
            <a:r>
              <a:rPr lang="en-US" altLang="sv-SE" sz="2500" dirty="0">
                <a:solidFill>
                  <a:srgbClr val="000000"/>
                </a:solidFill>
              </a:rPr>
              <a:t>Using device|=|Tympanic thermometer|,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 smtClean="0">
                <a:solidFill>
                  <a:srgbClr val="000000"/>
                </a:solidFill>
              </a:rPr>
              <a:t>		|</a:t>
            </a:r>
            <a:r>
              <a:rPr lang="en-US" altLang="sv-SE" sz="2500" dirty="0">
                <a:solidFill>
                  <a:srgbClr val="000000"/>
                </a:solidFill>
              </a:rPr>
              <a:t>Units| = |degrees C|,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 smtClean="0">
                <a:solidFill>
                  <a:srgbClr val="000000"/>
                </a:solidFill>
              </a:rPr>
              <a:t>		|</a:t>
            </a:r>
            <a:r>
              <a:rPr lang="en-US" altLang="sv-SE" sz="2500" dirty="0">
                <a:solidFill>
                  <a:srgbClr val="000000"/>
                </a:solidFill>
              </a:rPr>
              <a:t>Direct site| = |Tympanic membrane structure</a:t>
            </a:r>
            <a:r>
              <a:rPr lang="en-US" altLang="sv-SE" sz="2500" dirty="0" smtClean="0">
                <a:solidFill>
                  <a:srgbClr val="000000"/>
                </a:solidFill>
              </a:rPr>
              <a:t>| )</a:t>
            </a:r>
            <a:endParaRPr lang="en-US" altLang="sv-SE" sz="2500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Example</a:t>
            </a:r>
            <a:r>
              <a:rPr lang="sv-SE" dirty="0" smtClean="0"/>
              <a:t>: </a:t>
            </a:r>
            <a:r>
              <a:rPr lang="sv-SE" dirty="0" err="1" smtClean="0"/>
              <a:t>Core</a:t>
            </a:r>
            <a:r>
              <a:rPr lang="sv-SE" dirty="0" smtClean="0"/>
              <a:t> </a:t>
            </a:r>
            <a:r>
              <a:rPr lang="sv-SE" dirty="0" err="1" smtClean="0"/>
              <a:t>body</a:t>
            </a:r>
            <a:r>
              <a:rPr lang="sv-SE" dirty="0" smtClean="0"/>
              <a:t> </a:t>
            </a:r>
            <a:r>
              <a:rPr lang="sv-SE" dirty="0" err="1" smtClean="0"/>
              <a:t>temperature</a:t>
            </a:r>
            <a:r>
              <a:rPr lang="sv-SE" dirty="0" smtClean="0"/>
              <a:t>, </a:t>
            </a:r>
            <a:r>
              <a:rPr lang="sv-SE" dirty="0" err="1" smtClean="0"/>
              <a:t>tympanic</a:t>
            </a:r>
            <a:r>
              <a:rPr lang="sv-SE" dirty="0" smtClean="0"/>
              <a:t> </a:t>
            </a:r>
            <a:r>
              <a:rPr lang="sv-SE" dirty="0" err="1" smtClean="0"/>
              <a:t>thermometer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855424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456480" y="1604329"/>
            <a:ext cx="8045280" cy="3977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5471" rIns="0" bIns="0"/>
          <a:lstStyle>
            <a:lvl1pPr marL="422275" indent="-317500"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 marL="854075" indent="-319088"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marL="104775" indent="0">
              <a:spcAft>
                <a:spcPts val="1293"/>
              </a:spcAft>
              <a:buSzPct val="45000"/>
            </a:pPr>
            <a:r>
              <a:rPr lang="en-US" altLang="sv-SE" sz="2900" dirty="0" smtClean="0">
                <a:solidFill>
                  <a:srgbClr val="000000"/>
                </a:solidFill>
              </a:rPr>
              <a:t>===|</a:t>
            </a:r>
            <a:r>
              <a:rPr lang="en-US" altLang="sv-SE" sz="2900" dirty="0">
                <a:solidFill>
                  <a:srgbClr val="000000"/>
                </a:solidFill>
              </a:rPr>
              <a:t>Observable entity|: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 smtClean="0">
                <a:solidFill>
                  <a:srgbClr val="000000"/>
                </a:solidFill>
              </a:rPr>
              <a:t>|Specified by| = (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|Observation procedure|: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	|Observes| = (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		|</a:t>
            </a:r>
            <a:r>
              <a:rPr lang="en-US" altLang="sv-SE" sz="2500" dirty="0">
                <a:solidFill>
                  <a:srgbClr val="000000"/>
                </a:solidFill>
              </a:rPr>
              <a:t>Property type| = |Temperature</a:t>
            </a:r>
            <a:r>
              <a:rPr lang="en-US" altLang="sv-SE" sz="2500" dirty="0" smtClean="0">
                <a:solidFill>
                  <a:srgbClr val="000000"/>
                </a:solidFill>
              </a:rPr>
              <a:t>|,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		|</a:t>
            </a:r>
            <a:r>
              <a:rPr lang="en-US" altLang="sv-SE" sz="2500" dirty="0">
                <a:solidFill>
                  <a:srgbClr val="000000"/>
                </a:solidFill>
              </a:rPr>
              <a:t>Inheres in| = |Body internal region</a:t>
            </a:r>
            <a:r>
              <a:rPr lang="en-US" altLang="sv-SE" sz="2500" dirty="0" smtClean="0">
                <a:solidFill>
                  <a:srgbClr val="000000"/>
                </a:solidFill>
              </a:rPr>
              <a:t>| ),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	|</a:t>
            </a:r>
            <a:r>
              <a:rPr lang="en-US" altLang="sv-SE" sz="2500" dirty="0">
                <a:solidFill>
                  <a:srgbClr val="000000"/>
                </a:solidFill>
              </a:rPr>
              <a:t>Using device</a:t>
            </a:r>
            <a:r>
              <a:rPr lang="en-US" altLang="sv-SE" sz="2500" dirty="0" smtClean="0">
                <a:solidFill>
                  <a:srgbClr val="000000"/>
                </a:solidFill>
              </a:rPr>
              <a:t>|=|Oral thermometer</a:t>
            </a:r>
            <a:r>
              <a:rPr lang="en-US" altLang="sv-SE" sz="2500" dirty="0">
                <a:solidFill>
                  <a:srgbClr val="000000"/>
                </a:solidFill>
              </a:rPr>
              <a:t>|,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 smtClean="0">
                <a:solidFill>
                  <a:srgbClr val="000000"/>
                </a:solidFill>
              </a:rPr>
              <a:t>		|</a:t>
            </a:r>
            <a:r>
              <a:rPr lang="en-US" altLang="sv-SE" sz="2500" dirty="0">
                <a:solidFill>
                  <a:srgbClr val="000000"/>
                </a:solidFill>
              </a:rPr>
              <a:t>Units| = |degrees C</a:t>
            </a:r>
            <a:r>
              <a:rPr lang="en-US" altLang="sv-SE" sz="2500" dirty="0" smtClean="0">
                <a:solidFill>
                  <a:srgbClr val="000000"/>
                </a:solidFill>
              </a:rPr>
              <a:t>|,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	|Scale| = |Interval|,</a:t>
            </a:r>
            <a:endParaRPr lang="en-US" altLang="sv-SE" sz="2500" dirty="0">
              <a:solidFill>
                <a:srgbClr val="000000"/>
              </a:solidFill>
            </a:endParaRP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 smtClean="0">
                <a:solidFill>
                  <a:srgbClr val="000000"/>
                </a:solidFill>
              </a:rPr>
              <a:t>		|</a:t>
            </a:r>
            <a:r>
              <a:rPr lang="en-US" altLang="sv-SE" sz="2500" dirty="0">
                <a:solidFill>
                  <a:srgbClr val="000000"/>
                </a:solidFill>
              </a:rPr>
              <a:t>Direct site| = </a:t>
            </a:r>
            <a:r>
              <a:rPr lang="en-US" altLang="sv-SE" sz="2500" dirty="0" smtClean="0">
                <a:solidFill>
                  <a:srgbClr val="000000"/>
                </a:solidFill>
              </a:rPr>
              <a:t>|Sublingual space| )</a:t>
            </a:r>
            <a:endParaRPr lang="en-US" altLang="sv-SE" sz="2500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Example</a:t>
            </a:r>
            <a:r>
              <a:rPr lang="sv-SE" dirty="0"/>
              <a:t>: </a:t>
            </a:r>
            <a:r>
              <a:rPr lang="sv-SE" dirty="0" err="1"/>
              <a:t>Core</a:t>
            </a:r>
            <a:r>
              <a:rPr lang="sv-SE" dirty="0"/>
              <a:t> </a:t>
            </a:r>
            <a:r>
              <a:rPr lang="sv-SE" dirty="0" err="1"/>
              <a:t>body</a:t>
            </a:r>
            <a:r>
              <a:rPr lang="sv-SE" dirty="0"/>
              <a:t> </a:t>
            </a:r>
            <a:r>
              <a:rPr lang="sv-SE" dirty="0" err="1"/>
              <a:t>temperature</a:t>
            </a:r>
            <a:r>
              <a:rPr lang="sv-SE" dirty="0"/>
              <a:t>, </a:t>
            </a:r>
            <a:r>
              <a:rPr lang="sv-SE" dirty="0" smtClean="0"/>
              <a:t>oral </a:t>
            </a:r>
            <a:r>
              <a:rPr lang="sv-SE" dirty="0" err="1" smtClean="0"/>
              <a:t>thermometer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852100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456480" y="1604329"/>
            <a:ext cx="8045280" cy="3977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5471" rIns="0" bIns="0"/>
          <a:lstStyle>
            <a:lvl1pPr marL="422275" indent="-317500"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 marL="854075" indent="-319088"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marL="104775" indent="0">
              <a:spcAft>
                <a:spcPts val="1293"/>
              </a:spcAft>
              <a:buSzPct val="45000"/>
            </a:pPr>
            <a:r>
              <a:rPr lang="en-US" altLang="sv-SE" sz="2900" dirty="0" smtClean="0">
                <a:solidFill>
                  <a:srgbClr val="000000"/>
                </a:solidFill>
              </a:rPr>
              <a:t>===|</a:t>
            </a:r>
            <a:r>
              <a:rPr lang="en-US" altLang="sv-SE" sz="2900" dirty="0">
                <a:solidFill>
                  <a:srgbClr val="000000"/>
                </a:solidFill>
              </a:rPr>
              <a:t>Observable entity|: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 smtClean="0">
                <a:solidFill>
                  <a:srgbClr val="000000"/>
                </a:solidFill>
              </a:rPr>
              <a:t>|Specified by| = (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|Observation procedure|: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	|Observes| = (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		|</a:t>
            </a:r>
            <a:r>
              <a:rPr lang="en-US" altLang="sv-SE" sz="2500" dirty="0">
                <a:solidFill>
                  <a:srgbClr val="000000"/>
                </a:solidFill>
              </a:rPr>
              <a:t>Property type| = |Temperature</a:t>
            </a:r>
            <a:r>
              <a:rPr lang="en-US" altLang="sv-SE" sz="2500" dirty="0" smtClean="0">
                <a:solidFill>
                  <a:srgbClr val="000000"/>
                </a:solidFill>
              </a:rPr>
              <a:t>|,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		|</a:t>
            </a:r>
            <a:r>
              <a:rPr lang="en-US" altLang="sv-SE" sz="2500" dirty="0">
                <a:solidFill>
                  <a:srgbClr val="000000"/>
                </a:solidFill>
              </a:rPr>
              <a:t>Inheres in| = </a:t>
            </a:r>
            <a:r>
              <a:rPr lang="en-US" altLang="sv-SE" sz="2500" dirty="0" smtClean="0">
                <a:solidFill>
                  <a:srgbClr val="000000"/>
                </a:solidFill>
              </a:rPr>
              <a:t>|Knee </a:t>
            </a:r>
            <a:r>
              <a:rPr lang="en-US" altLang="sv-SE" sz="2500" dirty="0">
                <a:solidFill>
                  <a:srgbClr val="000000"/>
                </a:solidFill>
              </a:rPr>
              <a:t>joint </a:t>
            </a:r>
            <a:r>
              <a:rPr lang="en-US" altLang="sv-SE" sz="2500" dirty="0" smtClean="0">
                <a:solidFill>
                  <a:srgbClr val="000000"/>
                </a:solidFill>
              </a:rPr>
              <a:t>structure| ) )</a:t>
            </a:r>
            <a:endParaRPr lang="en-US" altLang="sv-SE" sz="2500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Example</a:t>
            </a:r>
            <a:r>
              <a:rPr lang="sv-SE" dirty="0" smtClean="0"/>
              <a:t>: Joint </a:t>
            </a:r>
            <a:r>
              <a:rPr lang="sv-SE" dirty="0" err="1" smtClean="0"/>
              <a:t>temperature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128492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76" t="6770"/>
          <a:stretch>
            <a:fillRect/>
          </a:stretch>
        </p:blipFill>
        <p:spPr bwMode="auto">
          <a:xfrm>
            <a:off x="0" y="-671350"/>
            <a:ext cx="1911350" cy="755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45076" t="6770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Example</a:t>
            </a:r>
            <a:r>
              <a:rPr lang="sv-SE" dirty="0" smtClean="0"/>
              <a:t>: Serum sodium </a:t>
            </a:r>
            <a:r>
              <a:rPr lang="sv-SE" dirty="0" err="1" smtClean="0"/>
              <a:t>concentration</a:t>
            </a:r>
            <a:endParaRPr lang="sv-SE" dirty="0"/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434575" y="4592838"/>
            <a:ext cx="484188" cy="484187"/>
            <a:chOff x="230" y="2915"/>
            <a:chExt cx="305" cy="305"/>
          </a:xfrm>
        </p:grpSpPr>
        <p:sp>
          <p:nvSpPr>
            <p:cNvPr id="4" name="Line 4"/>
            <p:cNvSpPr>
              <a:spLocks noChangeShapeType="1"/>
            </p:cNvSpPr>
            <p:nvPr/>
          </p:nvSpPr>
          <p:spPr bwMode="auto">
            <a:xfrm>
              <a:off x="235" y="2915"/>
              <a:ext cx="295" cy="305"/>
            </a:xfrm>
            <a:prstGeom prst="line">
              <a:avLst/>
            </a:prstGeom>
            <a:noFill/>
            <a:ln w="5472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" name="Line 5"/>
            <p:cNvSpPr>
              <a:spLocks noChangeShapeType="1"/>
            </p:cNvSpPr>
            <p:nvPr/>
          </p:nvSpPr>
          <p:spPr bwMode="auto">
            <a:xfrm flipH="1">
              <a:off x="229" y="2915"/>
              <a:ext cx="307" cy="305"/>
            </a:xfrm>
            <a:prstGeom prst="line">
              <a:avLst/>
            </a:prstGeom>
            <a:noFill/>
            <a:ln w="5472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</p:grp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288" y="4926013"/>
            <a:ext cx="476250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2136775" y="5932488"/>
            <a:ext cx="301625" cy="301625"/>
            <a:chOff x="1346" y="3737"/>
            <a:chExt cx="190" cy="190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1350" y="3737"/>
              <a:ext cx="180" cy="190"/>
            </a:xfrm>
            <a:prstGeom prst="line">
              <a:avLst/>
            </a:prstGeom>
            <a:noFill/>
            <a:ln w="1800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 flipH="1">
              <a:off x="1345" y="3737"/>
              <a:ext cx="192" cy="190"/>
            </a:xfrm>
            <a:prstGeom prst="line">
              <a:avLst/>
            </a:prstGeom>
            <a:noFill/>
            <a:ln w="1800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</p:grp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966913" y="3667125"/>
            <a:ext cx="415925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sv-SE" sz="1800" dirty="0">
                <a:solidFill>
                  <a:srgbClr val="000000"/>
                </a:solidFill>
              </a:rPr>
              <a:t>Clinically intended target of observation</a:t>
            </a: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 flipH="1">
            <a:off x="1088020" y="3840163"/>
            <a:ext cx="888418" cy="752675"/>
          </a:xfrm>
          <a:prstGeom prst="line">
            <a:avLst/>
          </a:prstGeom>
          <a:noFill/>
          <a:ln w="18000" cap="sq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3005138" y="6350000"/>
            <a:ext cx="2881312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sv-SE" sz="1800" dirty="0">
                <a:solidFill>
                  <a:srgbClr val="000000"/>
                </a:solidFill>
              </a:rPr>
              <a:t>Observation proxy location</a:t>
            </a:r>
          </a:p>
        </p:txBody>
      </p:sp>
      <p:cxnSp>
        <p:nvCxnSpPr>
          <p:cNvPr id="13" name="AutoShape 13"/>
          <p:cNvCxnSpPr>
            <a:cxnSpLocks noChangeShapeType="1"/>
            <a:stCxn id="12" idx="1"/>
          </p:cNvCxnSpPr>
          <p:nvPr/>
        </p:nvCxnSpPr>
        <p:spPr bwMode="auto">
          <a:xfrm flipH="1" flipV="1">
            <a:off x="2476500" y="6126163"/>
            <a:ext cx="528638" cy="396875"/>
          </a:xfrm>
          <a:prstGeom prst="straightConnector1">
            <a:avLst/>
          </a:prstGeom>
          <a:noFill/>
          <a:ln w="18000" cap="sq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5660821" y="5871962"/>
            <a:ext cx="3390582" cy="346075"/>
          </a:xfrm>
          <a:prstGeom prst="rect">
            <a:avLst/>
          </a:prstGeom>
          <a:solidFill>
            <a:srgbClr val="C3DB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sv-SE" sz="1800" dirty="0">
                <a:solidFill>
                  <a:srgbClr val="000000"/>
                </a:solidFill>
              </a:rPr>
              <a:t>|DIRECT SITE|=|Serum sample|</a:t>
            </a:r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6950075" y="2651125"/>
            <a:ext cx="1827213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sv-SE" sz="1800" dirty="0">
                <a:solidFill>
                  <a:srgbClr val="000000"/>
                </a:solidFill>
              </a:rPr>
              <a:t>relational quality</a:t>
            </a:r>
          </a:p>
        </p:txBody>
      </p:sp>
      <p:cxnSp>
        <p:nvCxnSpPr>
          <p:cNvPr id="16" name="AutoShape 17"/>
          <p:cNvCxnSpPr>
            <a:cxnSpLocks noChangeShapeType="1"/>
            <a:stCxn id="15" idx="2"/>
          </p:cNvCxnSpPr>
          <p:nvPr/>
        </p:nvCxnSpPr>
        <p:spPr bwMode="auto">
          <a:xfrm>
            <a:off x="7863682" y="2997200"/>
            <a:ext cx="200818" cy="1219300"/>
          </a:xfrm>
          <a:prstGeom prst="straightConnector1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5111750" y="4216500"/>
            <a:ext cx="3676650" cy="858838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sv-SE" sz="1800" dirty="0">
                <a:solidFill>
                  <a:srgbClr val="000000"/>
                </a:solidFill>
              </a:rPr>
              <a:t>|PROPERTY TYPE|=|Mass conc.|,</a:t>
            </a:r>
          </a:p>
          <a:p>
            <a:pPr>
              <a:buClrTx/>
              <a:buFontTx/>
              <a:buNone/>
            </a:pPr>
            <a:r>
              <a:rPr lang="en-US" altLang="sv-SE" sz="1800" dirty="0">
                <a:solidFill>
                  <a:srgbClr val="000000"/>
                </a:solidFill>
              </a:rPr>
              <a:t>|INHERES IN|=|Plasma|,</a:t>
            </a:r>
          </a:p>
          <a:p>
            <a:pPr>
              <a:buClrTx/>
              <a:buFontTx/>
              <a:buNone/>
            </a:pPr>
            <a:r>
              <a:rPr lang="en-US" altLang="sv-SE" sz="1800" dirty="0">
                <a:solidFill>
                  <a:srgbClr val="000000"/>
                </a:solidFill>
              </a:rPr>
              <a:t>|TOWARDS|=|Sodium electrolyte|</a:t>
            </a:r>
          </a:p>
        </p:txBody>
      </p:sp>
    </p:spTree>
    <p:extLst>
      <p:ext uri="{BB962C8B-B14F-4D97-AF65-F5344CB8AC3E}">
        <p14:creationId xmlns:p14="http://schemas.microsoft.com/office/powerpoint/2010/main" val="116664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456480" y="1604329"/>
            <a:ext cx="8045280" cy="3977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5471" rIns="0" bIns="0"/>
          <a:lstStyle>
            <a:lvl1pPr marL="422275" indent="-317500"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 marL="854075" indent="-319088"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marL="104775" indent="0">
              <a:spcAft>
                <a:spcPts val="1293"/>
              </a:spcAft>
              <a:buSzPct val="45000"/>
            </a:pPr>
            <a:r>
              <a:rPr lang="en-US" altLang="sv-SE" sz="2900" dirty="0" smtClean="0">
                <a:solidFill>
                  <a:srgbClr val="000000"/>
                </a:solidFill>
              </a:rPr>
              <a:t>===|</a:t>
            </a:r>
            <a:r>
              <a:rPr lang="en-US" altLang="sv-SE" sz="2900" dirty="0">
                <a:solidFill>
                  <a:srgbClr val="000000"/>
                </a:solidFill>
              </a:rPr>
              <a:t>Observable entity|: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 smtClean="0">
                <a:solidFill>
                  <a:srgbClr val="000000"/>
                </a:solidFill>
              </a:rPr>
              <a:t>|Specified by| = (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|Observation procedure|: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	|Observes| = (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		|</a:t>
            </a:r>
            <a:r>
              <a:rPr lang="en-US" altLang="sv-SE" sz="2500" dirty="0">
                <a:solidFill>
                  <a:srgbClr val="000000"/>
                </a:solidFill>
              </a:rPr>
              <a:t>Property type| = |Mass conc.|,</a:t>
            </a:r>
            <a:endParaRPr lang="en-US" altLang="sv-SE" sz="2500" dirty="0" smtClean="0">
              <a:solidFill>
                <a:srgbClr val="000000"/>
              </a:solidFill>
            </a:endParaRP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		|</a:t>
            </a:r>
            <a:r>
              <a:rPr lang="en-US" altLang="sv-SE" sz="2500" dirty="0">
                <a:solidFill>
                  <a:srgbClr val="000000"/>
                </a:solidFill>
              </a:rPr>
              <a:t>Inheres in| = </a:t>
            </a:r>
            <a:r>
              <a:rPr lang="en-US" altLang="sv-SE" sz="2500" dirty="0" smtClean="0">
                <a:solidFill>
                  <a:srgbClr val="000000"/>
                </a:solidFill>
              </a:rPr>
              <a:t>|Plasma|,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		|Towards| = |Sodium electrolyte| ),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	|</a:t>
            </a:r>
            <a:r>
              <a:rPr lang="en-US" altLang="sv-SE" sz="2500" dirty="0">
                <a:solidFill>
                  <a:srgbClr val="000000"/>
                </a:solidFill>
              </a:rPr>
              <a:t>Direct site| = </a:t>
            </a:r>
            <a:r>
              <a:rPr lang="en-US" altLang="sv-SE" sz="2500" dirty="0" smtClean="0">
                <a:solidFill>
                  <a:srgbClr val="000000"/>
                </a:solidFill>
              </a:rPr>
              <a:t>|Serum sample| )</a:t>
            </a:r>
            <a:endParaRPr lang="en-US" altLang="sv-SE" sz="2500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Example</a:t>
            </a:r>
            <a:r>
              <a:rPr lang="sv-SE" dirty="0"/>
              <a:t>: </a:t>
            </a:r>
            <a:r>
              <a:rPr lang="sv-SE" dirty="0" smtClean="0"/>
              <a:t>Serum sodium </a:t>
            </a:r>
            <a:r>
              <a:rPr lang="sv-SE" dirty="0" err="1" smtClean="0"/>
              <a:t>concentration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35648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Example</a:t>
            </a:r>
            <a:r>
              <a:rPr lang="sv-SE" dirty="0" smtClean="0"/>
              <a:t>: Relative </a:t>
            </a:r>
            <a:r>
              <a:rPr lang="sv-SE" dirty="0" err="1" smtClean="0"/>
              <a:t>mass</a:t>
            </a:r>
            <a:r>
              <a:rPr lang="sv-SE" dirty="0" smtClean="0"/>
              <a:t> </a:t>
            </a:r>
            <a:r>
              <a:rPr lang="sv-SE" dirty="0" err="1" smtClean="0"/>
              <a:t>concentration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IgG</a:t>
            </a:r>
            <a:r>
              <a:rPr lang="sv-SE" dirty="0" smtClean="0"/>
              <a:t> in </a:t>
            </a:r>
            <a:r>
              <a:rPr lang="sv-SE" dirty="0" err="1"/>
              <a:t>c</a:t>
            </a:r>
            <a:r>
              <a:rPr lang="sv-SE" dirty="0" err="1" smtClean="0"/>
              <a:t>sf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IgG</a:t>
            </a:r>
            <a:r>
              <a:rPr lang="sv-SE" dirty="0" smtClean="0"/>
              <a:t> in plasma</a:t>
            </a:r>
            <a:endParaRPr lang="sv-SE" dirty="0"/>
          </a:p>
        </p:txBody>
      </p:sp>
      <p:grpSp>
        <p:nvGrpSpPr>
          <p:cNvPr id="3" name="Group 1"/>
          <p:cNvGrpSpPr>
            <a:grpSpLocks/>
          </p:cNvGrpSpPr>
          <p:nvPr/>
        </p:nvGrpSpPr>
        <p:grpSpPr bwMode="auto">
          <a:xfrm>
            <a:off x="2702719" y="1770063"/>
            <a:ext cx="3738562" cy="1981200"/>
            <a:chOff x="3449" y="769"/>
            <a:chExt cx="2355" cy="1248"/>
          </a:xfrm>
        </p:grpSpPr>
        <p:sp>
          <p:nvSpPr>
            <p:cNvPr id="4" name="AutoShape 2"/>
            <p:cNvSpPr>
              <a:spLocks noChangeArrowheads="1"/>
            </p:cNvSpPr>
            <p:nvPr/>
          </p:nvSpPr>
          <p:spPr bwMode="auto">
            <a:xfrm>
              <a:off x="4256" y="1115"/>
              <a:ext cx="737" cy="211"/>
            </a:xfrm>
            <a:custGeom>
              <a:avLst/>
              <a:gdLst>
                <a:gd name="G0" fmla="+- 21600 0 0"/>
                <a:gd name="G1" fmla="+- 1 0 0"/>
                <a:gd name="G2" fmla="+- 65535 0 0"/>
                <a:gd name="G3" fmla="*/ 1 16385 2"/>
                <a:gd name="G4" fmla="*/ 1 1273 10240"/>
                <a:gd name="T0" fmla="*/ 20257 w 21600"/>
                <a:gd name="T1" fmla="*/ 0 h 21600"/>
                <a:gd name="T2" fmla="*/ 40513 w 21600"/>
                <a:gd name="T3" fmla="*/ 1723 h 21600"/>
                <a:gd name="T4" fmla="*/ 20257 w 21600"/>
                <a:gd name="T5" fmla="*/ 3445 h 21600"/>
                <a:gd name="T6" fmla="*/ 0 w 21600"/>
                <a:gd name="T7" fmla="*/ 1723 h 21600"/>
                <a:gd name="T8" fmla="*/ 0 w 21600"/>
                <a:gd name="T9" fmla="*/ 0 h 21600"/>
                <a:gd name="T10" fmla="*/ 21600 w 21600"/>
                <a:gd name="T11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6084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sv-SE" altLang="sv-SE" sz="1800" dirty="0">
                  <a:solidFill>
                    <a:srgbClr val="000000"/>
                  </a:solidFill>
                  <a:ea typeface="Droid Sans Fallback" pitchFamily="48" charset="0"/>
                  <a:cs typeface="Droid Sans Fallback" pitchFamily="48" charset="0"/>
                </a:rPr>
                <a:t>INHERES IN</a:t>
              </a:r>
            </a:p>
          </p:txBody>
        </p:sp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4303" y="769"/>
              <a:ext cx="642" cy="787"/>
            </a:xfrm>
            <a:custGeom>
              <a:avLst/>
              <a:gdLst>
                <a:gd name="G0" fmla="+- 21600 0 0"/>
                <a:gd name="G1" fmla="+- 1 0 0"/>
                <a:gd name="G2" fmla="+- 65535 0 0"/>
                <a:gd name="G3" fmla="*/ 1 16385 2"/>
                <a:gd name="G4" fmla="*/ 1 1273 10240"/>
                <a:gd name="T0" fmla="*/ 15409 w 21600"/>
                <a:gd name="T1" fmla="*/ 0 h 21600"/>
                <a:gd name="T2" fmla="*/ 30819 w 21600"/>
                <a:gd name="T3" fmla="*/ 23080 h 21600"/>
                <a:gd name="T4" fmla="*/ 15409 w 21600"/>
                <a:gd name="T5" fmla="*/ 46160 h 21600"/>
                <a:gd name="T6" fmla="*/ 0 w 21600"/>
                <a:gd name="T7" fmla="*/ 23080 h 21600"/>
                <a:gd name="T8" fmla="*/ 0 w 21600"/>
                <a:gd name="T9" fmla="*/ 0 h 21600"/>
                <a:gd name="T10" fmla="*/ 21600 w 21600"/>
                <a:gd name="T11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6084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sv-SE" altLang="sv-SE" sz="1800">
                  <a:solidFill>
                    <a:srgbClr val="000000"/>
                  </a:solidFill>
                  <a:ea typeface="Droid Sans Fallback" pitchFamily="48" charset="0"/>
                  <a:cs typeface="Droid Sans Fallback" pitchFamily="48" charset="0"/>
                </a:rPr>
                <a:t>TOWARDS</a:t>
              </a: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4025" y="1051"/>
              <a:ext cx="1203" cy="0"/>
            </a:xfrm>
            <a:prstGeom prst="line">
              <a:avLst/>
            </a:prstGeom>
            <a:noFill/>
            <a:ln w="1836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sv-SE" sz="1800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4234" y="1461"/>
              <a:ext cx="786" cy="211"/>
            </a:xfrm>
            <a:custGeom>
              <a:avLst/>
              <a:gdLst>
                <a:gd name="G0" fmla="+- 21600 0 0"/>
                <a:gd name="G1" fmla="+- 1 0 0"/>
                <a:gd name="G2" fmla="+- 65535 0 0"/>
                <a:gd name="G3" fmla="*/ 1 16385 2"/>
                <a:gd name="G4" fmla="*/ 1 1273 10240"/>
                <a:gd name="T0" fmla="*/ 23018 w 21600"/>
                <a:gd name="T1" fmla="*/ 0 h 21600"/>
                <a:gd name="T2" fmla="*/ 46036 w 21600"/>
                <a:gd name="T3" fmla="*/ 1721 h 21600"/>
                <a:gd name="T4" fmla="*/ 23018 w 21600"/>
                <a:gd name="T5" fmla="*/ 3442 h 21600"/>
                <a:gd name="T6" fmla="*/ 0 w 21600"/>
                <a:gd name="T7" fmla="*/ 1721 h 21600"/>
                <a:gd name="T8" fmla="*/ 0 w 21600"/>
                <a:gd name="T9" fmla="*/ 0 h 21600"/>
                <a:gd name="T10" fmla="*/ 21600 w 21600"/>
                <a:gd name="T11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6084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sv-SE" altLang="sv-SE" sz="1800">
                  <a:solidFill>
                    <a:srgbClr val="000000"/>
                  </a:solidFill>
                  <a:ea typeface="Droid Sans Fallback" pitchFamily="48" charset="0"/>
                  <a:cs typeface="Droid Sans Fallback" pitchFamily="48" charset="0"/>
                </a:rPr>
                <a:t>RELATIVE TO</a:t>
              </a:r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>
              <a:off x="4010" y="1806"/>
              <a:ext cx="1209" cy="211"/>
            </a:xfrm>
            <a:custGeom>
              <a:avLst/>
              <a:gdLst>
                <a:gd name="G0" fmla="+- 21600 0 0"/>
                <a:gd name="G1" fmla="+- 1 0 0"/>
                <a:gd name="G2" fmla="+- 65535 0 0"/>
                <a:gd name="G3" fmla="*/ 1 16385 2"/>
                <a:gd name="G4" fmla="*/ 1 1273 10240"/>
                <a:gd name="T0" fmla="*/ 54205 w 21600"/>
                <a:gd name="T1" fmla="*/ 0 h 21600"/>
                <a:gd name="T2" fmla="*/ 108410 w 21600"/>
                <a:gd name="T3" fmla="*/ 1723 h 21600"/>
                <a:gd name="T4" fmla="*/ 54205 w 21600"/>
                <a:gd name="T5" fmla="*/ 3445 h 21600"/>
                <a:gd name="T6" fmla="*/ 0 w 21600"/>
                <a:gd name="T7" fmla="*/ 1723 h 21600"/>
                <a:gd name="T8" fmla="*/ 0 w 21600"/>
                <a:gd name="T9" fmla="*/ 0 h 21600"/>
                <a:gd name="T10" fmla="*/ 21600 w 21600"/>
                <a:gd name="T11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6084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sv-SE" altLang="sv-SE" sz="1800">
                  <a:solidFill>
                    <a:srgbClr val="000000"/>
                  </a:solidFill>
                  <a:ea typeface="Droid Sans Fallback" pitchFamily="48" charset="0"/>
                  <a:cs typeface="Droid Sans Fallback" pitchFamily="48" charset="0"/>
                </a:rPr>
                <a:t>RELATIVE TO PART OF</a:t>
              </a:r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4041" y="1743"/>
              <a:ext cx="1203" cy="0"/>
            </a:xfrm>
            <a:prstGeom prst="line">
              <a:avLst/>
            </a:prstGeom>
            <a:noFill/>
            <a:ln w="1836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sv-SE" sz="1800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3449" y="1397"/>
              <a:ext cx="2355" cy="0"/>
            </a:xfrm>
            <a:prstGeom prst="line">
              <a:avLst/>
            </a:prstGeom>
            <a:noFill/>
            <a:ln w="1836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sv-SE" sz="1800"/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2651126" y="4310667"/>
            <a:ext cx="3738562" cy="1981200"/>
            <a:chOff x="3449" y="2440"/>
            <a:chExt cx="2355" cy="1248"/>
          </a:xfrm>
        </p:grpSpPr>
        <p:sp>
          <p:nvSpPr>
            <p:cNvPr id="12" name="AutoShape 10"/>
            <p:cNvSpPr>
              <a:spLocks noChangeArrowheads="1"/>
            </p:cNvSpPr>
            <p:nvPr/>
          </p:nvSpPr>
          <p:spPr bwMode="auto">
            <a:xfrm>
              <a:off x="4256" y="2786"/>
              <a:ext cx="737" cy="211"/>
            </a:xfrm>
            <a:custGeom>
              <a:avLst/>
              <a:gdLst>
                <a:gd name="G0" fmla="+- 21600 0 0"/>
                <a:gd name="G1" fmla="+- 1 0 0"/>
                <a:gd name="G2" fmla="+- 65535 0 0"/>
                <a:gd name="G3" fmla="*/ 1 16385 2"/>
                <a:gd name="G4" fmla="*/ 1 1273 10240"/>
                <a:gd name="T0" fmla="*/ 20257 w 21600"/>
                <a:gd name="T1" fmla="*/ 0 h 21600"/>
                <a:gd name="T2" fmla="*/ 40513 w 21600"/>
                <a:gd name="T3" fmla="*/ 1723 h 21600"/>
                <a:gd name="T4" fmla="*/ 20257 w 21600"/>
                <a:gd name="T5" fmla="*/ 3445 h 21600"/>
                <a:gd name="T6" fmla="*/ 0 w 21600"/>
                <a:gd name="T7" fmla="*/ 1723 h 21600"/>
                <a:gd name="T8" fmla="*/ 0 w 21600"/>
                <a:gd name="T9" fmla="*/ 0 h 21600"/>
                <a:gd name="T10" fmla="*/ 21600 w 21600"/>
                <a:gd name="T11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6084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sv-SE" altLang="sv-SE" sz="1800">
                  <a:solidFill>
                    <a:srgbClr val="000000"/>
                  </a:solidFill>
                  <a:ea typeface="Droid Sans Fallback" pitchFamily="48" charset="0"/>
                  <a:cs typeface="Droid Sans Fallback" pitchFamily="48" charset="0"/>
                </a:rPr>
                <a:t>Csf</a:t>
              </a:r>
            </a:p>
          </p:txBody>
        </p:sp>
        <p:sp>
          <p:nvSpPr>
            <p:cNvPr id="13" name="AutoShape 11"/>
            <p:cNvSpPr>
              <a:spLocks noChangeArrowheads="1"/>
            </p:cNvSpPr>
            <p:nvPr/>
          </p:nvSpPr>
          <p:spPr bwMode="auto">
            <a:xfrm>
              <a:off x="4303" y="2440"/>
              <a:ext cx="642" cy="787"/>
            </a:xfrm>
            <a:custGeom>
              <a:avLst/>
              <a:gdLst>
                <a:gd name="G0" fmla="+- 21600 0 0"/>
                <a:gd name="G1" fmla="+- 1 0 0"/>
                <a:gd name="G2" fmla="+- 65535 0 0"/>
                <a:gd name="G3" fmla="*/ 1 16385 2"/>
                <a:gd name="G4" fmla="*/ 1 1273 10240"/>
                <a:gd name="T0" fmla="*/ 15409 w 21600"/>
                <a:gd name="T1" fmla="*/ 0 h 21600"/>
                <a:gd name="T2" fmla="*/ 30819 w 21600"/>
                <a:gd name="T3" fmla="*/ 23080 h 21600"/>
                <a:gd name="T4" fmla="*/ 15409 w 21600"/>
                <a:gd name="T5" fmla="*/ 46160 h 21600"/>
                <a:gd name="T6" fmla="*/ 0 w 21600"/>
                <a:gd name="T7" fmla="*/ 23080 h 21600"/>
                <a:gd name="T8" fmla="*/ 0 w 21600"/>
                <a:gd name="T9" fmla="*/ 0 h 21600"/>
                <a:gd name="T10" fmla="*/ 21600 w 21600"/>
                <a:gd name="T11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6084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sv-SE" altLang="sv-SE" sz="1800">
                  <a:solidFill>
                    <a:srgbClr val="000000"/>
                  </a:solidFill>
                  <a:ea typeface="Droid Sans Fallback" pitchFamily="48" charset="0"/>
                  <a:cs typeface="Droid Sans Fallback" pitchFamily="48" charset="0"/>
                </a:rPr>
                <a:t>Ig G</a:t>
              </a:r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4025" y="2722"/>
              <a:ext cx="1203" cy="0"/>
            </a:xfrm>
            <a:prstGeom prst="line">
              <a:avLst/>
            </a:prstGeom>
            <a:noFill/>
            <a:ln w="1836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sv-SE" sz="1800"/>
            </a:p>
          </p:txBody>
        </p:sp>
        <p:sp>
          <p:nvSpPr>
            <p:cNvPr id="15" name="AutoShape 13"/>
            <p:cNvSpPr>
              <a:spLocks noChangeArrowheads="1"/>
            </p:cNvSpPr>
            <p:nvPr/>
          </p:nvSpPr>
          <p:spPr bwMode="auto">
            <a:xfrm>
              <a:off x="4234" y="3132"/>
              <a:ext cx="786" cy="211"/>
            </a:xfrm>
            <a:custGeom>
              <a:avLst/>
              <a:gdLst>
                <a:gd name="G0" fmla="+- 21600 0 0"/>
                <a:gd name="G1" fmla="+- 1 0 0"/>
                <a:gd name="G2" fmla="+- 65535 0 0"/>
                <a:gd name="G3" fmla="*/ 1 16385 2"/>
                <a:gd name="G4" fmla="*/ 1 1273 10240"/>
                <a:gd name="T0" fmla="*/ 23018 w 21600"/>
                <a:gd name="T1" fmla="*/ 0 h 21600"/>
                <a:gd name="T2" fmla="*/ 46036 w 21600"/>
                <a:gd name="T3" fmla="*/ 1721 h 21600"/>
                <a:gd name="T4" fmla="*/ 23018 w 21600"/>
                <a:gd name="T5" fmla="*/ 3442 h 21600"/>
                <a:gd name="T6" fmla="*/ 0 w 21600"/>
                <a:gd name="T7" fmla="*/ 1721 h 21600"/>
                <a:gd name="T8" fmla="*/ 0 w 21600"/>
                <a:gd name="T9" fmla="*/ 0 h 21600"/>
                <a:gd name="T10" fmla="*/ 21600 w 21600"/>
                <a:gd name="T11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6084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sv-SE" altLang="sv-SE" sz="1800">
                  <a:solidFill>
                    <a:srgbClr val="000000"/>
                  </a:solidFill>
                  <a:ea typeface="Droid Sans Fallback" pitchFamily="48" charset="0"/>
                  <a:cs typeface="Droid Sans Fallback" pitchFamily="48" charset="0"/>
                </a:rPr>
                <a:t>Ig G</a:t>
              </a:r>
            </a:p>
          </p:txBody>
        </p:sp>
        <p:sp>
          <p:nvSpPr>
            <p:cNvPr id="16" name="AutoShape 14"/>
            <p:cNvSpPr>
              <a:spLocks noChangeArrowheads="1"/>
            </p:cNvSpPr>
            <p:nvPr/>
          </p:nvSpPr>
          <p:spPr bwMode="auto">
            <a:xfrm>
              <a:off x="4010" y="3477"/>
              <a:ext cx="1209" cy="211"/>
            </a:xfrm>
            <a:custGeom>
              <a:avLst/>
              <a:gdLst>
                <a:gd name="G0" fmla="+- 21600 0 0"/>
                <a:gd name="G1" fmla="+- 1 0 0"/>
                <a:gd name="G2" fmla="+- 65535 0 0"/>
                <a:gd name="G3" fmla="*/ 1 16385 2"/>
                <a:gd name="G4" fmla="*/ 1 1273 10240"/>
                <a:gd name="T0" fmla="*/ 54205 w 21600"/>
                <a:gd name="T1" fmla="*/ 0 h 21600"/>
                <a:gd name="T2" fmla="*/ 108410 w 21600"/>
                <a:gd name="T3" fmla="*/ 1723 h 21600"/>
                <a:gd name="T4" fmla="*/ 54205 w 21600"/>
                <a:gd name="T5" fmla="*/ 3445 h 21600"/>
                <a:gd name="T6" fmla="*/ 0 w 21600"/>
                <a:gd name="T7" fmla="*/ 1723 h 21600"/>
                <a:gd name="T8" fmla="*/ 0 w 21600"/>
                <a:gd name="T9" fmla="*/ 0 h 21600"/>
                <a:gd name="T10" fmla="*/ 21600 w 21600"/>
                <a:gd name="T11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6084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FFFFFF"/>
                  </a:solidFill>
                  <a:latin typeface="Arial" charset="0"/>
                  <a:ea typeface="AR PL UMing HK" charset="0"/>
                  <a:cs typeface="AR PL UMing HK" charset="0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sv-SE" altLang="sv-SE" sz="1800">
                  <a:solidFill>
                    <a:srgbClr val="000000"/>
                  </a:solidFill>
                  <a:ea typeface="Droid Sans Fallback" pitchFamily="48" charset="0"/>
                  <a:cs typeface="Droid Sans Fallback" pitchFamily="48" charset="0"/>
                </a:rPr>
                <a:t>Plasma</a:t>
              </a:r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4041" y="3414"/>
              <a:ext cx="1203" cy="0"/>
            </a:xfrm>
            <a:prstGeom prst="line">
              <a:avLst/>
            </a:prstGeom>
            <a:noFill/>
            <a:ln w="1836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sv-SE" sz="1800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>
              <a:off x="3449" y="3068"/>
              <a:ext cx="2355" cy="0"/>
            </a:xfrm>
            <a:prstGeom prst="line">
              <a:avLst/>
            </a:prstGeom>
            <a:noFill/>
            <a:ln w="1836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sv-SE" sz="1800"/>
            </a:p>
          </p:txBody>
        </p:sp>
      </p:grpSp>
    </p:spTree>
    <p:extLst>
      <p:ext uri="{BB962C8B-B14F-4D97-AF65-F5344CB8AC3E}">
        <p14:creationId xmlns:p14="http://schemas.microsoft.com/office/powerpoint/2010/main" val="160179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456480" y="1604329"/>
            <a:ext cx="8045280" cy="3977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5471" rIns="0" bIns="0"/>
          <a:lstStyle>
            <a:lvl1pPr marL="422275" indent="-317500"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 marL="854075" indent="-319088"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marL="104775" indent="0">
              <a:spcAft>
                <a:spcPts val="1293"/>
              </a:spcAft>
              <a:buSzPct val="45000"/>
            </a:pPr>
            <a:r>
              <a:rPr lang="en-US" altLang="sv-SE" sz="2900" dirty="0" smtClean="0">
                <a:solidFill>
                  <a:srgbClr val="000000"/>
                </a:solidFill>
              </a:rPr>
              <a:t>===|</a:t>
            </a:r>
            <a:r>
              <a:rPr lang="en-US" altLang="sv-SE" sz="2900" dirty="0">
                <a:solidFill>
                  <a:srgbClr val="000000"/>
                </a:solidFill>
              </a:rPr>
              <a:t>Observable entity|: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 smtClean="0">
                <a:solidFill>
                  <a:srgbClr val="000000"/>
                </a:solidFill>
              </a:rPr>
              <a:t>|Specified by| = (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|Observation procedure|: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	|Observes| = (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		|</a:t>
            </a:r>
            <a:r>
              <a:rPr lang="en-US" altLang="sv-SE" sz="2500" dirty="0">
                <a:solidFill>
                  <a:srgbClr val="000000"/>
                </a:solidFill>
              </a:rPr>
              <a:t>Property type| = |Mass conc.|,</a:t>
            </a:r>
            <a:endParaRPr lang="en-US" altLang="sv-SE" sz="2500" dirty="0" smtClean="0">
              <a:solidFill>
                <a:srgbClr val="000000"/>
              </a:solidFill>
            </a:endParaRP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		|Towards| = |IgG|,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		|</a:t>
            </a:r>
            <a:r>
              <a:rPr lang="en-US" altLang="sv-SE" sz="2500" dirty="0">
                <a:solidFill>
                  <a:srgbClr val="000000"/>
                </a:solidFill>
              </a:rPr>
              <a:t>Inheres in| = </a:t>
            </a:r>
            <a:r>
              <a:rPr lang="en-US" altLang="sv-SE" sz="2500" dirty="0" smtClean="0">
                <a:solidFill>
                  <a:srgbClr val="000000"/>
                </a:solidFill>
              </a:rPr>
              <a:t>|</a:t>
            </a:r>
            <a:r>
              <a:rPr lang="en-US" altLang="sv-SE" sz="2500" dirty="0" err="1" smtClean="0">
                <a:solidFill>
                  <a:srgbClr val="000000"/>
                </a:solidFill>
              </a:rPr>
              <a:t>Csf</a:t>
            </a:r>
            <a:r>
              <a:rPr lang="en-US" altLang="sv-SE" sz="2500" dirty="0" smtClean="0">
                <a:solidFill>
                  <a:srgbClr val="000000"/>
                </a:solidFill>
              </a:rPr>
              <a:t>|,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		|Relative to| = |IgG|,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		|Relative to, part of| = |Plasma| ) )</a:t>
            </a:r>
            <a:endParaRPr lang="en-US" altLang="sv-SE" sz="2500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Example</a:t>
            </a:r>
            <a:r>
              <a:rPr lang="sv-SE" dirty="0"/>
              <a:t>: </a:t>
            </a:r>
            <a:r>
              <a:rPr lang="sv-SE" dirty="0" smtClean="0"/>
              <a:t>Relative </a:t>
            </a:r>
            <a:r>
              <a:rPr lang="sv-SE" dirty="0" err="1" smtClean="0"/>
              <a:t>mass</a:t>
            </a:r>
            <a:r>
              <a:rPr lang="sv-SE" dirty="0" smtClean="0"/>
              <a:t> </a:t>
            </a:r>
            <a:r>
              <a:rPr lang="sv-SE" dirty="0" err="1" smtClean="0"/>
              <a:t>concentration</a:t>
            </a:r>
            <a:r>
              <a:rPr lang="sv-SE" dirty="0" smtClean="0"/>
              <a:t>…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9497901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Process </a:t>
            </a:r>
            <a:r>
              <a:rPr lang="sv-SE" smtClean="0"/>
              <a:t>observables</a:t>
            </a:r>
            <a:endParaRPr lang="sv-SE"/>
          </a:p>
        </p:txBody>
      </p:sp>
      <p:pic>
        <p:nvPicPr>
          <p:cNvPr id="1026" name="Picture 2" descr="http://upload.wikimedia.org/wikipedia/commons/thumb/6/6b/Man_shadow_with_organs.png/432px-Man_shadow_with_organs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895"/>
          <a:stretch/>
        </p:blipFill>
        <p:spPr bwMode="auto">
          <a:xfrm>
            <a:off x="259747" y="2744043"/>
            <a:ext cx="4114800" cy="4113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41321" y="5011838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800" b="1" dirty="0" smtClean="0"/>
              <a:t>Respiration</a:t>
            </a:r>
            <a:endParaRPr lang="sv-SE" sz="1800" b="1" dirty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731624" y="1604329"/>
            <a:ext cx="6412376" cy="3977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5471" rIns="0" bIns="0"/>
          <a:lstStyle>
            <a:lvl1pPr marL="422275" indent="-317500"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 marL="854075" indent="-319088"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marL="104775" indent="0">
              <a:spcAft>
                <a:spcPts val="1293"/>
              </a:spcAft>
              <a:buSzPct val="45000"/>
            </a:pPr>
            <a:r>
              <a:rPr lang="en-US" altLang="sv-SE" sz="2900" dirty="0" smtClean="0">
                <a:solidFill>
                  <a:srgbClr val="000000"/>
                </a:solidFill>
              </a:rPr>
              <a:t>===|</a:t>
            </a:r>
            <a:r>
              <a:rPr lang="en-US" altLang="sv-SE" sz="2900" dirty="0">
                <a:solidFill>
                  <a:srgbClr val="000000"/>
                </a:solidFill>
              </a:rPr>
              <a:t>Observable entity|: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 smtClean="0">
                <a:solidFill>
                  <a:srgbClr val="000000"/>
                </a:solidFill>
              </a:rPr>
              <a:t>|Specified by| = (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|Observation procedure|: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	|Observes| = (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		|</a:t>
            </a:r>
            <a:r>
              <a:rPr lang="en-US" altLang="sv-SE" sz="2500" dirty="0">
                <a:solidFill>
                  <a:srgbClr val="000000"/>
                </a:solidFill>
              </a:rPr>
              <a:t>Property type| = </a:t>
            </a:r>
            <a:r>
              <a:rPr lang="en-US" altLang="sv-SE" sz="2500" dirty="0" smtClean="0">
                <a:solidFill>
                  <a:srgbClr val="000000"/>
                </a:solidFill>
              </a:rPr>
              <a:t>|Number rate|,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		</a:t>
            </a:r>
            <a:r>
              <a:rPr lang="en-US" altLang="sv-SE" sz="2500" dirty="0" smtClean="0">
                <a:solidFill>
                  <a:srgbClr val="000000"/>
                </a:solidFill>
              </a:rPr>
              <a:t>|Characterizes| </a:t>
            </a:r>
            <a:r>
              <a:rPr lang="en-US" altLang="sv-SE" sz="2500" dirty="0">
                <a:solidFill>
                  <a:srgbClr val="000000"/>
                </a:solidFill>
              </a:rPr>
              <a:t>= </a:t>
            </a:r>
            <a:r>
              <a:rPr lang="en-US" altLang="sv-SE" sz="2500" dirty="0" smtClean="0">
                <a:solidFill>
                  <a:srgbClr val="000000"/>
                </a:solidFill>
              </a:rPr>
              <a:t>|Respiration|</a:t>
            </a:r>
            <a:r>
              <a:rPr lang="en-US" altLang="sv-SE" sz="2500" dirty="0">
                <a:solidFill>
                  <a:srgbClr val="000000"/>
                </a:solidFill>
              </a:rPr>
              <a:t> </a:t>
            </a:r>
            <a:r>
              <a:rPr lang="en-US" altLang="sv-SE" sz="2500" dirty="0" smtClean="0">
                <a:solidFill>
                  <a:srgbClr val="000000"/>
                </a:solidFill>
              </a:rPr>
              <a:t/>
            </a:r>
            <a:br>
              <a:rPr lang="en-US" altLang="sv-SE" sz="2500" dirty="0" smtClean="0">
                <a:solidFill>
                  <a:srgbClr val="000000"/>
                </a:solidFill>
              </a:rPr>
            </a:br>
            <a:r>
              <a:rPr lang="en-US" altLang="sv-SE" sz="2500" dirty="0" smtClean="0">
                <a:solidFill>
                  <a:srgbClr val="000000"/>
                </a:solidFill>
              </a:rPr>
              <a:t>		) )</a:t>
            </a:r>
            <a:endParaRPr lang="en-US" altLang="sv-SE" sz="25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38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Process </a:t>
            </a:r>
            <a:r>
              <a:rPr lang="sv-SE" smtClean="0"/>
              <a:t>observables</a:t>
            </a:r>
            <a:endParaRPr lang="sv-SE"/>
          </a:p>
        </p:txBody>
      </p:sp>
      <p:pic>
        <p:nvPicPr>
          <p:cNvPr id="1026" name="Picture 2" descr="http://upload.wikimedia.org/wikipedia/commons/thumb/6/6b/Man_shadow_with_organs.png/432px-Man_shadow_with_organs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895"/>
          <a:stretch/>
        </p:blipFill>
        <p:spPr bwMode="auto">
          <a:xfrm>
            <a:off x="259747" y="2744043"/>
            <a:ext cx="4114800" cy="4113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41321" y="5011838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800" b="1" dirty="0" smtClean="0"/>
              <a:t>Respiration</a:t>
            </a:r>
            <a:endParaRPr lang="sv-SE" sz="1800" b="1" dirty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731624" y="1604329"/>
            <a:ext cx="6412376" cy="3977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5471" rIns="0" bIns="0"/>
          <a:lstStyle>
            <a:lvl1pPr marL="422275" indent="-317500"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 marL="854075" indent="-319088"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22275" algn="l"/>
                <a:tab pos="879475" algn="l"/>
                <a:tab pos="1336675" algn="l"/>
                <a:tab pos="1793875" algn="l"/>
                <a:tab pos="2251075" algn="l"/>
                <a:tab pos="2708275" algn="l"/>
                <a:tab pos="3165475" algn="l"/>
                <a:tab pos="3622675" algn="l"/>
                <a:tab pos="4079875" algn="l"/>
                <a:tab pos="4537075" algn="l"/>
                <a:tab pos="4994275" algn="l"/>
                <a:tab pos="5451475" algn="l"/>
                <a:tab pos="5908675" algn="l"/>
                <a:tab pos="6365875" algn="l"/>
                <a:tab pos="6823075" algn="l"/>
                <a:tab pos="7280275" algn="l"/>
                <a:tab pos="7737475" algn="l"/>
                <a:tab pos="8194675" algn="l"/>
                <a:tab pos="8651875" algn="l"/>
                <a:tab pos="9109075" algn="l"/>
                <a:tab pos="9566275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marL="104775" indent="0">
              <a:spcAft>
                <a:spcPts val="1293"/>
              </a:spcAft>
              <a:buSzPct val="45000"/>
            </a:pPr>
            <a:r>
              <a:rPr lang="en-US" altLang="sv-SE" sz="2900" dirty="0" smtClean="0">
                <a:solidFill>
                  <a:srgbClr val="000000"/>
                </a:solidFill>
              </a:rPr>
              <a:t>===|</a:t>
            </a:r>
            <a:r>
              <a:rPr lang="en-US" altLang="sv-SE" sz="2900" dirty="0">
                <a:solidFill>
                  <a:srgbClr val="000000"/>
                </a:solidFill>
              </a:rPr>
              <a:t>Observable entity|: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 smtClean="0">
                <a:solidFill>
                  <a:srgbClr val="000000"/>
                </a:solidFill>
              </a:rPr>
              <a:t>|Specified by| = (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|Observation procedure|: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	|Observes| = (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</a:t>
            </a:r>
            <a:r>
              <a:rPr lang="en-US" altLang="sv-SE" sz="2500" dirty="0" smtClean="0">
                <a:solidFill>
                  <a:srgbClr val="000000"/>
                </a:solidFill>
              </a:rPr>
              <a:t>		|</a:t>
            </a:r>
            <a:r>
              <a:rPr lang="en-US" altLang="sv-SE" sz="2500" dirty="0">
                <a:solidFill>
                  <a:srgbClr val="000000"/>
                </a:solidFill>
              </a:rPr>
              <a:t>Property type| = </a:t>
            </a:r>
            <a:r>
              <a:rPr lang="en-US" altLang="sv-SE" sz="2500" dirty="0" smtClean="0">
                <a:solidFill>
                  <a:srgbClr val="000000"/>
                </a:solidFill>
              </a:rPr>
              <a:t>|Number rate|,</a:t>
            </a:r>
          </a:p>
          <a:p>
            <a:pPr marL="534987" lvl="1" indent="0">
              <a:spcAft>
                <a:spcPts val="1032"/>
              </a:spcAft>
              <a:buSzPct val="75000"/>
            </a:pPr>
            <a:r>
              <a:rPr lang="en-US" altLang="sv-SE" sz="2500" dirty="0">
                <a:solidFill>
                  <a:srgbClr val="000000"/>
                </a:solidFill>
              </a:rPr>
              <a:t>			</a:t>
            </a:r>
            <a:r>
              <a:rPr lang="en-US" altLang="sv-SE" sz="2500" dirty="0" smtClean="0">
                <a:solidFill>
                  <a:srgbClr val="000000"/>
                </a:solidFill>
              </a:rPr>
              <a:t>|Characterizes| </a:t>
            </a:r>
            <a:r>
              <a:rPr lang="en-US" altLang="sv-SE" sz="2500" dirty="0">
                <a:solidFill>
                  <a:srgbClr val="000000"/>
                </a:solidFill>
              </a:rPr>
              <a:t>= </a:t>
            </a:r>
            <a:r>
              <a:rPr lang="en-US" altLang="sv-SE" sz="2500" dirty="0" smtClean="0">
                <a:solidFill>
                  <a:srgbClr val="000000"/>
                </a:solidFill>
              </a:rPr>
              <a:t>|Respiration|</a:t>
            </a:r>
            <a:r>
              <a:rPr lang="en-US" altLang="sv-SE" sz="2500" dirty="0">
                <a:solidFill>
                  <a:srgbClr val="000000"/>
                </a:solidFill>
              </a:rPr>
              <a:t> </a:t>
            </a:r>
            <a:r>
              <a:rPr lang="en-US" altLang="sv-SE" sz="2500" dirty="0" smtClean="0">
                <a:solidFill>
                  <a:srgbClr val="000000"/>
                </a:solidFill>
              </a:rPr>
              <a:t/>
            </a:r>
            <a:br>
              <a:rPr lang="en-US" altLang="sv-SE" sz="2500" dirty="0" smtClean="0">
                <a:solidFill>
                  <a:srgbClr val="000000"/>
                </a:solidFill>
              </a:rPr>
            </a:br>
            <a:r>
              <a:rPr lang="en-US" altLang="sv-SE" sz="2500" dirty="0" smtClean="0">
                <a:solidFill>
                  <a:srgbClr val="000000"/>
                </a:solidFill>
              </a:rPr>
              <a:t>		) )</a:t>
            </a:r>
            <a:endParaRPr lang="en-US" altLang="sv-SE" sz="25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09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z="3600" dirty="0"/>
          </a:p>
        </p:txBody>
      </p:sp>
      <p:pic>
        <p:nvPicPr>
          <p:cNvPr id="4" name="Picture 3" descr="delivering_snomed_tagline_CMY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70" y="2319132"/>
            <a:ext cx="7862619" cy="335096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8595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4300984"/>
              </p:ext>
            </p:extLst>
          </p:nvPr>
        </p:nvGraphicFramePr>
        <p:xfrm>
          <a:off x="457198" y="1452563"/>
          <a:ext cx="8200664" cy="3956050"/>
        </p:xfrm>
        <a:graphic>
          <a:graphicData uri="http://schemas.openxmlformats.org/drawingml/2006/table">
            <a:tbl>
              <a:tblPr firstRow="1" bandRow="1"/>
              <a:tblGrid>
                <a:gridCol w="1452625"/>
                <a:gridCol w="6748039"/>
              </a:tblGrid>
              <a:tr h="370840">
                <a:tc>
                  <a:txBody>
                    <a:bodyPr/>
                    <a:lstStyle/>
                    <a:p>
                      <a:r>
                        <a:rPr lang="sv-SE" sz="1800" b="1" dirty="0" err="1" smtClean="0"/>
                        <a:t>Time</a:t>
                      </a:r>
                      <a:r>
                        <a:rPr lang="sv-SE" sz="1800" b="1" dirty="0" smtClean="0"/>
                        <a:t> </a:t>
                      </a:r>
                      <a:r>
                        <a:rPr lang="sv-SE" sz="1800" b="1" dirty="0" err="1" smtClean="0"/>
                        <a:t>slot</a:t>
                      </a:r>
                      <a:endParaRPr lang="sv-SE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800" b="1" dirty="0" smtClean="0"/>
                        <a:t>Item</a:t>
                      </a:r>
                      <a:endParaRPr lang="sv-SE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50" dirty="0">
                          <a:effectLst/>
                          <a:latin typeface="+mn-lt"/>
                          <a:ea typeface="Droid Sans Fallback"/>
                          <a:cs typeface="FreeSans"/>
                        </a:rPr>
                        <a:t>9.00-10.00</a:t>
                      </a:r>
                      <a:endParaRPr lang="sv-SE" sz="1800" kern="50" dirty="0">
                        <a:effectLst/>
                        <a:latin typeface="+mn-lt"/>
                        <a:ea typeface="Droid Sans Fallback"/>
                        <a:cs typeface="FreeSans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50" dirty="0">
                          <a:effectLst/>
                          <a:latin typeface="+mn-lt"/>
                          <a:ea typeface="Droid Sans Fallback"/>
                          <a:cs typeface="FreeSans"/>
                        </a:rPr>
                        <a:t>Introduction to </a:t>
                      </a:r>
                      <a:r>
                        <a:rPr lang="en-US" sz="1800" kern="50" dirty="0" smtClean="0">
                          <a:effectLst/>
                          <a:latin typeface="+mn-lt"/>
                          <a:ea typeface="Droid Sans Fallback"/>
                          <a:cs typeface="FreeSans"/>
                        </a:rPr>
                        <a:t>Observables (DK)</a:t>
                      </a:r>
                      <a:endParaRPr lang="sv-SE" sz="1800" kern="50" dirty="0">
                        <a:effectLst/>
                        <a:latin typeface="+mn-lt"/>
                        <a:ea typeface="Droid Sans Fallback"/>
                        <a:cs typeface="FreeSans"/>
                      </a:endParaRPr>
                    </a:p>
                  </a:txBody>
                  <a:tcPr marL="34925" marR="34925" marT="34925" marB="3492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50" dirty="0" smtClean="0">
                          <a:effectLst/>
                          <a:latin typeface="+mn-lt"/>
                          <a:ea typeface="Droid Sans Fallback"/>
                          <a:cs typeface="FreeSans"/>
                        </a:rPr>
                        <a:t>10.00-10.30</a:t>
                      </a:r>
                      <a:endParaRPr lang="sv-SE" sz="1800" kern="50" dirty="0">
                        <a:effectLst/>
                        <a:latin typeface="+mn-lt"/>
                        <a:ea typeface="Droid Sans Fallback"/>
                        <a:cs typeface="FreeSans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50" dirty="0">
                          <a:effectLst/>
                          <a:latin typeface="+mn-lt"/>
                          <a:ea typeface="Droid Sans Fallback"/>
                          <a:cs typeface="FreeSans"/>
                        </a:rPr>
                        <a:t>LOINC </a:t>
                      </a:r>
                      <a:r>
                        <a:rPr lang="en-US" sz="1800" kern="50" dirty="0" smtClean="0">
                          <a:effectLst/>
                          <a:latin typeface="+mn-lt"/>
                          <a:ea typeface="Droid Sans Fallback"/>
                          <a:cs typeface="FreeSans"/>
                        </a:rPr>
                        <a:t>mapping (FA, SS)</a:t>
                      </a:r>
                      <a:endParaRPr lang="sv-SE" sz="1800" kern="50" dirty="0">
                        <a:effectLst/>
                        <a:latin typeface="+mn-lt"/>
                        <a:ea typeface="Droid Sans Fallback"/>
                        <a:cs typeface="FreeSans"/>
                      </a:endParaRPr>
                    </a:p>
                  </a:txBody>
                  <a:tcPr marL="34925" marR="34925" marT="34925" marB="3492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50">
                          <a:effectLst/>
                          <a:latin typeface="+mn-lt"/>
                          <a:ea typeface="Droid Sans Fallback"/>
                          <a:cs typeface="FreeSans"/>
                        </a:rPr>
                        <a:t>10.30-11.00</a:t>
                      </a:r>
                      <a:endParaRPr lang="sv-SE" sz="1800" kern="50">
                        <a:effectLst/>
                        <a:latin typeface="+mn-lt"/>
                        <a:ea typeface="Droid Sans Fallback"/>
                        <a:cs typeface="FreeSans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50" dirty="0" smtClean="0">
                          <a:effectLst/>
                          <a:latin typeface="+mn-lt"/>
                          <a:ea typeface="Droid Sans Fallback"/>
                          <a:cs typeface="FreeSans"/>
                        </a:rPr>
                        <a:t>Break (All)</a:t>
                      </a:r>
                      <a:endParaRPr lang="sv-SE" sz="1800" kern="50" dirty="0">
                        <a:effectLst/>
                        <a:latin typeface="+mn-lt"/>
                        <a:ea typeface="Droid Sans Fallback"/>
                        <a:cs typeface="FreeSans"/>
                      </a:endParaRPr>
                    </a:p>
                  </a:txBody>
                  <a:tcPr marL="34925" marR="34925" marT="34925" marB="3492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50">
                          <a:effectLst/>
                          <a:latin typeface="+mn-lt"/>
                          <a:ea typeface="Droid Sans Fallback"/>
                          <a:cs typeface="FreeSans"/>
                        </a:rPr>
                        <a:t>11.00-12.30</a:t>
                      </a:r>
                      <a:endParaRPr lang="sv-SE" sz="1800" kern="50">
                        <a:effectLst/>
                        <a:latin typeface="+mn-lt"/>
                        <a:ea typeface="Droid Sans Fallback"/>
                        <a:cs typeface="FreeSans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50" dirty="0">
                          <a:effectLst/>
                          <a:latin typeface="+mn-lt"/>
                          <a:ea typeface="Droid Sans Fallback"/>
                          <a:cs typeface="FreeSans"/>
                        </a:rPr>
                        <a:t>LOINC </a:t>
                      </a:r>
                      <a:r>
                        <a:rPr lang="en-US" sz="1800" kern="50" dirty="0" smtClean="0">
                          <a:effectLst/>
                          <a:latin typeface="+mn-lt"/>
                          <a:ea typeface="Droid Sans Fallback"/>
                          <a:cs typeface="FreeSans"/>
                        </a:rPr>
                        <a:t>mapping (FA, SS)</a:t>
                      </a:r>
                      <a:endParaRPr lang="sv-SE" sz="1800" kern="50" dirty="0">
                        <a:effectLst/>
                        <a:latin typeface="+mn-lt"/>
                        <a:ea typeface="Droid Sans Fallback"/>
                        <a:cs typeface="FreeSans"/>
                      </a:endParaRPr>
                    </a:p>
                  </a:txBody>
                  <a:tcPr marL="34925" marR="34925" marT="34925" marB="3492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50">
                          <a:effectLst/>
                          <a:latin typeface="+mn-lt"/>
                          <a:ea typeface="Droid Sans Fallback"/>
                          <a:cs typeface="FreeSans"/>
                        </a:rPr>
                        <a:t>12.30-13.30</a:t>
                      </a:r>
                      <a:endParaRPr lang="sv-SE" sz="1800" kern="50">
                        <a:effectLst/>
                        <a:latin typeface="+mn-lt"/>
                        <a:ea typeface="Droid Sans Fallback"/>
                        <a:cs typeface="FreeSans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50" dirty="0" smtClean="0">
                          <a:effectLst/>
                          <a:latin typeface="+mn-lt"/>
                          <a:ea typeface="Droid Sans Fallback"/>
                          <a:cs typeface="FreeSans"/>
                        </a:rPr>
                        <a:t>Lunch (All)</a:t>
                      </a:r>
                      <a:endParaRPr lang="sv-SE" sz="1800" kern="50" dirty="0">
                        <a:effectLst/>
                        <a:latin typeface="+mn-lt"/>
                        <a:ea typeface="Droid Sans Fallback"/>
                        <a:cs typeface="FreeSans"/>
                      </a:endParaRPr>
                    </a:p>
                  </a:txBody>
                  <a:tcPr marL="34925" marR="34925" marT="34925" marB="3492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50">
                          <a:effectLst/>
                          <a:latin typeface="+mn-lt"/>
                          <a:ea typeface="Droid Sans Fallback"/>
                          <a:cs typeface="FreeSans"/>
                        </a:rPr>
                        <a:t>13.30-15.00</a:t>
                      </a:r>
                      <a:endParaRPr lang="sv-SE" sz="1800" kern="50">
                        <a:effectLst/>
                        <a:latin typeface="+mn-lt"/>
                        <a:ea typeface="Droid Sans Fallback"/>
                        <a:cs typeface="FreeSans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50" dirty="0" smtClean="0">
                          <a:effectLst/>
                          <a:latin typeface="+mn-lt"/>
                          <a:ea typeface="Droid Sans Fallback"/>
                          <a:cs typeface="FreeSans"/>
                        </a:rPr>
                        <a:t>Clinical Observables </a:t>
                      </a:r>
                      <a:r>
                        <a:rPr lang="en-US" sz="1800" kern="50" dirty="0">
                          <a:effectLst/>
                          <a:latin typeface="+mn-lt"/>
                          <a:ea typeface="Droid Sans Fallback"/>
                          <a:cs typeface="FreeSans"/>
                        </a:rPr>
                        <a:t>(together with Nursing SIG and IHTSDO staff)</a:t>
                      </a:r>
                      <a:endParaRPr lang="sv-SE" sz="1800" kern="50" dirty="0">
                        <a:effectLst/>
                        <a:latin typeface="+mn-lt"/>
                        <a:ea typeface="Droid Sans Fallback"/>
                        <a:cs typeface="FreeSans"/>
                      </a:endParaRPr>
                    </a:p>
                  </a:txBody>
                  <a:tcPr marL="34925" marR="34925" marT="34925" marB="3492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50">
                          <a:effectLst/>
                          <a:latin typeface="+mn-lt"/>
                          <a:ea typeface="Droid Sans Fallback"/>
                          <a:cs typeface="FreeSans"/>
                        </a:rPr>
                        <a:t>15.00-15.30</a:t>
                      </a:r>
                      <a:endParaRPr lang="sv-SE" sz="1800" kern="50">
                        <a:effectLst/>
                        <a:latin typeface="+mn-lt"/>
                        <a:ea typeface="Droid Sans Fallback"/>
                        <a:cs typeface="FreeSans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50" dirty="0" smtClean="0">
                          <a:effectLst/>
                          <a:latin typeface="+mn-lt"/>
                          <a:ea typeface="Droid Sans Fallback"/>
                          <a:cs typeface="FreeSans"/>
                        </a:rPr>
                        <a:t>Break (All)</a:t>
                      </a:r>
                      <a:endParaRPr lang="sv-SE" sz="1800" kern="50" dirty="0">
                        <a:effectLst/>
                        <a:latin typeface="+mn-lt"/>
                        <a:ea typeface="Droid Sans Fallback"/>
                        <a:cs typeface="FreeSans"/>
                      </a:endParaRPr>
                    </a:p>
                  </a:txBody>
                  <a:tcPr marL="34925" marR="34925" marT="34925" marB="3492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50">
                          <a:effectLst/>
                          <a:latin typeface="+mn-lt"/>
                          <a:ea typeface="Droid Sans Fallback"/>
                          <a:cs typeface="FreeSans"/>
                        </a:rPr>
                        <a:t>15.30-16.15</a:t>
                      </a:r>
                      <a:endParaRPr lang="sv-SE" sz="1800" kern="50">
                        <a:effectLst/>
                        <a:latin typeface="+mn-lt"/>
                        <a:ea typeface="Droid Sans Fallback"/>
                        <a:cs typeface="FreeSans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50" dirty="0">
                          <a:effectLst/>
                          <a:latin typeface="+mn-lt"/>
                          <a:ea typeface="Droid Sans Fallback"/>
                          <a:cs typeface="FreeSans"/>
                        </a:rPr>
                        <a:t>Genetic </a:t>
                      </a:r>
                      <a:r>
                        <a:rPr lang="en-US" sz="1800" kern="50" dirty="0" smtClean="0">
                          <a:effectLst/>
                          <a:latin typeface="+mn-lt"/>
                          <a:ea typeface="Droid Sans Fallback"/>
                          <a:cs typeface="FreeSans"/>
                        </a:rPr>
                        <a:t>testing</a:t>
                      </a:r>
                      <a:r>
                        <a:rPr lang="en-US" sz="1800" kern="50" baseline="0" dirty="0" smtClean="0">
                          <a:effectLst/>
                          <a:latin typeface="+mn-lt"/>
                          <a:ea typeface="Droid Sans Fallback"/>
                          <a:cs typeface="FreeSans"/>
                        </a:rPr>
                        <a:t> </a:t>
                      </a:r>
                      <a:r>
                        <a:rPr lang="en-US" sz="1800" kern="50" baseline="0" dirty="0" err="1" smtClean="0">
                          <a:effectLst/>
                          <a:latin typeface="+mn-lt"/>
                          <a:ea typeface="Droid Sans Fallback"/>
                          <a:cs typeface="FreeSans"/>
                        </a:rPr>
                        <a:t>orderables</a:t>
                      </a:r>
                      <a:r>
                        <a:rPr lang="en-US" sz="1800" kern="50" baseline="0" dirty="0" smtClean="0">
                          <a:effectLst/>
                          <a:latin typeface="+mn-lt"/>
                          <a:ea typeface="Droid Sans Fallback"/>
                          <a:cs typeface="FreeSans"/>
                        </a:rPr>
                        <a:t> </a:t>
                      </a:r>
                      <a:r>
                        <a:rPr lang="en-US" sz="1800" kern="50" dirty="0" smtClean="0">
                          <a:effectLst/>
                          <a:latin typeface="+mn-lt"/>
                          <a:ea typeface="Droid Sans Fallback"/>
                          <a:cs typeface="FreeSans"/>
                        </a:rPr>
                        <a:t>(MO</a:t>
                      </a:r>
                      <a:r>
                        <a:rPr lang="en-US" sz="1800" kern="50" dirty="0" smtClean="0">
                          <a:effectLst/>
                          <a:latin typeface="+mn-lt"/>
                          <a:ea typeface="Droid Sans Fallback"/>
                          <a:cs typeface="FreeSans"/>
                        </a:rPr>
                        <a:t>)</a:t>
                      </a:r>
                      <a:endParaRPr lang="sv-SE" sz="1800" kern="50" dirty="0">
                        <a:effectLst/>
                        <a:latin typeface="+mn-lt"/>
                        <a:ea typeface="Droid Sans Fallback"/>
                        <a:cs typeface="FreeSans"/>
                      </a:endParaRPr>
                    </a:p>
                  </a:txBody>
                  <a:tcPr marL="34925" marR="34925" marT="34925" marB="3492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50">
                          <a:effectLst/>
                          <a:latin typeface="+mn-lt"/>
                          <a:ea typeface="Droid Sans Fallback"/>
                          <a:cs typeface="FreeSans"/>
                        </a:rPr>
                        <a:t>16.15-17.00</a:t>
                      </a:r>
                      <a:endParaRPr lang="sv-SE" sz="1800" kern="50">
                        <a:effectLst/>
                        <a:latin typeface="+mn-lt"/>
                        <a:ea typeface="Droid Sans Fallback"/>
                        <a:cs typeface="FreeSans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50" dirty="0" smtClean="0">
                          <a:effectLst/>
                          <a:latin typeface="+mn-lt"/>
                          <a:ea typeface="Droid Sans Fallback"/>
                          <a:cs typeface="FreeSans"/>
                        </a:rPr>
                        <a:t>Histopathology observables (SC)</a:t>
                      </a:r>
                      <a:endParaRPr lang="sv-SE" sz="1800" kern="50" dirty="0">
                        <a:effectLst/>
                        <a:latin typeface="+mn-lt"/>
                        <a:ea typeface="Droid Sans Fallback"/>
                        <a:cs typeface="FreeSans"/>
                      </a:endParaRPr>
                    </a:p>
                  </a:txBody>
                  <a:tcPr marL="34925" marR="34925" marT="34925" marB="34925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Agenda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5899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2363788"/>
            <a:ext cx="3817937" cy="305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Observables model in </a:t>
            </a:r>
            <a:r>
              <a:rPr lang="en-US" dirty="0" smtClean="0"/>
              <a:t>30 seconds</a:t>
            </a:r>
            <a:endParaRPr lang="sv-SE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7655" y="2311400"/>
            <a:ext cx="4054475" cy="454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4984292" y="2981325"/>
            <a:ext cx="252413" cy="252413"/>
            <a:chOff x="3622" y="2290"/>
            <a:chExt cx="159" cy="159"/>
          </a:xfrm>
        </p:grpSpPr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3627" y="2290"/>
              <a:ext cx="148" cy="159"/>
            </a:xfrm>
            <a:prstGeom prst="line">
              <a:avLst/>
            </a:prstGeom>
            <a:noFill/>
            <a:ln w="1800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 flipH="1">
              <a:off x="3621" y="2290"/>
              <a:ext cx="161" cy="159"/>
            </a:xfrm>
            <a:prstGeom prst="line">
              <a:avLst/>
            </a:prstGeom>
            <a:noFill/>
            <a:ln w="1800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</p:grpSp>
      <p:cxnSp>
        <p:nvCxnSpPr>
          <p:cNvPr id="9" name="AutoShape 7"/>
          <p:cNvCxnSpPr>
            <a:cxnSpLocks noChangeShapeType="1"/>
          </p:cNvCxnSpPr>
          <p:nvPr/>
        </p:nvCxnSpPr>
        <p:spPr bwMode="auto">
          <a:xfrm flipH="1" flipV="1">
            <a:off x="5244642" y="3111500"/>
            <a:ext cx="447675" cy="363538"/>
          </a:xfrm>
          <a:prstGeom prst="straightConnector1">
            <a:avLst/>
          </a:prstGeom>
          <a:noFill/>
          <a:ln w="18000" cap="flat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246355" y="1997075"/>
            <a:ext cx="1804987" cy="65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40" rIns="90000" bIns="45000" anchorCtr="1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Observation device</a:t>
            </a:r>
          </a:p>
        </p:txBody>
      </p:sp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9567" y="2363788"/>
            <a:ext cx="1200150" cy="86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5724067" y="3297238"/>
            <a:ext cx="1603375" cy="319881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DIRECT SITE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6451142" y="4283075"/>
            <a:ext cx="2100263" cy="912813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PROPERTY TYPE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INHERES IN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...</a:t>
            </a:r>
          </a:p>
        </p:txBody>
      </p:sp>
      <p:cxnSp>
        <p:nvCxnSpPr>
          <p:cNvPr id="14" name="AutoShape 13"/>
          <p:cNvCxnSpPr>
            <a:cxnSpLocks noChangeShapeType="1"/>
          </p:cNvCxnSpPr>
          <p:nvPr/>
        </p:nvCxnSpPr>
        <p:spPr bwMode="auto">
          <a:xfrm flipH="1">
            <a:off x="5177967" y="4649788"/>
            <a:ext cx="1125538" cy="158750"/>
          </a:xfrm>
          <a:prstGeom prst="straightConnector1">
            <a:avLst/>
          </a:prstGeom>
          <a:noFill/>
          <a:ln w="18000" cap="flat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7098842" y="5838825"/>
            <a:ext cx="1933575" cy="365125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PRECONDITION</a:t>
            </a:r>
          </a:p>
        </p:txBody>
      </p:sp>
      <p:cxnSp>
        <p:nvCxnSpPr>
          <p:cNvPr id="16" name="AutoShape 15"/>
          <p:cNvCxnSpPr>
            <a:cxnSpLocks noChangeShapeType="1"/>
          </p:cNvCxnSpPr>
          <p:nvPr/>
        </p:nvCxnSpPr>
        <p:spPr bwMode="auto">
          <a:xfrm flipH="1">
            <a:off x="6536867" y="6021388"/>
            <a:ext cx="406400" cy="193675"/>
          </a:xfrm>
          <a:prstGeom prst="straightConnector1">
            <a:avLst/>
          </a:prstGeom>
          <a:noFill/>
          <a:ln w="18000" cap="flat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8013242" y="2638425"/>
            <a:ext cx="928688" cy="595313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SCALE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UNITS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1733600" y="1925637"/>
            <a:ext cx="8540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 dirty="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WHAT</a:t>
            </a: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1604329" y="5481638"/>
            <a:ext cx="7397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 dirty="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HOW</a:t>
            </a: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6740067" y="1590353"/>
            <a:ext cx="1603375" cy="319881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 dirty="0" smtClean="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TECHNIQUE</a:t>
            </a:r>
            <a:endParaRPr lang="en-US" altLang="sv-SE" dirty="0">
              <a:solidFill>
                <a:srgbClr val="000000"/>
              </a:solidFill>
              <a:ea typeface="Droid Sans Fallback" pitchFamily="48" charset="0"/>
              <a:cs typeface="Droid Sans Fallback" pitchFamily="4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767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3754043" y="3790720"/>
            <a:ext cx="2299515" cy="249147"/>
          </a:xfrm>
          <a:prstGeom prst="rect">
            <a:avLst/>
          </a:prstGeom>
          <a:solidFill>
            <a:srgbClr val="C3DB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sv-SE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754043" y="3452762"/>
            <a:ext cx="3410685" cy="249146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sv-SE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5969"/>
            <a:ext cx="4345920" cy="4873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6147" name="Group 3"/>
          <p:cNvGrpSpPr>
            <a:grpSpLocks/>
          </p:cNvGrpSpPr>
          <p:nvPr/>
        </p:nvGrpSpPr>
        <p:grpSpPr bwMode="auto">
          <a:xfrm>
            <a:off x="2448000" y="2704604"/>
            <a:ext cx="272160" cy="272189"/>
            <a:chOff x="1700" y="1878"/>
            <a:chExt cx="189" cy="189"/>
          </a:xfrm>
        </p:grpSpPr>
        <p:sp>
          <p:nvSpPr>
            <p:cNvPr id="6148" name="Line 4"/>
            <p:cNvSpPr>
              <a:spLocks noChangeShapeType="1"/>
            </p:cNvSpPr>
            <p:nvPr/>
          </p:nvSpPr>
          <p:spPr bwMode="auto">
            <a:xfrm>
              <a:off x="1706" y="1878"/>
              <a:ext cx="177" cy="189"/>
            </a:xfrm>
            <a:prstGeom prst="line">
              <a:avLst/>
            </a:prstGeom>
            <a:noFill/>
            <a:ln w="1800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149" name="Line 5"/>
            <p:cNvSpPr>
              <a:spLocks noChangeShapeType="1"/>
            </p:cNvSpPr>
            <p:nvPr/>
          </p:nvSpPr>
          <p:spPr bwMode="auto">
            <a:xfrm flipH="1">
              <a:off x="1699" y="1878"/>
              <a:ext cx="191" cy="189"/>
            </a:xfrm>
            <a:prstGeom prst="line">
              <a:avLst/>
            </a:prstGeom>
            <a:noFill/>
            <a:ln w="1800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</p:grp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4401" y="1888039"/>
            <a:ext cx="1285920" cy="933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3754044" y="3156091"/>
            <a:ext cx="5101920" cy="545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55188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sv-SE" sz="1800" dirty="0">
                <a:solidFill>
                  <a:srgbClr val="000000"/>
                </a:solidFill>
              </a:rPr>
              <a:t>observable entity = </a:t>
            </a:r>
            <a:endParaRPr lang="en-US" altLang="sv-SE" sz="1800" dirty="0" smtClean="0">
              <a:solidFill>
                <a:srgbClr val="000000"/>
              </a:solidFill>
            </a:endParaRPr>
          </a:p>
          <a:p>
            <a:pPr>
              <a:buClrTx/>
              <a:buFontTx/>
              <a:buNone/>
            </a:pPr>
            <a:r>
              <a:rPr lang="en-US" altLang="sv-SE" sz="1800" b="1" dirty="0" smtClean="0">
                <a:solidFill>
                  <a:srgbClr val="000000"/>
                </a:solidFill>
              </a:rPr>
              <a:t>what</a:t>
            </a:r>
            <a:r>
              <a:rPr lang="en-US" altLang="sv-SE" sz="1800" dirty="0" smtClean="0">
                <a:solidFill>
                  <a:srgbClr val="000000"/>
                </a:solidFill>
              </a:rPr>
              <a:t> </a:t>
            </a:r>
            <a:r>
              <a:rPr lang="en-US" altLang="sv-SE" sz="1800" dirty="0">
                <a:solidFill>
                  <a:srgbClr val="000000"/>
                </a:solidFill>
              </a:rPr>
              <a:t>is intended to be observed +</a:t>
            </a:r>
            <a:br>
              <a:rPr lang="en-US" altLang="sv-SE" sz="1800" dirty="0">
                <a:solidFill>
                  <a:srgbClr val="000000"/>
                </a:solidFill>
              </a:rPr>
            </a:br>
            <a:r>
              <a:rPr lang="en-US" altLang="sv-SE" sz="1800" b="1" dirty="0">
                <a:solidFill>
                  <a:srgbClr val="000000"/>
                </a:solidFill>
              </a:rPr>
              <a:t>how</a:t>
            </a:r>
            <a:r>
              <a:rPr lang="en-US" altLang="sv-SE" sz="1800" dirty="0">
                <a:solidFill>
                  <a:srgbClr val="000000"/>
                </a:solidFill>
              </a:rPr>
              <a:t> that is observed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Example</a:t>
            </a:r>
            <a:r>
              <a:rPr lang="sv-SE" dirty="0"/>
              <a:t>: </a:t>
            </a:r>
            <a:r>
              <a:rPr lang="sv-SE" dirty="0" err="1"/>
              <a:t>Core</a:t>
            </a:r>
            <a:r>
              <a:rPr lang="sv-SE" dirty="0"/>
              <a:t> </a:t>
            </a:r>
            <a:r>
              <a:rPr lang="sv-SE" dirty="0" err="1"/>
              <a:t>body</a:t>
            </a:r>
            <a:r>
              <a:rPr lang="sv-SE" dirty="0"/>
              <a:t> </a:t>
            </a:r>
            <a:r>
              <a:rPr lang="sv-SE" dirty="0" err="1" smtClean="0"/>
              <a:t>temperature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76549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373045" y="3857900"/>
            <a:ext cx="1527755" cy="1409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55188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sv-SE" sz="1800" dirty="0">
                <a:solidFill>
                  <a:srgbClr val="000000"/>
                </a:solidFill>
              </a:rPr>
              <a:t>Observable =</a:t>
            </a:r>
          </a:p>
        </p:txBody>
      </p:sp>
      <p:sp>
        <p:nvSpPr>
          <p:cNvPr id="8195" name="AutoShape 3"/>
          <p:cNvSpPr>
            <a:spLocks/>
          </p:cNvSpPr>
          <p:nvPr/>
        </p:nvSpPr>
        <p:spPr bwMode="auto">
          <a:xfrm>
            <a:off x="2004975" y="2479940"/>
            <a:ext cx="421920" cy="3104966"/>
          </a:xfrm>
          <a:prstGeom prst="leftBrace">
            <a:avLst>
              <a:gd name="adj1" fmla="val 61320"/>
              <a:gd name="adj2" fmla="val 50000"/>
            </a:avLst>
          </a:prstGeom>
          <a:noFill/>
          <a:ln w="28575" cap="sq">
            <a:solidFill>
              <a:srgbClr val="8080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sv-SE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502719" y="3068963"/>
            <a:ext cx="5319665" cy="313953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55188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sv-SE" sz="1800" dirty="0" smtClean="0">
                <a:solidFill>
                  <a:srgbClr val="000000"/>
                </a:solidFill>
              </a:rPr>
              <a:t>Quality/Property, the intended target of observation</a:t>
            </a:r>
            <a:endParaRPr lang="en-US" altLang="sv-SE" sz="1800" dirty="0">
              <a:solidFill>
                <a:srgbClr val="000000"/>
              </a:solidFill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502720" y="4645928"/>
            <a:ext cx="5319664" cy="313953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55188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sv-SE" sz="1800" dirty="0">
                <a:solidFill>
                  <a:srgbClr val="000000"/>
                </a:solidFill>
              </a:rPr>
              <a:t>Observation procedure, how the quality is observed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Observables</a:t>
            </a:r>
            <a:r>
              <a:rPr lang="sv-SE" dirty="0"/>
              <a:t> </a:t>
            </a:r>
            <a:r>
              <a:rPr lang="sv-SE" dirty="0" err="1" smtClean="0"/>
              <a:t>model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792865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790574" y="2047875"/>
            <a:ext cx="7562851" cy="2876550"/>
            <a:chOff x="686041" y="2019300"/>
            <a:chExt cx="7562851" cy="2876550"/>
          </a:xfrm>
        </p:grpSpPr>
        <p:sp>
          <p:nvSpPr>
            <p:cNvPr id="22" name="Rectangle 1"/>
            <p:cNvSpPr>
              <a:spLocks noChangeArrowheads="1"/>
            </p:cNvSpPr>
            <p:nvPr/>
          </p:nvSpPr>
          <p:spPr bwMode="auto">
            <a:xfrm>
              <a:off x="6648692" y="4196473"/>
              <a:ext cx="1600200" cy="699377"/>
            </a:xfrm>
            <a:prstGeom prst="rect">
              <a:avLst/>
            </a:prstGeom>
            <a:solidFill>
              <a:srgbClr val="C3DB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82945" tIns="41473" rIns="82945" bIns="41473" anchor="ctr"/>
            <a:lstStyle/>
            <a:p>
              <a:endParaRPr lang="sv-SE"/>
            </a:p>
          </p:txBody>
        </p:sp>
        <p:sp>
          <p:nvSpPr>
            <p:cNvPr id="23" name="Rectangle 2"/>
            <p:cNvSpPr>
              <a:spLocks noChangeArrowheads="1"/>
            </p:cNvSpPr>
            <p:nvPr/>
          </p:nvSpPr>
          <p:spPr bwMode="auto">
            <a:xfrm>
              <a:off x="6648691" y="2019300"/>
              <a:ext cx="1600200" cy="685799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82945" tIns="41473" rIns="82945" bIns="41473" anchor="ctr"/>
            <a:lstStyle/>
            <a:p>
              <a:endParaRPr lang="sv-SE"/>
            </a:p>
          </p:txBody>
        </p:sp>
        <p:sp>
          <p:nvSpPr>
            <p:cNvPr id="12290" name="Rectangle 3"/>
            <p:cNvSpPr>
              <a:spLocks noChangeArrowheads="1"/>
            </p:cNvSpPr>
            <p:nvPr/>
          </p:nvSpPr>
          <p:spPr bwMode="auto">
            <a:xfrm>
              <a:off x="705091" y="4057650"/>
              <a:ext cx="1600200" cy="685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/>
                <a:t>observation result</a:t>
              </a:r>
              <a:endParaRPr lang="en-US" altLang="en-US" sz="2400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3945217" y="2724150"/>
              <a:ext cx="1524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is about</a:t>
              </a:r>
            </a:p>
          </p:txBody>
        </p:sp>
        <p:sp>
          <p:nvSpPr>
            <p:cNvPr id="12292" name="Rectangle 17"/>
            <p:cNvSpPr>
              <a:spLocks noChangeArrowheads="1"/>
            </p:cNvSpPr>
            <p:nvPr/>
          </p:nvSpPr>
          <p:spPr bwMode="auto">
            <a:xfrm>
              <a:off x="6648691" y="2019300"/>
              <a:ext cx="1600200" cy="685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/>
                <a:t>property / quality</a:t>
              </a:r>
            </a:p>
          </p:txBody>
        </p:sp>
        <p:cxnSp>
          <p:nvCxnSpPr>
            <p:cNvPr id="12293" name="AutoShape 18"/>
            <p:cNvCxnSpPr>
              <a:cxnSpLocks noChangeShapeType="1"/>
              <a:stCxn id="15" idx="3"/>
              <a:endCxn id="12292" idx="1"/>
            </p:cNvCxnSpPr>
            <p:nvPr/>
          </p:nvCxnSpPr>
          <p:spPr bwMode="auto">
            <a:xfrm flipV="1">
              <a:off x="5469217" y="2362200"/>
              <a:ext cx="1179474" cy="51435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5" name="Rounded Rectangle 64"/>
            <p:cNvSpPr/>
            <p:nvPr/>
          </p:nvSpPr>
          <p:spPr>
            <a:xfrm>
              <a:off x="3945217" y="4248150"/>
              <a:ext cx="1524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output of</a:t>
              </a:r>
            </a:p>
          </p:txBody>
        </p:sp>
        <p:sp>
          <p:nvSpPr>
            <p:cNvPr id="12295" name="Rectangle 17"/>
            <p:cNvSpPr>
              <a:spLocks noChangeArrowheads="1"/>
            </p:cNvSpPr>
            <p:nvPr/>
          </p:nvSpPr>
          <p:spPr bwMode="auto">
            <a:xfrm>
              <a:off x="6648691" y="4210050"/>
              <a:ext cx="1600200" cy="685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/>
                <a:t>observation procedure</a:t>
              </a:r>
            </a:p>
          </p:txBody>
        </p:sp>
        <p:cxnSp>
          <p:nvCxnSpPr>
            <p:cNvPr id="12296" name="AutoShape 18"/>
            <p:cNvCxnSpPr>
              <a:cxnSpLocks noChangeShapeType="1"/>
              <a:stCxn id="65" idx="3"/>
              <a:endCxn id="12295" idx="1"/>
            </p:cNvCxnSpPr>
            <p:nvPr/>
          </p:nvCxnSpPr>
          <p:spPr bwMode="auto">
            <a:xfrm>
              <a:off x="5469217" y="4400550"/>
              <a:ext cx="1179474" cy="1524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297" name="AutoShape 21"/>
            <p:cNvCxnSpPr>
              <a:cxnSpLocks noChangeShapeType="1"/>
              <a:stCxn id="12290" idx="3"/>
              <a:endCxn id="65" idx="1"/>
            </p:cNvCxnSpPr>
            <p:nvPr/>
          </p:nvCxnSpPr>
          <p:spPr bwMode="auto">
            <a:xfrm>
              <a:off x="2305291" y="4400550"/>
              <a:ext cx="163992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98" name="Rectangle 3"/>
            <p:cNvSpPr>
              <a:spLocks noChangeArrowheads="1"/>
            </p:cNvSpPr>
            <p:nvPr/>
          </p:nvSpPr>
          <p:spPr bwMode="auto">
            <a:xfrm>
              <a:off x="686041" y="2133600"/>
              <a:ext cx="1600200" cy="685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/>
                <a:t>observable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/>
                <a:t>entity</a:t>
              </a:r>
              <a:endParaRPr lang="en-US" altLang="en-US" sz="2400"/>
            </a:p>
          </p:txBody>
        </p:sp>
        <p:cxnSp>
          <p:nvCxnSpPr>
            <p:cNvPr id="12299" name="AutoShape 21"/>
            <p:cNvCxnSpPr>
              <a:cxnSpLocks noChangeShapeType="1"/>
              <a:stCxn id="12290" idx="3"/>
              <a:endCxn id="15" idx="1"/>
            </p:cNvCxnSpPr>
            <p:nvPr/>
          </p:nvCxnSpPr>
          <p:spPr bwMode="auto">
            <a:xfrm flipV="1">
              <a:off x="2305291" y="2876550"/>
              <a:ext cx="1639926" cy="15240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5" name="Rounded Rectangle 74"/>
            <p:cNvSpPr/>
            <p:nvPr/>
          </p:nvSpPr>
          <p:spPr>
            <a:xfrm>
              <a:off x="6686791" y="3429000"/>
              <a:ext cx="1524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>
                  <a:solidFill>
                    <a:schemeClr val="tx1"/>
                  </a:solidFill>
                  <a:ea typeface="ＭＳ Ｐゴシック" pitchFamily="-106" charset="-128"/>
                </a:rPr>
                <a:t>observes</a:t>
              </a:r>
            </a:p>
          </p:txBody>
        </p:sp>
        <p:cxnSp>
          <p:nvCxnSpPr>
            <p:cNvPr id="12301" name="AutoShape 18"/>
            <p:cNvCxnSpPr>
              <a:cxnSpLocks noChangeShapeType="1"/>
            </p:cNvCxnSpPr>
            <p:nvPr/>
          </p:nvCxnSpPr>
          <p:spPr bwMode="auto">
            <a:xfrm rot="5400000" flipH="1" flipV="1">
              <a:off x="7086841" y="3067050"/>
              <a:ext cx="725488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02" name="AutoShape 18"/>
            <p:cNvCxnSpPr>
              <a:cxnSpLocks noChangeShapeType="1"/>
              <a:stCxn id="12295" idx="0"/>
            </p:cNvCxnSpPr>
            <p:nvPr/>
          </p:nvCxnSpPr>
          <p:spPr bwMode="auto">
            <a:xfrm flipV="1">
              <a:off x="7448791" y="3735388"/>
              <a:ext cx="1588" cy="47466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03" name="AutoShape 21"/>
            <p:cNvCxnSpPr>
              <a:cxnSpLocks noChangeShapeType="1"/>
              <a:stCxn id="12298" idx="3"/>
              <a:endCxn id="15" idx="1"/>
            </p:cNvCxnSpPr>
            <p:nvPr/>
          </p:nvCxnSpPr>
          <p:spPr bwMode="auto">
            <a:xfrm>
              <a:off x="2286241" y="2476500"/>
              <a:ext cx="1658976" cy="40005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04" name="AutoShape 21"/>
            <p:cNvCxnSpPr>
              <a:cxnSpLocks noChangeShapeType="1"/>
              <a:stCxn id="12298" idx="3"/>
              <a:endCxn id="100" idx="1"/>
            </p:cNvCxnSpPr>
            <p:nvPr/>
          </p:nvCxnSpPr>
          <p:spPr bwMode="auto">
            <a:xfrm>
              <a:off x="2286241" y="2476500"/>
              <a:ext cx="1514474" cy="116205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0" name="Rounded Rectangle 99"/>
            <p:cNvSpPr/>
            <p:nvPr/>
          </p:nvSpPr>
          <p:spPr>
            <a:xfrm>
              <a:off x="3800715" y="3486150"/>
              <a:ext cx="1813005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specified by</a:t>
              </a:r>
            </a:p>
          </p:txBody>
        </p:sp>
        <p:cxnSp>
          <p:nvCxnSpPr>
            <p:cNvPr id="12306" name="AutoShape 18"/>
            <p:cNvCxnSpPr>
              <a:cxnSpLocks noChangeShapeType="1"/>
              <a:stCxn id="100" idx="3"/>
              <a:endCxn id="12295" idx="1"/>
            </p:cNvCxnSpPr>
            <p:nvPr/>
          </p:nvCxnSpPr>
          <p:spPr bwMode="auto">
            <a:xfrm>
              <a:off x="5613720" y="3638550"/>
              <a:ext cx="1034971" cy="9144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Observables</a:t>
            </a:r>
            <a:r>
              <a:rPr lang="sv-SE" dirty="0" smtClean="0"/>
              <a:t>, Observation </a:t>
            </a:r>
            <a:r>
              <a:rPr lang="sv-SE" dirty="0" err="1" smtClean="0"/>
              <a:t>procedures</a:t>
            </a:r>
            <a:r>
              <a:rPr lang="sv-SE" dirty="0" smtClean="0"/>
              <a:t>, and Observation </a:t>
            </a:r>
            <a:r>
              <a:rPr lang="sv-SE" dirty="0" err="1" smtClean="0"/>
              <a:t>results</a:t>
            </a:r>
            <a:endParaRPr lang="sv-SE" dirty="0"/>
          </a:p>
        </p:txBody>
      </p:sp>
      <p:sp>
        <p:nvSpPr>
          <p:cNvPr id="25" name="TextBox 24"/>
          <p:cNvSpPr txBox="1"/>
          <p:nvPr/>
        </p:nvSpPr>
        <p:spPr>
          <a:xfrm>
            <a:off x="3027362" y="5433349"/>
            <a:ext cx="308927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sv-SE" sz="1600" dirty="0" smtClean="0">
                <a:latin typeface="Calibri" pitchFamily="34" charset="0"/>
              </a:rPr>
              <a:t>specified by </a:t>
            </a:r>
            <a:r>
              <a:rPr lang="en-US" altLang="sv-SE" sz="1600" dirty="0">
                <a:latin typeface="Calibri" pitchFamily="34" charset="0"/>
              </a:rPr>
              <a:t>○ observes </a:t>
            </a:r>
            <a:r>
              <a:rPr lang="en-US" altLang="sv-SE" sz="1600" dirty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⊑</a:t>
            </a:r>
            <a:r>
              <a:rPr lang="en-US" altLang="sv-SE" sz="1600" dirty="0">
                <a:latin typeface="Calibri" pitchFamily="34" charset="0"/>
              </a:rPr>
              <a:t> is-about</a:t>
            </a:r>
          </a:p>
        </p:txBody>
      </p:sp>
    </p:spTree>
    <p:extLst>
      <p:ext uri="{BB962C8B-B14F-4D97-AF65-F5344CB8AC3E}">
        <p14:creationId xmlns:p14="http://schemas.microsoft.com/office/powerpoint/2010/main" val="130132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Observables</a:t>
            </a:r>
            <a:r>
              <a:rPr lang="sv-SE" dirty="0" smtClean="0"/>
              <a:t> </a:t>
            </a:r>
            <a:r>
              <a:rPr lang="sv-SE" dirty="0" err="1" smtClean="0"/>
              <a:t>model</a:t>
            </a:r>
            <a:endParaRPr lang="sv-SE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2363788"/>
            <a:ext cx="3817937" cy="305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7655" y="2311400"/>
            <a:ext cx="4054475" cy="454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4984292" y="2981325"/>
            <a:ext cx="252413" cy="252413"/>
            <a:chOff x="3622" y="2290"/>
            <a:chExt cx="159" cy="159"/>
          </a:xfrm>
        </p:grpSpPr>
        <p:sp>
          <p:nvSpPr>
            <p:cNvPr id="6" name="Line 5"/>
            <p:cNvSpPr>
              <a:spLocks noChangeShapeType="1"/>
            </p:cNvSpPr>
            <p:nvPr/>
          </p:nvSpPr>
          <p:spPr bwMode="auto">
            <a:xfrm>
              <a:off x="3627" y="2290"/>
              <a:ext cx="148" cy="159"/>
            </a:xfrm>
            <a:prstGeom prst="line">
              <a:avLst/>
            </a:prstGeom>
            <a:noFill/>
            <a:ln w="1800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 flipH="1">
              <a:off x="3621" y="2290"/>
              <a:ext cx="161" cy="159"/>
            </a:xfrm>
            <a:prstGeom prst="line">
              <a:avLst/>
            </a:prstGeom>
            <a:noFill/>
            <a:ln w="1800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</p:grpSp>
      <p:cxnSp>
        <p:nvCxnSpPr>
          <p:cNvPr id="8" name="AutoShape 7"/>
          <p:cNvCxnSpPr>
            <a:cxnSpLocks noChangeShapeType="1"/>
          </p:cNvCxnSpPr>
          <p:nvPr/>
        </p:nvCxnSpPr>
        <p:spPr bwMode="auto">
          <a:xfrm flipH="1" flipV="1">
            <a:off x="5244642" y="3111500"/>
            <a:ext cx="447675" cy="363538"/>
          </a:xfrm>
          <a:prstGeom prst="straightConnector1">
            <a:avLst/>
          </a:prstGeom>
          <a:noFill/>
          <a:ln w="18000" cap="flat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246355" y="1997075"/>
            <a:ext cx="1804987" cy="65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40" rIns="90000" bIns="45000" anchorCtr="1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Observation device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9567" y="2363788"/>
            <a:ext cx="1200150" cy="86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5724067" y="3297238"/>
            <a:ext cx="1603375" cy="319881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DIRECT SITE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6451142" y="4283075"/>
            <a:ext cx="2100263" cy="912813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PROPERTY TYPE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INHERES IN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...</a:t>
            </a:r>
          </a:p>
        </p:txBody>
      </p:sp>
      <p:cxnSp>
        <p:nvCxnSpPr>
          <p:cNvPr id="13" name="AutoShape 13"/>
          <p:cNvCxnSpPr>
            <a:cxnSpLocks noChangeShapeType="1"/>
          </p:cNvCxnSpPr>
          <p:nvPr/>
        </p:nvCxnSpPr>
        <p:spPr bwMode="auto">
          <a:xfrm flipH="1">
            <a:off x="5177967" y="4649788"/>
            <a:ext cx="1125538" cy="158750"/>
          </a:xfrm>
          <a:prstGeom prst="straightConnector1">
            <a:avLst/>
          </a:prstGeom>
          <a:noFill/>
          <a:ln w="18000" cap="flat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7098842" y="5838825"/>
            <a:ext cx="1933575" cy="365125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PRECONDITION</a:t>
            </a:r>
          </a:p>
        </p:txBody>
      </p:sp>
      <p:cxnSp>
        <p:nvCxnSpPr>
          <p:cNvPr id="15" name="AutoShape 15"/>
          <p:cNvCxnSpPr>
            <a:cxnSpLocks noChangeShapeType="1"/>
          </p:cNvCxnSpPr>
          <p:nvPr/>
        </p:nvCxnSpPr>
        <p:spPr bwMode="auto">
          <a:xfrm flipH="1">
            <a:off x="6536867" y="6021388"/>
            <a:ext cx="406400" cy="193675"/>
          </a:xfrm>
          <a:prstGeom prst="straightConnector1">
            <a:avLst/>
          </a:prstGeom>
          <a:noFill/>
          <a:ln w="18000" cap="flat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8013242" y="2638425"/>
            <a:ext cx="928688" cy="595313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SCALE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UNITS</a:t>
            </a: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1733600" y="1925637"/>
            <a:ext cx="8540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 dirty="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WHAT</a:t>
            </a:r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1604329" y="5481638"/>
            <a:ext cx="7397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 dirty="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HOW</a:t>
            </a: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6740067" y="1590353"/>
            <a:ext cx="1603375" cy="319881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 dirty="0" smtClean="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TECHNIQUE</a:t>
            </a:r>
            <a:endParaRPr lang="en-US" altLang="sv-SE" dirty="0">
              <a:solidFill>
                <a:srgbClr val="000000"/>
              </a:solidFill>
              <a:ea typeface="Droid Sans Fallback" pitchFamily="48" charset="0"/>
              <a:cs typeface="Droid Sans Fallback" pitchFamily="4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5969"/>
            <a:ext cx="4345920" cy="4873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83521" y="165618"/>
            <a:ext cx="3212640" cy="313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55188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sv-SE">
                <a:solidFill>
                  <a:srgbClr val="000000"/>
                </a:solidFill>
              </a:rPr>
              <a:t>Example: Core body temperature</a:t>
            </a:r>
          </a:p>
        </p:txBody>
      </p:sp>
      <p:grpSp>
        <p:nvGrpSpPr>
          <p:cNvPr id="13315" name="Group 3"/>
          <p:cNvGrpSpPr>
            <a:grpSpLocks/>
          </p:cNvGrpSpPr>
          <p:nvPr/>
        </p:nvGrpSpPr>
        <p:grpSpPr bwMode="auto">
          <a:xfrm>
            <a:off x="2455201" y="2704604"/>
            <a:ext cx="272160" cy="272189"/>
            <a:chOff x="1705" y="1878"/>
            <a:chExt cx="189" cy="189"/>
          </a:xfrm>
        </p:grpSpPr>
        <p:sp>
          <p:nvSpPr>
            <p:cNvPr id="13316" name="Line 4"/>
            <p:cNvSpPr>
              <a:spLocks noChangeShapeType="1"/>
            </p:cNvSpPr>
            <p:nvPr/>
          </p:nvSpPr>
          <p:spPr bwMode="auto">
            <a:xfrm>
              <a:off x="1710" y="1878"/>
              <a:ext cx="177" cy="189"/>
            </a:xfrm>
            <a:prstGeom prst="line">
              <a:avLst/>
            </a:prstGeom>
            <a:noFill/>
            <a:ln w="1800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3317" name="Line 5"/>
            <p:cNvSpPr>
              <a:spLocks noChangeShapeType="1"/>
            </p:cNvSpPr>
            <p:nvPr/>
          </p:nvSpPr>
          <p:spPr bwMode="auto">
            <a:xfrm flipH="1">
              <a:off x="1704" y="1878"/>
              <a:ext cx="191" cy="189"/>
            </a:xfrm>
            <a:prstGeom prst="line">
              <a:avLst/>
            </a:prstGeom>
            <a:noFill/>
            <a:ln w="1800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</p:grp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3215520" y="3077604"/>
            <a:ext cx="2613600" cy="313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55188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sv-SE" dirty="0">
                <a:solidFill>
                  <a:srgbClr val="000000"/>
                </a:solidFill>
              </a:rPr>
              <a:t>Observation proxy location</a:t>
            </a:r>
          </a:p>
        </p:txBody>
      </p:sp>
      <p:cxnSp>
        <p:nvCxnSpPr>
          <p:cNvPr id="13319" name="AutoShape 7"/>
          <p:cNvCxnSpPr>
            <a:cxnSpLocks noChangeShapeType="1"/>
            <a:stCxn id="13318" idx="1"/>
          </p:cNvCxnSpPr>
          <p:nvPr/>
        </p:nvCxnSpPr>
        <p:spPr bwMode="auto">
          <a:xfrm flipH="1" flipV="1">
            <a:off x="2736000" y="2844299"/>
            <a:ext cx="479520" cy="390281"/>
          </a:xfrm>
          <a:prstGeom prst="straightConnector1">
            <a:avLst/>
          </a:prstGeom>
          <a:noFill/>
          <a:ln w="18000" cap="sq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3152160" y="1648974"/>
            <a:ext cx="1935360" cy="313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55188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sv-SE">
                <a:solidFill>
                  <a:srgbClr val="000000"/>
                </a:solidFill>
              </a:rPr>
              <a:t>Observation device</a:t>
            </a:r>
          </a:p>
        </p:txBody>
      </p:sp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600" y="1888039"/>
            <a:ext cx="1285920" cy="933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3732481" y="4156277"/>
            <a:ext cx="2233440" cy="313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55188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sv-SE">
                <a:solidFill>
                  <a:srgbClr val="000000"/>
                </a:solidFill>
              </a:rPr>
              <a:t>Observation technique</a:t>
            </a:r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6503040" y="1648974"/>
            <a:ext cx="1650240" cy="313953"/>
          </a:xfrm>
          <a:prstGeom prst="rect">
            <a:avLst/>
          </a:prstGeom>
          <a:solidFill>
            <a:srgbClr val="C3DB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55188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sv-SE" b="1">
                <a:solidFill>
                  <a:srgbClr val="000000"/>
                </a:solidFill>
              </a:rPr>
              <a:t>USING DEVICE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6503040" y="3077604"/>
            <a:ext cx="1454400" cy="313953"/>
          </a:xfrm>
          <a:prstGeom prst="rect">
            <a:avLst/>
          </a:prstGeom>
          <a:solidFill>
            <a:srgbClr val="C3DB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55188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sv-SE" b="1">
                <a:solidFill>
                  <a:srgbClr val="000000"/>
                </a:solidFill>
              </a:rPr>
              <a:t>DIRECT SITE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6503040" y="4156277"/>
            <a:ext cx="1385280" cy="313953"/>
          </a:xfrm>
          <a:prstGeom prst="rect">
            <a:avLst/>
          </a:prstGeom>
          <a:solidFill>
            <a:srgbClr val="C3DB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55188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sv-SE" b="1">
                <a:solidFill>
                  <a:srgbClr val="000000"/>
                </a:solidFill>
              </a:rPr>
              <a:t>TECHNIQUE</a:t>
            </a:r>
          </a:p>
        </p:txBody>
      </p:sp>
    </p:spTree>
    <p:extLst>
      <p:ext uri="{BB962C8B-B14F-4D97-AF65-F5344CB8AC3E}">
        <p14:creationId xmlns:p14="http://schemas.microsoft.com/office/powerpoint/2010/main" val="6808959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4561" y="1018572"/>
            <a:ext cx="4167360" cy="4653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5969"/>
            <a:ext cx="4345920" cy="4873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83521" y="165618"/>
            <a:ext cx="3212640" cy="313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55188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sv-SE">
                <a:solidFill>
                  <a:srgbClr val="000000"/>
                </a:solidFill>
              </a:rPr>
              <a:t>Example: Core body temperature</a:t>
            </a:r>
          </a:p>
        </p:txBody>
      </p:sp>
      <p:grpSp>
        <p:nvGrpSpPr>
          <p:cNvPr id="14340" name="Group 4"/>
          <p:cNvGrpSpPr>
            <a:grpSpLocks/>
          </p:cNvGrpSpPr>
          <p:nvPr/>
        </p:nvGrpSpPr>
        <p:grpSpPr bwMode="auto">
          <a:xfrm>
            <a:off x="2455201" y="2704604"/>
            <a:ext cx="272160" cy="272189"/>
            <a:chOff x="1705" y="1878"/>
            <a:chExt cx="189" cy="189"/>
          </a:xfrm>
        </p:grpSpPr>
        <p:sp>
          <p:nvSpPr>
            <p:cNvPr id="14341" name="Line 5"/>
            <p:cNvSpPr>
              <a:spLocks noChangeShapeType="1"/>
            </p:cNvSpPr>
            <p:nvPr/>
          </p:nvSpPr>
          <p:spPr bwMode="auto">
            <a:xfrm>
              <a:off x="1710" y="1878"/>
              <a:ext cx="177" cy="189"/>
            </a:xfrm>
            <a:prstGeom prst="line">
              <a:avLst/>
            </a:prstGeom>
            <a:noFill/>
            <a:ln w="1800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342" name="Line 6"/>
            <p:cNvSpPr>
              <a:spLocks noChangeShapeType="1"/>
            </p:cNvSpPr>
            <p:nvPr/>
          </p:nvSpPr>
          <p:spPr bwMode="auto">
            <a:xfrm flipH="1">
              <a:off x="1704" y="1878"/>
              <a:ext cx="191" cy="189"/>
            </a:xfrm>
            <a:prstGeom prst="line">
              <a:avLst/>
            </a:prstGeom>
            <a:noFill/>
            <a:ln w="1800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</p:grpSp>
      <p:sp>
        <p:nvSpPr>
          <p:cNvPr id="14343" name="AutoShape 7"/>
          <p:cNvSpPr>
            <a:spLocks/>
          </p:cNvSpPr>
          <p:nvPr/>
        </p:nvSpPr>
        <p:spPr bwMode="auto">
          <a:xfrm>
            <a:off x="5640481" y="2488582"/>
            <a:ext cx="249120" cy="995145"/>
          </a:xfrm>
          <a:prstGeom prst="rightBrace">
            <a:avLst>
              <a:gd name="adj1" fmla="val 33285"/>
              <a:gd name="adj2" fmla="val 52014"/>
            </a:avLst>
          </a:prstGeom>
          <a:noFill/>
          <a:ln w="18000" cap="sq">
            <a:solidFill>
              <a:srgbClr val="8080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sv-SE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6552000" y="2688763"/>
            <a:ext cx="866880" cy="545817"/>
          </a:xfrm>
          <a:prstGeom prst="rect">
            <a:avLst/>
          </a:prstGeom>
          <a:solidFill>
            <a:srgbClr val="C3DB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55188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sv-SE" b="1">
                <a:solidFill>
                  <a:srgbClr val="000000"/>
                </a:solidFill>
              </a:rPr>
              <a:t>SCALE</a:t>
            </a:r>
          </a:p>
          <a:p>
            <a:pPr>
              <a:buClrTx/>
              <a:buFontTx/>
              <a:buNone/>
            </a:pPr>
            <a:r>
              <a:rPr lang="en-US" altLang="sv-SE" b="1">
                <a:solidFill>
                  <a:srgbClr val="000000"/>
                </a:solidFill>
              </a:rPr>
              <a:t>UNIT</a:t>
            </a:r>
          </a:p>
        </p:txBody>
      </p:sp>
    </p:spTree>
    <p:extLst>
      <p:ext uri="{BB962C8B-B14F-4D97-AF65-F5344CB8AC3E}">
        <p14:creationId xmlns:p14="http://schemas.microsoft.com/office/powerpoint/2010/main" val="18670129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6"/>
  <p:tag name="ARTICULATE_AUDIO_RECORDED" val="1"/>
  <p:tag name="ELAPSEDTIME" val="16.7"/>
  <p:tag name="ARTICULATE_USED_LAYOUT" val="2"/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ULLET_1" val="8226"/>
  <p:tag name="MARGIN_1" val="0"/>
  <p:tag name="MARGIN_2" val="36"/>
  <p:tag name="MARGIN_3" val="72"/>
  <p:tag name="MARGIN_4" val="108"/>
  <p:tag name="MARGIN_5" val="144"/>
  <p:tag name="FONT_SIZE" val="12"/>
</p:tagLst>
</file>

<file path=ppt/theme/theme1.xml><?xml version="1.0" encoding="utf-8"?>
<a:theme xmlns:a="http://schemas.openxmlformats.org/drawingml/2006/main" name="IHTSDO PPT Template 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SnowmedCtShowcase2014_Introduction (20141008)</Template>
  <TotalTime>1738</TotalTime>
  <Words>445</Words>
  <Application>Microsoft Office PowerPoint</Application>
  <PresentationFormat>On-screen Show (4:3)</PresentationFormat>
  <Paragraphs>179</Paragraphs>
  <Slides>19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IHTSDO PPT Template 2014</vt:lpstr>
      <vt:lpstr>Observable and Investigation Model</vt:lpstr>
      <vt:lpstr>Agenda</vt:lpstr>
      <vt:lpstr>Observables model in 30 seconds</vt:lpstr>
      <vt:lpstr>Example: Core body temperature</vt:lpstr>
      <vt:lpstr>Observables model</vt:lpstr>
      <vt:lpstr>Observables, Observation procedures, and Observation results</vt:lpstr>
      <vt:lpstr>Observables model</vt:lpstr>
      <vt:lpstr>PowerPoint Presentation</vt:lpstr>
      <vt:lpstr>PowerPoint Presentation</vt:lpstr>
      <vt:lpstr>Example: Core body temperature, tympanic thermometer</vt:lpstr>
      <vt:lpstr>Example: Core body temperature, oral thermometer</vt:lpstr>
      <vt:lpstr>Example: Joint temperature</vt:lpstr>
      <vt:lpstr>Example: Serum sodium concentration</vt:lpstr>
      <vt:lpstr>Example: Serum sodium concentration</vt:lpstr>
      <vt:lpstr>Example: Relative mass concentration of IgG in csf to IgG in plasma</vt:lpstr>
      <vt:lpstr>Example: Relative mass concentration…</vt:lpstr>
      <vt:lpstr>Process observables</vt:lpstr>
      <vt:lpstr>Process observables</vt:lpstr>
      <vt:lpstr>PowerPoint Presentation</vt:lpstr>
    </vt:vector>
  </TitlesOfParts>
  <Company>IHTSDO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SNOMED CT Introduction</dc:title>
  <dc:creator>Linda Bird</dc:creator>
  <cp:lastModifiedBy>danka</cp:lastModifiedBy>
  <cp:revision>84</cp:revision>
  <dcterms:created xsi:type="dcterms:W3CDTF">2014-10-07T22:10:01Z</dcterms:created>
  <dcterms:modified xsi:type="dcterms:W3CDTF">2014-10-27T21:27:24Z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903DAC94-693E-479B-9D43-6F2991398948</vt:lpwstr>
  </property>
  <property fmtid="{D5CDD505-2E9C-101B-9397-08002B2CF9AE}" pid="3" name="ArticulatePath">
    <vt:lpwstr>Presentation2</vt:lpwstr>
  </property>
</Properties>
</file>