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2.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1"/>
  </p:sldMasterIdLst>
  <p:notesMasterIdLst>
    <p:notesMasterId r:id="rId35"/>
  </p:notesMasterIdLst>
  <p:sldIdLst>
    <p:sldId id="258" r:id="rId2"/>
    <p:sldId id="286" r:id="rId3"/>
    <p:sldId id="263" r:id="rId4"/>
    <p:sldId id="276" r:id="rId5"/>
    <p:sldId id="277" r:id="rId6"/>
    <p:sldId id="290" r:id="rId7"/>
    <p:sldId id="281" r:id="rId8"/>
    <p:sldId id="287" r:id="rId9"/>
    <p:sldId id="288" r:id="rId10"/>
    <p:sldId id="280" r:id="rId11"/>
    <p:sldId id="300" r:id="rId12"/>
    <p:sldId id="299" r:id="rId13"/>
    <p:sldId id="302" r:id="rId14"/>
    <p:sldId id="301" r:id="rId15"/>
    <p:sldId id="271" r:id="rId16"/>
    <p:sldId id="294" r:id="rId17"/>
    <p:sldId id="296" r:id="rId18"/>
    <p:sldId id="298" r:id="rId19"/>
    <p:sldId id="284" r:id="rId20"/>
    <p:sldId id="303" r:id="rId21"/>
    <p:sldId id="304" r:id="rId22"/>
    <p:sldId id="307" r:id="rId23"/>
    <p:sldId id="308" r:id="rId24"/>
    <p:sldId id="309" r:id="rId25"/>
    <p:sldId id="311" r:id="rId26"/>
    <p:sldId id="310" r:id="rId27"/>
    <p:sldId id="306" r:id="rId28"/>
    <p:sldId id="305" r:id="rId29"/>
    <p:sldId id="312" r:id="rId30"/>
    <p:sldId id="313" r:id="rId31"/>
    <p:sldId id="295" r:id="rId32"/>
    <p:sldId id="289" r:id="rId33"/>
    <p:sldId id="274" r:id="rId34"/>
  </p:sldIdLst>
  <p:sldSz cx="9144000" cy="6858000" type="screen4x3"/>
  <p:notesSz cx="9144000" cy="6858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e Santamaria" initials="SS" lastIdx="11" clrIdx="0">
    <p:extLst>
      <p:ext uri="{19B8F6BF-5375-455C-9EA6-DF929625EA0E}">
        <p15:presenceInfo xmlns:p15="http://schemas.microsoft.com/office/powerpoint/2012/main" userId="fcedf19cd02574d1" providerId="Windows Live"/>
      </p:ext>
    </p:extLst>
  </p:cmAuthor>
  <p:cmAuthor id="2" name="Farzaneh" initials="F" lastIdx="5" clrIdx="1">
    <p:extLst>
      <p:ext uri="{19B8F6BF-5375-455C-9EA6-DF929625EA0E}">
        <p15:presenceInfo xmlns:p15="http://schemas.microsoft.com/office/powerpoint/2012/main" userId="Farzaneh"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20010" autoAdjust="0"/>
    <p:restoredTop sz="77250" autoAdjust="0"/>
  </p:normalViewPr>
  <p:slideViewPr>
    <p:cSldViewPr snapToGrid="0" snapToObjects="1">
      <p:cViewPr varScale="1">
        <p:scale>
          <a:sx n="80" d="100"/>
          <a:sy n="80" d="100"/>
        </p:scale>
        <p:origin x="108" y="24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txBox="1">
            <a:spLocks noGrp="1"/>
          </p:cNvSpPr>
          <p:nvPr>
            <p:ph type="hdr" idx="2"/>
          </p:nvPr>
        </p:nvSpPr>
        <p:spPr>
          <a:xfrm>
            <a:off x="0" y="0"/>
            <a:ext cx="3962399" cy="342899"/>
          </a:xfrm>
          <a:prstGeom prst="rect">
            <a:avLst/>
          </a:prstGeom>
          <a:noFill/>
          <a:ln>
            <a:noFill/>
          </a:ln>
        </p:spPr>
        <p:txBody>
          <a:bodyPr lIns="91425" tIns="91425" rIns="91425" bIns="91425" anchor="t"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3" name="Shape 3"/>
          <p:cNvSpPr txBox="1">
            <a:spLocks noGrp="1"/>
          </p:cNvSpPr>
          <p:nvPr>
            <p:ph type="dt" idx="10"/>
          </p:nvPr>
        </p:nvSpPr>
        <p:spPr>
          <a:xfrm>
            <a:off x="5179483" y="0"/>
            <a:ext cx="3962399" cy="342899"/>
          </a:xfrm>
          <a:prstGeom prst="rect">
            <a:avLst/>
          </a:prstGeom>
          <a:noFill/>
          <a:ln>
            <a:noFill/>
          </a:ln>
        </p:spPr>
        <p:txBody>
          <a:bodyPr lIns="91425" tIns="91425" rIns="91425" bIns="91425" anchor="t" anchorCtr="0"/>
          <a:lstStyle>
            <a:lvl1pPr marL="0" marR="0" indent="0" algn="r"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4" name="Shape 4"/>
          <p:cNvSpPr>
            <a:spLocks noGrp="1" noRot="1" noChangeAspect="1"/>
          </p:cNvSpPr>
          <p:nvPr>
            <p:ph type="sldImg" idx="3"/>
          </p:nvPr>
        </p:nvSpPr>
        <p:spPr>
          <a:xfrm>
            <a:off x="2857500" y="514350"/>
            <a:ext cx="3429000" cy="2571749"/>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5" name="Shape 5"/>
          <p:cNvSpPr txBox="1">
            <a:spLocks noGrp="1"/>
          </p:cNvSpPr>
          <p:nvPr>
            <p:ph type="body" idx="1"/>
          </p:nvPr>
        </p:nvSpPr>
        <p:spPr>
          <a:xfrm>
            <a:off x="914400" y="3257550"/>
            <a:ext cx="7315200" cy="3086099"/>
          </a:xfrm>
          <a:prstGeom prst="rect">
            <a:avLst/>
          </a:prstGeom>
          <a:noFill/>
          <a:ln>
            <a:noFill/>
          </a:ln>
        </p:spPr>
        <p:txBody>
          <a:bodyPr lIns="91425" tIns="91425" rIns="91425" bIns="91425" anchor="ctr"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6" name="Shape 6"/>
          <p:cNvSpPr txBox="1">
            <a:spLocks noGrp="1"/>
          </p:cNvSpPr>
          <p:nvPr>
            <p:ph type="ftr" idx="11"/>
          </p:nvPr>
        </p:nvSpPr>
        <p:spPr>
          <a:xfrm>
            <a:off x="0" y="6513910"/>
            <a:ext cx="3962399" cy="342899"/>
          </a:xfrm>
          <a:prstGeom prst="rect">
            <a:avLst/>
          </a:prstGeom>
          <a:noFill/>
          <a:ln>
            <a:noFill/>
          </a:ln>
        </p:spPr>
        <p:txBody>
          <a:bodyPr lIns="91425" tIns="91425" rIns="91425" bIns="91425" anchor="b"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7" name="Shape 7"/>
          <p:cNvSpPr txBox="1">
            <a:spLocks noGrp="1"/>
          </p:cNvSpPr>
          <p:nvPr>
            <p:ph type="sldNum" idx="12"/>
          </p:nvPr>
        </p:nvSpPr>
        <p:spPr>
          <a:xfrm>
            <a:off x="5179483" y="6513910"/>
            <a:ext cx="3962399" cy="342899"/>
          </a:xfrm>
          <a:prstGeom prst="rect">
            <a:avLst/>
          </a:prstGeom>
          <a:noFill/>
          <a:ln>
            <a:noFill/>
          </a:ln>
        </p:spPr>
        <p:txBody>
          <a:bodyPr lIns="91425" tIns="91425" rIns="91425" bIns="91425" anchor="b" anchorCtr="0"/>
          <a:lstStyle>
            <a:lvl1pPr marL="0" marR="0" indent="0" algn="r" rtl="0">
              <a:defRPr sz="1200" b="0" i="0" u="none" strike="noStrike" cap="none" baseline="0"/>
            </a:lvl1pPr>
            <a:lvl2pPr marL="0" marR="0" indent="0" algn="l" rtl="0">
              <a:defRPr/>
            </a:lvl2pPr>
            <a:lvl3pPr marL="0" marR="0" indent="0" algn="l" rtl="0">
              <a:defRPr/>
            </a:lvl3pPr>
            <a:lvl4pPr marL="0" marR="0" indent="0" algn="l" rtl="0">
              <a:defRPr/>
            </a:lvl4pPr>
            <a:lvl5pPr marL="0" marR="0" indent="0" algn="l" rtl="0">
              <a:defRPr/>
            </a:lvl5pPr>
            <a:lvl6pPr marL="0" marR="0" indent="0" algn="l" rtl="0">
              <a:defRPr/>
            </a:lvl6pPr>
            <a:lvl7pPr marL="0" marR="0" indent="0" algn="l" rtl="0">
              <a:defRPr/>
            </a:lvl7pPr>
            <a:lvl8pPr marL="0" marR="0" indent="0" algn="l" rtl="0">
              <a:defRPr/>
            </a:lvl8pPr>
            <a:lvl9pPr marL="0" marR="0" indent="0" algn="l" rtl="0">
              <a:defRPr/>
            </a:lvl9pPr>
          </a:lstStyle>
          <a:p>
            <a:endParaRPr/>
          </a:p>
        </p:txBody>
      </p:sp>
    </p:spTree>
    <p:extLst>
      <p:ext uri="{BB962C8B-B14F-4D97-AF65-F5344CB8AC3E}">
        <p14:creationId xmlns:p14="http://schemas.microsoft.com/office/powerpoint/2010/main" val="1257629482"/>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u="sng" dirty="0" smtClean="0"/>
              <a:t>IHTSDO</a:t>
            </a:r>
            <a:r>
              <a:rPr lang="en-US" b="1" u="sng" baseline="0" dirty="0" smtClean="0"/>
              <a:t> individuals and roles:</a:t>
            </a:r>
            <a:r>
              <a:rPr lang="en-US" baseline="0" dirty="0" smtClean="0"/>
              <a:t/>
            </a:r>
            <a:br>
              <a:rPr lang="en-US" baseline="0" dirty="0" smtClean="0"/>
            </a:br>
            <a:r>
              <a:rPr lang="en-US" baseline="0" dirty="0" smtClean="0"/>
              <a:t>Head of Terminology – Kent </a:t>
            </a:r>
            <a:r>
              <a:rPr lang="en-US" baseline="0" dirty="0" err="1" smtClean="0"/>
              <a:t>Spackman</a:t>
            </a:r>
            <a:endParaRPr lang="en-US" baseline="0" dirty="0" smtClean="0"/>
          </a:p>
          <a:p>
            <a:r>
              <a:rPr lang="en-US" baseline="0" dirty="0" smtClean="0"/>
              <a:t>Head of Content Development – Ian Green</a:t>
            </a:r>
          </a:p>
          <a:p>
            <a:r>
              <a:rPr lang="en-US" baseline="0" dirty="0" smtClean="0"/>
              <a:t>Head of Implementation and Education – David </a:t>
            </a:r>
            <a:r>
              <a:rPr lang="en-US" baseline="0" dirty="0" err="1" smtClean="0"/>
              <a:t>Markwell</a:t>
            </a:r>
            <a:endParaRPr lang="en-US" baseline="0" dirty="0" smtClean="0"/>
          </a:p>
          <a:p>
            <a:r>
              <a:rPr lang="en-US" baseline="0" dirty="0" smtClean="0"/>
              <a:t>Head of Delivery – Robert </a:t>
            </a:r>
            <a:r>
              <a:rPr lang="en-US" baseline="0" dirty="0" err="1" smtClean="0"/>
              <a:t>Turnball</a:t>
            </a:r>
            <a:endParaRPr lang="en-US" baseline="0" dirty="0" smtClean="0"/>
          </a:p>
          <a:p>
            <a:r>
              <a:rPr lang="en-US" baseline="0" dirty="0" smtClean="0"/>
              <a:t>Terminologists – </a:t>
            </a:r>
            <a:r>
              <a:rPr lang="en-US" baseline="0" dirty="0" err="1" smtClean="0"/>
              <a:t>Farzaneh</a:t>
            </a:r>
            <a:r>
              <a:rPr lang="en-US" baseline="0" dirty="0" smtClean="0"/>
              <a:t> </a:t>
            </a:r>
            <a:r>
              <a:rPr lang="en-US" baseline="0" dirty="0" err="1" smtClean="0"/>
              <a:t>Ashrafi</a:t>
            </a:r>
            <a:r>
              <a:rPr lang="en-US" baseline="0" dirty="0" smtClean="0"/>
              <a:t> and Suzanne Santamaria</a:t>
            </a:r>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438494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r>
              <a:rPr lang="en-US" dirty="0" smtClean="0"/>
              <a:t>Examples: </a:t>
            </a:r>
          </a:p>
          <a:p>
            <a:pPr marL="228600" indent="-228600">
              <a:buAutoNum type="arabicPeriod"/>
            </a:pPr>
            <a:r>
              <a:rPr lang="en-US" dirty="0" smtClean="0"/>
              <a:t>Appearance of urine,</a:t>
            </a:r>
            <a:r>
              <a:rPr lang="en-US" baseline="0" dirty="0" smtClean="0"/>
              <a:t> Unidentified crystals, specimen + system</a:t>
            </a:r>
          </a:p>
          <a:p>
            <a:pPr marL="228600" indent="-228600">
              <a:buAutoNum type="arabicPeriod"/>
            </a:pPr>
            <a:r>
              <a:rPr lang="en-US" i="0" dirty="0" smtClean="0"/>
              <a:t>Leukocytes other </a:t>
            </a:r>
            <a:endParaRPr lang="en-US" i="0" baseline="0" dirty="0" smtClean="0"/>
          </a:p>
          <a:p>
            <a:pPr marL="0" indent="0">
              <a:buNone/>
            </a:pPr>
            <a:r>
              <a:rPr lang="en-US" baseline="0" dirty="0" smtClean="0"/>
              <a:t>4. New population of cells hierarchy needed in SNOMED</a:t>
            </a:r>
          </a:p>
          <a:p>
            <a:pPr marL="0" indent="0">
              <a:buNone/>
            </a:pPr>
            <a:r>
              <a:rPr lang="en-US" baseline="0" dirty="0" smtClean="0"/>
              <a:t>5. Amphetamines vs amphetamine</a:t>
            </a:r>
          </a:p>
          <a:p>
            <a:pPr marL="0" indent="0">
              <a:buNone/>
            </a:pPr>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7127232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indent="0">
              <a:buNone/>
            </a:pPr>
            <a:r>
              <a:rPr lang="en-US" dirty="0" smtClean="0"/>
              <a:t>Mapping and modeling questions</a:t>
            </a:r>
          </a:p>
          <a:p>
            <a:pPr lvl="1" indent="-342900">
              <a:spcBef>
                <a:spcPts val="0"/>
              </a:spcBef>
              <a:spcAft>
                <a:spcPts val="0"/>
              </a:spcAft>
              <a:buSzPct val="85000"/>
            </a:pPr>
            <a:r>
              <a:rPr lang="en-US" dirty="0" smtClean="0"/>
              <a:t>Impression</a:t>
            </a:r>
          </a:p>
          <a:p>
            <a:pPr lvl="1" indent="-342900">
              <a:spcBef>
                <a:spcPts val="0"/>
              </a:spcBef>
              <a:spcAft>
                <a:spcPts val="0"/>
              </a:spcAft>
              <a:buSzPct val="85000"/>
            </a:pPr>
            <a:r>
              <a:rPr lang="en-US" dirty="0" smtClean="0"/>
              <a:t>Population of cells concepts</a:t>
            </a:r>
          </a:p>
          <a:p>
            <a:pPr lvl="1" indent="-342900">
              <a:spcBef>
                <a:spcPts val="0"/>
              </a:spcBef>
              <a:spcAft>
                <a:spcPts val="0"/>
              </a:spcAft>
              <a:buSzPct val="85000"/>
            </a:pPr>
            <a:r>
              <a:rPr lang="en-US" dirty="0" smtClean="0"/>
              <a:t>Context of cell representation</a:t>
            </a:r>
          </a:p>
          <a:p>
            <a:pPr lvl="1" indent="-342900">
              <a:spcBef>
                <a:spcPts val="0"/>
              </a:spcBef>
              <a:spcAft>
                <a:spcPts val="0"/>
              </a:spcAft>
              <a:buSzPct val="85000"/>
            </a:pPr>
            <a:r>
              <a:rPr lang="en-US" dirty="0" smtClean="0"/>
              <a:t>Specimen and system</a:t>
            </a:r>
          </a:p>
          <a:p>
            <a:pPr lvl="1" indent="-342900">
              <a:spcBef>
                <a:spcPts val="0"/>
              </a:spcBef>
              <a:spcAft>
                <a:spcPts val="0"/>
              </a:spcAft>
              <a:buSzPct val="85000"/>
            </a:pPr>
            <a:r>
              <a:rPr lang="en-US" dirty="0" smtClean="0"/>
              <a:t>Leukocytes other</a:t>
            </a:r>
          </a:p>
          <a:p>
            <a:pPr indent="-342900">
              <a:spcBef>
                <a:spcPts val="0"/>
              </a:spcBef>
              <a:spcAft>
                <a:spcPts val="0"/>
              </a:spcAft>
              <a:buSzPct val="85000"/>
            </a:pPr>
            <a:r>
              <a:rPr lang="en-US" dirty="0" smtClean="0"/>
              <a:t>Planning</a:t>
            </a:r>
          </a:p>
          <a:p>
            <a:pPr lvl="1" indent="-342900">
              <a:spcBef>
                <a:spcPts val="0"/>
              </a:spcBef>
              <a:spcAft>
                <a:spcPts val="0"/>
              </a:spcAft>
              <a:buSzPct val="85000"/>
            </a:pPr>
            <a:r>
              <a:rPr lang="en-US" dirty="0" smtClean="0"/>
              <a:t>Scope</a:t>
            </a:r>
          </a:p>
          <a:p>
            <a:pPr lvl="1" indent="-342900">
              <a:spcBef>
                <a:spcPts val="0"/>
              </a:spcBef>
              <a:spcAft>
                <a:spcPts val="0"/>
              </a:spcAft>
              <a:buSzPct val="85000"/>
            </a:pPr>
            <a:r>
              <a:rPr lang="en-US" dirty="0" smtClean="0"/>
              <a:t>Current roadmap</a:t>
            </a:r>
          </a:p>
          <a:p>
            <a:pPr lvl="1" indent="-342900">
              <a:spcBef>
                <a:spcPts val="0"/>
              </a:spcBef>
              <a:spcAft>
                <a:spcPts val="0"/>
              </a:spcAft>
              <a:buSzPct val="85000"/>
            </a:pPr>
            <a:r>
              <a:rPr lang="en-US" dirty="0" smtClean="0"/>
              <a:t>Modeling current SNOMED lab Observables</a:t>
            </a:r>
          </a:p>
          <a:p>
            <a:pPr lvl="1" indent="-342900">
              <a:spcBef>
                <a:spcPts val="0"/>
              </a:spcBef>
              <a:spcAft>
                <a:spcPts val="0"/>
              </a:spcAft>
              <a:buSzPct val="85000"/>
            </a:pPr>
            <a:r>
              <a:rPr lang="en-US" dirty="0" smtClean="0"/>
              <a:t>Modeling clinical observables</a:t>
            </a:r>
          </a:p>
          <a:p>
            <a:pPr marL="0" indent="0">
              <a:buNone/>
            </a:pPr>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37313666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2811152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3384206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1007101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35269371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7864876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9552525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7142348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442359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xfrm>
            <a:off x="2857500" y="514350"/>
            <a:ext cx="3429000" cy="25717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smtClean="0"/>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sz="1200">
                <a:solidFill>
                  <a:schemeClr val="tx1"/>
                </a:solidFill>
                <a:latin typeface="Calibri" panose="020F0502020204030204" pitchFamily="34" charset="0"/>
              </a:defRPr>
            </a:lvl1pPr>
            <a:lvl2pPr marL="784225" indent="-301625" algn="l" eaLnBrk="0" hangingPunct="0">
              <a:spcBef>
                <a:spcPct val="30000"/>
              </a:spcBef>
              <a:defRPr sz="1200">
                <a:solidFill>
                  <a:schemeClr val="tx1"/>
                </a:solidFill>
                <a:latin typeface="Calibri" panose="020F0502020204030204" pitchFamily="34" charset="0"/>
              </a:defRPr>
            </a:lvl2pPr>
            <a:lvl3pPr marL="1208088" indent="-241300" algn="l" eaLnBrk="0" hangingPunct="0">
              <a:spcBef>
                <a:spcPct val="30000"/>
              </a:spcBef>
              <a:defRPr sz="1200">
                <a:solidFill>
                  <a:schemeClr val="tx1"/>
                </a:solidFill>
                <a:latin typeface="Calibri" panose="020F0502020204030204" pitchFamily="34" charset="0"/>
              </a:defRPr>
            </a:lvl3pPr>
            <a:lvl4pPr marL="1690688" indent="-241300" algn="l" eaLnBrk="0" hangingPunct="0">
              <a:spcBef>
                <a:spcPct val="30000"/>
              </a:spcBef>
              <a:defRPr sz="1200">
                <a:solidFill>
                  <a:schemeClr val="tx1"/>
                </a:solidFill>
                <a:latin typeface="Calibri" panose="020F0502020204030204" pitchFamily="34" charset="0"/>
              </a:defRPr>
            </a:lvl4pPr>
            <a:lvl5pPr marL="2174875" indent="-241300" algn="l" eaLnBrk="0" hangingPunct="0">
              <a:spcBef>
                <a:spcPct val="30000"/>
              </a:spcBef>
              <a:defRPr sz="1200">
                <a:solidFill>
                  <a:schemeClr val="tx1"/>
                </a:solidFill>
                <a:latin typeface="Calibri" panose="020F0502020204030204" pitchFamily="34" charset="0"/>
              </a:defRPr>
            </a:lvl5pPr>
            <a:lvl6pPr marL="2632075" indent="-241300" eaLnBrk="0" fontAlgn="base" hangingPunct="0">
              <a:spcBef>
                <a:spcPct val="30000"/>
              </a:spcBef>
              <a:spcAft>
                <a:spcPct val="0"/>
              </a:spcAft>
              <a:defRPr sz="1200">
                <a:solidFill>
                  <a:schemeClr val="tx1"/>
                </a:solidFill>
                <a:latin typeface="Calibri" panose="020F0502020204030204" pitchFamily="34" charset="0"/>
              </a:defRPr>
            </a:lvl6pPr>
            <a:lvl7pPr marL="3089275" indent="-241300" eaLnBrk="0" fontAlgn="base" hangingPunct="0">
              <a:spcBef>
                <a:spcPct val="30000"/>
              </a:spcBef>
              <a:spcAft>
                <a:spcPct val="0"/>
              </a:spcAft>
              <a:defRPr sz="1200">
                <a:solidFill>
                  <a:schemeClr val="tx1"/>
                </a:solidFill>
                <a:latin typeface="Calibri" panose="020F0502020204030204" pitchFamily="34" charset="0"/>
              </a:defRPr>
            </a:lvl7pPr>
            <a:lvl8pPr marL="3546475" indent="-241300" eaLnBrk="0" fontAlgn="base" hangingPunct="0">
              <a:spcBef>
                <a:spcPct val="30000"/>
              </a:spcBef>
              <a:spcAft>
                <a:spcPct val="0"/>
              </a:spcAft>
              <a:defRPr sz="1200">
                <a:solidFill>
                  <a:schemeClr val="tx1"/>
                </a:solidFill>
                <a:latin typeface="Calibri" panose="020F0502020204030204" pitchFamily="34" charset="0"/>
              </a:defRPr>
            </a:lvl8pPr>
            <a:lvl9pPr marL="4003675" indent="-241300" eaLnBrk="0" fontAlgn="base" hangingPunct="0">
              <a:spcBef>
                <a:spcPct val="30000"/>
              </a:spcBef>
              <a:spcAft>
                <a:spcPct val="0"/>
              </a:spcAft>
              <a:defRPr sz="1200">
                <a:solidFill>
                  <a:schemeClr val="tx1"/>
                </a:solidFill>
                <a:latin typeface="Calibri" panose="020F0502020204030204" pitchFamily="34" charset="0"/>
              </a:defRPr>
            </a:lvl9pPr>
          </a:lstStyle>
          <a:p>
            <a:pPr algn="r" eaLnBrk="1" hangingPunct="1">
              <a:spcBef>
                <a:spcPct val="0"/>
              </a:spcBef>
            </a:pPr>
            <a:fld id="{72DBAE45-A763-4BCB-B3E8-21702A166155}" type="slidenum">
              <a:rPr lang="en-NZ" sz="1300">
                <a:solidFill>
                  <a:srgbClr val="000000"/>
                </a:solidFill>
              </a:rPr>
              <a:pPr algn="r" eaLnBrk="1" hangingPunct="1">
                <a:spcBef>
                  <a:spcPct val="0"/>
                </a:spcBef>
              </a:pPr>
              <a:t>6</a:t>
            </a:fld>
            <a:endParaRPr lang="en-NZ" sz="1300">
              <a:solidFill>
                <a:srgbClr val="000000"/>
              </a:solidFill>
            </a:endParaRPr>
          </a:p>
        </p:txBody>
      </p:sp>
    </p:spTree>
    <p:extLst>
      <p:ext uri="{BB962C8B-B14F-4D97-AF65-F5344CB8AC3E}">
        <p14:creationId xmlns:p14="http://schemas.microsoft.com/office/powerpoint/2010/main" val="30764873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xfrm>
            <a:off x="2857500" y="514350"/>
            <a:ext cx="3429000" cy="25717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dirty="0" smtClean="0"/>
          </a:p>
        </p:txBody>
      </p:sp>
      <p:sp>
        <p:nvSpPr>
          <p:cNvPr id="409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sz="1200">
                <a:solidFill>
                  <a:schemeClr val="tx1"/>
                </a:solidFill>
                <a:latin typeface="Calibri" panose="020F0502020204030204" pitchFamily="34" charset="0"/>
              </a:defRPr>
            </a:lvl1pPr>
            <a:lvl2pPr marL="784225" indent="-301625" algn="l" eaLnBrk="0" hangingPunct="0">
              <a:spcBef>
                <a:spcPct val="30000"/>
              </a:spcBef>
              <a:defRPr sz="1200">
                <a:solidFill>
                  <a:schemeClr val="tx1"/>
                </a:solidFill>
                <a:latin typeface="Calibri" panose="020F0502020204030204" pitchFamily="34" charset="0"/>
              </a:defRPr>
            </a:lvl2pPr>
            <a:lvl3pPr marL="1208088" indent="-241300" algn="l" eaLnBrk="0" hangingPunct="0">
              <a:spcBef>
                <a:spcPct val="30000"/>
              </a:spcBef>
              <a:defRPr sz="1200">
                <a:solidFill>
                  <a:schemeClr val="tx1"/>
                </a:solidFill>
                <a:latin typeface="Calibri" panose="020F0502020204030204" pitchFamily="34" charset="0"/>
              </a:defRPr>
            </a:lvl3pPr>
            <a:lvl4pPr marL="1690688" indent="-241300" algn="l" eaLnBrk="0" hangingPunct="0">
              <a:spcBef>
                <a:spcPct val="30000"/>
              </a:spcBef>
              <a:defRPr sz="1200">
                <a:solidFill>
                  <a:schemeClr val="tx1"/>
                </a:solidFill>
                <a:latin typeface="Calibri" panose="020F0502020204030204" pitchFamily="34" charset="0"/>
              </a:defRPr>
            </a:lvl4pPr>
            <a:lvl5pPr marL="2174875" indent="-241300" algn="l" eaLnBrk="0" hangingPunct="0">
              <a:spcBef>
                <a:spcPct val="30000"/>
              </a:spcBef>
              <a:defRPr sz="1200">
                <a:solidFill>
                  <a:schemeClr val="tx1"/>
                </a:solidFill>
                <a:latin typeface="Calibri" panose="020F0502020204030204" pitchFamily="34" charset="0"/>
              </a:defRPr>
            </a:lvl5pPr>
            <a:lvl6pPr marL="2632075" indent="-241300" eaLnBrk="0" fontAlgn="base" hangingPunct="0">
              <a:spcBef>
                <a:spcPct val="30000"/>
              </a:spcBef>
              <a:spcAft>
                <a:spcPct val="0"/>
              </a:spcAft>
              <a:defRPr sz="1200">
                <a:solidFill>
                  <a:schemeClr val="tx1"/>
                </a:solidFill>
                <a:latin typeface="Calibri" panose="020F0502020204030204" pitchFamily="34" charset="0"/>
              </a:defRPr>
            </a:lvl6pPr>
            <a:lvl7pPr marL="3089275" indent="-241300" eaLnBrk="0" fontAlgn="base" hangingPunct="0">
              <a:spcBef>
                <a:spcPct val="30000"/>
              </a:spcBef>
              <a:spcAft>
                <a:spcPct val="0"/>
              </a:spcAft>
              <a:defRPr sz="1200">
                <a:solidFill>
                  <a:schemeClr val="tx1"/>
                </a:solidFill>
                <a:latin typeface="Calibri" panose="020F0502020204030204" pitchFamily="34" charset="0"/>
              </a:defRPr>
            </a:lvl7pPr>
            <a:lvl8pPr marL="3546475" indent="-241300" eaLnBrk="0" fontAlgn="base" hangingPunct="0">
              <a:spcBef>
                <a:spcPct val="30000"/>
              </a:spcBef>
              <a:spcAft>
                <a:spcPct val="0"/>
              </a:spcAft>
              <a:defRPr sz="1200">
                <a:solidFill>
                  <a:schemeClr val="tx1"/>
                </a:solidFill>
                <a:latin typeface="Calibri" panose="020F0502020204030204" pitchFamily="34" charset="0"/>
              </a:defRPr>
            </a:lvl8pPr>
            <a:lvl9pPr marL="4003675" indent="-241300" eaLnBrk="0" fontAlgn="base" hangingPunct="0">
              <a:spcBef>
                <a:spcPct val="30000"/>
              </a:spcBef>
              <a:spcAft>
                <a:spcPct val="0"/>
              </a:spcAft>
              <a:defRPr sz="1200">
                <a:solidFill>
                  <a:schemeClr val="tx1"/>
                </a:solidFill>
                <a:latin typeface="Calibri" panose="020F0502020204030204" pitchFamily="34" charset="0"/>
              </a:defRPr>
            </a:lvl9pPr>
          </a:lstStyle>
          <a:p>
            <a:pPr algn="r" eaLnBrk="1" hangingPunct="1">
              <a:spcBef>
                <a:spcPct val="0"/>
              </a:spcBef>
            </a:pPr>
            <a:fld id="{72DBAE45-A763-4BCB-B3E8-21702A166155}" type="slidenum">
              <a:rPr lang="en-NZ" sz="1300">
                <a:solidFill>
                  <a:srgbClr val="000000"/>
                </a:solidFill>
              </a:rPr>
              <a:pPr algn="r" eaLnBrk="1" hangingPunct="1">
                <a:spcBef>
                  <a:spcPct val="0"/>
                </a:spcBef>
              </a:pPr>
              <a:t>29</a:t>
            </a:fld>
            <a:endParaRPr lang="en-NZ" sz="1300">
              <a:solidFill>
                <a:srgbClr val="000000"/>
              </a:solidFill>
            </a:endParaRPr>
          </a:p>
        </p:txBody>
      </p:sp>
    </p:spTree>
    <p:extLst>
      <p:ext uri="{BB962C8B-B14F-4D97-AF65-F5344CB8AC3E}">
        <p14:creationId xmlns:p14="http://schemas.microsoft.com/office/powerpoint/2010/main" val="37002772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pPr marL="0" indent="0">
              <a:buNone/>
            </a:pPr>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9740046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12"/>
          <p:cNvSpPr>
            <a:spLocks noGrp="1" noChangeArrowheads="1"/>
          </p:cNvSpPr>
          <p:nvPr>
            <p:ph type="sldNum"/>
          </p:nvPr>
        </p:nvSpPr>
        <p:spPr>
          <a:ln/>
        </p:spPr>
        <p:txBody>
          <a:bodyPr/>
          <a:lstStyle/>
          <a:p>
            <a:fld id="{B60689F9-7A71-46ED-BE0B-EB457CEE9229}" type="slidenum">
              <a:rPr lang="en-US" altLang="en-US"/>
              <a:pPr/>
              <a:t>12</a:t>
            </a:fld>
            <a:endParaRPr lang="en-US" altLang="en-US"/>
          </a:p>
        </p:txBody>
      </p:sp>
      <p:sp>
        <p:nvSpPr>
          <p:cNvPr id="36865" name="Rectangle 1"/>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6866" name="Rectangle 2"/>
          <p:cNvSpPr txBox="1">
            <a:spLocks noGrp="1" noChangeArrowheads="1"/>
          </p:cNvSpPr>
          <p:nvPr>
            <p:ph type="body" idx="1"/>
          </p:nvPr>
        </p:nvSpPr>
        <p:spPr bwMode="auto">
          <a:xfrm>
            <a:off x="755650" y="5078413"/>
            <a:ext cx="6046788" cy="4810125"/>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41570808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12"/>
          <p:cNvSpPr>
            <a:spLocks noGrp="1" noChangeArrowheads="1"/>
          </p:cNvSpPr>
          <p:nvPr>
            <p:ph type="sldNum"/>
          </p:nvPr>
        </p:nvSpPr>
        <p:spPr>
          <a:ln/>
        </p:spPr>
        <p:txBody>
          <a:bodyPr/>
          <a:lstStyle/>
          <a:p>
            <a:fld id="{1B4CB8AD-3524-4ADA-8699-9AC27F8E5F86}" type="slidenum">
              <a:rPr lang="en-US" altLang="en-US"/>
              <a:pPr/>
              <a:t>13</a:t>
            </a:fld>
            <a:endParaRPr lang="en-US" altLang="en-US"/>
          </a:p>
        </p:txBody>
      </p:sp>
      <p:sp>
        <p:nvSpPr>
          <p:cNvPr id="49153" name="Text Box 1"/>
          <p:cNvSpPr txBox="1">
            <a:spLocks noChangeArrowheads="1"/>
          </p:cNvSpPr>
          <p:nvPr/>
        </p:nvSpPr>
        <p:spPr bwMode="auto">
          <a:xfrm>
            <a:off x="4278313" y="10156825"/>
            <a:ext cx="3278187" cy="531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9pPr>
          </a:lstStyle>
          <a:p>
            <a:pPr algn="r">
              <a:buClrTx/>
              <a:buFontTx/>
              <a:buNone/>
            </a:pPr>
            <a:fld id="{2E7FCA2C-1E51-4A5B-805E-E3B6249D0543}" type="slidenum">
              <a:rPr lang="en-US" altLang="en-US" sz="1400">
                <a:solidFill>
                  <a:srgbClr val="000000"/>
                </a:solidFill>
                <a:latin typeface="Times New Roman" panose="02020603050405020304" pitchFamily="18" charset="0"/>
                <a:cs typeface="DejaVu Sans" panose="020B0603030804020204" pitchFamily="34" charset="0"/>
              </a:rPr>
              <a:pPr algn="r">
                <a:buClrTx/>
                <a:buFontTx/>
                <a:buNone/>
              </a:pPr>
              <a:t>13</a:t>
            </a:fld>
            <a:endParaRPr lang="en-US" altLang="en-US" sz="1400">
              <a:solidFill>
                <a:srgbClr val="000000"/>
              </a:solidFill>
              <a:latin typeface="Times New Roman" panose="02020603050405020304" pitchFamily="18" charset="0"/>
              <a:cs typeface="DejaVu Sans" panose="020B0603030804020204" pitchFamily="34" charset="0"/>
            </a:endParaRPr>
          </a:p>
        </p:txBody>
      </p:sp>
      <p:sp>
        <p:nvSpPr>
          <p:cNvPr id="49154" name="Rectangle 2"/>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9155" name="Rectangle 3"/>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3426716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12"/>
          <p:cNvSpPr>
            <a:spLocks noGrp="1" noChangeArrowheads="1"/>
          </p:cNvSpPr>
          <p:nvPr>
            <p:ph type="sldNum"/>
          </p:nvPr>
        </p:nvSpPr>
        <p:spPr>
          <a:ln/>
        </p:spPr>
        <p:txBody>
          <a:bodyPr/>
          <a:lstStyle/>
          <a:p>
            <a:fld id="{41758D0D-D57C-44D4-9559-914918F16EBA}" type="slidenum">
              <a:rPr lang="en-US" altLang="en-US"/>
              <a:pPr/>
              <a:t>14</a:t>
            </a:fld>
            <a:endParaRPr lang="en-US" altLang="en-US"/>
          </a:p>
        </p:txBody>
      </p:sp>
      <p:sp>
        <p:nvSpPr>
          <p:cNvPr id="50177" name="Text Box 1"/>
          <p:cNvSpPr txBox="1">
            <a:spLocks noChangeArrowheads="1"/>
          </p:cNvSpPr>
          <p:nvPr/>
        </p:nvSpPr>
        <p:spPr bwMode="auto">
          <a:xfrm>
            <a:off x="4278313" y="10156825"/>
            <a:ext cx="3278187" cy="5318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9pPr>
          </a:lstStyle>
          <a:p>
            <a:pPr algn="r">
              <a:buClrTx/>
              <a:buFontTx/>
              <a:buNone/>
            </a:pPr>
            <a:fld id="{36562BC5-C409-4715-AC25-56E1340B9AE1}" type="slidenum">
              <a:rPr lang="en-US" altLang="en-US" sz="1400">
                <a:solidFill>
                  <a:srgbClr val="000000"/>
                </a:solidFill>
                <a:latin typeface="Times New Roman" panose="02020603050405020304" pitchFamily="18" charset="0"/>
                <a:cs typeface="DejaVu Sans" panose="020B0603030804020204" pitchFamily="34" charset="0"/>
              </a:rPr>
              <a:pPr algn="r">
                <a:buClrTx/>
                <a:buFontTx/>
                <a:buNone/>
              </a:pPr>
              <a:t>14</a:t>
            </a:fld>
            <a:endParaRPr lang="en-US" altLang="en-US" sz="1400">
              <a:solidFill>
                <a:srgbClr val="000000"/>
              </a:solidFill>
              <a:latin typeface="Times New Roman" panose="02020603050405020304" pitchFamily="18" charset="0"/>
              <a:cs typeface="DejaVu Sans" panose="020B0603030804020204" pitchFamily="34" charset="0"/>
            </a:endParaRPr>
          </a:p>
        </p:txBody>
      </p:sp>
      <p:sp>
        <p:nvSpPr>
          <p:cNvPr id="50178" name="Rectangle 2"/>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0179" name="Rectangle 3"/>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21012052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35889414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1833793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10580612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0"/>
          </p:nvPr>
        </p:nvSpPr>
        <p:spPr/>
        <p:txBody>
          <a:bodyPr/>
          <a:lstStyle/>
          <a:p>
            <a:endParaRPr lang="en-US"/>
          </a:p>
        </p:txBody>
      </p:sp>
    </p:spTree>
    <p:extLst>
      <p:ext uri="{BB962C8B-B14F-4D97-AF65-F5344CB8AC3E}">
        <p14:creationId xmlns:p14="http://schemas.microsoft.com/office/powerpoint/2010/main" val="373559192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eldias">
    <p:spTree>
      <p:nvGrpSpPr>
        <p:cNvPr id="1" name="Shape 12"/>
        <p:cNvGrpSpPr/>
        <p:nvPr/>
      </p:nvGrpSpPr>
      <p:grpSpPr>
        <a:xfrm>
          <a:off x="0" y="0"/>
          <a:ext cx="0" cy="0"/>
          <a:chOff x="0" y="0"/>
          <a:chExt cx="0" cy="0"/>
        </a:xfrm>
      </p:grpSpPr>
      <p:cxnSp>
        <p:nvCxnSpPr>
          <p:cNvPr id="13" name="Shape 13"/>
          <p:cNvCxnSpPr/>
          <p:nvPr/>
        </p:nvCxnSpPr>
        <p:spPr>
          <a:xfrm>
            <a:off x="0" y="1613266"/>
            <a:ext cx="9144000" cy="0"/>
          </a:xfrm>
          <a:prstGeom prst="straightConnector1">
            <a:avLst/>
          </a:prstGeom>
          <a:noFill/>
          <a:ln w="9525" cap="flat">
            <a:solidFill>
              <a:srgbClr val="229BB8"/>
            </a:solidFill>
            <a:prstDash val="solid"/>
            <a:round/>
            <a:headEnd type="none" w="med" len="med"/>
            <a:tailEnd type="none" w="med" len="med"/>
          </a:ln>
        </p:spPr>
      </p:cxnSp>
      <p:sp>
        <p:nvSpPr>
          <p:cNvPr id="14" name="Shape 14"/>
          <p:cNvSpPr txBox="1">
            <a:spLocks noGrp="1"/>
          </p:cNvSpPr>
          <p:nvPr>
            <p:ph type="ctrTitle"/>
          </p:nvPr>
        </p:nvSpPr>
        <p:spPr>
          <a:xfrm>
            <a:off x="685800" y="2143116"/>
            <a:ext cx="7772400" cy="1470024"/>
          </a:xfrm>
          <a:prstGeom prst="rect">
            <a:avLst/>
          </a:prstGeom>
          <a:noFill/>
          <a:ln>
            <a:noFill/>
          </a:ln>
        </p:spPr>
        <p:txBody>
          <a:bodyPr lIns="91425" tIns="91425" rIns="91425" bIns="91425" anchor="ctr" anchorCtr="0"/>
          <a:lstStyle>
            <a:lvl1pPr marL="0" marR="0" indent="0" algn="l" rtl="0">
              <a:spcBef>
                <a:spcPts val="0"/>
              </a:spcBef>
              <a:spcAft>
                <a:spcPts val="0"/>
              </a:spcAft>
              <a:defRPr sz="3600" b="0" i="0" u="none" strike="noStrike" cap="none" baseline="0">
                <a:solidFill>
                  <a:srgbClr val="21218A"/>
                </a:solidFill>
                <a:latin typeface="Museo 500"/>
                <a:ea typeface="Arial"/>
                <a:cs typeface="Museo 500"/>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r>
              <a:rPr lang="en-US" smtClean="0"/>
              <a:t>Click to edit Master title style</a:t>
            </a:r>
            <a:endParaRPr dirty="0"/>
          </a:p>
        </p:txBody>
      </p:sp>
      <p:sp>
        <p:nvSpPr>
          <p:cNvPr id="15" name="Shape 15"/>
          <p:cNvSpPr txBox="1">
            <a:spLocks noGrp="1"/>
          </p:cNvSpPr>
          <p:nvPr>
            <p:ph type="subTitle" idx="1"/>
          </p:nvPr>
        </p:nvSpPr>
        <p:spPr>
          <a:xfrm>
            <a:off x="685800" y="3895402"/>
            <a:ext cx="6400799" cy="1469528"/>
          </a:xfrm>
          <a:prstGeom prst="rect">
            <a:avLst/>
          </a:prstGeom>
          <a:noFill/>
          <a:ln>
            <a:noFill/>
          </a:ln>
        </p:spPr>
        <p:txBody>
          <a:bodyPr lIns="91425" tIns="91425" rIns="91425" bIns="91425" anchor="t" anchorCtr="0"/>
          <a:lstStyle>
            <a:lvl1pPr marL="0" marR="0" indent="0" algn="l" rtl="0">
              <a:spcBef>
                <a:spcPts val="100"/>
              </a:spcBef>
              <a:spcAft>
                <a:spcPts val="100"/>
              </a:spcAft>
              <a:buClr>
                <a:srgbClr val="0055B0"/>
              </a:buClr>
              <a:buFont typeface="Arial"/>
              <a:buNone/>
              <a:defRPr sz="2400" b="0" i="0" u="none" strike="noStrike" cap="none" baseline="0">
                <a:solidFill>
                  <a:srgbClr val="0070C0"/>
                </a:solidFill>
                <a:latin typeface="Museo 300"/>
                <a:ea typeface="Arial"/>
                <a:cs typeface="Museo 300"/>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r>
              <a:rPr lang="en-US" smtClean="0"/>
              <a:t>Click to edit Master subtitle style</a:t>
            </a:r>
            <a:endParaRPr dirty="0"/>
          </a:p>
        </p:txBody>
      </p:sp>
      <p:pic>
        <p:nvPicPr>
          <p:cNvPr id="2" name="Picture 1" descr="ihtsdo_brand_master_PMS.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79275" y="64416"/>
            <a:ext cx="3238066" cy="1438019"/>
          </a:xfrm>
          <a:prstGeom prst="rect">
            <a:avLst/>
          </a:prstGeom>
          <a:solidFill>
            <a:schemeClr val="bg1"/>
          </a:solidFill>
        </p:spPr>
      </p:pic>
      <p:pic>
        <p:nvPicPr>
          <p:cNvPr id="3" name="Picture 2" descr="delivering_snomed_tagline_CMYK.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57675" y="5722818"/>
            <a:ext cx="2426053" cy="1033959"/>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E72A2698-25A6-BB44-BDF3-496AA86874BD}" type="slidenum">
              <a:rPr lang="en-US" smtClean="0"/>
              <a:pPr/>
              <a:t>‹#›</a:t>
            </a:fld>
            <a:endParaRPr lang="en-US" dirty="0"/>
          </a:p>
        </p:txBody>
      </p:sp>
      <p:sp>
        <p:nvSpPr>
          <p:cNvPr id="4" name="Shape 9"/>
          <p:cNvSpPr txBox="1">
            <a:spLocks noGrp="1"/>
          </p:cNvSpPr>
          <p:nvPr>
            <p:ph idx="1"/>
          </p:nvPr>
        </p:nvSpPr>
        <p:spPr>
          <a:xfrm>
            <a:off x="457200" y="1452308"/>
            <a:ext cx="8229600" cy="4658007"/>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Museo 300"/>
                <a:ea typeface="Arial"/>
                <a:cs typeface="Museo 300"/>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pPr lvl="0"/>
            <a:r>
              <a:rPr lang="en-US" smtClean="0"/>
              <a:t>Click to edit Master text styles</a:t>
            </a:r>
          </a:p>
        </p:txBody>
      </p:sp>
      <p:sp>
        <p:nvSpPr>
          <p:cNvPr id="8" name="Shape 29"/>
          <p:cNvSpPr txBox="1">
            <a:spLocks noGrp="1"/>
          </p:cNvSpPr>
          <p:nvPr>
            <p:ph type="title"/>
          </p:nvPr>
        </p:nvSpPr>
        <p:spPr>
          <a:xfrm>
            <a:off x="457200" y="714356"/>
            <a:ext cx="6592043" cy="507995"/>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US" smtClean="0"/>
              <a:t>Click to edit Master title style</a:t>
            </a:r>
            <a:endParaRPr dirty="0"/>
          </a:p>
        </p:txBody>
      </p:sp>
      <p:cxnSp>
        <p:nvCxnSpPr>
          <p:cNvPr id="9"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Tree>
    <p:extLst>
      <p:ext uri="{BB962C8B-B14F-4D97-AF65-F5344CB8AC3E}">
        <p14:creationId xmlns:p14="http://schemas.microsoft.com/office/powerpoint/2010/main" val="38100697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fsnitsoverskrift">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0" i="0" cap="all">
                <a:latin typeface="Museo 500"/>
                <a:cs typeface="Museo 500"/>
              </a:defRPr>
            </a:lvl1pPr>
          </a:lstStyle>
          <a:p>
            <a:r>
              <a:rPr lang="en-US" smtClean="0"/>
              <a:t>Click to edit Master title style</a:t>
            </a:r>
            <a:endParaRPr lang="da-DK"/>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b="0" i="0">
                <a:latin typeface="Museo 300"/>
                <a:cs typeface="Museo 30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pic>
        <p:nvPicPr>
          <p:cNvPr id="7" name="Picture 6" descr="ihtsdo_brand_master_PMS.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779275" y="64416"/>
            <a:ext cx="3238066" cy="1438019"/>
          </a:xfrm>
          <a:prstGeom prst="rect">
            <a:avLst/>
          </a:prstGeom>
          <a:solidFill>
            <a:schemeClr val="bg1"/>
          </a:solidFill>
        </p:spPr>
      </p:pic>
      <p:sp>
        <p:nvSpPr>
          <p:cNvPr id="8" name="Slide Number Placeholder 2"/>
          <p:cNvSpPr>
            <a:spLocks noGrp="1"/>
          </p:cNvSpPr>
          <p:nvPr>
            <p:ph type="sldNum" sz="quarter" idx="4"/>
          </p:nvPr>
        </p:nvSpPr>
        <p:spPr>
          <a:xfrm>
            <a:off x="7389741" y="6429396"/>
            <a:ext cx="1104971"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extLst>
      <p:ext uri="{BB962C8B-B14F-4D97-AF65-F5344CB8AC3E}">
        <p14:creationId xmlns:p14="http://schemas.microsoft.com/office/powerpoint/2010/main" val="2308484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ammenligning">
    <p:spTree>
      <p:nvGrpSpPr>
        <p:cNvPr id="1" name="Shape 34"/>
        <p:cNvGrpSpPr/>
        <p:nvPr/>
      </p:nvGrpSpPr>
      <p:grpSpPr>
        <a:xfrm>
          <a:off x="0" y="0"/>
          <a:ext cx="0" cy="0"/>
          <a:chOff x="0" y="0"/>
          <a:chExt cx="0" cy="0"/>
        </a:xfrm>
      </p:grpSpPr>
      <p:sp>
        <p:nvSpPr>
          <p:cNvPr id="36" name="Shape 36"/>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buFont typeface="Arial"/>
              <a:buNone/>
              <a:defRPr sz="2400" b="0" i="0">
                <a:latin typeface="Museo 500"/>
                <a:cs typeface="Museo 500"/>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US" smtClean="0"/>
              <a:t>Click to edit Master text styles</a:t>
            </a:r>
          </a:p>
        </p:txBody>
      </p:sp>
      <p:sp>
        <p:nvSpPr>
          <p:cNvPr id="37" name="Shape 37"/>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defRPr sz="2000" b="0" i="0">
                <a:latin typeface="Museo 300"/>
                <a:cs typeface="Museo 300"/>
              </a:defRPr>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pPr lvl="0"/>
            <a:r>
              <a:rPr lang="en-US" smtClean="0"/>
              <a:t>Click to edit Master text styles</a:t>
            </a:r>
          </a:p>
        </p:txBody>
      </p:sp>
      <p:sp>
        <p:nvSpPr>
          <p:cNvPr id="38" name="Shape 38"/>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buFont typeface="Arial"/>
              <a:buNone/>
              <a:defRPr sz="2400" b="0" i="0">
                <a:latin typeface="Museo 500"/>
                <a:cs typeface="Museo 500"/>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US" smtClean="0"/>
              <a:t>Click to edit Master text styles</a:t>
            </a:r>
          </a:p>
        </p:txBody>
      </p:sp>
      <p:sp>
        <p:nvSpPr>
          <p:cNvPr id="39" name="Shape 39"/>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defRPr sz="2000" b="0" i="0">
                <a:latin typeface="Museo 300"/>
                <a:cs typeface="Museo 300"/>
              </a:defRPr>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pPr lvl="0"/>
            <a:r>
              <a:rPr lang="en-US" smtClean="0"/>
              <a:t>Click to edit Master text styles</a:t>
            </a:r>
          </a:p>
        </p:txBody>
      </p:sp>
      <p:cxnSp>
        <p:nvCxnSpPr>
          <p:cNvPr id="11"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12" name="Shape 18"/>
          <p:cNvSpPr txBox="1">
            <a:spLocks noGrp="1"/>
          </p:cNvSpPr>
          <p:nvPr>
            <p:ph type="title"/>
          </p:nvPr>
        </p:nvSpPr>
        <p:spPr>
          <a:xfrm>
            <a:off x="457200" y="642918"/>
            <a:ext cx="6592043" cy="579433"/>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US" smtClean="0"/>
              <a:t>Click to edit Master title style</a:t>
            </a:r>
            <a:endParaRPr dirty="0"/>
          </a:p>
        </p:txBody>
      </p:sp>
      <p:sp>
        <p:nvSpPr>
          <p:cNvPr id="13" name="Slide Number Placeholder 2"/>
          <p:cNvSpPr>
            <a:spLocks noGrp="1"/>
          </p:cNvSpPr>
          <p:nvPr>
            <p:ph type="sldNum" sz="quarter" idx="10"/>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Kun titel">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457200" y="642918"/>
            <a:ext cx="6610448" cy="579433"/>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US" smtClean="0"/>
              <a:t>Click to edit Master title style</a:t>
            </a:r>
            <a:endParaRPr dirty="0"/>
          </a:p>
        </p:txBody>
      </p:sp>
      <p:cxnSp>
        <p:nvCxnSpPr>
          <p:cNvPr id="7"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8"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Tomt">
    <p:spTree>
      <p:nvGrpSpPr>
        <p:cNvPr id="1" name="Shape 50"/>
        <p:cNvGrpSpPr/>
        <p:nvPr/>
      </p:nvGrpSpPr>
      <p:grpSpPr>
        <a:xfrm>
          <a:off x="0" y="0"/>
          <a:ext cx="0" cy="0"/>
          <a:chOff x="0" y="0"/>
          <a:chExt cx="0" cy="0"/>
        </a:xfrm>
      </p:grpSpPr>
      <p:sp>
        <p:nvSpPr>
          <p:cNvPr id="6"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cSld name="Indhold med billedtekst">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457200" y="714356"/>
            <a:ext cx="3008313" cy="720743"/>
          </a:xfrm>
          <a:prstGeom prst="rect">
            <a:avLst/>
          </a:prstGeom>
          <a:noFill/>
          <a:ln>
            <a:noFill/>
          </a:ln>
        </p:spPr>
        <p:txBody>
          <a:bodyPr lIns="91425" tIns="91425" rIns="91425" bIns="91425" anchor="b" anchorCtr="0"/>
          <a:lstStyle>
            <a:lvl1pPr algn="l" rtl="0">
              <a:defRPr sz="2000" b="0" i="0">
                <a:latin typeface="Museo 500"/>
                <a:cs typeface="Museo 50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r>
              <a:rPr lang="en-US" smtClean="0"/>
              <a:t>Click to edit Master title style</a:t>
            </a:r>
            <a:endParaRPr/>
          </a:p>
        </p:txBody>
      </p:sp>
      <p:sp>
        <p:nvSpPr>
          <p:cNvPr id="56" name="Shape 56"/>
          <p:cNvSpPr txBox="1">
            <a:spLocks noGrp="1"/>
          </p:cNvSpPr>
          <p:nvPr>
            <p:ph type="body" idx="1"/>
          </p:nvPr>
        </p:nvSpPr>
        <p:spPr>
          <a:xfrm>
            <a:off x="3575050" y="892621"/>
            <a:ext cx="5111750" cy="5233540"/>
          </a:xfrm>
          <a:prstGeom prst="rect">
            <a:avLst/>
          </a:prstGeom>
          <a:noFill/>
          <a:ln>
            <a:noFill/>
          </a:ln>
        </p:spPr>
        <p:txBody>
          <a:bodyPr lIns="91425" tIns="91425" rIns="91425" bIns="91425" anchor="t" anchorCtr="0"/>
          <a:lstStyle>
            <a:lvl1pPr rtl="0">
              <a:defRPr sz="2400" b="0" i="0">
                <a:latin typeface="Museo 300"/>
                <a:cs typeface="Museo 300"/>
              </a:defRPr>
            </a:lvl1pPr>
            <a:lvl2pPr rtl="0">
              <a:defRPr sz="2400"/>
            </a:lvl2pPr>
            <a:lvl3pPr rtl="0">
              <a:defRPr sz="2000"/>
            </a:lvl3pPr>
            <a:lvl4pPr rtl="0">
              <a:defRPr sz="1800"/>
            </a:lvl4pPr>
            <a:lvl5pPr rtl="0">
              <a:defRPr sz="1800"/>
            </a:lvl5pPr>
            <a:lvl6pPr rtl="0">
              <a:defRPr sz="2000"/>
            </a:lvl6pPr>
            <a:lvl7pPr rtl="0">
              <a:defRPr sz="2000"/>
            </a:lvl7pPr>
            <a:lvl8pPr rtl="0">
              <a:defRPr sz="2000"/>
            </a:lvl8pPr>
            <a:lvl9pPr rtl="0">
              <a:defRPr sz="2000"/>
            </a:lvl9pPr>
          </a:lstStyle>
          <a:p>
            <a:pPr lvl="0"/>
            <a:r>
              <a:rPr lang="en-US" smtClean="0"/>
              <a:t>Click to edit Master text styles</a:t>
            </a:r>
          </a:p>
        </p:txBody>
      </p:sp>
      <p:sp>
        <p:nvSpPr>
          <p:cNvPr id="57" name="Shape 57"/>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buFont typeface="Arial"/>
              <a:buNone/>
              <a:defRPr sz="1400" b="0" i="0">
                <a:latin typeface="Museo 300"/>
                <a:cs typeface="Museo 300"/>
              </a:defRPr>
            </a:lvl1pPr>
            <a:lvl2pPr marL="457200" indent="0" rtl="0">
              <a:buFont typeface="Arial"/>
              <a:buNone/>
              <a:defRPr sz="1200"/>
            </a:lvl2pPr>
            <a:lvl3pPr marL="914400" indent="0" rtl="0">
              <a:buFont typeface="Arial"/>
              <a:buNone/>
              <a:defRPr sz="1000"/>
            </a:lvl3pPr>
            <a:lvl4pPr marL="1371600" indent="0" rtl="0">
              <a:buFont typeface="Arial"/>
              <a:buNone/>
              <a:defRPr sz="900"/>
            </a:lvl4pPr>
            <a:lvl5pPr marL="1828800" indent="0" rtl="0">
              <a:buFont typeface="Arial"/>
              <a:buNone/>
              <a:defRPr sz="900"/>
            </a:lvl5pPr>
            <a:lvl6pPr marL="2286000" indent="0" rtl="0">
              <a:buFont typeface="Arial"/>
              <a:buNone/>
              <a:defRPr sz="900"/>
            </a:lvl6pPr>
            <a:lvl7pPr marL="2743200" indent="0" rtl="0">
              <a:buFont typeface="Arial"/>
              <a:buNone/>
              <a:defRPr sz="900"/>
            </a:lvl7pPr>
            <a:lvl8pPr marL="3200400" indent="0" rtl="0">
              <a:buFont typeface="Arial"/>
              <a:buNone/>
              <a:defRPr sz="900"/>
            </a:lvl8pPr>
            <a:lvl9pPr marL="3657600" indent="0" rtl="0">
              <a:buFont typeface="Arial"/>
              <a:buNone/>
              <a:defRPr sz="900"/>
            </a:lvl9pPr>
          </a:lstStyle>
          <a:p>
            <a:pPr lvl="0"/>
            <a:r>
              <a:rPr lang="en-US" smtClean="0"/>
              <a:t>Click to edit Master text styles</a:t>
            </a:r>
          </a:p>
        </p:txBody>
      </p:sp>
      <p:cxnSp>
        <p:nvCxnSpPr>
          <p:cNvPr id="61" name="Shape 61"/>
          <p:cNvCxnSpPr/>
          <p:nvPr/>
        </p:nvCxnSpPr>
        <p:spPr>
          <a:xfrm>
            <a:off x="428597" y="1428736"/>
            <a:ext cx="3071833" cy="0"/>
          </a:xfrm>
          <a:prstGeom prst="straightConnector1">
            <a:avLst/>
          </a:prstGeom>
          <a:noFill/>
          <a:ln w="38100" cap="flat">
            <a:solidFill>
              <a:srgbClr val="229BB8"/>
            </a:solidFill>
            <a:prstDash val="solid"/>
            <a:round/>
            <a:headEnd type="none" w="med" len="med"/>
            <a:tailEnd type="none" w="med" len="med"/>
          </a:ln>
        </p:spPr>
      </p:cxnSp>
      <p:sp>
        <p:nvSpPr>
          <p:cNvPr id="9"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cSld name="Billede med billedtekst">
    <p:spTree>
      <p:nvGrpSpPr>
        <p:cNvPr id="1" name="Shape 62"/>
        <p:cNvGrpSpPr/>
        <p:nvPr/>
      </p:nvGrpSpPr>
      <p:grpSpPr>
        <a:xfrm>
          <a:off x="0" y="0"/>
          <a:ext cx="0" cy="0"/>
          <a:chOff x="0" y="0"/>
          <a:chExt cx="0" cy="0"/>
        </a:xfrm>
      </p:grpSpPr>
      <p:sp>
        <p:nvSpPr>
          <p:cNvPr id="63" name="Shape 63"/>
          <p:cNvSpPr txBox="1">
            <a:spLocks noGrp="1"/>
          </p:cNvSpPr>
          <p:nvPr>
            <p:ph type="title"/>
          </p:nvPr>
        </p:nvSpPr>
        <p:spPr>
          <a:xfrm>
            <a:off x="1792288" y="4914919"/>
            <a:ext cx="5486399" cy="566737"/>
          </a:xfrm>
          <a:prstGeom prst="rect">
            <a:avLst/>
          </a:prstGeom>
          <a:noFill/>
          <a:ln>
            <a:noFill/>
          </a:ln>
        </p:spPr>
        <p:txBody>
          <a:bodyPr lIns="91425" tIns="91425" rIns="91425" bIns="91425" anchor="b" anchorCtr="0"/>
          <a:lstStyle>
            <a:lvl1pPr algn="l" rtl="0">
              <a:defRPr sz="2000" b="0" i="0">
                <a:latin typeface="Museo 500"/>
                <a:cs typeface="Museo 50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r>
              <a:rPr lang="en-US" smtClean="0"/>
              <a:t>Click to edit Master title style</a:t>
            </a:r>
            <a:endParaRPr/>
          </a:p>
        </p:txBody>
      </p:sp>
      <p:sp>
        <p:nvSpPr>
          <p:cNvPr id="64" name="Shape 64"/>
          <p:cNvSpPr>
            <a:spLocks noGrp="1"/>
          </p:cNvSpPr>
          <p:nvPr>
            <p:ph type="pic" idx="2"/>
          </p:nvPr>
        </p:nvSpPr>
        <p:spPr>
          <a:xfrm>
            <a:off x="1792288" y="883418"/>
            <a:ext cx="5486399" cy="3902903"/>
          </a:xfrm>
          <a:prstGeom prst="rect">
            <a:avLst/>
          </a:prstGeom>
          <a:noFill/>
          <a:ln>
            <a:noFill/>
          </a:ln>
        </p:spPr>
        <p:txBody>
          <a:bodyPr lIns="91425" tIns="91425" rIns="91425" bIns="91425" anchor="t" anchorCtr="0"/>
          <a:lstStyle>
            <a:lvl1pPr marL="0" marR="0" indent="0" algn="l" rtl="0">
              <a:spcBef>
                <a:spcPts val="0"/>
              </a:spcBef>
              <a:buClr>
                <a:srgbClr val="150E53"/>
              </a:buClr>
              <a:buFont typeface="Arial"/>
              <a:buNone/>
              <a:defRPr sz="3200" b="0" i="0" u="none" strike="noStrike" cap="none" baseline="0">
                <a:solidFill>
                  <a:srgbClr val="150E53"/>
                </a:solidFill>
                <a:latin typeface="Arial"/>
                <a:ea typeface="Arial"/>
                <a:cs typeface="Arial"/>
                <a:sym typeface="Arial"/>
              </a:defRPr>
            </a:lvl1pPr>
            <a:lvl2pPr marL="457200" marR="0" indent="0" algn="l" rtl="0">
              <a:buClr>
                <a:schemeClr val="dk1"/>
              </a:buClr>
              <a:buFont typeface="Arial"/>
              <a:buNone/>
              <a:defRPr sz="2800" b="0" i="0" u="none" strike="noStrike" cap="none" baseline="0">
                <a:solidFill>
                  <a:schemeClr val="dk1"/>
                </a:solidFill>
                <a:latin typeface="Arial"/>
                <a:ea typeface="Arial"/>
                <a:cs typeface="Arial"/>
                <a:sym typeface="Arial"/>
              </a:defRPr>
            </a:lvl2pPr>
            <a:lvl3pPr marL="914400" marR="0" indent="0" algn="l" rtl="0">
              <a:buClr>
                <a:schemeClr val="dk1"/>
              </a:buClr>
              <a:buFont typeface="Arial"/>
              <a:buNone/>
              <a:defRPr sz="2400" b="0" i="0" u="none" strike="noStrike" cap="none" baseline="0">
                <a:solidFill>
                  <a:schemeClr val="dk1"/>
                </a:solidFill>
                <a:latin typeface="Arial"/>
                <a:ea typeface="Arial"/>
                <a:cs typeface="Arial"/>
                <a:sym typeface="Arial"/>
              </a:defRPr>
            </a:lvl3pPr>
            <a:lvl4pPr marL="1371600" marR="0" indent="0" algn="l" rtl="0">
              <a:buClr>
                <a:schemeClr val="dk1"/>
              </a:buClr>
              <a:buFont typeface="Arial"/>
              <a:buNone/>
              <a:defRPr sz="2000" b="0" i="0" u="none" strike="noStrike" cap="none" baseline="0">
                <a:solidFill>
                  <a:schemeClr val="dk1"/>
                </a:solidFill>
                <a:latin typeface="Arial"/>
                <a:ea typeface="Arial"/>
                <a:cs typeface="Arial"/>
                <a:sym typeface="Arial"/>
              </a:defRPr>
            </a:lvl4pPr>
            <a:lvl5pPr marL="1828800" marR="0" indent="0" algn="l" rtl="0">
              <a:buClr>
                <a:schemeClr val="dk1"/>
              </a:buClr>
              <a:buFont typeface="Arial"/>
              <a:buNone/>
              <a:defRPr sz="2000" b="0" i="0" u="none" strike="noStrike" cap="none" baseline="0">
                <a:solidFill>
                  <a:schemeClr val="dk1"/>
                </a:solidFill>
                <a:latin typeface="Arial"/>
                <a:ea typeface="Arial"/>
                <a:cs typeface="Arial"/>
                <a:sym typeface="Arial"/>
              </a:defRPr>
            </a:lvl5pPr>
            <a:lvl6pPr marL="2286000" marR="0" indent="0" algn="l" rtl="0">
              <a:buClr>
                <a:schemeClr val="dk1"/>
              </a:buClr>
              <a:buFont typeface="Arial"/>
              <a:buNone/>
              <a:defRPr sz="2000" b="0" i="0" u="none" strike="noStrike" cap="none" baseline="0">
                <a:solidFill>
                  <a:schemeClr val="dk1"/>
                </a:solidFill>
                <a:latin typeface="Arial"/>
                <a:ea typeface="Arial"/>
                <a:cs typeface="Arial"/>
                <a:sym typeface="Arial"/>
              </a:defRPr>
            </a:lvl6pPr>
            <a:lvl7pPr marL="2743200" marR="0" indent="0" algn="l" rtl="0">
              <a:buClr>
                <a:schemeClr val="dk1"/>
              </a:buClr>
              <a:buFont typeface="Arial"/>
              <a:buNone/>
              <a:defRPr sz="2000" b="0" i="0" u="none" strike="noStrike" cap="none" baseline="0">
                <a:solidFill>
                  <a:schemeClr val="dk1"/>
                </a:solidFill>
                <a:latin typeface="Arial"/>
                <a:ea typeface="Arial"/>
                <a:cs typeface="Arial"/>
                <a:sym typeface="Arial"/>
              </a:defRPr>
            </a:lvl7pPr>
            <a:lvl8pPr marL="3200400" marR="0" indent="0" algn="l" rtl="0">
              <a:buClr>
                <a:schemeClr val="dk1"/>
              </a:buClr>
              <a:buFont typeface="Arial"/>
              <a:buNone/>
              <a:defRPr sz="2000" b="0" i="0" u="none" strike="noStrike" cap="none" baseline="0">
                <a:solidFill>
                  <a:schemeClr val="dk1"/>
                </a:solidFill>
                <a:latin typeface="Arial"/>
                <a:ea typeface="Arial"/>
                <a:cs typeface="Arial"/>
                <a:sym typeface="Arial"/>
              </a:defRPr>
            </a:lvl8pPr>
            <a:lvl9pPr marL="3657600" marR="0" indent="0" algn="l" rtl="0">
              <a:buClr>
                <a:schemeClr val="dk1"/>
              </a:buClr>
              <a:buFont typeface="Arial"/>
              <a:buNone/>
              <a:defRPr sz="2000" b="0" i="0" u="none" strike="noStrike" cap="none" baseline="0">
                <a:solidFill>
                  <a:schemeClr val="dk1"/>
                </a:solidFill>
                <a:latin typeface="Arial"/>
                <a:ea typeface="Arial"/>
                <a:cs typeface="Arial"/>
                <a:sym typeface="Arial"/>
              </a:defRPr>
            </a:lvl9pPr>
          </a:lstStyle>
          <a:p>
            <a:r>
              <a:rPr lang="en-US" smtClean="0"/>
              <a:t>Click icon to add picture</a:t>
            </a:r>
            <a:endParaRPr/>
          </a:p>
        </p:txBody>
      </p:sp>
      <p:sp>
        <p:nvSpPr>
          <p:cNvPr id="65" name="Shape 65"/>
          <p:cNvSpPr txBox="1">
            <a:spLocks noGrp="1"/>
          </p:cNvSpPr>
          <p:nvPr>
            <p:ph type="body" idx="1"/>
          </p:nvPr>
        </p:nvSpPr>
        <p:spPr>
          <a:xfrm>
            <a:off x="1792288" y="5481657"/>
            <a:ext cx="5486399" cy="804861"/>
          </a:xfrm>
          <a:prstGeom prst="rect">
            <a:avLst/>
          </a:prstGeom>
          <a:noFill/>
          <a:ln>
            <a:noFill/>
          </a:ln>
        </p:spPr>
        <p:txBody>
          <a:bodyPr lIns="91425" tIns="91425" rIns="91425" bIns="91425" anchor="t" anchorCtr="0"/>
          <a:lstStyle>
            <a:lvl1pPr marL="0" indent="0" rtl="0">
              <a:buFont typeface="Arial"/>
              <a:buNone/>
              <a:defRPr sz="1400" b="0" i="0">
                <a:latin typeface="Museo 300"/>
                <a:cs typeface="Museo 300"/>
              </a:defRPr>
            </a:lvl1pPr>
            <a:lvl2pPr marL="457200" indent="0" rtl="0">
              <a:buFont typeface="Arial"/>
              <a:buNone/>
              <a:defRPr sz="1200"/>
            </a:lvl2pPr>
            <a:lvl3pPr marL="914400" indent="0" rtl="0">
              <a:buFont typeface="Arial"/>
              <a:buNone/>
              <a:defRPr sz="1000"/>
            </a:lvl3pPr>
            <a:lvl4pPr marL="1371600" indent="0" rtl="0">
              <a:buFont typeface="Arial"/>
              <a:buNone/>
              <a:defRPr sz="900"/>
            </a:lvl4pPr>
            <a:lvl5pPr marL="1828800" indent="0" rtl="0">
              <a:buFont typeface="Arial"/>
              <a:buNone/>
              <a:defRPr sz="900"/>
            </a:lvl5pPr>
            <a:lvl6pPr marL="2286000" indent="0" rtl="0">
              <a:buFont typeface="Arial"/>
              <a:buNone/>
              <a:defRPr sz="900"/>
            </a:lvl6pPr>
            <a:lvl7pPr marL="2743200" indent="0" rtl="0">
              <a:buFont typeface="Arial"/>
              <a:buNone/>
              <a:defRPr sz="900"/>
            </a:lvl7pPr>
            <a:lvl8pPr marL="3200400" indent="0" rtl="0">
              <a:buFont typeface="Arial"/>
              <a:buNone/>
              <a:defRPr sz="900"/>
            </a:lvl8pPr>
            <a:lvl9pPr marL="3657600" indent="0" rtl="0">
              <a:buFont typeface="Arial"/>
              <a:buNone/>
              <a:defRPr sz="900"/>
            </a:lvl9pPr>
          </a:lstStyle>
          <a:p>
            <a:pPr lvl="0"/>
            <a:r>
              <a:rPr lang="en-US" smtClean="0"/>
              <a:t>Click to edit Master text styles</a:t>
            </a:r>
          </a:p>
        </p:txBody>
      </p:sp>
      <p:sp>
        <p:nvSpPr>
          <p:cNvPr id="8"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
        <p:cNvGrpSpPr/>
        <p:nvPr/>
      </p:nvGrpSpPr>
      <p:grpSpPr>
        <a:xfrm>
          <a:off x="0" y="0"/>
          <a:ext cx="0" cy="0"/>
          <a:chOff x="0" y="0"/>
          <a:chExt cx="0" cy="0"/>
        </a:xfrm>
      </p:grpSpPr>
      <p:sp>
        <p:nvSpPr>
          <p:cNvPr id="9" name="Shape 9"/>
          <p:cNvSpPr txBox="1">
            <a:spLocks noGrp="1"/>
          </p:cNvSpPr>
          <p:nvPr>
            <p:ph type="body" idx="1"/>
          </p:nvPr>
        </p:nvSpPr>
        <p:spPr>
          <a:xfrm>
            <a:off x="457200" y="1428736"/>
            <a:ext cx="8229600" cy="4828815"/>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Arial"/>
                <a:ea typeface="Arial"/>
                <a:cs typeface="Arial"/>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endParaRPr dirty="0"/>
          </a:p>
        </p:txBody>
      </p:sp>
      <p:sp>
        <p:nvSpPr>
          <p:cNvPr id="11" name="Shape 11"/>
          <p:cNvSpPr txBox="1">
            <a:spLocks noGrp="1"/>
          </p:cNvSpPr>
          <p:nvPr>
            <p:ph type="title"/>
          </p:nvPr>
        </p:nvSpPr>
        <p:spPr>
          <a:xfrm>
            <a:off x="457200" y="642918"/>
            <a:ext cx="6711673" cy="579433"/>
          </a:xfrm>
          <a:prstGeom prst="rect">
            <a:avLst/>
          </a:prstGeom>
          <a:noFill/>
          <a:ln>
            <a:noFill/>
          </a:ln>
        </p:spPr>
        <p:txBody>
          <a:bodyPr lIns="91425" tIns="91425" rIns="91425" bIns="91425" anchor="ctr" anchorCtr="0"/>
          <a:lstStyle>
            <a:lvl1pPr marL="0" marR="0" indent="0" algn="l" rtl="0">
              <a:spcBef>
                <a:spcPts val="0"/>
              </a:spcBef>
              <a:spcAft>
                <a:spcPts val="0"/>
              </a:spcAft>
              <a:defRPr sz="2800" b="0" i="0" u="none" strike="noStrike" cap="none" baseline="0">
                <a:solidFill>
                  <a:srgbClr val="21218A"/>
                </a:solidFill>
                <a:latin typeface="Arial"/>
                <a:ea typeface="Arial"/>
                <a:cs typeface="Arial"/>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endParaRPr dirty="0"/>
          </a:p>
        </p:txBody>
      </p:sp>
      <p:pic>
        <p:nvPicPr>
          <p:cNvPr id="2" name="Picture 1" descr="ihtsdo_snomed_combined_b_PMS.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168873" y="114249"/>
            <a:ext cx="1735851" cy="629964"/>
          </a:xfrm>
          <a:prstGeom prst="rect">
            <a:avLst/>
          </a:prstGeom>
        </p:spPr>
      </p:pic>
      <p:sp>
        <p:nvSpPr>
          <p:cNvPr id="3"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 bg1="lt1" tx1="dk1" bg2="dk2" tx2="lt2" accent1="accent1" accent2="accent2" accent3="accent3" accent4="accent4" accent5="accent5" accent6="accent6" hlink="hlink" folHlink="folHlink"/>
  <p:sldLayoutIdLst>
    <p:sldLayoutId id="2147483648" r:id="rId1"/>
    <p:sldLayoutId id="2147483680" r:id="rId2"/>
    <p:sldLayoutId id="2147483679" r:id="rId3"/>
    <p:sldLayoutId id="2147483652" r:id="rId4"/>
    <p:sldLayoutId id="2147483653" r:id="rId5"/>
    <p:sldLayoutId id="2147483654" r:id="rId6"/>
    <p:sldLayoutId id="2147483655" r:id="rId7"/>
    <p:sldLayoutId id="2147483656" r:id="rId8"/>
  </p:sldLayoutIdLst>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Museo 500"/>
          <a:ea typeface="Arial"/>
          <a:cs typeface="Museo 500"/>
          <a:sym typeface="Arial"/>
          <a:rtl val="0"/>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Museo 300"/>
          <a:ea typeface="Arial"/>
          <a:cs typeface="Museo 300"/>
          <a:sym typeface="Arial"/>
          <a:rtl val="0"/>
        </a:defRPr>
      </a:lvl1pPr>
      <a:lvl2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7.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earch.loinc.org/search.zul?query=entnum+cell"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6.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s://csfe.aceworkspace.net/sf/frs/do/listReleases/projects.snomed_ct_international_releases/frs.technology_preview_packages" TargetMode="External"/><Relationship Id="rId7" Type="http://schemas.openxmlformats.org/officeDocument/2006/relationships/hyperlink" Target="http://ihtsdo.org/fileadmin/user_upload/Docs_01/About_IHTSDO/Harmonization/Cooperation_Agreement_between_IHTSDO_and_RII_20130817.pdf" TargetMode="External"/><Relationship Id="rId2" Type="http://schemas.openxmlformats.org/officeDocument/2006/relationships/hyperlink" Target="https://csfe.aceworkspace.net/sf/frs/do/viewRelease/projects.snomed_ct_international_releases/frs.3_other_releases.loinc_snomed_alpha_prototype" TargetMode="External"/><Relationship Id="rId1" Type="http://schemas.openxmlformats.org/officeDocument/2006/relationships/slideLayout" Target="../slideLayouts/slideLayout2.xml"/><Relationship Id="rId6" Type="http://schemas.openxmlformats.org/officeDocument/2006/relationships/hyperlink" Target="https://csfe.aceworkspace.net/sf/go/doc9931" TargetMode="External"/><Relationship Id="rId5" Type="http://schemas.openxmlformats.org/officeDocument/2006/relationships/hyperlink" Target="https://csfe.aceworkspace.net/sf/go/doc10699" TargetMode="External"/><Relationship Id="rId4" Type="http://schemas.openxmlformats.org/officeDocument/2006/relationships/hyperlink" Target="https://csfe.aceworkspace.net/sf/go/doc10329"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6.xml"/><Relationship Id="rId1" Type="http://schemas.openxmlformats.org/officeDocument/2006/relationships/tags" Target="../tags/tag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LOINC – SNOMED </a:t>
            </a:r>
            <a:br>
              <a:rPr lang="en-US" dirty="0" smtClean="0"/>
            </a:br>
            <a:r>
              <a:rPr lang="en-US" dirty="0" smtClean="0"/>
              <a:t>Cooperation on Content</a:t>
            </a:r>
            <a:endParaRPr lang="en-US" dirty="0"/>
          </a:p>
        </p:txBody>
      </p:sp>
      <p:sp>
        <p:nvSpPr>
          <p:cNvPr id="3" name="Subtitle 2"/>
          <p:cNvSpPr>
            <a:spLocks noGrp="1"/>
          </p:cNvSpPr>
          <p:nvPr>
            <p:ph type="subTitle" idx="1"/>
          </p:nvPr>
        </p:nvSpPr>
        <p:spPr/>
        <p:txBody>
          <a:bodyPr/>
          <a:lstStyle/>
          <a:p>
            <a:r>
              <a:rPr lang="en-US" dirty="0" smtClean="0"/>
              <a:t>Observable and Investigation Model Project</a:t>
            </a:r>
            <a:endParaRPr lang="en-US" dirty="0" smtClean="0"/>
          </a:p>
          <a:p>
            <a:r>
              <a:rPr lang="en-US" dirty="0" smtClean="0"/>
              <a:t>October 2014</a:t>
            </a:r>
          </a:p>
          <a:p>
            <a:r>
              <a:rPr lang="en-US" dirty="0" smtClean="0"/>
              <a:t>Amsterdam, Netherlands</a:t>
            </a:r>
            <a:endParaRPr lang="en-US" dirty="0"/>
          </a:p>
        </p:txBody>
      </p:sp>
    </p:spTree>
    <p:extLst>
      <p:ext uri="{BB962C8B-B14F-4D97-AF65-F5344CB8AC3E}">
        <p14:creationId xmlns:p14="http://schemas.microsoft.com/office/powerpoint/2010/main" val="179079702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Initial focus </a:t>
            </a:r>
            <a:r>
              <a:rPr lang="en-US" dirty="0"/>
              <a:t>on </a:t>
            </a:r>
            <a:r>
              <a:rPr lang="en-US" dirty="0" smtClean="0"/>
              <a:t>lab LOINC and top 2000 LOINC Terms </a:t>
            </a:r>
          </a:p>
          <a:p>
            <a:r>
              <a:rPr lang="en-US" dirty="0" smtClean="0"/>
              <a:t>Collaborate </a:t>
            </a:r>
            <a:r>
              <a:rPr lang="en-US" dirty="0"/>
              <a:t>with each other and with community</a:t>
            </a:r>
          </a:p>
          <a:p>
            <a:r>
              <a:rPr lang="en-US" dirty="0" smtClean="0"/>
              <a:t>Map </a:t>
            </a:r>
            <a:r>
              <a:rPr lang="en-US" dirty="0"/>
              <a:t>LOINC Parts </a:t>
            </a:r>
            <a:r>
              <a:rPr lang="en-US" dirty="0" smtClean="0"/>
              <a:t>to SNOMED</a:t>
            </a:r>
          </a:p>
          <a:p>
            <a:r>
              <a:rPr lang="en-US" dirty="0" smtClean="0"/>
              <a:t>Use Part map as basis for creating Expressions, modify as needed</a:t>
            </a:r>
            <a:endParaRPr lang="en-US" dirty="0"/>
          </a:p>
          <a:p>
            <a:r>
              <a:rPr lang="en-US" dirty="0"/>
              <a:t>Create and classify </a:t>
            </a:r>
            <a:r>
              <a:rPr lang="en-US" dirty="0" smtClean="0"/>
              <a:t>ontology</a:t>
            </a:r>
          </a:p>
          <a:p>
            <a:r>
              <a:rPr lang="en-US" dirty="0" smtClean="0"/>
              <a:t>Review </a:t>
            </a:r>
            <a:r>
              <a:rPr lang="en-US" dirty="0"/>
              <a:t>results </a:t>
            </a:r>
            <a:r>
              <a:rPr lang="en-US" dirty="0" smtClean="0"/>
              <a:t>(</a:t>
            </a:r>
            <a:r>
              <a:rPr lang="en-US" dirty="0"/>
              <a:t>internal and external collaborators)</a:t>
            </a:r>
          </a:p>
          <a:p>
            <a:r>
              <a:rPr lang="en-US" dirty="0"/>
              <a:t>Perform quality assurance </a:t>
            </a:r>
            <a:r>
              <a:rPr lang="en-US" dirty="0" smtClean="0"/>
              <a:t>checks</a:t>
            </a:r>
          </a:p>
          <a:p>
            <a:r>
              <a:rPr lang="en-US" dirty="0" smtClean="0"/>
              <a:t>Use </a:t>
            </a:r>
            <a:r>
              <a:rPr lang="en-US" dirty="0"/>
              <a:t>OWL API to create SNOMED post-coordinated expressions</a:t>
            </a:r>
          </a:p>
          <a:p>
            <a:r>
              <a:rPr lang="en-US" dirty="0"/>
              <a:t>Create SNOMED reference sets of </a:t>
            </a:r>
            <a:r>
              <a:rPr lang="en-US" dirty="0" smtClean="0"/>
              <a:t>Part map and Expressions</a:t>
            </a:r>
            <a:endParaRPr lang="en-CA" dirty="0" smtClean="0"/>
          </a:p>
        </p:txBody>
      </p:sp>
      <p:sp>
        <p:nvSpPr>
          <p:cNvPr id="3" name="Title 2"/>
          <p:cNvSpPr>
            <a:spLocks noGrp="1"/>
          </p:cNvSpPr>
          <p:nvPr>
            <p:ph type="title"/>
          </p:nvPr>
        </p:nvSpPr>
        <p:spPr>
          <a:xfrm>
            <a:off x="457200" y="695502"/>
            <a:ext cx="6592043" cy="507995"/>
          </a:xfrm>
        </p:spPr>
        <p:txBody>
          <a:bodyPr/>
          <a:lstStyle/>
          <a:p>
            <a:r>
              <a:rPr lang="en-US" dirty="0" smtClean="0"/>
              <a:t>Summary of sequence for content development</a:t>
            </a:r>
            <a:endParaRPr lang="en-US" dirty="0"/>
          </a:p>
        </p:txBody>
      </p:sp>
    </p:spTree>
    <p:extLst>
      <p:ext uri="{BB962C8B-B14F-4D97-AF65-F5344CB8AC3E}">
        <p14:creationId xmlns:p14="http://schemas.microsoft.com/office/powerpoint/2010/main" val="24917711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CA" dirty="0" smtClean="0"/>
              <a:t>Prototype: Released in May 2014</a:t>
            </a:r>
          </a:p>
          <a:p>
            <a:r>
              <a:rPr lang="en-CA" dirty="0" smtClean="0"/>
              <a:t>Initial </a:t>
            </a:r>
            <a:r>
              <a:rPr lang="en-CA" dirty="0"/>
              <a:t>Technology </a:t>
            </a:r>
            <a:r>
              <a:rPr lang="en-CA" dirty="0" smtClean="0"/>
              <a:t>Preview: Released in October 2014</a:t>
            </a:r>
          </a:p>
          <a:p>
            <a:r>
              <a:rPr lang="en-CA" dirty="0" smtClean="0"/>
              <a:t>Repeat </a:t>
            </a:r>
            <a:r>
              <a:rPr lang="en-CA" dirty="0"/>
              <a:t>of Technology </a:t>
            </a:r>
            <a:r>
              <a:rPr lang="en-CA" dirty="0" smtClean="0"/>
              <a:t>Preview: </a:t>
            </a:r>
            <a:r>
              <a:rPr lang="en-CA" dirty="0"/>
              <a:t>S</a:t>
            </a:r>
            <a:r>
              <a:rPr lang="en-CA" dirty="0" smtClean="0"/>
              <a:t>cheduled for March 2015</a:t>
            </a:r>
          </a:p>
          <a:p>
            <a:r>
              <a:rPr lang="en-CA" dirty="0" smtClean="0"/>
              <a:t>Candidate baseline: Scheduled for July 2015</a:t>
            </a:r>
          </a:p>
          <a:p>
            <a:r>
              <a:rPr lang="en-CA" dirty="0" smtClean="0"/>
              <a:t>Actual baseline: TBD (July 2015 release becomes baseline if no changes needed)</a:t>
            </a:r>
            <a:endParaRPr lang="en-US" dirty="0"/>
          </a:p>
        </p:txBody>
      </p:sp>
      <p:sp>
        <p:nvSpPr>
          <p:cNvPr id="3" name="Title 2"/>
          <p:cNvSpPr>
            <a:spLocks noGrp="1"/>
          </p:cNvSpPr>
          <p:nvPr>
            <p:ph type="title"/>
          </p:nvPr>
        </p:nvSpPr>
        <p:spPr>
          <a:xfrm>
            <a:off x="457200" y="695502"/>
            <a:ext cx="6592043" cy="507995"/>
          </a:xfrm>
        </p:spPr>
        <p:txBody>
          <a:bodyPr/>
          <a:lstStyle/>
          <a:p>
            <a:r>
              <a:rPr lang="en-US" dirty="0" smtClean="0"/>
              <a:t>Summary of sequence for content release</a:t>
            </a:r>
            <a:endParaRPr lang="en-US" dirty="0"/>
          </a:p>
        </p:txBody>
      </p:sp>
    </p:spTree>
    <p:extLst>
      <p:ext uri="{BB962C8B-B14F-4D97-AF65-F5344CB8AC3E}">
        <p14:creationId xmlns:p14="http://schemas.microsoft.com/office/powerpoint/2010/main" val="18956962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 Box 1"/>
          <p:cNvSpPr txBox="1">
            <a:spLocks noChangeArrowheads="1"/>
          </p:cNvSpPr>
          <p:nvPr/>
        </p:nvSpPr>
        <p:spPr bwMode="auto">
          <a:xfrm>
            <a:off x="577441" y="582738"/>
            <a:ext cx="8228160" cy="114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9pPr>
          </a:lstStyle>
          <a:p>
            <a:pPr>
              <a:lnSpc>
                <a:spcPct val="100000"/>
              </a:lnSpc>
              <a:buClrTx/>
              <a:buFontTx/>
              <a:buNone/>
            </a:pPr>
            <a:r>
              <a:rPr lang="sv-SE" altLang="en-US" sz="3991" dirty="0">
                <a:solidFill>
                  <a:srgbClr val="000000"/>
                </a:solidFill>
                <a:cs typeface="DejaVu Sans" panose="020B0603030804020204" pitchFamily="34" charset="0"/>
              </a:rPr>
              <a:t>Observables model in 20 </a:t>
            </a:r>
            <a:r>
              <a:rPr lang="sv-SE" altLang="en-US" sz="3991" dirty="0" smtClean="0">
                <a:solidFill>
                  <a:srgbClr val="000000"/>
                </a:solidFill>
                <a:cs typeface="DejaVu Sans" panose="020B0603030804020204" pitchFamily="34" charset="0"/>
              </a:rPr>
              <a:t>seconds</a:t>
            </a:r>
          </a:p>
          <a:p>
            <a:pPr algn="ctr">
              <a:lnSpc>
                <a:spcPct val="100000"/>
              </a:lnSpc>
              <a:buClrTx/>
              <a:buFontTx/>
              <a:buNone/>
            </a:pPr>
            <a:r>
              <a:rPr lang="sv-SE" altLang="en-US" sz="2000" i="1" dirty="0" smtClean="0">
                <a:solidFill>
                  <a:srgbClr val="000000"/>
                </a:solidFill>
                <a:cs typeface="DejaVu Sans" panose="020B0603030804020204" pitchFamily="34" charset="0"/>
              </a:rPr>
              <a:t>(slide used with permission of Daniel Karlsson)</a:t>
            </a:r>
            <a:endParaRPr lang="sv-SE" altLang="en-US" sz="2000" i="1" dirty="0">
              <a:solidFill>
                <a:srgbClr val="000000"/>
              </a:solidFill>
              <a:cs typeface="DejaVu Sans" panose="020B0603030804020204" pitchFamily="34" charset="0"/>
            </a:endParaRP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5601" y="2819881"/>
            <a:ext cx="3463200" cy="276768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3361" y="2690280"/>
            <a:ext cx="3677760" cy="412416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5124" name="Group 4"/>
          <p:cNvGrpSpPr>
            <a:grpSpLocks/>
          </p:cNvGrpSpPr>
          <p:nvPr/>
        </p:nvGrpSpPr>
        <p:grpSpPr bwMode="auto">
          <a:xfrm>
            <a:off x="5215681" y="3297961"/>
            <a:ext cx="228960" cy="228960"/>
            <a:chOff x="3622" y="2290"/>
            <a:chExt cx="159" cy="159"/>
          </a:xfrm>
        </p:grpSpPr>
        <p:sp>
          <p:nvSpPr>
            <p:cNvPr id="5125" name="Line 5"/>
            <p:cNvSpPr>
              <a:spLocks noChangeShapeType="1"/>
            </p:cNvSpPr>
            <p:nvPr/>
          </p:nvSpPr>
          <p:spPr bwMode="auto">
            <a:xfrm>
              <a:off x="3627" y="2290"/>
              <a:ext cx="148" cy="159"/>
            </a:xfrm>
            <a:prstGeom prst="line">
              <a:avLst/>
            </a:prstGeom>
            <a:noFill/>
            <a:ln w="18000" cap="flat">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1270"/>
            </a:p>
          </p:txBody>
        </p:sp>
        <p:sp>
          <p:nvSpPr>
            <p:cNvPr id="5126" name="Line 6"/>
            <p:cNvSpPr>
              <a:spLocks noChangeShapeType="1"/>
            </p:cNvSpPr>
            <p:nvPr/>
          </p:nvSpPr>
          <p:spPr bwMode="auto">
            <a:xfrm flipH="1">
              <a:off x="3621" y="2290"/>
              <a:ext cx="161" cy="159"/>
            </a:xfrm>
            <a:prstGeom prst="line">
              <a:avLst/>
            </a:prstGeom>
            <a:noFill/>
            <a:ln w="18000" cap="flat">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1270"/>
            </a:p>
          </p:txBody>
        </p:sp>
      </p:grpSp>
      <p:cxnSp>
        <p:nvCxnSpPr>
          <p:cNvPr id="5127" name="AutoShape 7"/>
          <p:cNvCxnSpPr>
            <a:cxnSpLocks noChangeShapeType="1"/>
          </p:cNvCxnSpPr>
          <p:nvPr/>
        </p:nvCxnSpPr>
        <p:spPr bwMode="auto">
          <a:xfrm flipH="1" flipV="1">
            <a:off x="5451841" y="3416041"/>
            <a:ext cx="406080" cy="329760"/>
          </a:xfrm>
          <a:prstGeom prst="straightConnector1">
            <a:avLst/>
          </a:prstGeom>
          <a:noFill/>
          <a:ln w="18000" cap="flat">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5128" name="Text Box 8"/>
          <p:cNvSpPr txBox="1">
            <a:spLocks noChangeArrowheads="1"/>
          </p:cNvSpPr>
          <p:nvPr/>
        </p:nvSpPr>
        <p:spPr bwMode="auto">
          <a:xfrm>
            <a:off x="6360481" y="2405160"/>
            <a:ext cx="1637280" cy="5932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55187" rIns="81638" bIns="40819" anchorCtr="1"/>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9pPr>
          </a:lstStyle>
          <a:p>
            <a:pPr>
              <a:lnSpc>
                <a:spcPct val="100000"/>
              </a:lnSpc>
              <a:buClrTx/>
              <a:buFontTx/>
              <a:buNone/>
            </a:pPr>
            <a:r>
              <a:rPr lang="en-US" altLang="en-US" sz="1270">
                <a:solidFill>
                  <a:srgbClr val="000000"/>
                </a:solidFill>
                <a:ea typeface="Droid Sans Fallback" pitchFamily="48" charset="0"/>
                <a:cs typeface="Droid Sans Fallback" pitchFamily="48" charset="0"/>
              </a:rPr>
              <a:t>Observation device</a:t>
            </a:r>
          </a:p>
        </p:txBody>
      </p:sp>
      <p:pic>
        <p:nvPicPr>
          <p:cNvPr id="5129"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35520" y="2737801"/>
            <a:ext cx="1088640" cy="78912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130" name="Text Box 10"/>
          <p:cNvSpPr txBox="1">
            <a:spLocks noChangeArrowheads="1"/>
          </p:cNvSpPr>
          <p:nvPr/>
        </p:nvSpPr>
        <p:spPr bwMode="auto">
          <a:xfrm>
            <a:off x="5886721" y="3584521"/>
            <a:ext cx="1454400" cy="580320"/>
          </a:xfrm>
          <a:prstGeom prst="rect">
            <a:avLst/>
          </a:prstGeom>
          <a:solidFill>
            <a:srgbClr val="99CCFF"/>
          </a:solidFill>
          <a:ln>
            <a:noFill/>
          </a:ln>
          <a:effectLst/>
          <a:extLs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9pPr>
          </a:lstStyle>
          <a:p>
            <a:pPr>
              <a:lnSpc>
                <a:spcPct val="100000"/>
              </a:lnSpc>
              <a:buClrTx/>
              <a:buFontTx/>
              <a:buNone/>
            </a:pPr>
            <a:r>
              <a:rPr lang="en-US" altLang="en-US" sz="1270">
                <a:solidFill>
                  <a:srgbClr val="000000"/>
                </a:solidFill>
                <a:ea typeface="Droid Sans Fallback" pitchFamily="48" charset="0"/>
                <a:cs typeface="Droid Sans Fallback" pitchFamily="48" charset="0"/>
              </a:rPr>
              <a:t>DIRECT SITE</a:t>
            </a:r>
          </a:p>
        </p:txBody>
      </p:sp>
      <p:sp>
        <p:nvSpPr>
          <p:cNvPr id="5131" name="Text Box 11"/>
          <p:cNvSpPr txBox="1">
            <a:spLocks noChangeArrowheads="1"/>
          </p:cNvSpPr>
          <p:nvPr/>
        </p:nvSpPr>
        <p:spPr bwMode="auto">
          <a:xfrm>
            <a:off x="7548481" y="2073961"/>
            <a:ext cx="1385280" cy="331200"/>
          </a:xfrm>
          <a:prstGeom prst="rect">
            <a:avLst/>
          </a:prstGeom>
          <a:solidFill>
            <a:srgbClr val="99CCFF"/>
          </a:solidFill>
          <a:ln>
            <a:noFill/>
          </a:ln>
          <a:effectLst/>
          <a:extLs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9pPr>
          </a:lstStyle>
          <a:p>
            <a:pPr>
              <a:lnSpc>
                <a:spcPct val="100000"/>
              </a:lnSpc>
              <a:buClrTx/>
              <a:buFontTx/>
              <a:buNone/>
            </a:pPr>
            <a:r>
              <a:rPr lang="en-US" altLang="en-US" sz="1270">
                <a:solidFill>
                  <a:srgbClr val="000000"/>
                </a:solidFill>
                <a:ea typeface="Droid Sans Fallback" pitchFamily="48" charset="0"/>
                <a:cs typeface="Droid Sans Fallback" pitchFamily="48" charset="0"/>
              </a:rPr>
              <a:t>TECHNIQUE</a:t>
            </a:r>
          </a:p>
        </p:txBody>
      </p:sp>
      <p:sp>
        <p:nvSpPr>
          <p:cNvPr id="5132" name="Text Box 12"/>
          <p:cNvSpPr txBox="1">
            <a:spLocks noChangeArrowheads="1"/>
          </p:cNvSpPr>
          <p:nvPr/>
        </p:nvSpPr>
        <p:spPr bwMode="auto">
          <a:xfrm>
            <a:off x="6546241" y="4478761"/>
            <a:ext cx="1905120" cy="828000"/>
          </a:xfrm>
          <a:prstGeom prst="rect">
            <a:avLst/>
          </a:prstGeom>
          <a:solidFill>
            <a:srgbClr val="FFFF66"/>
          </a:solidFill>
          <a:ln>
            <a:noFill/>
          </a:ln>
          <a:effectLst/>
          <a:extLs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9pPr>
          </a:lstStyle>
          <a:p>
            <a:pPr>
              <a:lnSpc>
                <a:spcPct val="100000"/>
              </a:lnSpc>
              <a:buClrTx/>
              <a:buFontTx/>
              <a:buNone/>
            </a:pPr>
            <a:r>
              <a:rPr lang="en-US" altLang="en-US" sz="1270">
                <a:solidFill>
                  <a:srgbClr val="000000"/>
                </a:solidFill>
                <a:ea typeface="Droid Sans Fallback" pitchFamily="48" charset="0"/>
                <a:cs typeface="Droid Sans Fallback" pitchFamily="48" charset="0"/>
              </a:rPr>
              <a:t>PROPERTY TYPE</a:t>
            </a:r>
          </a:p>
          <a:p>
            <a:pPr>
              <a:lnSpc>
                <a:spcPct val="100000"/>
              </a:lnSpc>
              <a:buClrTx/>
              <a:buFontTx/>
              <a:buNone/>
            </a:pPr>
            <a:r>
              <a:rPr lang="en-US" altLang="en-US" sz="1270">
                <a:solidFill>
                  <a:srgbClr val="000000"/>
                </a:solidFill>
                <a:ea typeface="Droid Sans Fallback" pitchFamily="48" charset="0"/>
                <a:cs typeface="Droid Sans Fallback" pitchFamily="48" charset="0"/>
              </a:rPr>
              <a:t>INHERES IN</a:t>
            </a:r>
          </a:p>
          <a:p>
            <a:pPr>
              <a:lnSpc>
                <a:spcPct val="100000"/>
              </a:lnSpc>
              <a:buClrTx/>
              <a:buFontTx/>
              <a:buNone/>
            </a:pPr>
            <a:r>
              <a:rPr lang="en-US" altLang="en-US" sz="1270">
                <a:solidFill>
                  <a:srgbClr val="000000"/>
                </a:solidFill>
                <a:ea typeface="Droid Sans Fallback" pitchFamily="48" charset="0"/>
                <a:cs typeface="Droid Sans Fallback" pitchFamily="48" charset="0"/>
              </a:rPr>
              <a:t>...</a:t>
            </a:r>
          </a:p>
        </p:txBody>
      </p:sp>
      <p:cxnSp>
        <p:nvCxnSpPr>
          <p:cNvPr id="5133" name="AutoShape 13"/>
          <p:cNvCxnSpPr>
            <a:cxnSpLocks noChangeShapeType="1"/>
          </p:cNvCxnSpPr>
          <p:nvPr/>
        </p:nvCxnSpPr>
        <p:spPr bwMode="auto">
          <a:xfrm flipH="1">
            <a:off x="5391361" y="4811401"/>
            <a:ext cx="1020960" cy="144000"/>
          </a:xfrm>
          <a:prstGeom prst="straightConnector1">
            <a:avLst/>
          </a:prstGeom>
          <a:noFill/>
          <a:ln w="18000" cap="flat">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5134" name="Text Box 14"/>
          <p:cNvSpPr txBox="1">
            <a:spLocks noChangeArrowheads="1"/>
          </p:cNvSpPr>
          <p:nvPr/>
        </p:nvSpPr>
        <p:spPr bwMode="auto">
          <a:xfrm>
            <a:off x="7133761" y="5889961"/>
            <a:ext cx="1753920" cy="331200"/>
          </a:xfrm>
          <a:prstGeom prst="rect">
            <a:avLst/>
          </a:prstGeom>
          <a:solidFill>
            <a:srgbClr val="FFFF66"/>
          </a:solidFill>
          <a:ln>
            <a:noFill/>
          </a:ln>
          <a:effectLst/>
          <a:extLs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9pPr>
          </a:lstStyle>
          <a:p>
            <a:pPr>
              <a:lnSpc>
                <a:spcPct val="100000"/>
              </a:lnSpc>
              <a:buClrTx/>
              <a:buFontTx/>
              <a:buNone/>
            </a:pPr>
            <a:r>
              <a:rPr lang="en-US" altLang="en-US" sz="1270">
                <a:solidFill>
                  <a:srgbClr val="000000"/>
                </a:solidFill>
                <a:ea typeface="Droid Sans Fallback" pitchFamily="48" charset="0"/>
                <a:cs typeface="Droid Sans Fallback" pitchFamily="48" charset="0"/>
              </a:rPr>
              <a:t>PRECONDITION</a:t>
            </a:r>
          </a:p>
        </p:txBody>
      </p:sp>
      <p:cxnSp>
        <p:nvCxnSpPr>
          <p:cNvPr id="5135" name="AutoShape 15"/>
          <p:cNvCxnSpPr>
            <a:cxnSpLocks noChangeShapeType="1"/>
          </p:cNvCxnSpPr>
          <p:nvPr/>
        </p:nvCxnSpPr>
        <p:spPr bwMode="auto">
          <a:xfrm flipH="1">
            <a:off x="6624000" y="6055561"/>
            <a:ext cx="368640" cy="175680"/>
          </a:xfrm>
          <a:prstGeom prst="straightConnector1">
            <a:avLst/>
          </a:prstGeom>
          <a:noFill/>
          <a:ln w="18000" cap="flat">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5136" name="Text Box 16"/>
          <p:cNvSpPr txBox="1">
            <a:spLocks noChangeArrowheads="1"/>
          </p:cNvSpPr>
          <p:nvPr/>
        </p:nvSpPr>
        <p:spPr bwMode="auto">
          <a:xfrm>
            <a:off x="7963201" y="2986921"/>
            <a:ext cx="842400" cy="828000"/>
          </a:xfrm>
          <a:prstGeom prst="rect">
            <a:avLst/>
          </a:prstGeom>
          <a:solidFill>
            <a:srgbClr val="99CCFF"/>
          </a:solidFill>
          <a:ln>
            <a:noFill/>
          </a:ln>
          <a:effectLst/>
          <a:extLs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9pPr>
          </a:lstStyle>
          <a:p>
            <a:pPr>
              <a:lnSpc>
                <a:spcPct val="100000"/>
              </a:lnSpc>
              <a:buClrTx/>
              <a:buFontTx/>
              <a:buNone/>
            </a:pPr>
            <a:r>
              <a:rPr lang="en-US" altLang="en-US" sz="1270">
                <a:solidFill>
                  <a:srgbClr val="000000"/>
                </a:solidFill>
                <a:ea typeface="Droid Sans Fallback" pitchFamily="48" charset="0"/>
                <a:cs typeface="Droid Sans Fallback" pitchFamily="48" charset="0"/>
              </a:rPr>
              <a:t>SCALE</a:t>
            </a:r>
          </a:p>
          <a:p>
            <a:pPr>
              <a:lnSpc>
                <a:spcPct val="100000"/>
              </a:lnSpc>
              <a:buClrTx/>
              <a:buFontTx/>
              <a:buNone/>
            </a:pPr>
            <a:r>
              <a:rPr lang="en-US" altLang="en-US" sz="1270">
                <a:solidFill>
                  <a:srgbClr val="000000"/>
                </a:solidFill>
                <a:ea typeface="Droid Sans Fallback" pitchFamily="48" charset="0"/>
                <a:cs typeface="Droid Sans Fallback" pitchFamily="48" charset="0"/>
              </a:rPr>
              <a:t>UNITS</a:t>
            </a:r>
          </a:p>
        </p:txBody>
      </p:sp>
      <p:sp>
        <p:nvSpPr>
          <p:cNvPr id="5137" name="Text Box 17"/>
          <p:cNvSpPr txBox="1">
            <a:spLocks noChangeArrowheads="1"/>
          </p:cNvSpPr>
          <p:nvPr/>
        </p:nvSpPr>
        <p:spPr bwMode="auto">
          <a:xfrm>
            <a:off x="2183041" y="2505961"/>
            <a:ext cx="774720" cy="331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9pPr>
          </a:lstStyle>
          <a:p>
            <a:pPr>
              <a:lnSpc>
                <a:spcPct val="100000"/>
              </a:lnSpc>
              <a:buClrTx/>
              <a:buFontTx/>
              <a:buNone/>
            </a:pPr>
            <a:r>
              <a:rPr lang="en-US" altLang="en-US" sz="1270" dirty="0">
                <a:solidFill>
                  <a:srgbClr val="000000"/>
                </a:solidFill>
                <a:ea typeface="Droid Sans Fallback" pitchFamily="48" charset="0"/>
                <a:cs typeface="Droid Sans Fallback" pitchFamily="48" charset="0"/>
              </a:rPr>
              <a:t>WHAT</a:t>
            </a:r>
          </a:p>
        </p:txBody>
      </p:sp>
      <p:sp>
        <p:nvSpPr>
          <p:cNvPr id="5138" name="Text Box 18"/>
          <p:cNvSpPr txBox="1">
            <a:spLocks noChangeArrowheads="1"/>
          </p:cNvSpPr>
          <p:nvPr/>
        </p:nvSpPr>
        <p:spPr bwMode="auto">
          <a:xfrm>
            <a:off x="1768321" y="5565961"/>
            <a:ext cx="671040" cy="331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1638" tIns="40819" rIns="81638" bIns="40819"/>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9pPr>
          </a:lstStyle>
          <a:p>
            <a:pPr>
              <a:lnSpc>
                <a:spcPct val="100000"/>
              </a:lnSpc>
              <a:buClrTx/>
              <a:buFontTx/>
              <a:buNone/>
            </a:pPr>
            <a:r>
              <a:rPr lang="en-US" altLang="en-US" sz="1270" dirty="0">
                <a:solidFill>
                  <a:srgbClr val="000000"/>
                </a:solidFill>
                <a:ea typeface="Droid Sans Fallback" pitchFamily="48" charset="0"/>
                <a:cs typeface="Droid Sans Fallback" pitchFamily="48" charset="0"/>
              </a:rPr>
              <a:t>HOW</a:t>
            </a:r>
          </a:p>
        </p:txBody>
      </p:sp>
    </p:spTree>
    <p:extLst>
      <p:ext uri="{BB962C8B-B14F-4D97-AF65-F5344CB8AC3E}">
        <p14:creationId xmlns:p14="http://schemas.microsoft.com/office/powerpoint/2010/main" val="1497900877"/>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ext Box 1"/>
          <p:cNvSpPr txBox="1">
            <a:spLocks noChangeArrowheads="1"/>
          </p:cNvSpPr>
          <p:nvPr/>
        </p:nvSpPr>
        <p:spPr bwMode="auto">
          <a:xfrm>
            <a:off x="83521" y="165961"/>
            <a:ext cx="3718080" cy="3139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8" tIns="40819" rIns="81638" bIns="40819"/>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9pPr>
          </a:lstStyle>
          <a:p>
            <a:pPr>
              <a:buClrTx/>
              <a:buFontTx/>
              <a:buNone/>
            </a:pPr>
            <a:r>
              <a:rPr lang="en-US" altLang="en-US" sz="1270">
                <a:solidFill>
                  <a:srgbClr val="000000"/>
                </a:solidFill>
              </a:rPr>
              <a:t>Example: Serum sodium concentration</a:t>
            </a:r>
          </a:p>
        </p:txBody>
      </p:sp>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l="45076" t="6770"/>
          <a:stretch>
            <a:fillRect/>
          </a:stretch>
        </p:blipFill>
        <p:spPr bwMode="auto">
          <a:xfrm>
            <a:off x="0" y="361"/>
            <a:ext cx="1733760" cy="6851520"/>
          </a:xfrm>
          <a:prstGeom prst="rect">
            <a:avLst/>
          </a:prstGeom>
          <a:noFill/>
          <a:ln>
            <a:noFill/>
          </a:ln>
          <a:effectLst/>
          <a:extLst>
            <a:ext uri="{909E8E84-426E-40DD-AFC4-6F175D3DCCD1}">
              <a14:hiddenFill xmlns:a14="http://schemas.microsoft.com/office/drawing/2010/main">
                <a:blipFill dpi="0" rotWithShape="0">
                  <a:blip/>
                  <a:srcRect l="45076" t="6770"/>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17411" name="Group 3"/>
          <p:cNvGrpSpPr>
            <a:grpSpLocks/>
          </p:cNvGrpSpPr>
          <p:nvPr/>
        </p:nvGrpSpPr>
        <p:grpSpPr bwMode="auto">
          <a:xfrm>
            <a:off x="331201" y="4197961"/>
            <a:ext cx="439200" cy="439200"/>
            <a:chOff x="230" y="2915"/>
            <a:chExt cx="305" cy="305"/>
          </a:xfrm>
        </p:grpSpPr>
        <p:sp>
          <p:nvSpPr>
            <p:cNvPr id="17412" name="Line 4"/>
            <p:cNvSpPr>
              <a:spLocks noChangeShapeType="1"/>
            </p:cNvSpPr>
            <p:nvPr/>
          </p:nvSpPr>
          <p:spPr bwMode="auto">
            <a:xfrm>
              <a:off x="235" y="2915"/>
              <a:ext cx="295" cy="305"/>
            </a:xfrm>
            <a:prstGeom prst="line">
              <a:avLst/>
            </a:prstGeom>
            <a:noFill/>
            <a:ln w="54720" cap="sq">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1270"/>
            </a:p>
          </p:txBody>
        </p:sp>
        <p:sp>
          <p:nvSpPr>
            <p:cNvPr id="17413" name="Line 5"/>
            <p:cNvSpPr>
              <a:spLocks noChangeShapeType="1"/>
            </p:cNvSpPr>
            <p:nvPr/>
          </p:nvSpPr>
          <p:spPr bwMode="auto">
            <a:xfrm flipH="1">
              <a:off x="229" y="2915"/>
              <a:ext cx="307" cy="305"/>
            </a:xfrm>
            <a:prstGeom prst="line">
              <a:avLst/>
            </a:prstGeom>
            <a:noFill/>
            <a:ln w="54720" cap="sq">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1270"/>
            </a:p>
          </p:txBody>
        </p:sp>
      </p:grpSp>
      <p:pic>
        <p:nvPicPr>
          <p:cNvPr id="17414"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56161" y="4468681"/>
            <a:ext cx="432000" cy="150336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17415" name="Group 7"/>
          <p:cNvGrpSpPr>
            <a:grpSpLocks/>
          </p:cNvGrpSpPr>
          <p:nvPr/>
        </p:nvGrpSpPr>
        <p:grpSpPr bwMode="auto">
          <a:xfrm>
            <a:off x="1938241" y="5381641"/>
            <a:ext cx="273600" cy="273600"/>
            <a:chOff x="1346" y="3737"/>
            <a:chExt cx="190" cy="190"/>
          </a:xfrm>
        </p:grpSpPr>
        <p:sp>
          <p:nvSpPr>
            <p:cNvPr id="17416" name="Line 8"/>
            <p:cNvSpPr>
              <a:spLocks noChangeShapeType="1"/>
            </p:cNvSpPr>
            <p:nvPr/>
          </p:nvSpPr>
          <p:spPr bwMode="auto">
            <a:xfrm>
              <a:off x="1350" y="3737"/>
              <a:ext cx="180" cy="190"/>
            </a:xfrm>
            <a:prstGeom prst="line">
              <a:avLst/>
            </a:prstGeom>
            <a:noFill/>
            <a:ln w="18000" cap="sq">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1270"/>
            </a:p>
          </p:txBody>
        </p:sp>
        <p:sp>
          <p:nvSpPr>
            <p:cNvPr id="17417" name="Line 9"/>
            <p:cNvSpPr>
              <a:spLocks noChangeShapeType="1"/>
            </p:cNvSpPr>
            <p:nvPr/>
          </p:nvSpPr>
          <p:spPr bwMode="auto">
            <a:xfrm flipH="1">
              <a:off x="1345" y="3737"/>
              <a:ext cx="192" cy="190"/>
            </a:xfrm>
            <a:prstGeom prst="line">
              <a:avLst/>
            </a:prstGeom>
            <a:noFill/>
            <a:ln w="18000" cap="sq">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1270"/>
            </a:p>
          </p:txBody>
        </p:sp>
      </p:grpSp>
      <p:sp>
        <p:nvSpPr>
          <p:cNvPr id="17418" name="Text Box 10"/>
          <p:cNvSpPr txBox="1">
            <a:spLocks noChangeArrowheads="1"/>
          </p:cNvSpPr>
          <p:nvPr/>
        </p:nvSpPr>
        <p:spPr bwMode="auto">
          <a:xfrm>
            <a:off x="1784161" y="3326761"/>
            <a:ext cx="3772800" cy="3139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8" tIns="40819" rIns="81638" bIns="40819"/>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9pPr>
          </a:lstStyle>
          <a:p>
            <a:pPr>
              <a:buClrTx/>
              <a:buFontTx/>
              <a:buNone/>
            </a:pPr>
            <a:r>
              <a:rPr lang="en-US" altLang="en-US" sz="1270">
                <a:solidFill>
                  <a:srgbClr val="000000"/>
                </a:solidFill>
              </a:rPr>
              <a:t>Clinically intended target of observation</a:t>
            </a:r>
          </a:p>
        </p:txBody>
      </p:sp>
      <p:sp>
        <p:nvSpPr>
          <p:cNvPr id="17419" name="Line 11"/>
          <p:cNvSpPr>
            <a:spLocks noChangeShapeType="1"/>
          </p:cNvSpPr>
          <p:nvPr/>
        </p:nvSpPr>
        <p:spPr bwMode="auto">
          <a:xfrm flipH="1">
            <a:off x="531361" y="3483721"/>
            <a:ext cx="1261440" cy="745920"/>
          </a:xfrm>
          <a:prstGeom prst="line">
            <a:avLst/>
          </a:prstGeom>
          <a:noFill/>
          <a:ln w="18000" cap="sq">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en-US" sz="1270"/>
          </a:p>
        </p:txBody>
      </p:sp>
      <p:sp>
        <p:nvSpPr>
          <p:cNvPr id="17420" name="Text Box 12"/>
          <p:cNvSpPr txBox="1">
            <a:spLocks noChangeArrowheads="1"/>
          </p:cNvSpPr>
          <p:nvPr/>
        </p:nvSpPr>
        <p:spPr bwMode="auto">
          <a:xfrm>
            <a:off x="2725921" y="5760361"/>
            <a:ext cx="2613600" cy="3139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8" tIns="40819" rIns="81638" bIns="40819"/>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9pPr>
          </a:lstStyle>
          <a:p>
            <a:pPr>
              <a:buClrTx/>
              <a:buFontTx/>
              <a:buNone/>
            </a:pPr>
            <a:r>
              <a:rPr lang="en-US" altLang="en-US" sz="1270">
                <a:solidFill>
                  <a:srgbClr val="000000"/>
                </a:solidFill>
              </a:rPr>
              <a:t>Observation proxy location</a:t>
            </a:r>
          </a:p>
        </p:txBody>
      </p:sp>
      <p:cxnSp>
        <p:nvCxnSpPr>
          <p:cNvPr id="17421" name="AutoShape 13"/>
          <p:cNvCxnSpPr>
            <a:cxnSpLocks noChangeShapeType="1"/>
            <a:stCxn id="17420" idx="1"/>
          </p:cNvCxnSpPr>
          <p:nvPr/>
        </p:nvCxnSpPr>
        <p:spPr bwMode="auto">
          <a:xfrm flipH="1" flipV="1">
            <a:off x="2246401" y="5557321"/>
            <a:ext cx="479520" cy="360000"/>
          </a:xfrm>
          <a:prstGeom prst="straightConnector1">
            <a:avLst/>
          </a:prstGeom>
          <a:noFill/>
          <a:ln w="18000" cap="sq">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7422" name="Text Box 14"/>
          <p:cNvSpPr txBox="1">
            <a:spLocks noChangeArrowheads="1"/>
          </p:cNvSpPr>
          <p:nvPr/>
        </p:nvSpPr>
        <p:spPr bwMode="auto">
          <a:xfrm>
            <a:off x="5647680" y="3326761"/>
            <a:ext cx="3335040" cy="779040"/>
          </a:xfrm>
          <a:prstGeom prst="rect">
            <a:avLst/>
          </a:prstGeom>
          <a:solidFill>
            <a:srgbClr val="FFFF99"/>
          </a:solidFill>
          <a:ln>
            <a:noFill/>
          </a:ln>
          <a:effectLst/>
          <a:extLs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8" tIns="40819" rIns="81638" bIns="40819"/>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9pPr>
          </a:lstStyle>
          <a:p>
            <a:pPr>
              <a:buClrTx/>
              <a:buFontTx/>
              <a:buNone/>
            </a:pPr>
            <a:r>
              <a:rPr lang="en-US" altLang="en-US" sz="1270">
                <a:solidFill>
                  <a:srgbClr val="000000"/>
                </a:solidFill>
              </a:rPr>
              <a:t>|PROPERTY TYPE|=|Mass conc.|,</a:t>
            </a:r>
          </a:p>
          <a:p>
            <a:pPr>
              <a:buClrTx/>
              <a:buFontTx/>
              <a:buNone/>
            </a:pPr>
            <a:r>
              <a:rPr lang="en-US" altLang="en-US" sz="1270">
                <a:solidFill>
                  <a:srgbClr val="000000"/>
                </a:solidFill>
              </a:rPr>
              <a:t>|INHERES IN|=|Plasma|,</a:t>
            </a:r>
          </a:p>
          <a:p>
            <a:pPr>
              <a:buClrTx/>
              <a:buFontTx/>
              <a:buNone/>
            </a:pPr>
            <a:r>
              <a:rPr lang="en-US" altLang="en-US" sz="1270">
                <a:solidFill>
                  <a:srgbClr val="000000"/>
                </a:solidFill>
              </a:rPr>
              <a:t>|TOWARDS|=|Sodium electrolyte|</a:t>
            </a:r>
          </a:p>
        </p:txBody>
      </p:sp>
      <p:sp>
        <p:nvSpPr>
          <p:cNvPr id="17423" name="Text Box 15"/>
          <p:cNvSpPr txBox="1">
            <a:spLocks noChangeArrowheads="1"/>
          </p:cNvSpPr>
          <p:nvPr/>
        </p:nvSpPr>
        <p:spPr bwMode="auto">
          <a:xfrm>
            <a:off x="5647680" y="5760361"/>
            <a:ext cx="3121920" cy="313920"/>
          </a:xfrm>
          <a:prstGeom prst="rect">
            <a:avLst/>
          </a:prstGeom>
          <a:solidFill>
            <a:srgbClr val="C3DBE6"/>
          </a:solidFill>
          <a:ln>
            <a:noFill/>
          </a:ln>
          <a:effectLst/>
          <a:extLs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8" tIns="40819" rIns="81638" bIns="40819"/>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9pPr>
          </a:lstStyle>
          <a:p>
            <a:pPr>
              <a:buClrTx/>
              <a:buFontTx/>
              <a:buNone/>
            </a:pPr>
            <a:r>
              <a:rPr lang="en-US" altLang="en-US" sz="1270">
                <a:solidFill>
                  <a:srgbClr val="000000"/>
                </a:solidFill>
              </a:rPr>
              <a:t>|DIRECT SITE|=|Serum sample|</a:t>
            </a:r>
          </a:p>
        </p:txBody>
      </p:sp>
      <p:sp>
        <p:nvSpPr>
          <p:cNvPr id="17424" name="Text Box 16"/>
          <p:cNvSpPr txBox="1">
            <a:spLocks noChangeArrowheads="1"/>
          </p:cNvSpPr>
          <p:nvPr/>
        </p:nvSpPr>
        <p:spPr bwMode="auto">
          <a:xfrm>
            <a:off x="6304321" y="2405161"/>
            <a:ext cx="1657440" cy="3139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8" tIns="40819" rIns="81638" bIns="40819"/>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9pPr>
          </a:lstStyle>
          <a:p>
            <a:pPr>
              <a:buClrTx/>
              <a:buFontTx/>
              <a:buNone/>
            </a:pPr>
            <a:r>
              <a:rPr lang="en-US" altLang="en-US" sz="1270">
                <a:solidFill>
                  <a:srgbClr val="000000"/>
                </a:solidFill>
              </a:rPr>
              <a:t>relational quality</a:t>
            </a:r>
          </a:p>
        </p:txBody>
      </p:sp>
      <p:cxnSp>
        <p:nvCxnSpPr>
          <p:cNvPr id="17425" name="AutoShape 17"/>
          <p:cNvCxnSpPr>
            <a:cxnSpLocks noChangeShapeType="1"/>
            <a:stCxn id="17424" idx="2"/>
            <a:endCxn id="17422" idx="0"/>
          </p:cNvCxnSpPr>
          <p:nvPr/>
        </p:nvCxnSpPr>
        <p:spPr bwMode="auto">
          <a:xfrm>
            <a:off x="7132321" y="2719081"/>
            <a:ext cx="182880" cy="607680"/>
          </a:xfrm>
          <a:prstGeom prst="straightConnector1">
            <a:avLst/>
          </a:prstGeom>
          <a:noFill/>
          <a:ln w="9360" cap="sq">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2" name="Rectangle 1"/>
          <p:cNvSpPr/>
          <p:nvPr/>
        </p:nvSpPr>
        <p:spPr>
          <a:xfrm>
            <a:off x="2827926" y="6478052"/>
            <a:ext cx="3897221" cy="307777"/>
          </a:xfrm>
          <a:prstGeom prst="rect">
            <a:avLst/>
          </a:prstGeom>
        </p:spPr>
        <p:txBody>
          <a:bodyPr wrap="none">
            <a:spAutoFit/>
          </a:bodyPr>
          <a:lstStyle/>
          <a:p>
            <a:pPr algn="ctr"/>
            <a:r>
              <a:rPr lang="sv-SE" altLang="en-US" i="1" dirty="0">
                <a:cs typeface="DejaVu Sans" panose="020B0603030804020204" pitchFamily="34" charset="0"/>
              </a:rPr>
              <a:t>(slide used with permission of Daniel Karlsson)</a:t>
            </a:r>
          </a:p>
        </p:txBody>
      </p:sp>
    </p:spTree>
    <p:extLst>
      <p:ext uri="{BB962C8B-B14F-4D97-AF65-F5344CB8AC3E}">
        <p14:creationId xmlns:p14="http://schemas.microsoft.com/office/powerpoint/2010/main" val="419089451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ext Box 1"/>
          <p:cNvSpPr txBox="1">
            <a:spLocks noChangeArrowheads="1"/>
          </p:cNvSpPr>
          <p:nvPr/>
        </p:nvSpPr>
        <p:spPr bwMode="auto">
          <a:xfrm>
            <a:off x="83521" y="165961"/>
            <a:ext cx="3718080" cy="3139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8" tIns="40819" rIns="81638" bIns="40819"/>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9pPr>
          </a:lstStyle>
          <a:p>
            <a:pPr>
              <a:buClrTx/>
              <a:buFontTx/>
              <a:buNone/>
            </a:pPr>
            <a:r>
              <a:rPr lang="en-US" altLang="en-US" sz="1270">
                <a:solidFill>
                  <a:srgbClr val="000000"/>
                </a:solidFill>
              </a:rPr>
              <a:t>Example: Serum sodium concentration</a:t>
            </a:r>
          </a:p>
        </p:txBody>
      </p:sp>
      <p:sp>
        <p:nvSpPr>
          <p:cNvPr id="18434" name="Text Box 2"/>
          <p:cNvSpPr txBox="1">
            <a:spLocks noChangeArrowheads="1"/>
          </p:cNvSpPr>
          <p:nvPr/>
        </p:nvSpPr>
        <p:spPr bwMode="auto">
          <a:xfrm>
            <a:off x="1078561" y="1908361"/>
            <a:ext cx="6258240" cy="175536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F"/>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81638" tIns="40819" rIns="81638" bIns="40819"/>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5pPr>
            <a:lvl6pPr marL="25146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6pPr>
            <a:lvl7pPr marL="29718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7pPr>
            <a:lvl8pPr marL="34290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8pPr>
            <a:lvl9pPr marL="3886200" indent="-228600" defTabSz="457200" fontAlgn="base" hangingPunct="0">
              <a:lnSpc>
                <a:spcPct val="93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FFFFFF"/>
                </a:solidFill>
                <a:latin typeface="Arial" panose="020B0604020202020204" pitchFamily="34" charset="0"/>
                <a:ea typeface="AR PL UMing HK" charset="0"/>
                <a:cs typeface="AR PL UMing HK" charset="0"/>
              </a:defRPr>
            </a:lvl9pPr>
          </a:lstStyle>
          <a:p>
            <a:pPr>
              <a:buClrTx/>
              <a:buFontTx/>
              <a:buNone/>
            </a:pPr>
            <a:r>
              <a:rPr lang="en-US" altLang="en-US" sz="2358">
                <a:solidFill>
                  <a:srgbClr val="000000"/>
                </a:solidFill>
              </a:rPr>
              <a:t>|Observable entity|:</a:t>
            </a:r>
          </a:p>
          <a:p>
            <a:pPr>
              <a:buClrTx/>
              <a:buFontTx/>
              <a:buNone/>
            </a:pPr>
            <a:r>
              <a:rPr lang="en-US" altLang="en-US" sz="2358">
                <a:solidFill>
                  <a:srgbClr val="000000"/>
                </a:solidFill>
              </a:rPr>
              <a:t>	|PROPERTY TYPE|=|Mass concentration|,</a:t>
            </a:r>
          </a:p>
          <a:p>
            <a:pPr>
              <a:buClrTx/>
              <a:buFontTx/>
              <a:buNone/>
            </a:pPr>
            <a:r>
              <a:rPr lang="en-US" altLang="en-US" sz="2358">
                <a:solidFill>
                  <a:srgbClr val="000000"/>
                </a:solidFill>
              </a:rPr>
              <a:t>	|INHERES IN|=|Plasma|,</a:t>
            </a:r>
          </a:p>
          <a:p>
            <a:pPr>
              <a:buClrTx/>
              <a:buFontTx/>
              <a:buNone/>
            </a:pPr>
            <a:r>
              <a:rPr lang="en-US" altLang="en-US" sz="2358">
                <a:solidFill>
                  <a:srgbClr val="000000"/>
                </a:solidFill>
              </a:rPr>
              <a:t>	|TOWARDS|=|Sodium electrolyte|,</a:t>
            </a:r>
          </a:p>
          <a:p>
            <a:pPr>
              <a:buClrTx/>
              <a:buFontTx/>
              <a:buNone/>
            </a:pPr>
            <a:r>
              <a:rPr lang="en-US" altLang="en-US" sz="2358">
                <a:solidFill>
                  <a:srgbClr val="000000"/>
                </a:solidFill>
              </a:rPr>
              <a:t>	|DIRECT SITE|=|Serum sample|</a:t>
            </a:r>
          </a:p>
        </p:txBody>
      </p:sp>
      <p:sp>
        <p:nvSpPr>
          <p:cNvPr id="2" name="Rectangle 1"/>
          <p:cNvSpPr/>
          <p:nvPr/>
        </p:nvSpPr>
        <p:spPr>
          <a:xfrm>
            <a:off x="2442916" y="6319101"/>
            <a:ext cx="3897221" cy="307777"/>
          </a:xfrm>
          <a:prstGeom prst="rect">
            <a:avLst/>
          </a:prstGeom>
        </p:spPr>
        <p:txBody>
          <a:bodyPr wrap="none">
            <a:spAutoFit/>
          </a:bodyPr>
          <a:lstStyle/>
          <a:p>
            <a:pPr algn="ctr"/>
            <a:r>
              <a:rPr lang="sv-SE" altLang="en-US" i="1" dirty="0">
                <a:cs typeface="DejaVu Sans" panose="020B0603030804020204" pitchFamily="34" charset="0"/>
              </a:rPr>
              <a:t>(slide used with permission of Daniel Karlsson)</a:t>
            </a:r>
          </a:p>
        </p:txBody>
      </p:sp>
    </p:spTree>
    <p:extLst>
      <p:ext uri="{BB962C8B-B14F-4D97-AF65-F5344CB8AC3E}">
        <p14:creationId xmlns:p14="http://schemas.microsoft.com/office/powerpoint/2010/main" val="662701402"/>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LOINC Term to SNOMED Expression </a:t>
            </a:r>
            <a:r>
              <a:rPr lang="en-US" dirty="0" err="1" smtClean="0"/>
              <a:t>Refset</a:t>
            </a:r>
            <a:r>
              <a:rPr lang="en-US" dirty="0" smtClean="0"/>
              <a:t> Example – Quality Observable</a:t>
            </a:r>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3638622784"/>
              </p:ext>
            </p:extLst>
          </p:nvPr>
        </p:nvGraphicFramePr>
        <p:xfrm>
          <a:off x="370114" y="1977572"/>
          <a:ext cx="8527143" cy="2211070"/>
        </p:xfrm>
        <a:graphic>
          <a:graphicData uri="http://schemas.openxmlformats.org/drawingml/2006/table">
            <a:tbl>
              <a:tblPr firstRow="1" bandRow="1"/>
              <a:tblGrid>
                <a:gridCol w="949639"/>
                <a:gridCol w="2903455"/>
                <a:gridCol w="4674049"/>
              </a:tblGrid>
              <a:tr h="370840">
                <a:tc>
                  <a:txBody>
                    <a:bodyPr/>
                    <a:lstStyle/>
                    <a:p>
                      <a:pPr rtl="0" fontAlgn="t">
                        <a:spcBef>
                          <a:spcPts val="0"/>
                        </a:spcBef>
                        <a:spcAft>
                          <a:spcPts val="0"/>
                        </a:spcAft>
                      </a:pPr>
                      <a:r>
                        <a:rPr lang="en-US" b="1" i="0" u="none" strike="noStrike" dirty="0">
                          <a:solidFill>
                            <a:schemeClr val="tx2"/>
                          </a:solidFill>
                          <a:effectLst/>
                          <a:latin typeface="Arial" panose="020B0604020202020204" pitchFamily="34" charset="0"/>
                        </a:rPr>
                        <a:t>id</a:t>
                      </a:r>
                      <a:endParaRPr lang="en-US" dirty="0">
                        <a:solidFill>
                          <a:schemeClr val="tx2"/>
                        </a:solidFill>
                        <a:effectLst/>
                      </a:endParaRPr>
                    </a:p>
                  </a:txBody>
                  <a:tcPr marL="66675" marR="66675" marT="66675" marB="66675"/>
                </a:tc>
                <a:tc>
                  <a:txBody>
                    <a:bodyPr/>
                    <a:lstStyle/>
                    <a:p>
                      <a:pPr rtl="0" fontAlgn="t">
                        <a:spcBef>
                          <a:spcPts val="0"/>
                        </a:spcBef>
                        <a:spcAft>
                          <a:spcPts val="0"/>
                        </a:spcAft>
                      </a:pPr>
                      <a:r>
                        <a:rPr lang="en-US" b="1" i="0" u="none" strike="noStrike" dirty="0" err="1">
                          <a:solidFill>
                            <a:schemeClr val="tx2"/>
                          </a:solidFill>
                          <a:effectLst/>
                          <a:latin typeface="Arial" panose="020B0604020202020204" pitchFamily="34" charset="0"/>
                        </a:rPr>
                        <a:t>mapTarget</a:t>
                      </a:r>
                      <a:endParaRPr lang="en-US" dirty="0">
                        <a:solidFill>
                          <a:schemeClr val="tx2"/>
                        </a:solidFill>
                        <a:effectLst/>
                      </a:endParaRPr>
                    </a:p>
                  </a:txBody>
                  <a:tcPr marL="66675" marR="66675" marT="66675" marB="66675"/>
                </a:tc>
                <a:tc>
                  <a:txBody>
                    <a:bodyPr/>
                    <a:lstStyle/>
                    <a:p>
                      <a:pPr rtl="0" fontAlgn="t">
                        <a:spcBef>
                          <a:spcPts val="0"/>
                        </a:spcBef>
                        <a:spcAft>
                          <a:spcPts val="0"/>
                        </a:spcAft>
                      </a:pPr>
                      <a:r>
                        <a:rPr lang="en-US" b="1" i="0" u="none" strike="noStrike" dirty="0">
                          <a:solidFill>
                            <a:schemeClr val="tx2"/>
                          </a:solidFill>
                          <a:effectLst/>
                          <a:latin typeface="Arial" panose="020B0604020202020204" pitchFamily="34" charset="0"/>
                        </a:rPr>
                        <a:t>expression</a:t>
                      </a:r>
                      <a:endParaRPr lang="en-US" dirty="0">
                        <a:solidFill>
                          <a:schemeClr val="tx2"/>
                        </a:solidFill>
                        <a:effectLst/>
                      </a:endParaRPr>
                    </a:p>
                  </a:txBody>
                  <a:tcPr marL="66675" marR="66675" marT="66675" marB="66675"/>
                </a:tc>
              </a:tr>
              <a:tr h="370840">
                <a:tc>
                  <a:txBody>
                    <a:bodyPr/>
                    <a:lstStyle/>
                    <a:p>
                      <a:pPr rtl="0" fontAlgn="t">
                        <a:spcBef>
                          <a:spcPts val="0"/>
                        </a:spcBef>
                        <a:spcAft>
                          <a:spcPts val="0"/>
                        </a:spcAft>
                      </a:pPr>
                      <a:r>
                        <a:rPr lang="en-US" b="0" i="0" u="none" strike="noStrike" dirty="0">
                          <a:solidFill>
                            <a:srgbClr val="000000"/>
                          </a:solidFill>
                          <a:effectLst/>
                          <a:latin typeface="Arial" panose="020B0604020202020204" pitchFamily="34" charset="0"/>
                        </a:rPr>
                        <a:t>823815fc-cb5a-4655-b486-19da62053943</a:t>
                      </a:r>
                      <a:endParaRPr lang="en-US" dirty="0">
                        <a:effectLst/>
                      </a:endParaRPr>
                    </a:p>
                  </a:txBody>
                  <a:tcPr marL="66675" marR="66675" marT="66675" marB="66675"/>
                </a:tc>
                <a:tc>
                  <a:txBody>
                    <a:bodyPr/>
                    <a:lstStyle/>
                    <a:p>
                      <a:pPr rtl="0" fontAlgn="t">
                        <a:spcBef>
                          <a:spcPts val="0"/>
                        </a:spcBef>
                        <a:spcAft>
                          <a:spcPts val="0"/>
                        </a:spcAft>
                      </a:pPr>
                      <a:r>
                        <a:rPr lang="en-US" b="0" i="0" u="none" strike="noStrike" dirty="0">
                          <a:solidFill>
                            <a:srgbClr val="000000"/>
                          </a:solidFill>
                          <a:effectLst/>
                          <a:latin typeface="Arial" panose="020B0604020202020204" pitchFamily="34" charset="0"/>
                        </a:rPr>
                        <a:t>27182-5 | </a:t>
                      </a:r>
                      <a:r>
                        <a:rPr lang="en-US" b="0" i="0" u="none" strike="noStrike" dirty="0" err="1">
                          <a:solidFill>
                            <a:srgbClr val="7030A0"/>
                          </a:solidFill>
                          <a:effectLst/>
                          <a:latin typeface="Arial" panose="020B0604020202020204" pitchFamily="34" charset="0"/>
                        </a:rPr>
                        <a:t>Calcium:ACnc:Pt:Bld:Ord</a:t>
                      </a:r>
                      <a:endParaRPr lang="en-US" dirty="0">
                        <a:solidFill>
                          <a:srgbClr val="7030A0"/>
                        </a:solidFill>
                        <a:effectLst/>
                      </a:endParaRPr>
                    </a:p>
                  </a:txBody>
                  <a:tcPr marL="66675" marR="66675" marT="66675" marB="66675"/>
                </a:tc>
                <a:tc>
                  <a:txBody>
                    <a:bodyPr/>
                    <a:lstStyle/>
                    <a:p>
                      <a:pPr algn="l" rtl="0" fontAlgn="t">
                        <a:spcBef>
                          <a:spcPts val="0"/>
                        </a:spcBef>
                        <a:spcAft>
                          <a:spcPts val="0"/>
                        </a:spcAft>
                      </a:pPr>
                      <a:r>
                        <a:rPr lang="en-US" b="0" i="0" u="none" strike="noStrike" dirty="0">
                          <a:solidFill>
                            <a:srgbClr val="000000"/>
                          </a:solidFill>
                          <a:effectLst/>
                          <a:latin typeface="Arial" panose="020B0604020202020204" pitchFamily="34" charset="0"/>
                        </a:rPr>
                        <a:t>363787002|</a:t>
                      </a:r>
                      <a:r>
                        <a:rPr lang="en-US" b="0" i="0" u="none" strike="noStrike" dirty="0">
                          <a:solidFill>
                            <a:schemeClr val="accent6"/>
                          </a:solidFill>
                          <a:effectLst/>
                          <a:latin typeface="Arial" panose="020B0604020202020204" pitchFamily="34" charset="0"/>
                        </a:rPr>
                        <a:t>Observable entity</a:t>
                      </a:r>
                      <a:r>
                        <a:rPr lang="en-US" b="0" i="0" u="none" strike="noStrike" dirty="0">
                          <a:solidFill>
                            <a:srgbClr val="000000"/>
                          </a:solidFill>
                          <a:effectLst/>
                          <a:latin typeface="Arial" panose="020B0604020202020204" pitchFamily="34" charset="0"/>
                        </a:rPr>
                        <a:t>|:70434600|</a:t>
                      </a:r>
                      <a:r>
                        <a:rPr lang="en-US" b="0" i="0" u="none" strike="noStrike" dirty="0">
                          <a:solidFill>
                            <a:schemeClr val="accent1"/>
                          </a:solidFill>
                          <a:effectLst/>
                          <a:latin typeface="Arial" panose="020B0604020202020204" pitchFamily="34" charset="0"/>
                        </a:rPr>
                        <a:t>Specified by</a:t>
                      </a:r>
                      <a:r>
                        <a:rPr lang="en-US" b="0" i="0" u="none" strike="noStrike" dirty="0">
                          <a:solidFill>
                            <a:srgbClr val="000000"/>
                          </a:solidFill>
                          <a:effectLst/>
                          <a:latin typeface="Arial" panose="020B0604020202020204" pitchFamily="34" charset="0"/>
                        </a:rPr>
                        <a:t>|=(386053000|</a:t>
                      </a:r>
                      <a:r>
                        <a:rPr lang="en-US" b="0" i="0" u="none" strike="noStrike" dirty="0">
                          <a:solidFill>
                            <a:schemeClr val="accent6"/>
                          </a:solidFill>
                          <a:effectLst/>
                          <a:latin typeface="Arial" panose="020B0604020202020204" pitchFamily="34" charset="0"/>
                        </a:rPr>
                        <a:t>Observation procedure</a:t>
                      </a:r>
                      <a:r>
                        <a:rPr lang="en-US" b="0" i="0" u="none" strike="noStrike" dirty="0">
                          <a:solidFill>
                            <a:srgbClr val="000000"/>
                          </a:solidFill>
                          <a:effectLst/>
                          <a:latin typeface="Arial" panose="020B0604020202020204" pitchFamily="34" charset="0"/>
                        </a:rPr>
                        <a:t>|:704347000|</a:t>
                      </a:r>
                      <a:r>
                        <a:rPr lang="en-US" b="0" i="0" u="none" strike="noStrike" dirty="0">
                          <a:solidFill>
                            <a:schemeClr val="accent1"/>
                          </a:solidFill>
                          <a:effectLst/>
                          <a:latin typeface="Arial" panose="020B0604020202020204" pitchFamily="34" charset="0"/>
                        </a:rPr>
                        <a:t>Observes</a:t>
                      </a:r>
                      <a:r>
                        <a:rPr lang="en-US" b="0" i="0" u="none" strike="noStrike" dirty="0">
                          <a:solidFill>
                            <a:srgbClr val="000000"/>
                          </a:solidFill>
                          <a:effectLst/>
                          <a:latin typeface="Arial" panose="020B0604020202020204" pitchFamily="34" charset="0"/>
                        </a:rPr>
                        <a:t>|=(414237002|</a:t>
                      </a:r>
                      <a:r>
                        <a:rPr lang="en-US" b="0" i="0" u="none" strike="noStrike" dirty="0">
                          <a:solidFill>
                            <a:schemeClr val="accent6"/>
                          </a:solidFill>
                          <a:effectLst/>
                          <a:latin typeface="Arial" panose="020B0604020202020204" pitchFamily="34" charset="0"/>
                        </a:rPr>
                        <a:t>Feature of entity</a:t>
                      </a:r>
                      <a:r>
                        <a:rPr lang="en-US" b="0" i="0" u="none" strike="noStrike" dirty="0">
                          <a:solidFill>
                            <a:srgbClr val="000000"/>
                          </a:solidFill>
                          <a:effectLst/>
                          <a:latin typeface="Arial" panose="020B0604020202020204" pitchFamily="34" charset="0"/>
                        </a:rPr>
                        <a:t>|:704319004|</a:t>
                      </a:r>
                      <a:r>
                        <a:rPr lang="en-US" b="0" i="0" u="none" strike="noStrike" dirty="0">
                          <a:solidFill>
                            <a:schemeClr val="accent1"/>
                          </a:solidFill>
                          <a:effectLst/>
                          <a:latin typeface="Arial" panose="020B0604020202020204" pitchFamily="34" charset="0"/>
                        </a:rPr>
                        <a:t>Inheres in</a:t>
                      </a:r>
                      <a:r>
                        <a:rPr lang="en-US" b="0" i="0" u="none" strike="noStrike" dirty="0">
                          <a:solidFill>
                            <a:srgbClr val="000000"/>
                          </a:solidFill>
                          <a:effectLst/>
                          <a:latin typeface="Arial" panose="020B0604020202020204" pitchFamily="34" charset="0"/>
                        </a:rPr>
                        <a:t>|=87612001|</a:t>
                      </a:r>
                      <a:r>
                        <a:rPr lang="en-US" b="0" i="0" u="none" strike="noStrike" dirty="0">
                          <a:solidFill>
                            <a:schemeClr val="accent6"/>
                          </a:solidFill>
                          <a:effectLst/>
                          <a:latin typeface="Arial" panose="020B0604020202020204" pitchFamily="34" charset="0"/>
                        </a:rPr>
                        <a:t>Blood</a:t>
                      </a:r>
                      <a:r>
                        <a:rPr lang="en-US" b="0" i="0" u="none" strike="noStrike" dirty="0">
                          <a:solidFill>
                            <a:srgbClr val="000000"/>
                          </a:solidFill>
                          <a:effectLst/>
                          <a:latin typeface="Arial" panose="020B0604020202020204" pitchFamily="34" charset="0"/>
                        </a:rPr>
                        <a:t>|,704320005|</a:t>
                      </a:r>
                      <a:r>
                        <a:rPr lang="en-US" b="0" i="0" u="none" strike="noStrike" dirty="0">
                          <a:solidFill>
                            <a:schemeClr val="accent1"/>
                          </a:solidFill>
                          <a:effectLst/>
                          <a:latin typeface="Arial" panose="020B0604020202020204" pitchFamily="34" charset="0"/>
                        </a:rPr>
                        <a:t>Towards</a:t>
                      </a:r>
                      <a:r>
                        <a:rPr lang="en-US" b="0" i="0" u="none" strike="noStrike" dirty="0">
                          <a:solidFill>
                            <a:srgbClr val="000000"/>
                          </a:solidFill>
                          <a:effectLst/>
                          <a:latin typeface="Arial" panose="020B0604020202020204" pitchFamily="34" charset="0"/>
                        </a:rPr>
                        <a:t>|=5540006|</a:t>
                      </a:r>
                      <a:r>
                        <a:rPr lang="en-US" b="0" i="0" u="none" strike="noStrike" dirty="0">
                          <a:solidFill>
                            <a:schemeClr val="accent6"/>
                          </a:solidFill>
                          <a:effectLst/>
                          <a:latin typeface="Arial" panose="020B0604020202020204" pitchFamily="34" charset="0"/>
                        </a:rPr>
                        <a:t>Calcium</a:t>
                      </a:r>
                      <a:r>
                        <a:rPr lang="en-US" b="0" i="0" u="none" strike="noStrike" dirty="0">
                          <a:solidFill>
                            <a:srgbClr val="000000"/>
                          </a:solidFill>
                          <a:effectLst/>
                          <a:latin typeface="Arial" panose="020B0604020202020204" pitchFamily="34" charset="0"/>
                        </a:rPr>
                        <a:t>|,704318007|</a:t>
                      </a:r>
                      <a:r>
                        <a:rPr lang="en-US" b="0" i="0" u="none" strike="noStrike" dirty="0">
                          <a:solidFill>
                            <a:schemeClr val="accent1"/>
                          </a:solidFill>
                          <a:effectLst/>
                          <a:latin typeface="Arial" panose="020B0604020202020204" pitchFamily="34" charset="0"/>
                        </a:rPr>
                        <a:t>Property type</a:t>
                      </a:r>
                      <a:r>
                        <a:rPr lang="en-US" b="0" i="0" u="none" strike="noStrike" dirty="0">
                          <a:solidFill>
                            <a:srgbClr val="000000"/>
                          </a:solidFill>
                          <a:effectLst/>
                          <a:latin typeface="Arial" panose="020B0604020202020204" pitchFamily="34" charset="0"/>
                        </a:rPr>
                        <a:t>|=118569000|</a:t>
                      </a:r>
                      <a:r>
                        <a:rPr lang="en-US" b="0" i="0" u="none" strike="noStrike" dirty="0">
                          <a:solidFill>
                            <a:schemeClr val="accent6"/>
                          </a:solidFill>
                          <a:effectLst/>
                          <a:latin typeface="Arial" panose="020B0604020202020204" pitchFamily="34" charset="0"/>
                        </a:rPr>
                        <a:t>Arbitrary concentration</a:t>
                      </a:r>
                      <a:r>
                        <a:rPr lang="en-US" b="0" i="0" u="none" strike="noStrike" dirty="0">
                          <a:solidFill>
                            <a:srgbClr val="000000"/>
                          </a:solidFill>
                          <a:effectLst/>
                          <a:latin typeface="Arial" panose="020B0604020202020204" pitchFamily="34" charset="0"/>
                        </a:rPr>
                        <a:t>|),704327008|</a:t>
                      </a:r>
                      <a:r>
                        <a:rPr lang="en-US" b="0" i="0" u="none" strike="noStrike" dirty="0">
                          <a:solidFill>
                            <a:schemeClr val="accent1"/>
                          </a:solidFill>
                          <a:effectLst/>
                          <a:latin typeface="Arial" panose="020B0604020202020204" pitchFamily="34" charset="0"/>
                        </a:rPr>
                        <a:t>Direct </a:t>
                      </a:r>
                      <a:r>
                        <a:rPr lang="en-US" b="0" i="0" u="none" strike="noStrike" dirty="0" smtClean="0">
                          <a:solidFill>
                            <a:schemeClr val="accent1"/>
                          </a:solidFill>
                          <a:effectLst/>
                          <a:latin typeface="Arial" panose="020B0604020202020204" pitchFamily="34" charset="0"/>
                        </a:rPr>
                        <a:t>site</a:t>
                      </a:r>
                      <a:r>
                        <a:rPr lang="en-US" b="0" i="0" u="none" strike="noStrike" dirty="0">
                          <a:solidFill>
                            <a:srgbClr val="000000"/>
                          </a:solidFill>
                          <a:effectLst/>
                          <a:latin typeface="Arial" panose="020B0604020202020204" pitchFamily="34" charset="0"/>
                        </a:rPr>
                        <a:t>|=119297000|</a:t>
                      </a:r>
                      <a:r>
                        <a:rPr lang="en-US" b="0" i="0" u="none" strike="noStrike" dirty="0">
                          <a:solidFill>
                            <a:schemeClr val="accent6"/>
                          </a:solidFill>
                          <a:effectLst/>
                          <a:latin typeface="Arial" panose="020B0604020202020204" pitchFamily="34" charset="0"/>
                        </a:rPr>
                        <a:t>Blood specimen</a:t>
                      </a:r>
                      <a:r>
                        <a:rPr lang="en-US" b="0" i="0" u="none" strike="noStrike" dirty="0">
                          <a:solidFill>
                            <a:srgbClr val="000000"/>
                          </a:solidFill>
                          <a:effectLst/>
                          <a:latin typeface="Arial" panose="020B0604020202020204" pitchFamily="34" charset="0"/>
                        </a:rPr>
                        <a:t>|,370132008|</a:t>
                      </a:r>
                      <a:r>
                        <a:rPr lang="en-US" b="0" i="0" u="none" strike="noStrike" dirty="0">
                          <a:solidFill>
                            <a:schemeClr val="accent1"/>
                          </a:solidFill>
                          <a:effectLst/>
                          <a:latin typeface="Arial" panose="020B0604020202020204" pitchFamily="34" charset="0"/>
                        </a:rPr>
                        <a:t>Scale</a:t>
                      </a:r>
                      <a:r>
                        <a:rPr lang="en-US" b="0" i="0" u="none" strike="noStrike" dirty="0">
                          <a:solidFill>
                            <a:srgbClr val="000000"/>
                          </a:solidFill>
                          <a:effectLst/>
                          <a:latin typeface="Arial" panose="020B0604020202020204" pitchFamily="34" charset="0"/>
                        </a:rPr>
                        <a:t>|=117363000|</a:t>
                      </a:r>
                      <a:r>
                        <a:rPr lang="en-US" b="0" i="0" u="none" strike="noStrike" dirty="0">
                          <a:solidFill>
                            <a:schemeClr val="accent6"/>
                          </a:solidFill>
                          <a:effectLst/>
                          <a:latin typeface="Arial" panose="020B0604020202020204" pitchFamily="34" charset="0"/>
                        </a:rPr>
                        <a:t>Ordinal value</a:t>
                      </a:r>
                      <a:r>
                        <a:rPr lang="en-US" b="0" i="0" u="none" strike="noStrike" dirty="0">
                          <a:solidFill>
                            <a:srgbClr val="000000"/>
                          </a:solidFill>
                          <a:effectLst/>
                          <a:latin typeface="Arial" panose="020B0604020202020204" pitchFamily="34" charset="0"/>
                        </a:rPr>
                        <a:t>|)</a:t>
                      </a:r>
                      <a:endParaRPr lang="en-US" dirty="0">
                        <a:effectLst/>
                      </a:endParaRPr>
                    </a:p>
                  </a:txBody>
                  <a:tcPr marL="66675" marR="66675" marT="66675" marB="66675"/>
                </a:tc>
              </a:tr>
            </a:tbl>
          </a:graphicData>
        </a:graphic>
      </p:graphicFrame>
      <p:sp>
        <p:nvSpPr>
          <p:cNvPr id="4" name="TextBox 3"/>
          <p:cNvSpPr txBox="1"/>
          <p:nvPr/>
        </p:nvSpPr>
        <p:spPr>
          <a:xfrm>
            <a:off x="2704443" y="4506910"/>
            <a:ext cx="3113315" cy="923330"/>
          </a:xfrm>
          <a:prstGeom prst="rect">
            <a:avLst/>
          </a:prstGeom>
          <a:noFill/>
        </p:spPr>
        <p:txBody>
          <a:bodyPr wrap="square" rtlCol="0">
            <a:spAutoFit/>
          </a:bodyPr>
          <a:lstStyle/>
          <a:p>
            <a:r>
              <a:rPr lang="en-US" sz="1800" dirty="0" smtClean="0">
                <a:solidFill>
                  <a:srgbClr val="7030A0"/>
                </a:solidFill>
              </a:rPr>
              <a:t>LOINC Term</a:t>
            </a:r>
          </a:p>
          <a:p>
            <a:r>
              <a:rPr lang="en-US" sz="1800" dirty="0" smtClean="0">
                <a:solidFill>
                  <a:schemeClr val="accent1"/>
                </a:solidFill>
              </a:rPr>
              <a:t>SNOMED attribute concept</a:t>
            </a:r>
          </a:p>
          <a:p>
            <a:r>
              <a:rPr lang="en-US" sz="1800" dirty="0" smtClean="0">
                <a:solidFill>
                  <a:schemeClr val="accent6"/>
                </a:solidFill>
              </a:rPr>
              <a:t>SNOMED value concept</a:t>
            </a:r>
            <a:endParaRPr lang="en-US" sz="1800" dirty="0">
              <a:solidFill>
                <a:schemeClr val="accent6"/>
              </a:solidFill>
            </a:endParaRPr>
          </a:p>
        </p:txBody>
      </p:sp>
    </p:spTree>
    <p:extLst>
      <p:ext uri="{BB962C8B-B14F-4D97-AF65-F5344CB8AC3E}">
        <p14:creationId xmlns:p14="http://schemas.microsoft.com/office/powerpoint/2010/main" val="34176025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LOINC Term to SNOMED Expression </a:t>
            </a:r>
            <a:r>
              <a:rPr lang="en-US" dirty="0" err="1" smtClean="0"/>
              <a:t>Refset</a:t>
            </a:r>
            <a:r>
              <a:rPr lang="en-US" dirty="0" smtClean="0"/>
              <a:t> Example – Process Observable</a:t>
            </a:r>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938570862"/>
              </p:ext>
            </p:extLst>
          </p:nvPr>
        </p:nvGraphicFramePr>
        <p:xfrm>
          <a:off x="370114" y="1977572"/>
          <a:ext cx="8527143" cy="2637790"/>
        </p:xfrm>
        <a:graphic>
          <a:graphicData uri="http://schemas.openxmlformats.org/drawingml/2006/table">
            <a:tbl>
              <a:tblPr firstRow="1" bandRow="1"/>
              <a:tblGrid>
                <a:gridCol w="1430406"/>
                <a:gridCol w="2422688"/>
                <a:gridCol w="4674049"/>
              </a:tblGrid>
              <a:tr h="370840">
                <a:tc>
                  <a:txBody>
                    <a:bodyPr/>
                    <a:lstStyle/>
                    <a:p>
                      <a:pPr rtl="0" fontAlgn="t">
                        <a:spcBef>
                          <a:spcPts val="0"/>
                        </a:spcBef>
                        <a:spcAft>
                          <a:spcPts val="0"/>
                        </a:spcAft>
                      </a:pPr>
                      <a:r>
                        <a:rPr lang="en-US" b="1" i="0" u="none" strike="noStrike" dirty="0">
                          <a:solidFill>
                            <a:schemeClr val="tx2"/>
                          </a:solidFill>
                          <a:effectLst/>
                          <a:latin typeface="Arial" panose="020B0604020202020204" pitchFamily="34" charset="0"/>
                        </a:rPr>
                        <a:t>id</a:t>
                      </a:r>
                      <a:endParaRPr lang="en-US" dirty="0">
                        <a:solidFill>
                          <a:schemeClr val="tx2"/>
                        </a:solidFill>
                        <a:effectLst/>
                      </a:endParaRPr>
                    </a:p>
                  </a:txBody>
                  <a:tcPr marL="66675" marR="66675" marT="66675" marB="66675"/>
                </a:tc>
                <a:tc>
                  <a:txBody>
                    <a:bodyPr/>
                    <a:lstStyle/>
                    <a:p>
                      <a:pPr rtl="0" fontAlgn="t">
                        <a:spcBef>
                          <a:spcPts val="0"/>
                        </a:spcBef>
                        <a:spcAft>
                          <a:spcPts val="0"/>
                        </a:spcAft>
                      </a:pPr>
                      <a:r>
                        <a:rPr lang="en-US" b="1" i="0" u="none" strike="noStrike" dirty="0" err="1">
                          <a:solidFill>
                            <a:schemeClr val="tx2"/>
                          </a:solidFill>
                          <a:effectLst/>
                          <a:latin typeface="Arial" panose="020B0604020202020204" pitchFamily="34" charset="0"/>
                        </a:rPr>
                        <a:t>mapTarget</a:t>
                      </a:r>
                      <a:endParaRPr lang="en-US" dirty="0">
                        <a:solidFill>
                          <a:schemeClr val="tx2"/>
                        </a:solidFill>
                        <a:effectLst/>
                      </a:endParaRPr>
                    </a:p>
                  </a:txBody>
                  <a:tcPr marL="66675" marR="66675" marT="66675" marB="66675"/>
                </a:tc>
                <a:tc>
                  <a:txBody>
                    <a:bodyPr/>
                    <a:lstStyle/>
                    <a:p>
                      <a:pPr rtl="0" fontAlgn="t">
                        <a:spcBef>
                          <a:spcPts val="0"/>
                        </a:spcBef>
                        <a:spcAft>
                          <a:spcPts val="0"/>
                        </a:spcAft>
                      </a:pPr>
                      <a:r>
                        <a:rPr lang="en-US" b="1" i="0" u="none" strike="noStrike" dirty="0">
                          <a:solidFill>
                            <a:schemeClr val="tx2"/>
                          </a:solidFill>
                          <a:effectLst/>
                          <a:latin typeface="Arial" panose="020B0604020202020204" pitchFamily="34" charset="0"/>
                        </a:rPr>
                        <a:t>expression</a:t>
                      </a:r>
                      <a:endParaRPr lang="en-US" dirty="0">
                        <a:solidFill>
                          <a:schemeClr val="tx2"/>
                        </a:solidFill>
                        <a:effectLst/>
                      </a:endParaRPr>
                    </a:p>
                  </a:txBody>
                  <a:tcPr marL="66675" marR="66675" marT="66675" marB="66675"/>
                </a:tc>
              </a:tr>
              <a:tr h="370840">
                <a:tc>
                  <a:txBody>
                    <a:bodyPr/>
                    <a:lstStyle/>
                    <a:p>
                      <a:pPr rtl="0" fontAlgn="t">
                        <a:spcBef>
                          <a:spcPts val="0"/>
                        </a:spcBef>
                        <a:spcAft>
                          <a:spcPts val="0"/>
                        </a:spcAft>
                      </a:pPr>
                      <a:r>
                        <a:rPr lang="en-US" dirty="0" smtClean="0">
                          <a:effectLst/>
                        </a:rPr>
                        <a:t>2bea5348-61e9-4d47-9204-bdeaf17a83b8</a:t>
                      </a:r>
                      <a:endParaRPr lang="en-US" dirty="0">
                        <a:effectLst/>
                      </a:endParaRPr>
                    </a:p>
                  </a:txBody>
                  <a:tcPr marL="66675" marR="66675" marT="66675" marB="66675"/>
                </a:tc>
                <a:tc>
                  <a:txBody>
                    <a:bodyPr/>
                    <a:lstStyle/>
                    <a:p>
                      <a:pPr rtl="0" fontAlgn="t">
                        <a:spcBef>
                          <a:spcPts val="0"/>
                        </a:spcBef>
                        <a:spcAft>
                          <a:spcPts val="0"/>
                        </a:spcAft>
                      </a:pPr>
                      <a:r>
                        <a:rPr lang="en-US" b="0" i="0" u="none" strike="noStrike" dirty="0" smtClean="0">
                          <a:solidFill>
                            <a:srgbClr val="000000"/>
                          </a:solidFill>
                          <a:effectLst/>
                          <a:latin typeface="Arial" panose="020B0604020202020204" pitchFamily="34" charset="0"/>
                        </a:rPr>
                        <a:t> </a:t>
                      </a:r>
                      <a:r>
                        <a:rPr lang="en-US" dirty="0" smtClean="0">
                          <a:effectLst/>
                        </a:rPr>
                        <a:t>2989-2 </a:t>
                      </a:r>
                      <a:r>
                        <a:rPr lang="en-US" b="0" i="0" u="none" strike="noStrike" dirty="0" smtClean="0">
                          <a:solidFill>
                            <a:srgbClr val="000000"/>
                          </a:solidFill>
                          <a:effectLst/>
                          <a:latin typeface="Arial" panose="020B0604020202020204" pitchFamily="34" charset="0"/>
                        </a:rPr>
                        <a:t>| </a:t>
                      </a:r>
                      <a:r>
                        <a:rPr lang="en-US" sz="1400" b="0" i="0" u="none" strike="noStrike" cap="none" baseline="0" dirty="0" smtClean="0">
                          <a:solidFill>
                            <a:srgbClr val="7030A0"/>
                          </a:solidFill>
                          <a:effectLst/>
                          <a:latin typeface="+mn-lt"/>
                          <a:ea typeface="+mn-ea"/>
                          <a:cs typeface="+mn-cs"/>
                          <a:sym typeface="Arial"/>
                          <a:rtl val="0"/>
                        </a:rPr>
                        <a:t>Testosterone:MRat:24H:Urine:Qn</a:t>
                      </a:r>
                      <a:endParaRPr lang="en-US" dirty="0">
                        <a:solidFill>
                          <a:srgbClr val="7030A0"/>
                        </a:solidFill>
                        <a:effectLst/>
                      </a:endParaRPr>
                    </a:p>
                  </a:txBody>
                  <a:tcPr marL="66675" marR="66675" marT="66675" marB="66675"/>
                </a:tc>
                <a:tc>
                  <a:txBody>
                    <a:bodyPr/>
                    <a:lstStyle/>
                    <a:p>
                      <a:pPr rtl="0" fontAlgn="t">
                        <a:spcBef>
                          <a:spcPts val="0"/>
                        </a:spcBef>
                        <a:spcAft>
                          <a:spcPts val="0"/>
                        </a:spcAft>
                      </a:pPr>
                      <a:r>
                        <a:rPr lang="en-US" sz="1400" b="0" i="0" u="none" strike="noStrike" cap="none" baseline="0" dirty="0" smtClean="0">
                          <a:solidFill>
                            <a:schemeClr val="tx1"/>
                          </a:solidFill>
                          <a:effectLst/>
                          <a:latin typeface="+mn-lt"/>
                          <a:ea typeface="+mn-ea"/>
                          <a:cs typeface="+mn-cs"/>
                          <a:sym typeface="Arial"/>
                          <a:rtl val="0"/>
                        </a:rPr>
                        <a:t>363787002|</a:t>
                      </a:r>
                      <a:r>
                        <a:rPr lang="en-US" b="0" i="0" u="none" strike="noStrike" dirty="0" smtClean="0">
                          <a:solidFill>
                            <a:schemeClr val="accent6"/>
                          </a:solidFill>
                          <a:effectLst/>
                          <a:latin typeface="Arial" panose="020B0604020202020204" pitchFamily="34" charset="0"/>
                        </a:rPr>
                        <a:t>Observable entity</a:t>
                      </a:r>
                      <a:r>
                        <a:rPr lang="en-US" sz="1400" b="0" i="0" u="none" strike="noStrike" cap="none" baseline="0" dirty="0" smtClean="0">
                          <a:solidFill>
                            <a:schemeClr val="tx1"/>
                          </a:solidFill>
                          <a:effectLst/>
                          <a:latin typeface="+mn-lt"/>
                          <a:ea typeface="+mn-ea"/>
                          <a:cs typeface="+mn-cs"/>
                          <a:sym typeface="Arial"/>
                          <a:rtl val="0"/>
                        </a:rPr>
                        <a:t>|:</a:t>
                      </a:r>
                      <a:r>
                        <a:rPr lang="en-US" b="0" i="0" u="none" strike="noStrike" dirty="0" smtClean="0">
                          <a:solidFill>
                            <a:srgbClr val="000000"/>
                          </a:solidFill>
                          <a:effectLst/>
                          <a:latin typeface="Arial" panose="020B0604020202020204" pitchFamily="34" charset="0"/>
                        </a:rPr>
                        <a:t>70434600|</a:t>
                      </a:r>
                      <a:r>
                        <a:rPr lang="en-US" b="0" i="0" u="none" strike="noStrike" dirty="0" smtClean="0">
                          <a:solidFill>
                            <a:schemeClr val="accent1"/>
                          </a:solidFill>
                          <a:effectLst/>
                          <a:latin typeface="Arial" panose="020B0604020202020204" pitchFamily="34" charset="0"/>
                        </a:rPr>
                        <a:t>Specified by</a:t>
                      </a:r>
                      <a:r>
                        <a:rPr lang="en-US" sz="1400" b="0" i="0" u="none" strike="noStrike" cap="none" baseline="0" dirty="0" smtClean="0">
                          <a:solidFill>
                            <a:schemeClr val="tx1"/>
                          </a:solidFill>
                          <a:effectLst/>
                          <a:latin typeface="+mn-lt"/>
                          <a:ea typeface="+mn-ea"/>
                          <a:cs typeface="+mn-cs"/>
                          <a:sym typeface="Arial"/>
                          <a:rtl val="0"/>
                        </a:rPr>
                        <a:t>|=(386053000|</a:t>
                      </a:r>
                      <a:r>
                        <a:rPr lang="en-US" b="0" i="0" u="none" strike="noStrike" dirty="0" smtClean="0">
                          <a:solidFill>
                            <a:srgbClr val="000000"/>
                          </a:solidFill>
                          <a:effectLst/>
                          <a:latin typeface="Arial" panose="020B0604020202020204" pitchFamily="34" charset="0"/>
                        </a:rPr>
                        <a:t>386053000|</a:t>
                      </a:r>
                      <a:r>
                        <a:rPr lang="en-US" b="0" i="0" u="none" strike="noStrike" dirty="0" smtClean="0">
                          <a:solidFill>
                            <a:schemeClr val="accent6"/>
                          </a:solidFill>
                          <a:effectLst/>
                          <a:latin typeface="Arial" panose="020B0604020202020204" pitchFamily="34" charset="0"/>
                        </a:rPr>
                        <a:t>Observation procedure</a:t>
                      </a:r>
                      <a:r>
                        <a:rPr lang="en-US" sz="1400" b="0" i="0" u="none" strike="noStrike" cap="none" baseline="0" dirty="0" smtClean="0">
                          <a:solidFill>
                            <a:schemeClr val="tx1"/>
                          </a:solidFill>
                          <a:effectLst/>
                          <a:latin typeface="+mn-lt"/>
                          <a:ea typeface="+mn-ea"/>
                          <a:cs typeface="+mn-cs"/>
                          <a:sym typeface="Arial"/>
                          <a:rtl val="0"/>
                        </a:rPr>
                        <a:t>|:</a:t>
                      </a:r>
                      <a:r>
                        <a:rPr lang="en-US" b="0" i="0" u="none" strike="noStrike" dirty="0" smtClean="0">
                          <a:solidFill>
                            <a:srgbClr val="000000"/>
                          </a:solidFill>
                          <a:effectLst/>
                          <a:latin typeface="Arial" panose="020B0604020202020204" pitchFamily="34" charset="0"/>
                        </a:rPr>
                        <a:t>704327008|</a:t>
                      </a:r>
                      <a:r>
                        <a:rPr lang="en-US" b="0" i="0" u="none" strike="noStrike" dirty="0" smtClean="0">
                          <a:solidFill>
                            <a:schemeClr val="accent1"/>
                          </a:solidFill>
                          <a:effectLst/>
                          <a:latin typeface="Arial" panose="020B0604020202020204" pitchFamily="34" charset="0"/>
                        </a:rPr>
                        <a:t>Direct site</a:t>
                      </a:r>
                      <a:r>
                        <a:rPr lang="en-US" sz="1400" b="0" i="0" u="none" strike="noStrike" cap="none" baseline="0" dirty="0" smtClean="0">
                          <a:solidFill>
                            <a:schemeClr val="tx1"/>
                          </a:solidFill>
                          <a:effectLst/>
                          <a:latin typeface="+mn-lt"/>
                          <a:ea typeface="+mn-ea"/>
                          <a:cs typeface="+mn-cs"/>
                          <a:sym typeface="Arial"/>
                          <a:rtl val="0"/>
                        </a:rPr>
                        <a:t>|=122575003|</a:t>
                      </a:r>
                      <a:r>
                        <a:rPr lang="en-US" sz="1400" b="0" i="0" u="none" strike="noStrike" cap="none" baseline="0" dirty="0" smtClean="0">
                          <a:solidFill>
                            <a:schemeClr val="accent6"/>
                          </a:solidFill>
                          <a:effectLst/>
                          <a:latin typeface="+mn-lt"/>
                          <a:ea typeface="+mn-ea"/>
                          <a:cs typeface="+mn-cs"/>
                          <a:sym typeface="Arial"/>
                          <a:rtl val="0"/>
                        </a:rPr>
                        <a:t>Urine</a:t>
                      </a:r>
                      <a:r>
                        <a:rPr lang="en-US" sz="1400" b="0" i="0" u="none" strike="noStrike" cap="none" baseline="0" dirty="0" smtClean="0">
                          <a:solidFill>
                            <a:schemeClr val="tx1"/>
                          </a:solidFill>
                          <a:effectLst/>
                          <a:latin typeface="+mn-lt"/>
                          <a:ea typeface="+mn-ea"/>
                          <a:cs typeface="+mn-cs"/>
                          <a:sym typeface="Arial"/>
                          <a:rtl val="0"/>
                        </a:rPr>
                        <a:t>|,704347000|</a:t>
                      </a:r>
                      <a:r>
                        <a:rPr lang="en-US" sz="1400" b="0" i="0" u="none" strike="noStrike" cap="none" baseline="0" dirty="0" smtClean="0">
                          <a:solidFill>
                            <a:schemeClr val="accent1"/>
                          </a:solidFill>
                          <a:effectLst/>
                          <a:latin typeface="+mn-lt"/>
                          <a:ea typeface="+mn-ea"/>
                          <a:cs typeface="+mn-cs"/>
                          <a:sym typeface="Arial"/>
                          <a:rtl val="0"/>
                        </a:rPr>
                        <a:t>Observes</a:t>
                      </a:r>
                      <a:r>
                        <a:rPr lang="en-US" sz="1400" b="0" i="0" u="none" strike="noStrike" cap="none" baseline="0" dirty="0" smtClean="0">
                          <a:solidFill>
                            <a:schemeClr val="tx1"/>
                          </a:solidFill>
                          <a:effectLst/>
                          <a:latin typeface="+mn-lt"/>
                          <a:ea typeface="+mn-ea"/>
                          <a:cs typeface="+mn-cs"/>
                          <a:sym typeface="Arial"/>
                          <a:rtl val="0"/>
                        </a:rPr>
                        <a:t>|=(</a:t>
                      </a:r>
                      <a:r>
                        <a:rPr lang="en-US" b="0" i="0" u="none" strike="noStrike" dirty="0" smtClean="0">
                          <a:solidFill>
                            <a:schemeClr val="accent6"/>
                          </a:solidFill>
                          <a:effectLst/>
                          <a:latin typeface="Arial" panose="020B0604020202020204" pitchFamily="34" charset="0"/>
                        </a:rPr>
                        <a:t>Feature of entity</a:t>
                      </a:r>
                      <a:r>
                        <a:rPr lang="en-US" sz="1400" b="0" i="0" u="none" strike="noStrike" cap="none" baseline="0" dirty="0" smtClean="0">
                          <a:solidFill>
                            <a:schemeClr val="tx1"/>
                          </a:solidFill>
                          <a:effectLst/>
                          <a:latin typeface="+mn-lt"/>
                          <a:ea typeface="+mn-ea"/>
                          <a:cs typeface="+mn-cs"/>
                          <a:sym typeface="Arial"/>
                          <a:rtl val="0"/>
                        </a:rPr>
                        <a:t>|:704323007|</a:t>
                      </a:r>
                      <a:r>
                        <a:rPr lang="en-US" sz="1400" b="0" i="0" u="none" strike="noStrike" cap="none" baseline="0" dirty="0" smtClean="0">
                          <a:solidFill>
                            <a:schemeClr val="accent1"/>
                          </a:solidFill>
                          <a:effectLst/>
                          <a:latin typeface="+mn-lt"/>
                          <a:ea typeface="+mn-ea"/>
                          <a:cs typeface="+mn-cs"/>
                          <a:sym typeface="Arial"/>
                          <a:rtl val="0"/>
                        </a:rPr>
                        <a:t>Process Duration</a:t>
                      </a:r>
                      <a:r>
                        <a:rPr lang="en-US" sz="1400" b="0" i="0" u="none" strike="noStrike" cap="none" baseline="0" dirty="0" smtClean="0">
                          <a:solidFill>
                            <a:schemeClr val="tx1"/>
                          </a:solidFill>
                          <a:effectLst/>
                          <a:latin typeface="+mn-lt"/>
                          <a:ea typeface="+mn-ea"/>
                          <a:cs typeface="+mn-cs"/>
                          <a:sym typeface="Arial"/>
                          <a:rtl val="0"/>
                        </a:rPr>
                        <a:t>|=123027009|</a:t>
                      </a:r>
                      <a:r>
                        <a:rPr lang="en-US" sz="1400" b="0" i="0" u="none" strike="noStrike" cap="none" baseline="0" dirty="0" smtClean="0">
                          <a:solidFill>
                            <a:schemeClr val="accent6"/>
                          </a:solidFill>
                          <a:effectLst/>
                          <a:latin typeface="+mn-lt"/>
                          <a:ea typeface="+mn-ea"/>
                          <a:cs typeface="+mn-cs"/>
                          <a:sym typeface="Arial"/>
                          <a:rtl val="0"/>
                        </a:rPr>
                        <a:t>24 hours</a:t>
                      </a:r>
                      <a:r>
                        <a:rPr lang="en-US" sz="1400" b="0" i="0" u="none" strike="noStrike" cap="none" baseline="0" dirty="0" smtClean="0">
                          <a:solidFill>
                            <a:schemeClr val="tx1"/>
                          </a:solidFill>
                          <a:effectLst/>
                          <a:latin typeface="+mn-lt"/>
                          <a:ea typeface="+mn-ea"/>
                          <a:cs typeface="+mn-cs"/>
                          <a:sym typeface="Arial"/>
                          <a:rtl val="0"/>
                        </a:rPr>
                        <a:t>|,704321009|</a:t>
                      </a:r>
                      <a:r>
                        <a:rPr lang="en-US" sz="1400" b="0" i="0" u="none" strike="noStrike" cap="none" baseline="0" dirty="0" smtClean="0">
                          <a:solidFill>
                            <a:schemeClr val="accent1"/>
                          </a:solidFill>
                          <a:effectLst/>
                          <a:latin typeface="+mn-lt"/>
                          <a:ea typeface="+mn-ea"/>
                          <a:cs typeface="+mn-cs"/>
                          <a:sym typeface="Arial"/>
                          <a:rtl val="0"/>
                        </a:rPr>
                        <a:t>Characterizes</a:t>
                      </a:r>
                      <a:r>
                        <a:rPr lang="en-US" sz="1400" b="0" i="0" u="none" strike="noStrike" cap="none" baseline="0" dirty="0" smtClean="0">
                          <a:solidFill>
                            <a:schemeClr val="tx1"/>
                          </a:solidFill>
                          <a:effectLst/>
                          <a:latin typeface="+mn-lt"/>
                          <a:ea typeface="+mn-ea"/>
                          <a:cs typeface="+mn-cs"/>
                          <a:sym typeface="Arial"/>
                          <a:rtl val="0"/>
                        </a:rPr>
                        <a:t>|=63911002|</a:t>
                      </a:r>
                      <a:r>
                        <a:rPr lang="en-US" sz="1400" b="0" i="0" u="none" strike="noStrike" cap="none" baseline="0" dirty="0" smtClean="0">
                          <a:solidFill>
                            <a:schemeClr val="accent6"/>
                          </a:solidFill>
                          <a:effectLst/>
                          <a:latin typeface="+mn-lt"/>
                          <a:ea typeface="+mn-ea"/>
                          <a:cs typeface="+mn-cs"/>
                          <a:sym typeface="Arial"/>
                          <a:rtl val="0"/>
                        </a:rPr>
                        <a:t>Excretion</a:t>
                      </a:r>
                      <a:r>
                        <a:rPr lang="en-US" sz="1400" b="0" i="0" u="none" strike="noStrike" cap="none" baseline="0" dirty="0" smtClean="0">
                          <a:solidFill>
                            <a:schemeClr val="tx1"/>
                          </a:solidFill>
                          <a:effectLst/>
                          <a:latin typeface="+mn-lt"/>
                          <a:ea typeface="+mn-ea"/>
                          <a:cs typeface="+mn-cs"/>
                          <a:sym typeface="Arial"/>
                          <a:rtl val="0"/>
                        </a:rPr>
                        <a:t>|,704318007|</a:t>
                      </a:r>
                      <a:r>
                        <a:rPr lang="en-US" sz="1400" b="0" i="0" u="none" strike="noStrike" cap="none" baseline="0" dirty="0" smtClean="0">
                          <a:solidFill>
                            <a:schemeClr val="accent1"/>
                          </a:solidFill>
                          <a:effectLst/>
                          <a:latin typeface="+mn-lt"/>
                          <a:ea typeface="+mn-ea"/>
                          <a:cs typeface="+mn-cs"/>
                          <a:sym typeface="Arial"/>
                          <a:rtl val="0"/>
                        </a:rPr>
                        <a:t>Property Type</a:t>
                      </a:r>
                      <a:r>
                        <a:rPr lang="en-US" sz="1400" b="0" i="0" u="none" strike="noStrike" cap="none" baseline="0" dirty="0" smtClean="0">
                          <a:solidFill>
                            <a:schemeClr val="tx1"/>
                          </a:solidFill>
                          <a:effectLst/>
                          <a:latin typeface="+mn-lt"/>
                          <a:ea typeface="+mn-ea"/>
                          <a:cs typeface="+mn-cs"/>
                          <a:sym typeface="Arial"/>
                          <a:rtl val="0"/>
                        </a:rPr>
                        <a:t>|=118544000|</a:t>
                      </a:r>
                      <a:r>
                        <a:rPr lang="en-US" sz="1400" b="0" i="0" u="none" strike="noStrike" cap="none" baseline="0" dirty="0" smtClean="0">
                          <a:solidFill>
                            <a:schemeClr val="accent6"/>
                          </a:solidFill>
                          <a:effectLst/>
                          <a:latin typeface="+mn-lt"/>
                          <a:ea typeface="+mn-ea"/>
                          <a:cs typeface="+mn-cs"/>
                          <a:sym typeface="Arial"/>
                          <a:rtl val="0"/>
                        </a:rPr>
                        <a:t>Mass rate</a:t>
                      </a:r>
                      <a:r>
                        <a:rPr lang="en-US" sz="1400" b="0" i="0" u="none" strike="noStrike" cap="none" baseline="0" dirty="0" smtClean="0">
                          <a:solidFill>
                            <a:schemeClr val="tx1"/>
                          </a:solidFill>
                          <a:effectLst/>
                          <a:latin typeface="+mn-lt"/>
                          <a:ea typeface="+mn-ea"/>
                          <a:cs typeface="+mn-cs"/>
                          <a:sym typeface="Arial"/>
                          <a:rtl val="0"/>
                        </a:rPr>
                        <a:t>|,704324001|</a:t>
                      </a:r>
                      <a:r>
                        <a:rPr lang="en-US" sz="1400" b="0" i="0" u="none" strike="noStrike" cap="none" baseline="0" dirty="0" smtClean="0">
                          <a:solidFill>
                            <a:schemeClr val="accent1"/>
                          </a:solidFill>
                          <a:effectLst/>
                          <a:latin typeface="+mn-lt"/>
                          <a:ea typeface="+mn-ea"/>
                          <a:cs typeface="+mn-cs"/>
                          <a:sym typeface="Arial"/>
                          <a:rtl val="0"/>
                        </a:rPr>
                        <a:t>Process</a:t>
                      </a:r>
                      <a:r>
                        <a:rPr lang="en-US" sz="1400" b="0" i="0" u="none" strike="noStrike" cap="none" baseline="0" dirty="0" smtClean="0">
                          <a:solidFill>
                            <a:schemeClr val="tx1"/>
                          </a:solidFill>
                          <a:effectLst/>
                          <a:latin typeface="+mn-lt"/>
                          <a:ea typeface="+mn-ea"/>
                          <a:cs typeface="+mn-cs"/>
                          <a:sym typeface="Arial"/>
                          <a:rtl val="0"/>
                        </a:rPr>
                        <a:t> </a:t>
                      </a:r>
                      <a:r>
                        <a:rPr lang="en-US" sz="1400" b="0" i="0" u="none" strike="noStrike" cap="none" baseline="0" dirty="0" smtClean="0">
                          <a:solidFill>
                            <a:schemeClr val="accent1"/>
                          </a:solidFill>
                          <a:effectLst/>
                          <a:latin typeface="+mn-lt"/>
                          <a:ea typeface="+mn-ea"/>
                          <a:cs typeface="+mn-cs"/>
                          <a:sym typeface="Arial"/>
                          <a:rtl val="0"/>
                        </a:rPr>
                        <a:t>Output</a:t>
                      </a:r>
                      <a:r>
                        <a:rPr lang="en-US" sz="1400" b="0" i="0" u="none" strike="noStrike" cap="none" baseline="0" dirty="0" smtClean="0">
                          <a:solidFill>
                            <a:schemeClr val="tx1"/>
                          </a:solidFill>
                          <a:effectLst/>
                          <a:latin typeface="+mn-lt"/>
                          <a:ea typeface="+mn-ea"/>
                          <a:cs typeface="+mn-cs"/>
                          <a:sym typeface="Arial"/>
                          <a:rtl val="0"/>
                        </a:rPr>
                        <a:t>|=43688007|</a:t>
                      </a:r>
                      <a:r>
                        <a:rPr lang="en-US" sz="1400" b="0" i="0" u="none" strike="noStrike" cap="none" baseline="0" dirty="0" smtClean="0">
                          <a:solidFill>
                            <a:schemeClr val="accent6"/>
                          </a:solidFill>
                          <a:effectLst/>
                          <a:latin typeface="+mn-lt"/>
                          <a:ea typeface="+mn-ea"/>
                          <a:cs typeface="+mn-cs"/>
                          <a:sym typeface="Arial"/>
                          <a:rtl val="0"/>
                        </a:rPr>
                        <a:t>Testosterone</a:t>
                      </a:r>
                      <a:r>
                        <a:rPr lang="en-US" sz="1400" b="0" i="0" u="none" strike="noStrike" cap="none" baseline="0" dirty="0" smtClean="0">
                          <a:solidFill>
                            <a:schemeClr val="tx1"/>
                          </a:solidFill>
                          <a:effectLst/>
                          <a:latin typeface="+mn-lt"/>
                          <a:ea typeface="+mn-ea"/>
                          <a:cs typeface="+mn-cs"/>
                          <a:sym typeface="Arial"/>
                          <a:rtl val="0"/>
                        </a:rPr>
                        <a:t>|),370132008|</a:t>
                      </a:r>
                      <a:r>
                        <a:rPr lang="en-US" sz="1400" b="0" i="0" u="none" strike="noStrike" cap="none" baseline="0" dirty="0" smtClean="0">
                          <a:solidFill>
                            <a:schemeClr val="accent1"/>
                          </a:solidFill>
                          <a:effectLst/>
                          <a:latin typeface="+mn-lt"/>
                          <a:ea typeface="+mn-ea"/>
                          <a:cs typeface="+mn-cs"/>
                          <a:sym typeface="Arial"/>
                          <a:rtl val="0"/>
                        </a:rPr>
                        <a:t>Scale</a:t>
                      </a:r>
                      <a:r>
                        <a:rPr lang="en-US" sz="1400" b="0" i="0" u="none" strike="noStrike" cap="none" baseline="0" dirty="0" smtClean="0">
                          <a:solidFill>
                            <a:schemeClr val="tx1"/>
                          </a:solidFill>
                          <a:effectLst/>
                          <a:latin typeface="+mn-lt"/>
                          <a:ea typeface="+mn-ea"/>
                          <a:cs typeface="+mn-cs"/>
                          <a:sym typeface="Arial"/>
                          <a:rtl val="0"/>
                        </a:rPr>
                        <a:t>|=30766002|</a:t>
                      </a:r>
                      <a:r>
                        <a:rPr lang="en-US" sz="1400" b="0" i="0" u="none" strike="noStrike" cap="none" baseline="0" dirty="0" smtClean="0">
                          <a:solidFill>
                            <a:schemeClr val="accent6"/>
                          </a:solidFill>
                          <a:effectLst/>
                          <a:latin typeface="+mn-lt"/>
                          <a:ea typeface="+mn-ea"/>
                          <a:cs typeface="+mn-cs"/>
                          <a:sym typeface="Arial"/>
                          <a:rtl val="0"/>
                        </a:rPr>
                        <a:t>Quantitative</a:t>
                      </a:r>
                      <a:r>
                        <a:rPr lang="en-US" sz="1400" b="0" i="0" u="none" strike="noStrike" cap="none" baseline="0" dirty="0" smtClean="0">
                          <a:solidFill>
                            <a:schemeClr val="tx1"/>
                          </a:solidFill>
                          <a:effectLst/>
                          <a:latin typeface="+mn-lt"/>
                          <a:ea typeface="+mn-ea"/>
                          <a:cs typeface="+mn-cs"/>
                          <a:sym typeface="Arial"/>
                          <a:rtl val="0"/>
                        </a:rPr>
                        <a:t>|)</a:t>
                      </a:r>
                      <a:endParaRPr lang="en-US" dirty="0">
                        <a:effectLst/>
                      </a:endParaRPr>
                    </a:p>
                  </a:txBody>
                  <a:tcPr marL="66675" marR="66675" marT="66675" marB="66675"/>
                </a:tc>
              </a:tr>
            </a:tbl>
          </a:graphicData>
        </a:graphic>
      </p:graphicFrame>
      <p:sp>
        <p:nvSpPr>
          <p:cNvPr id="5" name="TextBox 4"/>
          <p:cNvSpPr txBox="1"/>
          <p:nvPr/>
        </p:nvSpPr>
        <p:spPr>
          <a:xfrm>
            <a:off x="2779857" y="4968575"/>
            <a:ext cx="3113315" cy="923330"/>
          </a:xfrm>
          <a:prstGeom prst="rect">
            <a:avLst/>
          </a:prstGeom>
          <a:noFill/>
        </p:spPr>
        <p:txBody>
          <a:bodyPr wrap="square" rtlCol="0">
            <a:spAutoFit/>
          </a:bodyPr>
          <a:lstStyle/>
          <a:p>
            <a:r>
              <a:rPr lang="en-US" sz="1800" dirty="0" smtClean="0">
                <a:solidFill>
                  <a:srgbClr val="7030A0"/>
                </a:solidFill>
              </a:rPr>
              <a:t>LOINC Term</a:t>
            </a:r>
          </a:p>
          <a:p>
            <a:r>
              <a:rPr lang="en-US" sz="1800" dirty="0" smtClean="0">
                <a:solidFill>
                  <a:schemeClr val="accent1"/>
                </a:solidFill>
              </a:rPr>
              <a:t>SNOMED attribute concept</a:t>
            </a:r>
          </a:p>
          <a:p>
            <a:r>
              <a:rPr lang="en-US" sz="1800" dirty="0" smtClean="0">
                <a:solidFill>
                  <a:schemeClr val="accent6"/>
                </a:solidFill>
              </a:rPr>
              <a:t>SNOMED value concept</a:t>
            </a:r>
            <a:endParaRPr lang="en-US" sz="1800" dirty="0">
              <a:solidFill>
                <a:schemeClr val="accent6"/>
              </a:solidFill>
            </a:endParaRPr>
          </a:p>
        </p:txBody>
      </p:sp>
    </p:spTree>
    <p:extLst>
      <p:ext uri="{BB962C8B-B14F-4D97-AF65-F5344CB8AC3E}">
        <p14:creationId xmlns:p14="http://schemas.microsoft.com/office/powerpoint/2010/main" val="70159866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LOINC Term to SNOMED Expression </a:t>
            </a:r>
            <a:r>
              <a:rPr lang="en-US" dirty="0" err="1" smtClean="0"/>
              <a:t>Refset</a:t>
            </a:r>
            <a:r>
              <a:rPr lang="en-US" dirty="0" smtClean="0"/>
              <a:t> Example – Quality Observable</a:t>
            </a:r>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1836829573"/>
              </p:ext>
            </p:extLst>
          </p:nvPr>
        </p:nvGraphicFramePr>
        <p:xfrm>
          <a:off x="370114" y="1977572"/>
          <a:ext cx="8527143" cy="2424430"/>
        </p:xfrm>
        <a:graphic>
          <a:graphicData uri="http://schemas.openxmlformats.org/drawingml/2006/table">
            <a:tbl>
              <a:tblPr firstRow="1" bandRow="1"/>
              <a:tblGrid>
                <a:gridCol w="949639"/>
                <a:gridCol w="2903455"/>
                <a:gridCol w="4674049"/>
              </a:tblGrid>
              <a:tr h="370840">
                <a:tc>
                  <a:txBody>
                    <a:bodyPr/>
                    <a:lstStyle/>
                    <a:p>
                      <a:pPr rtl="0" fontAlgn="t">
                        <a:spcBef>
                          <a:spcPts val="0"/>
                        </a:spcBef>
                        <a:spcAft>
                          <a:spcPts val="0"/>
                        </a:spcAft>
                      </a:pPr>
                      <a:r>
                        <a:rPr lang="en-US" b="1" i="0" u="none" strike="noStrike" dirty="0">
                          <a:solidFill>
                            <a:schemeClr val="tx2"/>
                          </a:solidFill>
                          <a:effectLst/>
                          <a:latin typeface="Arial" panose="020B0604020202020204" pitchFamily="34" charset="0"/>
                        </a:rPr>
                        <a:t>id</a:t>
                      </a:r>
                      <a:endParaRPr lang="en-US" dirty="0">
                        <a:solidFill>
                          <a:schemeClr val="tx2"/>
                        </a:solidFill>
                        <a:effectLst/>
                      </a:endParaRPr>
                    </a:p>
                  </a:txBody>
                  <a:tcPr marL="66675" marR="66675" marT="66675" marB="66675"/>
                </a:tc>
                <a:tc>
                  <a:txBody>
                    <a:bodyPr/>
                    <a:lstStyle/>
                    <a:p>
                      <a:pPr rtl="0" fontAlgn="t">
                        <a:spcBef>
                          <a:spcPts val="0"/>
                        </a:spcBef>
                        <a:spcAft>
                          <a:spcPts val="0"/>
                        </a:spcAft>
                      </a:pPr>
                      <a:r>
                        <a:rPr lang="en-US" b="1" i="0" u="none" strike="noStrike" dirty="0" err="1">
                          <a:solidFill>
                            <a:schemeClr val="tx2"/>
                          </a:solidFill>
                          <a:effectLst/>
                          <a:latin typeface="Arial" panose="020B0604020202020204" pitchFamily="34" charset="0"/>
                        </a:rPr>
                        <a:t>mapTarget</a:t>
                      </a:r>
                      <a:endParaRPr lang="en-US" dirty="0">
                        <a:solidFill>
                          <a:schemeClr val="tx2"/>
                        </a:solidFill>
                        <a:effectLst/>
                      </a:endParaRPr>
                    </a:p>
                  </a:txBody>
                  <a:tcPr marL="66675" marR="66675" marT="66675" marB="66675"/>
                </a:tc>
                <a:tc>
                  <a:txBody>
                    <a:bodyPr/>
                    <a:lstStyle/>
                    <a:p>
                      <a:pPr rtl="0" fontAlgn="t">
                        <a:spcBef>
                          <a:spcPts val="0"/>
                        </a:spcBef>
                        <a:spcAft>
                          <a:spcPts val="0"/>
                        </a:spcAft>
                      </a:pPr>
                      <a:r>
                        <a:rPr lang="en-US" b="1" i="0" u="none" strike="noStrike" dirty="0">
                          <a:solidFill>
                            <a:schemeClr val="tx2"/>
                          </a:solidFill>
                          <a:effectLst/>
                          <a:latin typeface="Arial" panose="020B0604020202020204" pitchFamily="34" charset="0"/>
                        </a:rPr>
                        <a:t>expression</a:t>
                      </a:r>
                      <a:endParaRPr lang="en-US" dirty="0">
                        <a:solidFill>
                          <a:schemeClr val="tx2"/>
                        </a:solidFill>
                        <a:effectLst/>
                      </a:endParaRPr>
                    </a:p>
                  </a:txBody>
                  <a:tcPr marL="66675" marR="66675" marT="66675" marB="66675"/>
                </a:tc>
              </a:tr>
              <a:tr h="370840">
                <a:tc>
                  <a:txBody>
                    <a:bodyPr/>
                    <a:lstStyle/>
                    <a:p>
                      <a:pPr rtl="0" fontAlgn="t">
                        <a:spcBef>
                          <a:spcPts val="0"/>
                        </a:spcBef>
                        <a:spcAft>
                          <a:spcPts val="0"/>
                        </a:spcAft>
                      </a:pPr>
                      <a:r>
                        <a:rPr lang="en-US" dirty="0" smtClean="0">
                          <a:effectLst/>
                        </a:rPr>
                        <a:t>cc1e1a70-48c0-44e6-8ba8-88a40d2b1a52</a:t>
                      </a:r>
                      <a:endParaRPr lang="en-US" dirty="0">
                        <a:effectLst/>
                      </a:endParaRPr>
                    </a:p>
                  </a:txBody>
                  <a:tcPr marL="66675" marR="66675" marT="66675" marB="66675"/>
                </a:tc>
                <a:tc>
                  <a:txBody>
                    <a:bodyPr/>
                    <a:lstStyle/>
                    <a:p>
                      <a:pPr rtl="0" fontAlgn="t">
                        <a:spcBef>
                          <a:spcPts val="0"/>
                        </a:spcBef>
                        <a:spcAft>
                          <a:spcPts val="0"/>
                        </a:spcAft>
                      </a:pPr>
                      <a:r>
                        <a:rPr lang="en-US" b="0" i="0" u="none" strike="noStrike" dirty="0" smtClean="0">
                          <a:solidFill>
                            <a:srgbClr val="000000"/>
                          </a:solidFill>
                          <a:effectLst/>
                          <a:latin typeface="Arial" panose="020B0604020202020204" pitchFamily="34" charset="0"/>
                        </a:rPr>
                        <a:t> </a:t>
                      </a:r>
                      <a:r>
                        <a:rPr lang="en-US" dirty="0" smtClean="0">
                          <a:effectLst/>
                        </a:rPr>
                        <a:t>9796-4 </a:t>
                      </a:r>
                      <a:r>
                        <a:rPr lang="en-US" b="0" i="0" u="none" strike="noStrike" dirty="0" smtClean="0">
                          <a:solidFill>
                            <a:srgbClr val="000000"/>
                          </a:solidFill>
                          <a:effectLst/>
                          <a:latin typeface="Arial" panose="020B0604020202020204" pitchFamily="34" charset="0"/>
                        </a:rPr>
                        <a:t>|</a:t>
                      </a:r>
                      <a:r>
                        <a:rPr lang="en-US" sz="1400" b="0" i="0" u="none" strike="noStrike" cap="none" baseline="0" dirty="0" err="1" smtClean="0">
                          <a:solidFill>
                            <a:srgbClr val="7030A0"/>
                          </a:solidFill>
                          <a:effectLst/>
                          <a:latin typeface="+mn-lt"/>
                          <a:ea typeface="+mn-ea"/>
                          <a:cs typeface="+mn-cs"/>
                          <a:sym typeface="Arial"/>
                          <a:rtl val="0"/>
                        </a:rPr>
                        <a:t>Color:Type:Pt:Calculus:Nom</a:t>
                      </a:r>
                      <a:endParaRPr lang="en-US" dirty="0">
                        <a:solidFill>
                          <a:srgbClr val="7030A0"/>
                        </a:solidFill>
                        <a:effectLst/>
                      </a:endParaRPr>
                    </a:p>
                  </a:txBody>
                  <a:tcPr marL="66675" marR="66675" marT="66675" marB="66675"/>
                </a:tc>
                <a:tc>
                  <a:txBody>
                    <a:bodyPr/>
                    <a:lstStyle/>
                    <a:p>
                      <a:pPr algn="l" rtl="0" fontAlgn="t">
                        <a:spcBef>
                          <a:spcPts val="0"/>
                        </a:spcBef>
                        <a:spcAft>
                          <a:spcPts val="0"/>
                        </a:spcAft>
                      </a:pPr>
                      <a:r>
                        <a:rPr lang="en-US" sz="1400" b="0" i="0" u="none" strike="noStrike" cap="none" baseline="0" dirty="0" smtClean="0">
                          <a:solidFill>
                            <a:schemeClr val="tx1"/>
                          </a:solidFill>
                          <a:effectLst/>
                          <a:latin typeface="+mn-lt"/>
                          <a:ea typeface="+mn-ea"/>
                          <a:cs typeface="+mn-cs"/>
                          <a:sym typeface="Arial"/>
                          <a:rtl val="0"/>
                        </a:rPr>
                        <a:t>363787002|</a:t>
                      </a:r>
                      <a:r>
                        <a:rPr lang="en-US" b="0" i="0" u="none" strike="noStrike" dirty="0" smtClean="0">
                          <a:solidFill>
                            <a:schemeClr val="accent6"/>
                          </a:solidFill>
                          <a:effectLst/>
                          <a:latin typeface="Arial" panose="020B0604020202020204" pitchFamily="34" charset="0"/>
                        </a:rPr>
                        <a:t>Observable entity</a:t>
                      </a:r>
                      <a:r>
                        <a:rPr lang="en-US" sz="1400" b="0" i="0" u="none" strike="noStrike" cap="none" baseline="0" smtClean="0">
                          <a:solidFill>
                            <a:schemeClr val="tx1"/>
                          </a:solidFill>
                          <a:effectLst/>
                          <a:latin typeface="+mn-lt"/>
                          <a:ea typeface="+mn-ea"/>
                          <a:cs typeface="+mn-cs"/>
                          <a:sym typeface="Arial"/>
                          <a:rtl val="0"/>
                        </a:rPr>
                        <a:t>|:70434600|</a:t>
                      </a:r>
                      <a:r>
                        <a:rPr lang="en-US" b="0" i="0" u="none" strike="noStrike" smtClean="0">
                          <a:solidFill>
                            <a:srgbClr val="000000"/>
                          </a:solidFill>
                          <a:effectLst/>
                          <a:latin typeface="Arial" panose="020B0604020202020204" pitchFamily="34" charset="0"/>
                        </a:rPr>
                        <a:t>70434600|</a:t>
                      </a:r>
                      <a:r>
                        <a:rPr lang="en-US" b="0" i="0" u="none" strike="noStrike" smtClean="0">
                          <a:solidFill>
                            <a:schemeClr val="accent1"/>
                          </a:solidFill>
                          <a:effectLst/>
                          <a:latin typeface="Arial" panose="020B0604020202020204" pitchFamily="34" charset="0"/>
                        </a:rPr>
                        <a:t>Specified by</a:t>
                      </a:r>
                      <a:r>
                        <a:rPr lang="en-US" sz="1400" b="0" i="0" u="none" strike="noStrike" cap="none" baseline="0" smtClean="0">
                          <a:solidFill>
                            <a:schemeClr val="tx1"/>
                          </a:solidFill>
                          <a:effectLst/>
                          <a:latin typeface="+mn-lt"/>
                          <a:ea typeface="+mn-ea"/>
                          <a:cs typeface="+mn-cs"/>
                          <a:sym typeface="Arial"/>
                          <a:rtl val="0"/>
                        </a:rPr>
                        <a:t>|=(386053000|</a:t>
                      </a:r>
                      <a:r>
                        <a:rPr lang="en-US" b="0" i="0" u="none" strike="noStrike" smtClean="0">
                          <a:solidFill>
                            <a:schemeClr val="accent6"/>
                          </a:solidFill>
                          <a:effectLst/>
                          <a:latin typeface="Arial" panose="020B0604020202020204" pitchFamily="34" charset="0"/>
                        </a:rPr>
                        <a:t>Observation procedure</a:t>
                      </a:r>
                      <a:r>
                        <a:rPr lang="en-US" sz="1400" b="0" i="0" u="none" strike="noStrike" cap="none" baseline="0" smtClean="0">
                          <a:solidFill>
                            <a:schemeClr val="tx1"/>
                          </a:solidFill>
                          <a:effectLst/>
                          <a:latin typeface="+mn-lt"/>
                          <a:ea typeface="+mn-ea"/>
                          <a:cs typeface="+mn-cs"/>
                          <a:sym typeface="Arial"/>
                          <a:rtl val="0"/>
                        </a:rPr>
                        <a:t>|:704327008|</a:t>
                      </a:r>
                      <a:r>
                        <a:rPr lang="en-US" sz="1400" b="0" i="0" u="none" strike="noStrike" cap="none" baseline="0" smtClean="0">
                          <a:solidFill>
                            <a:schemeClr val="accent1"/>
                          </a:solidFill>
                          <a:effectLst/>
                          <a:latin typeface="+mn-lt"/>
                          <a:ea typeface="+mn-ea"/>
                          <a:cs typeface="+mn-cs"/>
                          <a:sym typeface="Arial"/>
                          <a:rtl val="0"/>
                        </a:rPr>
                        <a:t>Direct site</a:t>
                      </a:r>
                      <a:r>
                        <a:rPr lang="en-US" sz="1400" b="0" i="0" u="none" strike="noStrike" cap="none" baseline="0" smtClean="0">
                          <a:solidFill>
                            <a:schemeClr val="tx1"/>
                          </a:solidFill>
                          <a:effectLst/>
                          <a:latin typeface="+mn-lt"/>
                          <a:ea typeface="+mn-ea"/>
                          <a:cs typeface="+mn-cs"/>
                          <a:sym typeface="Arial"/>
                          <a:rtl val="0"/>
                        </a:rPr>
                        <a:t>|=119350003|</a:t>
                      </a:r>
                      <a:r>
                        <a:rPr lang="en-US" sz="1400" b="0" i="0" u="none" strike="noStrike" cap="none" baseline="0" smtClean="0">
                          <a:solidFill>
                            <a:schemeClr val="accent6"/>
                          </a:solidFill>
                          <a:effectLst/>
                          <a:latin typeface="+mn-lt"/>
                          <a:ea typeface="+mn-ea"/>
                          <a:cs typeface="+mn-cs"/>
                          <a:sym typeface="Arial"/>
                          <a:rtl val="0"/>
                        </a:rPr>
                        <a:t>Calculus specimen</a:t>
                      </a:r>
                      <a:r>
                        <a:rPr lang="en-US" sz="1400" b="0" i="0" u="none" strike="noStrike" cap="none" baseline="0" smtClean="0">
                          <a:solidFill>
                            <a:schemeClr val="tx1"/>
                          </a:solidFill>
                          <a:effectLst/>
                          <a:latin typeface="+mn-lt"/>
                          <a:ea typeface="+mn-ea"/>
                          <a:cs typeface="+mn-cs"/>
                          <a:sym typeface="Arial"/>
                          <a:rtl val="0"/>
                        </a:rPr>
                        <a:t>|,</a:t>
                      </a:r>
                      <a:r>
                        <a:rPr lang="en-US" sz="1400" b="0" i="0" u="none" strike="noStrike" cap="none" baseline="0" dirty="0" smtClean="0">
                          <a:solidFill>
                            <a:schemeClr val="tx1"/>
                          </a:solidFill>
                          <a:effectLst/>
                          <a:latin typeface="+mn-lt"/>
                          <a:ea typeface="+mn-ea"/>
                          <a:cs typeface="+mn-cs"/>
                          <a:sym typeface="Arial"/>
                          <a:rtl val="0"/>
                        </a:rPr>
                        <a:t>370132008|</a:t>
                      </a:r>
                      <a:r>
                        <a:rPr lang="en-US" sz="1400" b="0" i="0" u="none" strike="noStrike" cap="none" baseline="0" dirty="0" smtClean="0">
                          <a:solidFill>
                            <a:schemeClr val="accent1"/>
                          </a:solidFill>
                          <a:effectLst/>
                          <a:latin typeface="+mn-lt"/>
                          <a:ea typeface="+mn-ea"/>
                          <a:cs typeface="+mn-cs"/>
                          <a:sym typeface="Arial"/>
                          <a:rtl val="0"/>
                        </a:rPr>
                        <a:t>Scale</a:t>
                      </a:r>
                      <a:r>
                        <a:rPr lang="en-US" sz="1400" b="0" i="0" u="none" strike="noStrike" cap="none" baseline="0" smtClean="0">
                          <a:solidFill>
                            <a:schemeClr val="tx1"/>
                          </a:solidFill>
                          <a:effectLst/>
                          <a:latin typeface="+mn-lt"/>
                          <a:ea typeface="+mn-ea"/>
                          <a:cs typeface="+mn-cs"/>
                          <a:sym typeface="Arial"/>
                          <a:rtl val="0"/>
                        </a:rPr>
                        <a:t>|=117362005|</a:t>
                      </a:r>
                      <a:r>
                        <a:rPr lang="en-US" sz="1400" b="0" i="0" u="none" strike="noStrike" cap="none" baseline="0" smtClean="0">
                          <a:solidFill>
                            <a:schemeClr val="accent6"/>
                          </a:solidFill>
                          <a:effectLst/>
                          <a:latin typeface="+mn-lt"/>
                          <a:ea typeface="+mn-ea"/>
                          <a:cs typeface="+mn-cs"/>
                          <a:sym typeface="Arial"/>
                          <a:rtl val="0"/>
                        </a:rPr>
                        <a:t>Nomina</a:t>
                      </a:r>
                      <a:r>
                        <a:rPr lang="en-US" sz="1400" b="0" i="0" u="none" strike="noStrike" cap="none" baseline="0" smtClean="0">
                          <a:solidFill>
                            <a:schemeClr val="tx1"/>
                          </a:solidFill>
                          <a:effectLst/>
                          <a:latin typeface="+mn-lt"/>
                          <a:ea typeface="+mn-ea"/>
                          <a:cs typeface="+mn-cs"/>
                          <a:sym typeface="Arial"/>
                          <a:rtl val="0"/>
                        </a:rPr>
                        <a:t>l|,</a:t>
                      </a:r>
                      <a:r>
                        <a:rPr lang="en-US" sz="1400" b="0" i="0" u="none" strike="noStrike" cap="none" baseline="0" dirty="0" smtClean="0">
                          <a:solidFill>
                            <a:schemeClr val="tx1"/>
                          </a:solidFill>
                          <a:effectLst/>
                          <a:latin typeface="+mn-lt"/>
                          <a:ea typeface="+mn-ea"/>
                          <a:cs typeface="+mn-cs"/>
                          <a:sym typeface="Arial"/>
                          <a:rtl val="0"/>
                        </a:rPr>
                        <a:t>704347000|</a:t>
                      </a:r>
                      <a:r>
                        <a:rPr lang="en-US" sz="1400" b="0" i="0" u="none" strike="noStrike" cap="none" baseline="0" dirty="0" smtClean="0">
                          <a:solidFill>
                            <a:schemeClr val="accent1"/>
                          </a:solidFill>
                          <a:effectLst/>
                          <a:latin typeface="+mn-lt"/>
                          <a:ea typeface="+mn-ea"/>
                          <a:cs typeface="+mn-cs"/>
                          <a:sym typeface="Arial"/>
                          <a:rtl val="0"/>
                        </a:rPr>
                        <a:t>Observes</a:t>
                      </a:r>
                      <a:r>
                        <a:rPr lang="en-US" sz="1400" b="0" i="0" u="none" strike="noStrike" cap="none" baseline="0" dirty="0" smtClean="0">
                          <a:solidFill>
                            <a:schemeClr val="tx1"/>
                          </a:solidFill>
                          <a:effectLst/>
                          <a:latin typeface="+mn-lt"/>
                          <a:ea typeface="+mn-ea"/>
                          <a:cs typeface="+mn-cs"/>
                          <a:sym typeface="Arial"/>
                          <a:rtl val="0"/>
                        </a:rPr>
                        <a:t>|=(414237002|</a:t>
                      </a:r>
                      <a:r>
                        <a:rPr lang="en-US" sz="1400" b="0" i="0" u="none" strike="noStrike" cap="none" baseline="0" dirty="0" smtClean="0">
                          <a:solidFill>
                            <a:schemeClr val="accent6"/>
                          </a:solidFill>
                          <a:effectLst/>
                          <a:latin typeface="+mn-lt"/>
                          <a:ea typeface="+mn-ea"/>
                          <a:cs typeface="+mn-cs"/>
                          <a:sym typeface="Arial"/>
                          <a:rtl val="0"/>
                        </a:rPr>
                        <a:t>Feature of entity</a:t>
                      </a:r>
                      <a:r>
                        <a:rPr lang="en-US" sz="1400" b="0" i="0" u="none" strike="noStrike" cap="none" baseline="0" dirty="0" smtClean="0">
                          <a:solidFill>
                            <a:schemeClr val="tx1"/>
                          </a:solidFill>
                          <a:effectLst/>
                          <a:latin typeface="+mn-lt"/>
                          <a:ea typeface="+mn-ea"/>
                          <a:cs typeface="+mn-cs"/>
                          <a:sym typeface="Arial"/>
                          <a:rtl val="0"/>
                        </a:rPr>
                        <a:t>|:704318007|</a:t>
                      </a:r>
                      <a:r>
                        <a:rPr lang="en-US" sz="1400" b="0" i="0" u="none" strike="noStrike" cap="none" baseline="0" dirty="0" smtClean="0">
                          <a:solidFill>
                            <a:schemeClr val="accent1"/>
                          </a:solidFill>
                          <a:effectLst/>
                          <a:latin typeface="+mn-lt"/>
                          <a:ea typeface="+mn-ea"/>
                          <a:cs typeface="+mn-cs"/>
                          <a:sym typeface="Arial"/>
                          <a:rtl val="0"/>
                        </a:rPr>
                        <a:t>Property Type</a:t>
                      </a:r>
                      <a:r>
                        <a:rPr lang="en-US" sz="1400" b="0" i="0" u="none" strike="noStrike" cap="none" baseline="0" dirty="0" smtClean="0">
                          <a:solidFill>
                            <a:schemeClr val="tx1"/>
                          </a:solidFill>
                          <a:effectLst/>
                          <a:latin typeface="+mn-lt"/>
                          <a:ea typeface="+mn-ea"/>
                          <a:cs typeface="+mn-cs"/>
                          <a:sym typeface="Arial"/>
                          <a:rtl val="0"/>
                        </a:rPr>
                        <a:t>|=703247007|</a:t>
                      </a:r>
                      <a:r>
                        <a:rPr lang="en-US" sz="1400" b="0" i="0" u="none" strike="noStrike" cap="none" baseline="0" dirty="0" smtClean="0">
                          <a:solidFill>
                            <a:schemeClr val="accent6"/>
                          </a:solidFill>
                          <a:effectLst/>
                          <a:latin typeface="+mn-lt"/>
                          <a:ea typeface="+mn-ea"/>
                          <a:cs typeface="+mn-cs"/>
                          <a:sym typeface="Arial"/>
                          <a:rtl val="0"/>
                        </a:rPr>
                        <a:t>Color</a:t>
                      </a:r>
                      <a:r>
                        <a:rPr lang="en-US" sz="1400" b="0" i="0" u="none" strike="noStrike" cap="none" baseline="0" dirty="0" smtClean="0">
                          <a:solidFill>
                            <a:schemeClr val="tx1"/>
                          </a:solidFill>
                          <a:effectLst/>
                          <a:latin typeface="+mn-lt"/>
                          <a:ea typeface="+mn-ea"/>
                          <a:cs typeface="+mn-cs"/>
                          <a:sym typeface="Arial"/>
                          <a:rtl val="0"/>
                        </a:rPr>
                        <a:t>|,704319004|</a:t>
                      </a:r>
                      <a:r>
                        <a:rPr lang="en-US" sz="1400" b="0" i="0" u="none" strike="noStrike" cap="none" baseline="0" dirty="0" smtClean="0">
                          <a:solidFill>
                            <a:schemeClr val="accent1"/>
                          </a:solidFill>
                          <a:effectLst/>
                          <a:latin typeface="+mn-lt"/>
                          <a:ea typeface="+mn-ea"/>
                          <a:cs typeface="+mn-cs"/>
                          <a:sym typeface="Arial"/>
                          <a:rtl val="0"/>
                        </a:rPr>
                        <a:t>Inheres In</a:t>
                      </a:r>
                      <a:r>
                        <a:rPr lang="en-US" sz="1400" b="0" i="0" u="none" strike="noStrike" cap="none" baseline="0" smtClean="0">
                          <a:solidFill>
                            <a:schemeClr val="tx1"/>
                          </a:solidFill>
                          <a:effectLst/>
                          <a:latin typeface="+mn-lt"/>
                          <a:ea typeface="+mn-ea"/>
                          <a:cs typeface="+mn-cs"/>
                          <a:sym typeface="Arial"/>
                          <a:rtl val="0"/>
                        </a:rPr>
                        <a:t>|=794887015|</a:t>
                      </a:r>
                      <a:r>
                        <a:rPr lang="en-US" sz="1400" b="0" i="0" u="none" strike="noStrike" cap="none" baseline="0" smtClean="0">
                          <a:solidFill>
                            <a:schemeClr val="accent6"/>
                          </a:solidFill>
                          <a:effectLst/>
                          <a:latin typeface="+mn-lt"/>
                          <a:ea typeface="+mn-ea"/>
                          <a:cs typeface="+mn-cs"/>
                          <a:sym typeface="Arial"/>
                          <a:rtl val="0"/>
                        </a:rPr>
                        <a:t>Calculus</a:t>
                      </a:r>
                      <a:r>
                        <a:rPr lang="en-US" sz="1400" b="0" i="0" u="none" strike="noStrike" cap="none" baseline="0" dirty="0" smtClean="0">
                          <a:solidFill>
                            <a:schemeClr val="tx1"/>
                          </a:solidFill>
                          <a:effectLst/>
                          <a:latin typeface="+mn-lt"/>
                          <a:ea typeface="+mn-ea"/>
                          <a:cs typeface="+mn-cs"/>
                          <a:sym typeface="Arial"/>
                          <a:rtl val="0"/>
                        </a:rPr>
                        <a:t>|))</a:t>
                      </a:r>
                      <a:endParaRPr lang="en-US" dirty="0">
                        <a:effectLst/>
                      </a:endParaRPr>
                    </a:p>
                  </a:txBody>
                  <a:tcPr marL="66675" marR="66675" marT="66675" marB="66675"/>
                </a:tc>
              </a:tr>
            </a:tbl>
          </a:graphicData>
        </a:graphic>
      </p:graphicFrame>
      <p:sp>
        <p:nvSpPr>
          <p:cNvPr id="4" name="TextBox 3"/>
          <p:cNvSpPr txBox="1"/>
          <p:nvPr/>
        </p:nvSpPr>
        <p:spPr>
          <a:xfrm>
            <a:off x="2996674" y="4638885"/>
            <a:ext cx="3113315" cy="923330"/>
          </a:xfrm>
          <a:prstGeom prst="rect">
            <a:avLst/>
          </a:prstGeom>
          <a:noFill/>
        </p:spPr>
        <p:txBody>
          <a:bodyPr wrap="square" rtlCol="0">
            <a:spAutoFit/>
          </a:bodyPr>
          <a:lstStyle/>
          <a:p>
            <a:r>
              <a:rPr lang="en-US" sz="1800" dirty="0" smtClean="0">
                <a:solidFill>
                  <a:srgbClr val="7030A0"/>
                </a:solidFill>
              </a:rPr>
              <a:t>LOINC Term</a:t>
            </a:r>
          </a:p>
          <a:p>
            <a:r>
              <a:rPr lang="en-US" sz="1800" dirty="0" smtClean="0">
                <a:solidFill>
                  <a:schemeClr val="accent1"/>
                </a:solidFill>
              </a:rPr>
              <a:t>SNOMED attribute concept</a:t>
            </a:r>
          </a:p>
          <a:p>
            <a:r>
              <a:rPr lang="en-US" sz="1800" dirty="0" smtClean="0">
                <a:solidFill>
                  <a:schemeClr val="accent6"/>
                </a:solidFill>
              </a:rPr>
              <a:t>SNOMED value concept</a:t>
            </a:r>
            <a:endParaRPr lang="en-US" sz="1800" dirty="0">
              <a:solidFill>
                <a:schemeClr val="accent6"/>
              </a:solidFill>
            </a:endParaRPr>
          </a:p>
        </p:txBody>
      </p:sp>
    </p:spTree>
    <p:extLst>
      <p:ext uri="{BB962C8B-B14F-4D97-AF65-F5344CB8AC3E}">
        <p14:creationId xmlns:p14="http://schemas.microsoft.com/office/powerpoint/2010/main" val="32975729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LOINC Term to SNOMED Expression </a:t>
            </a:r>
            <a:r>
              <a:rPr lang="en-US" dirty="0" err="1" smtClean="0"/>
              <a:t>Refset</a:t>
            </a:r>
            <a:r>
              <a:rPr lang="en-US" dirty="0" smtClean="0"/>
              <a:t> Example – Quality Observable</a:t>
            </a:r>
            <a:endParaRPr lang="en-US" dirty="0"/>
          </a:p>
        </p:txBody>
      </p:sp>
      <p:graphicFrame>
        <p:nvGraphicFramePr>
          <p:cNvPr id="2" name="Table 1"/>
          <p:cNvGraphicFramePr>
            <a:graphicFrameLocks noGrp="1"/>
          </p:cNvGraphicFramePr>
          <p:nvPr>
            <p:extLst>
              <p:ext uri="{D42A27DB-BD31-4B8C-83A1-F6EECF244321}">
                <p14:modId xmlns:p14="http://schemas.microsoft.com/office/powerpoint/2010/main" val="1396072645"/>
              </p:ext>
            </p:extLst>
          </p:nvPr>
        </p:nvGraphicFramePr>
        <p:xfrm>
          <a:off x="370114" y="1977572"/>
          <a:ext cx="8527143" cy="3064510"/>
        </p:xfrm>
        <a:graphic>
          <a:graphicData uri="http://schemas.openxmlformats.org/drawingml/2006/table">
            <a:tbl>
              <a:tblPr firstRow="1" bandRow="1"/>
              <a:tblGrid>
                <a:gridCol w="949639"/>
                <a:gridCol w="2903455"/>
                <a:gridCol w="4674049"/>
              </a:tblGrid>
              <a:tr h="370840">
                <a:tc>
                  <a:txBody>
                    <a:bodyPr/>
                    <a:lstStyle/>
                    <a:p>
                      <a:pPr rtl="0" fontAlgn="t">
                        <a:spcBef>
                          <a:spcPts val="0"/>
                        </a:spcBef>
                        <a:spcAft>
                          <a:spcPts val="0"/>
                        </a:spcAft>
                      </a:pPr>
                      <a:r>
                        <a:rPr lang="en-US" b="1" i="0" u="none" strike="noStrike" dirty="0">
                          <a:solidFill>
                            <a:schemeClr val="tx2"/>
                          </a:solidFill>
                          <a:effectLst/>
                          <a:latin typeface="Arial" panose="020B0604020202020204" pitchFamily="34" charset="0"/>
                        </a:rPr>
                        <a:t>id</a:t>
                      </a:r>
                      <a:endParaRPr lang="en-US" dirty="0">
                        <a:solidFill>
                          <a:schemeClr val="tx2"/>
                        </a:solidFill>
                        <a:effectLst/>
                      </a:endParaRPr>
                    </a:p>
                  </a:txBody>
                  <a:tcPr marL="66675" marR="66675" marT="66675" marB="66675"/>
                </a:tc>
                <a:tc>
                  <a:txBody>
                    <a:bodyPr/>
                    <a:lstStyle/>
                    <a:p>
                      <a:pPr rtl="0" fontAlgn="t">
                        <a:spcBef>
                          <a:spcPts val="0"/>
                        </a:spcBef>
                        <a:spcAft>
                          <a:spcPts val="0"/>
                        </a:spcAft>
                      </a:pPr>
                      <a:r>
                        <a:rPr lang="en-US" b="1" i="0" u="none" strike="noStrike" dirty="0" err="1">
                          <a:solidFill>
                            <a:schemeClr val="tx2"/>
                          </a:solidFill>
                          <a:effectLst/>
                          <a:latin typeface="Arial" panose="020B0604020202020204" pitchFamily="34" charset="0"/>
                        </a:rPr>
                        <a:t>mapTarget</a:t>
                      </a:r>
                      <a:endParaRPr lang="en-US" dirty="0">
                        <a:solidFill>
                          <a:schemeClr val="tx2"/>
                        </a:solidFill>
                        <a:effectLst/>
                      </a:endParaRPr>
                    </a:p>
                  </a:txBody>
                  <a:tcPr marL="66675" marR="66675" marT="66675" marB="66675"/>
                </a:tc>
                <a:tc>
                  <a:txBody>
                    <a:bodyPr/>
                    <a:lstStyle/>
                    <a:p>
                      <a:pPr rtl="0" fontAlgn="t">
                        <a:spcBef>
                          <a:spcPts val="0"/>
                        </a:spcBef>
                        <a:spcAft>
                          <a:spcPts val="0"/>
                        </a:spcAft>
                      </a:pPr>
                      <a:r>
                        <a:rPr lang="en-US" b="1" i="0" u="none" strike="noStrike" dirty="0">
                          <a:solidFill>
                            <a:schemeClr val="tx2"/>
                          </a:solidFill>
                          <a:effectLst/>
                          <a:latin typeface="Arial" panose="020B0604020202020204" pitchFamily="34" charset="0"/>
                        </a:rPr>
                        <a:t>expression</a:t>
                      </a:r>
                      <a:endParaRPr lang="en-US" dirty="0">
                        <a:solidFill>
                          <a:schemeClr val="tx2"/>
                        </a:solidFill>
                        <a:effectLst/>
                      </a:endParaRPr>
                    </a:p>
                  </a:txBody>
                  <a:tcPr marL="66675" marR="66675" marT="66675" marB="66675"/>
                </a:tc>
              </a:tr>
              <a:tr h="370840">
                <a:tc>
                  <a:txBody>
                    <a:bodyPr/>
                    <a:lstStyle/>
                    <a:p>
                      <a:pPr rtl="0" fontAlgn="t">
                        <a:spcBef>
                          <a:spcPts val="0"/>
                        </a:spcBef>
                        <a:spcAft>
                          <a:spcPts val="0"/>
                        </a:spcAft>
                      </a:pPr>
                      <a:r>
                        <a:rPr lang="en-US" dirty="0" smtClean="0">
                          <a:effectLst/>
                        </a:rPr>
                        <a:t>33434620-1e97-4656-8a14-263d8fa9c7a2</a:t>
                      </a:r>
                      <a:endParaRPr lang="en-US" dirty="0">
                        <a:effectLst/>
                      </a:endParaRPr>
                    </a:p>
                  </a:txBody>
                  <a:tcPr marL="66675" marR="66675" marT="66675" marB="66675"/>
                </a:tc>
                <a:tc>
                  <a:txBody>
                    <a:bodyPr/>
                    <a:lstStyle/>
                    <a:p>
                      <a:pPr rtl="0" fontAlgn="t">
                        <a:spcBef>
                          <a:spcPts val="0"/>
                        </a:spcBef>
                        <a:spcAft>
                          <a:spcPts val="0"/>
                        </a:spcAft>
                      </a:pPr>
                      <a:r>
                        <a:rPr lang="en-US" dirty="0" smtClean="0">
                          <a:effectLst/>
                        </a:rPr>
                        <a:t>5783-6 </a:t>
                      </a:r>
                      <a:r>
                        <a:rPr lang="en-US" b="0" i="0" u="none" strike="noStrike" dirty="0" smtClean="0">
                          <a:solidFill>
                            <a:srgbClr val="000000"/>
                          </a:solidFill>
                          <a:effectLst/>
                          <a:latin typeface="Arial" panose="020B0604020202020204" pitchFamily="34" charset="0"/>
                        </a:rPr>
                        <a:t>| </a:t>
                      </a:r>
                      <a:r>
                        <a:rPr lang="en-US" sz="1400" b="0" i="0" u="none" strike="noStrike" cap="none" baseline="0" dirty="0" err="1" smtClean="0">
                          <a:solidFill>
                            <a:srgbClr val="7030A0"/>
                          </a:solidFill>
                          <a:effectLst/>
                          <a:latin typeface="+mn-lt"/>
                          <a:ea typeface="+mn-ea"/>
                          <a:cs typeface="+mn-cs"/>
                          <a:sym typeface="Arial"/>
                          <a:rtl val="0"/>
                        </a:rPr>
                        <a:t>Crystals.unidentified:ACnc:Pt:Urine</a:t>
                      </a:r>
                      <a:r>
                        <a:rPr lang="en-US" sz="1400" b="0" i="0" u="none" strike="noStrike" cap="none" baseline="0" dirty="0" smtClean="0">
                          <a:solidFill>
                            <a:srgbClr val="7030A0"/>
                          </a:solidFill>
                          <a:effectLst/>
                          <a:latin typeface="+mn-lt"/>
                          <a:ea typeface="+mn-ea"/>
                          <a:cs typeface="+mn-cs"/>
                          <a:sym typeface="Arial"/>
                          <a:rtl val="0"/>
                        </a:rPr>
                        <a:t> </a:t>
                      </a:r>
                      <a:r>
                        <a:rPr lang="en-US" sz="1400" b="0" i="0" u="none" strike="noStrike" cap="none" baseline="0" dirty="0" err="1" smtClean="0">
                          <a:solidFill>
                            <a:srgbClr val="7030A0"/>
                          </a:solidFill>
                          <a:effectLst/>
                          <a:latin typeface="+mn-lt"/>
                          <a:ea typeface="+mn-ea"/>
                          <a:cs typeface="+mn-cs"/>
                          <a:sym typeface="Arial"/>
                          <a:rtl val="0"/>
                        </a:rPr>
                        <a:t>sed:Ord:Microscopy.light</a:t>
                      </a:r>
                      <a:endParaRPr lang="en-US" dirty="0">
                        <a:solidFill>
                          <a:srgbClr val="7030A0"/>
                        </a:solidFill>
                        <a:effectLst/>
                      </a:endParaRPr>
                    </a:p>
                  </a:txBody>
                  <a:tcPr marL="66675" marR="66675" marT="66675" marB="66675"/>
                </a:tc>
                <a:tc>
                  <a:txBody>
                    <a:bodyPr/>
                    <a:lstStyle/>
                    <a:p>
                      <a:pPr algn="l" rtl="0" fontAlgn="t">
                        <a:spcBef>
                          <a:spcPts val="0"/>
                        </a:spcBef>
                        <a:spcAft>
                          <a:spcPts val="0"/>
                        </a:spcAft>
                      </a:pPr>
                      <a:r>
                        <a:rPr lang="en-US" sz="1400" b="0" i="0" u="none" strike="noStrike" cap="none" baseline="0" dirty="0" smtClean="0">
                          <a:solidFill>
                            <a:schemeClr val="tx1"/>
                          </a:solidFill>
                          <a:effectLst/>
                          <a:latin typeface="+mn-lt"/>
                          <a:ea typeface="+mn-ea"/>
                          <a:cs typeface="+mn-cs"/>
                          <a:sym typeface="Arial"/>
                          <a:rtl val="0"/>
                        </a:rPr>
                        <a:t>363787002|</a:t>
                      </a:r>
                      <a:r>
                        <a:rPr lang="en-US" sz="1400" b="0" i="0" u="none" strike="noStrike" cap="none" baseline="0" dirty="0" smtClean="0">
                          <a:solidFill>
                            <a:schemeClr val="accent6"/>
                          </a:solidFill>
                          <a:effectLst/>
                          <a:latin typeface="+mn-lt"/>
                          <a:ea typeface="+mn-ea"/>
                          <a:cs typeface="+mn-cs"/>
                          <a:sym typeface="Arial"/>
                          <a:rtl val="0"/>
                        </a:rPr>
                        <a:t>Observable entity</a:t>
                      </a:r>
                      <a:r>
                        <a:rPr lang="en-US" sz="1400" b="0" i="0" u="none" strike="noStrike" cap="none" baseline="0" dirty="0" smtClean="0">
                          <a:solidFill>
                            <a:schemeClr val="tx1"/>
                          </a:solidFill>
                          <a:effectLst/>
                          <a:latin typeface="+mn-lt"/>
                          <a:ea typeface="+mn-ea"/>
                          <a:cs typeface="+mn-cs"/>
                          <a:sym typeface="Arial"/>
                          <a:rtl val="0"/>
                        </a:rPr>
                        <a:t>|:70434600|</a:t>
                      </a:r>
                      <a:r>
                        <a:rPr lang="en-US" sz="1400" b="0" i="0" u="none" strike="noStrike" cap="none" baseline="0" dirty="0" smtClean="0">
                          <a:solidFill>
                            <a:schemeClr val="accent1"/>
                          </a:solidFill>
                          <a:effectLst/>
                          <a:latin typeface="+mn-lt"/>
                          <a:ea typeface="+mn-ea"/>
                          <a:cs typeface="+mn-cs"/>
                          <a:sym typeface="Arial"/>
                          <a:rtl val="0"/>
                        </a:rPr>
                        <a:t>Specified by</a:t>
                      </a:r>
                      <a:r>
                        <a:rPr lang="en-US" sz="1400" b="0" i="0" u="none" strike="noStrike" cap="none" baseline="0" dirty="0" smtClean="0">
                          <a:solidFill>
                            <a:schemeClr val="tx1"/>
                          </a:solidFill>
                          <a:effectLst/>
                          <a:latin typeface="+mn-lt"/>
                          <a:ea typeface="+mn-ea"/>
                          <a:cs typeface="+mn-cs"/>
                          <a:sym typeface="Arial"/>
                          <a:rtl val="0"/>
                        </a:rPr>
                        <a:t>|=(386053000|</a:t>
                      </a:r>
                      <a:r>
                        <a:rPr lang="en-US" sz="1400" b="0" i="0" u="none" strike="noStrike" cap="none" baseline="0" dirty="0" smtClean="0">
                          <a:solidFill>
                            <a:schemeClr val="accent6"/>
                          </a:solidFill>
                          <a:effectLst/>
                          <a:latin typeface="+mn-lt"/>
                          <a:ea typeface="+mn-ea"/>
                          <a:cs typeface="+mn-cs"/>
                          <a:sym typeface="Arial"/>
                          <a:rtl val="0"/>
                        </a:rPr>
                        <a:t>Observation procedure</a:t>
                      </a:r>
                      <a:r>
                        <a:rPr lang="en-US" sz="1400" b="0" i="0" u="none" strike="noStrike" cap="none" baseline="0" dirty="0" smtClean="0">
                          <a:solidFill>
                            <a:schemeClr val="tx1"/>
                          </a:solidFill>
                          <a:effectLst/>
                          <a:latin typeface="+mn-lt"/>
                          <a:ea typeface="+mn-ea"/>
                          <a:cs typeface="+mn-cs"/>
                          <a:sym typeface="Arial"/>
                          <a:rtl val="0"/>
                        </a:rPr>
                        <a:t>|:246501002|</a:t>
                      </a:r>
                      <a:r>
                        <a:rPr lang="en-US" sz="1400" b="0" i="0" u="none" strike="noStrike" cap="none" baseline="0" dirty="0" smtClean="0">
                          <a:solidFill>
                            <a:schemeClr val="accent1"/>
                          </a:solidFill>
                          <a:effectLst/>
                          <a:latin typeface="+mn-lt"/>
                          <a:ea typeface="+mn-ea"/>
                          <a:cs typeface="+mn-cs"/>
                          <a:sym typeface="Arial"/>
                          <a:rtl val="0"/>
                        </a:rPr>
                        <a:t>Technique</a:t>
                      </a:r>
                      <a:r>
                        <a:rPr lang="en-US" sz="1400" b="0" i="0" u="none" strike="noStrike" cap="none" baseline="0" dirty="0" smtClean="0">
                          <a:solidFill>
                            <a:schemeClr val="tx1"/>
                          </a:solidFill>
                          <a:effectLst/>
                          <a:latin typeface="+mn-lt"/>
                          <a:ea typeface="+mn-ea"/>
                          <a:cs typeface="+mn-cs"/>
                          <a:sym typeface="Arial"/>
                          <a:rtl val="0"/>
                        </a:rPr>
                        <a:t>|=703754002|</a:t>
                      </a:r>
                      <a:r>
                        <a:rPr lang="en-US" sz="1400" b="0" i="0" u="none" strike="noStrike" cap="none" baseline="0" dirty="0" smtClean="0">
                          <a:solidFill>
                            <a:schemeClr val="accent6"/>
                          </a:solidFill>
                          <a:effectLst/>
                          <a:latin typeface="+mn-lt"/>
                          <a:ea typeface="+mn-ea"/>
                          <a:cs typeface="+mn-cs"/>
                          <a:sym typeface="Arial"/>
                          <a:rtl val="0"/>
                        </a:rPr>
                        <a:t>Detecting by light microscopy without classifying</a:t>
                      </a:r>
                      <a:r>
                        <a:rPr lang="en-US" sz="1400" b="0" i="0" u="none" strike="noStrike" cap="none" baseline="0" dirty="0" smtClean="0">
                          <a:solidFill>
                            <a:schemeClr val="tx1"/>
                          </a:solidFill>
                          <a:effectLst/>
                          <a:latin typeface="+mn-lt"/>
                          <a:ea typeface="+mn-ea"/>
                          <a:cs typeface="+mn-cs"/>
                          <a:sym typeface="Arial"/>
                          <a:rtl val="0"/>
                        </a:rPr>
                        <a:t>|,704347000|</a:t>
                      </a:r>
                      <a:r>
                        <a:rPr lang="en-US" sz="1400" b="0" i="0" u="none" strike="noStrike" cap="none" baseline="0" dirty="0" smtClean="0">
                          <a:solidFill>
                            <a:schemeClr val="accent1"/>
                          </a:solidFill>
                          <a:effectLst/>
                          <a:latin typeface="+mn-lt"/>
                          <a:ea typeface="+mn-ea"/>
                          <a:cs typeface="+mn-cs"/>
                          <a:sym typeface="Arial"/>
                          <a:rtl val="0"/>
                        </a:rPr>
                        <a:t>Observes</a:t>
                      </a:r>
                      <a:r>
                        <a:rPr lang="en-US" sz="1400" b="0" i="0" u="none" strike="noStrike" cap="none" baseline="0" dirty="0" smtClean="0">
                          <a:solidFill>
                            <a:schemeClr val="tx1"/>
                          </a:solidFill>
                          <a:effectLst/>
                          <a:latin typeface="+mn-lt"/>
                          <a:ea typeface="+mn-ea"/>
                          <a:cs typeface="+mn-cs"/>
                          <a:sym typeface="Arial"/>
                          <a:rtl val="0"/>
                        </a:rPr>
                        <a:t>|=(414237002|</a:t>
                      </a:r>
                      <a:r>
                        <a:rPr lang="en-US" sz="1400" b="0" i="0" u="none" strike="noStrike" cap="none" baseline="0" dirty="0" smtClean="0">
                          <a:solidFill>
                            <a:schemeClr val="accent6"/>
                          </a:solidFill>
                          <a:effectLst/>
                          <a:latin typeface="+mn-lt"/>
                          <a:ea typeface="+mn-ea"/>
                          <a:cs typeface="+mn-cs"/>
                          <a:sym typeface="Arial"/>
                          <a:rtl val="0"/>
                        </a:rPr>
                        <a:t>Feature of entity</a:t>
                      </a:r>
                      <a:r>
                        <a:rPr lang="en-US" sz="1400" b="0" i="0" u="none" strike="noStrike" cap="none" baseline="0" dirty="0" smtClean="0">
                          <a:solidFill>
                            <a:schemeClr val="tx1"/>
                          </a:solidFill>
                          <a:effectLst/>
                          <a:latin typeface="+mn-lt"/>
                          <a:ea typeface="+mn-ea"/>
                          <a:cs typeface="+mn-cs"/>
                          <a:sym typeface="Arial"/>
                          <a:rtl val="0"/>
                        </a:rPr>
                        <a:t>|:704320005|</a:t>
                      </a:r>
                      <a:r>
                        <a:rPr lang="en-US" sz="1400" b="0" i="0" u="none" strike="noStrike" cap="none" baseline="0" dirty="0" smtClean="0">
                          <a:solidFill>
                            <a:schemeClr val="accent1"/>
                          </a:solidFill>
                          <a:effectLst/>
                          <a:latin typeface="+mn-lt"/>
                          <a:ea typeface="+mn-ea"/>
                          <a:cs typeface="+mn-cs"/>
                          <a:sym typeface="Arial"/>
                          <a:rtl val="0"/>
                        </a:rPr>
                        <a:t>Towards</a:t>
                      </a:r>
                      <a:r>
                        <a:rPr lang="en-US" sz="1400" b="0" i="0" u="none" strike="noStrike" cap="none" baseline="0" dirty="0" smtClean="0">
                          <a:solidFill>
                            <a:schemeClr val="tx1"/>
                          </a:solidFill>
                          <a:effectLst/>
                          <a:latin typeface="+mn-lt"/>
                          <a:ea typeface="+mn-ea"/>
                          <a:cs typeface="+mn-cs"/>
                          <a:sym typeface="Arial"/>
                          <a:rtl val="0"/>
                        </a:rPr>
                        <a:t>|=413935006|</a:t>
                      </a:r>
                      <a:r>
                        <a:rPr lang="en-US" sz="1400" b="0" i="0" u="none" strike="noStrike" cap="none" baseline="0" dirty="0" smtClean="0">
                          <a:solidFill>
                            <a:schemeClr val="accent6"/>
                          </a:solidFill>
                          <a:effectLst/>
                          <a:latin typeface="+mn-lt"/>
                          <a:ea typeface="+mn-ea"/>
                          <a:cs typeface="+mn-cs"/>
                          <a:sym typeface="Arial"/>
                          <a:rtl val="0"/>
                        </a:rPr>
                        <a:t>Crystal</a:t>
                      </a:r>
                      <a:r>
                        <a:rPr lang="en-US" sz="1400" b="0" i="0" u="none" strike="noStrike" cap="none" baseline="0" dirty="0" smtClean="0">
                          <a:solidFill>
                            <a:schemeClr val="tx1"/>
                          </a:solidFill>
                          <a:effectLst/>
                          <a:latin typeface="+mn-lt"/>
                          <a:ea typeface="+mn-ea"/>
                          <a:cs typeface="+mn-cs"/>
                          <a:sym typeface="Arial"/>
                          <a:rtl val="0"/>
                        </a:rPr>
                        <a:t>|,704318007|</a:t>
                      </a:r>
                      <a:r>
                        <a:rPr lang="en-US" sz="1400" b="0" i="0" u="none" strike="noStrike" cap="none" baseline="0" dirty="0" smtClean="0">
                          <a:solidFill>
                            <a:schemeClr val="accent1"/>
                          </a:solidFill>
                          <a:effectLst/>
                          <a:latin typeface="+mn-lt"/>
                          <a:ea typeface="+mn-ea"/>
                          <a:cs typeface="+mn-cs"/>
                          <a:sym typeface="Arial"/>
                          <a:rtl val="0"/>
                        </a:rPr>
                        <a:t>Property type</a:t>
                      </a:r>
                      <a:r>
                        <a:rPr lang="en-US" sz="1400" b="0" i="0" u="none" strike="noStrike" cap="none" baseline="0" dirty="0" smtClean="0">
                          <a:solidFill>
                            <a:schemeClr val="tx1"/>
                          </a:solidFill>
                          <a:effectLst/>
                          <a:latin typeface="+mn-lt"/>
                          <a:ea typeface="+mn-ea"/>
                          <a:cs typeface="+mn-cs"/>
                          <a:sym typeface="Arial"/>
                          <a:rtl val="0"/>
                        </a:rPr>
                        <a:t>|=118569000|</a:t>
                      </a:r>
                      <a:r>
                        <a:rPr lang="en-US" sz="1400" b="0" i="0" u="none" strike="noStrike" cap="none" baseline="0" dirty="0" smtClean="0">
                          <a:solidFill>
                            <a:schemeClr val="accent6"/>
                          </a:solidFill>
                          <a:effectLst/>
                          <a:latin typeface="+mn-lt"/>
                          <a:ea typeface="+mn-ea"/>
                          <a:cs typeface="+mn-cs"/>
                          <a:sym typeface="Arial"/>
                          <a:rtl val="0"/>
                        </a:rPr>
                        <a:t>Arbitrary concentration</a:t>
                      </a:r>
                      <a:r>
                        <a:rPr lang="en-US" sz="1400" b="0" i="0" u="none" strike="noStrike" cap="none" baseline="0" dirty="0" smtClean="0">
                          <a:solidFill>
                            <a:schemeClr val="tx1"/>
                          </a:solidFill>
                          <a:effectLst/>
                          <a:latin typeface="+mn-lt"/>
                          <a:ea typeface="+mn-ea"/>
                          <a:cs typeface="+mn-cs"/>
                          <a:sym typeface="Arial"/>
                          <a:rtl val="0"/>
                        </a:rPr>
                        <a:t>|,704319004|</a:t>
                      </a:r>
                      <a:r>
                        <a:rPr lang="en-US" sz="1400" b="0" i="0" u="none" strike="noStrike" cap="none" baseline="0" dirty="0" smtClean="0">
                          <a:solidFill>
                            <a:schemeClr val="accent1"/>
                          </a:solidFill>
                          <a:effectLst/>
                          <a:latin typeface="+mn-lt"/>
                          <a:ea typeface="+mn-ea"/>
                          <a:cs typeface="+mn-cs"/>
                          <a:sym typeface="Arial"/>
                          <a:rtl val="0"/>
                        </a:rPr>
                        <a:t>Inheres In</a:t>
                      </a:r>
                      <a:r>
                        <a:rPr lang="en-US" sz="1400" b="0" i="0" u="none" strike="noStrike" cap="none" baseline="0" dirty="0" smtClean="0">
                          <a:solidFill>
                            <a:schemeClr val="tx1"/>
                          </a:solidFill>
                          <a:effectLst/>
                          <a:latin typeface="+mn-lt"/>
                          <a:ea typeface="+mn-ea"/>
                          <a:cs typeface="+mn-cs"/>
                          <a:sym typeface="Arial"/>
                          <a:rtl val="0"/>
                        </a:rPr>
                        <a:t>|=386100006|</a:t>
                      </a:r>
                      <a:r>
                        <a:rPr lang="en-US" sz="1400" b="0" i="0" u="none" strike="noStrike" cap="none" baseline="0" dirty="0" smtClean="0">
                          <a:solidFill>
                            <a:schemeClr val="accent6"/>
                          </a:solidFill>
                          <a:effectLst/>
                          <a:latin typeface="+mn-lt"/>
                          <a:ea typeface="+mn-ea"/>
                          <a:cs typeface="+mn-cs"/>
                          <a:sym typeface="Arial"/>
                          <a:rtl val="0"/>
                        </a:rPr>
                        <a:t>Urine sediment</a:t>
                      </a:r>
                      <a:r>
                        <a:rPr lang="en-US" sz="1400" b="0" i="0" u="none" strike="noStrike" cap="none" baseline="0" dirty="0" smtClean="0">
                          <a:solidFill>
                            <a:schemeClr val="tx1"/>
                          </a:solidFill>
                          <a:effectLst/>
                          <a:latin typeface="+mn-lt"/>
                          <a:ea typeface="+mn-ea"/>
                          <a:cs typeface="+mn-cs"/>
                          <a:sym typeface="Arial"/>
                          <a:rtl val="0"/>
                        </a:rPr>
                        <a:t>|),704327008|</a:t>
                      </a:r>
                      <a:r>
                        <a:rPr lang="en-US" sz="1400" b="0" i="0" u="none" strike="noStrike" cap="none" baseline="0" dirty="0" smtClean="0">
                          <a:solidFill>
                            <a:schemeClr val="accent1"/>
                          </a:solidFill>
                          <a:effectLst/>
                          <a:latin typeface="+mn-lt"/>
                          <a:ea typeface="+mn-ea"/>
                          <a:cs typeface="+mn-cs"/>
                          <a:sym typeface="Arial"/>
                          <a:rtl val="0"/>
                        </a:rPr>
                        <a:t>Direct site</a:t>
                      </a:r>
                      <a:r>
                        <a:rPr lang="en-US" sz="1400" b="0" i="0" u="none" strike="noStrike" cap="none" baseline="0" dirty="0" smtClean="0">
                          <a:solidFill>
                            <a:schemeClr val="tx1"/>
                          </a:solidFill>
                          <a:effectLst/>
                          <a:latin typeface="+mn-lt"/>
                          <a:ea typeface="+mn-ea"/>
                          <a:cs typeface="+mn-cs"/>
                          <a:sym typeface="Arial"/>
                          <a:rtl val="0"/>
                        </a:rPr>
                        <a:t>|=122567009|</a:t>
                      </a:r>
                      <a:r>
                        <a:rPr lang="en-US" sz="1400" b="0" i="0" u="none" strike="noStrike" cap="none" baseline="0" dirty="0" smtClean="0">
                          <a:solidFill>
                            <a:schemeClr val="accent6"/>
                          </a:solidFill>
                          <a:effectLst/>
                          <a:latin typeface="+mn-lt"/>
                          <a:ea typeface="+mn-ea"/>
                          <a:cs typeface="+mn-cs"/>
                          <a:sym typeface="Arial"/>
                          <a:rtl val="0"/>
                        </a:rPr>
                        <a:t>Urine sediment specimen</a:t>
                      </a:r>
                      <a:r>
                        <a:rPr lang="en-US" sz="1400" b="0" i="0" u="none" strike="noStrike" cap="none" baseline="0" dirty="0" smtClean="0">
                          <a:solidFill>
                            <a:schemeClr val="tx1"/>
                          </a:solidFill>
                          <a:effectLst/>
                          <a:latin typeface="+mn-lt"/>
                          <a:ea typeface="+mn-ea"/>
                          <a:cs typeface="+mn-cs"/>
                          <a:sym typeface="Arial"/>
                          <a:rtl val="0"/>
                        </a:rPr>
                        <a:t>|,370132008|</a:t>
                      </a:r>
                      <a:r>
                        <a:rPr lang="en-US" sz="1400" b="0" i="0" u="none" strike="noStrike" cap="none" baseline="0" dirty="0" smtClean="0">
                          <a:solidFill>
                            <a:schemeClr val="accent1"/>
                          </a:solidFill>
                          <a:effectLst/>
                          <a:latin typeface="+mn-lt"/>
                          <a:ea typeface="+mn-ea"/>
                          <a:cs typeface="+mn-cs"/>
                          <a:sym typeface="Arial"/>
                          <a:rtl val="0"/>
                        </a:rPr>
                        <a:t>Scale</a:t>
                      </a:r>
                      <a:r>
                        <a:rPr lang="en-US" sz="1400" b="0" i="0" u="none" strike="noStrike" cap="none" baseline="0" dirty="0" smtClean="0">
                          <a:solidFill>
                            <a:schemeClr val="tx1"/>
                          </a:solidFill>
                          <a:effectLst/>
                          <a:latin typeface="+mn-lt"/>
                          <a:ea typeface="+mn-ea"/>
                          <a:cs typeface="+mn-cs"/>
                          <a:sym typeface="Arial"/>
                          <a:rtl val="0"/>
                        </a:rPr>
                        <a:t>|=117363000|</a:t>
                      </a:r>
                      <a:r>
                        <a:rPr lang="en-US" sz="1400" b="0" i="0" u="none" strike="noStrike" cap="none" baseline="0" dirty="0" smtClean="0">
                          <a:solidFill>
                            <a:schemeClr val="accent6"/>
                          </a:solidFill>
                          <a:effectLst/>
                          <a:latin typeface="+mn-lt"/>
                          <a:ea typeface="+mn-ea"/>
                          <a:cs typeface="+mn-cs"/>
                          <a:sym typeface="Arial"/>
                          <a:rtl val="0"/>
                        </a:rPr>
                        <a:t>Ordinal</a:t>
                      </a:r>
                      <a:r>
                        <a:rPr lang="en-US" sz="1400" b="0" i="0" u="none" strike="noStrike" cap="none" baseline="0" dirty="0" smtClean="0">
                          <a:solidFill>
                            <a:schemeClr val="tx1"/>
                          </a:solidFill>
                          <a:effectLst/>
                          <a:latin typeface="+mn-lt"/>
                          <a:ea typeface="+mn-ea"/>
                          <a:cs typeface="+mn-cs"/>
                          <a:sym typeface="Arial"/>
                          <a:rtl val="0"/>
                        </a:rPr>
                        <a:t>|)</a:t>
                      </a:r>
                      <a:endParaRPr lang="en-US" dirty="0">
                        <a:effectLst/>
                      </a:endParaRPr>
                    </a:p>
                  </a:txBody>
                  <a:tcPr marL="66675" marR="66675" marT="66675" marB="66675"/>
                </a:tc>
              </a:tr>
            </a:tbl>
          </a:graphicData>
        </a:graphic>
      </p:graphicFrame>
      <p:sp>
        <p:nvSpPr>
          <p:cNvPr id="4" name="TextBox 3"/>
          <p:cNvSpPr txBox="1"/>
          <p:nvPr/>
        </p:nvSpPr>
        <p:spPr>
          <a:xfrm>
            <a:off x="3053235" y="5185640"/>
            <a:ext cx="3113315" cy="923330"/>
          </a:xfrm>
          <a:prstGeom prst="rect">
            <a:avLst/>
          </a:prstGeom>
          <a:noFill/>
        </p:spPr>
        <p:txBody>
          <a:bodyPr wrap="square" rtlCol="0">
            <a:spAutoFit/>
          </a:bodyPr>
          <a:lstStyle/>
          <a:p>
            <a:r>
              <a:rPr lang="en-US" sz="1800" dirty="0" smtClean="0">
                <a:solidFill>
                  <a:srgbClr val="7030A0"/>
                </a:solidFill>
              </a:rPr>
              <a:t>LOINC Term</a:t>
            </a:r>
          </a:p>
          <a:p>
            <a:r>
              <a:rPr lang="en-US" sz="1800" dirty="0" smtClean="0">
                <a:solidFill>
                  <a:schemeClr val="accent1"/>
                </a:solidFill>
              </a:rPr>
              <a:t>SNOMED attribute concept</a:t>
            </a:r>
          </a:p>
          <a:p>
            <a:r>
              <a:rPr lang="en-US" sz="1800" dirty="0" smtClean="0">
                <a:solidFill>
                  <a:schemeClr val="accent6"/>
                </a:solidFill>
              </a:rPr>
              <a:t>SNOMED value concept</a:t>
            </a:r>
            <a:endParaRPr lang="en-US" sz="1800" dirty="0">
              <a:solidFill>
                <a:schemeClr val="accent6"/>
              </a:solidFill>
            </a:endParaRPr>
          </a:p>
        </p:txBody>
      </p:sp>
    </p:spTree>
    <p:extLst>
      <p:ext uri="{BB962C8B-B14F-4D97-AF65-F5344CB8AC3E}">
        <p14:creationId xmlns:p14="http://schemas.microsoft.com/office/powerpoint/2010/main" val="164541997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indent="-342900">
              <a:spcBef>
                <a:spcPts val="0"/>
              </a:spcBef>
              <a:spcAft>
                <a:spcPts val="0"/>
              </a:spcAft>
              <a:buSzPct val="85000"/>
            </a:pPr>
            <a:r>
              <a:rPr lang="en-US" dirty="0"/>
              <a:t>W</a:t>
            </a:r>
            <a:r>
              <a:rPr lang="en-US" dirty="0" smtClean="0"/>
              <a:t>here </a:t>
            </a:r>
            <a:r>
              <a:rPr lang="en-US" dirty="0"/>
              <a:t>mapping of LOINC </a:t>
            </a:r>
            <a:r>
              <a:rPr lang="en-US" dirty="0" smtClean="0"/>
              <a:t>Parts </a:t>
            </a:r>
            <a:r>
              <a:rPr lang="en-US" dirty="0"/>
              <a:t>to SNOMED codes cannot be </a:t>
            </a:r>
            <a:r>
              <a:rPr lang="en-US" dirty="0" smtClean="0"/>
              <a:t>1:1</a:t>
            </a:r>
          </a:p>
          <a:p>
            <a:pPr lvl="0" indent="-342900">
              <a:spcBef>
                <a:spcPts val="0"/>
              </a:spcBef>
              <a:spcAft>
                <a:spcPts val="0"/>
              </a:spcAft>
              <a:buSzPct val="85000"/>
            </a:pPr>
            <a:r>
              <a:rPr lang="en-US" dirty="0" smtClean="0"/>
              <a:t>Where </a:t>
            </a:r>
            <a:r>
              <a:rPr lang="en-US" dirty="0"/>
              <a:t>LOINC </a:t>
            </a:r>
            <a:r>
              <a:rPr lang="en-US" dirty="0" smtClean="0"/>
              <a:t>Parts do </a:t>
            </a:r>
            <a:r>
              <a:rPr lang="en-US" dirty="0"/>
              <a:t>not appear to have a clear, reproducible </a:t>
            </a:r>
            <a:r>
              <a:rPr lang="en-US" dirty="0" smtClean="0"/>
              <a:t>meaning</a:t>
            </a:r>
          </a:p>
          <a:p>
            <a:pPr lvl="0" indent="-342900">
              <a:spcBef>
                <a:spcPts val="0"/>
              </a:spcBef>
              <a:spcAft>
                <a:spcPts val="0"/>
              </a:spcAft>
              <a:buSzPct val="85000"/>
            </a:pPr>
            <a:r>
              <a:rPr lang="en-US" dirty="0"/>
              <a:t>Verifying </a:t>
            </a:r>
            <a:r>
              <a:rPr lang="en-US" dirty="0" smtClean="0"/>
              <a:t>possible </a:t>
            </a:r>
            <a:r>
              <a:rPr lang="en-US" dirty="0"/>
              <a:t>duplication </a:t>
            </a:r>
            <a:r>
              <a:rPr lang="en-US" dirty="0" smtClean="0"/>
              <a:t>within </a:t>
            </a:r>
            <a:r>
              <a:rPr lang="en-US" dirty="0"/>
              <a:t>LOINC or </a:t>
            </a:r>
            <a:r>
              <a:rPr lang="en-US" dirty="0" smtClean="0"/>
              <a:t>within SNOMED</a:t>
            </a:r>
          </a:p>
          <a:p>
            <a:pPr lvl="0" indent="-342900">
              <a:spcBef>
                <a:spcPts val="0"/>
              </a:spcBef>
              <a:spcAft>
                <a:spcPts val="0"/>
              </a:spcAft>
              <a:buSzPct val="85000"/>
            </a:pPr>
            <a:r>
              <a:rPr lang="en-US" dirty="0" smtClean="0"/>
              <a:t>When SNOMED </a:t>
            </a:r>
            <a:r>
              <a:rPr lang="en-US" dirty="0"/>
              <a:t>lacks the type of information needed to complete a </a:t>
            </a:r>
            <a:r>
              <a:rPr lang="en-US" dirty="0" smtClean="0"/>
              <a:t>map</a:t>
            </a:r>
          </a:p>
          <a:p>
            <a:pPr lvl="0" indent="-342900">
              <a:spcBef>
                <a:spcPts val="0"/>
              </a:spcBef>
              <a:spcAft>
                <a:spcPts val="0"/>
              </a:spcAft>
              <a:buSzPct val="85000"/>
            </a:pPr>
            <a:r>
              <a:rPr lang="en-US" dirty="0"/>
              <a:t>Lack of clear differentiation between general categories of classes and specific types, present in both SNOMED and LOINC</a:t>
            </a:r>
          </a:p>
        </p:txBody>
      </p:sp>
      <p:sp>
        <p:nvSpPr>
          <p:cNvPr id="3" name="Title 2"/>
          <p:cNvSpPr>
            <a:spLocks noGrp="1"/>
          </p:cNvSpPr>
          <p:nvPr>
            <p:ph type="title"/>
          </p:nvPr>
        </p:nvSpPr>
        <p:spPr/>
        <p:txBody>
          <a:bodyPr/>
          <a:lstStyle/>
          <a:p>
            <a:r>
              <a:rPr lang="en-US" dirty="0" smtClean="0"/>
              <a:t>Challenges in mapping thus far</a:t>
            </a:r>
            <a:endParaRPr lang="en-US" dirty="0"/>
          </a:p>
        </p:txBody>
      </p:sp>
    </p:spTree>
    <p:extLst>
      <p:ext uri="{BB962C8B-B14F-4D97-AF65-F5344CB8AC3E}">
        <p14:creationId xmlns:p14="http://schemas.microsoft.com/office/powerpoint/2010/main" val="41940492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52309"/>
            <a:ext cx="8229600" cy="2038378"/>
          </a:xfrm>
        </p:spPr>
        <p:txBody>
          <a:bodyPr/>
          <a:lstStyle/>
          <a:p>
            <a:r>
              <a:rPr lang="en-US" dirty="0" smtClean="0"/>
              <a:t>Cooperative agreement between RII and IHTSDO, July 2013</a:t>
            </a:r>
          </a:p>
          <a:p>
            <a:pPr lvl="1"/>
            <a:r>
              <a:rPr lang="en-US" dirty="0" smtClean="0"/>
              <a:t>Builds </a:t>
            </a:r>
            <a:r>
              <a:rPr lang="en-US" dirty="0"/>
              <a:t>on strengths of each terminology</a:t>
            </a:r>
          </a:p>
          <a:p>
            <a:pPr lvl="1"/>
            <a:r>
              <a:rPr lang="en-US" dirty="0"/>
              <a:t>Minimize and manage duplication</a:t>
            </a:r>
          </a:p>
          <a:p>
            <a:pPr lvl="1"/>
            <a:r>
              <a:rPr lang="en-US" dirty="0"/>
              <a:t>SNOMED and LOINC work better </a:t>
            </a:r>
            <a:r>
              <a:rPr lang="en-US" dirty="0" smtClean="0"/>
              <a:t>together</a:t>
            </a:r>
          </a:p>
          <a:p>
            <a:pPr lvl="1"/>
            <a:r>
              <a:rPr lang="en-US" dirty="0" smtClean="0"/>
              <a:t>Provide links between LOINC and SNOMED</a:t>
            </a:r>
            <a:endParaRPr lang="en-US" dirty="0"/>
          </a:p>
          <a:p>
            <a:pPr marL="165100" indent="0">
              <a:buNone/>
            </a:pPr>
            <a:endParaRPr lang="en-US" dirty="0" smtClean="0"/>
          </a:p>
        </p:txBody>
      </p:sp>
      <p:sp>
        <p:nvSpPr>
          <p:cNvPr id="3" name="Title 2"/>
          <p:cNvSpPr>
            <a:spLocks noGrp="1"/>
          </p:cNvSpPr>
          <p:nvPr>
            <p:ph type="title"/>
          </p:nvPr>
        </p:nvSpPr>
        <p:spPr/>
        <p:txBody>
          <a:bodyPr/>
          <a:lstStyle/>
          <a:p>
            <a:r>
              <a:rPr lang="en-US" dirty="0" smtClean="0"/>
              <a:t>Background</a:t>
            </a:r>
            <a:endParaRPr lang="en-US" dirty="0"/>
          </a:p>
        </p:txBody>
      </p:sp>
      <p:sp>
        <p:nvSpPr>
          <p:cNvPr id="7" name="TextBox 6"/>
          <p:cNvSpPr txBox="1"/>
          <p:nvPr/>
        </p:nvSpPr>
        <p:spPr>
          <a:xfrm>
            <a:off x="1560284" y="8072893"/>
            <a:ext cx="8719231" cy="3382345"/>
          </a:xfrm>
          <a:prstGeom prst="rect">
            <a:avLst/>
          </a:prstGeom>
          <a:noFill/>
        </p:spPr>
        <p:txBody>
          <a:bodyPr wrap="square" rtlCol="0">
            <a:spAutoFit/>
          </a:bodyPr>
          <a:lstStyle/>
          <a:p>
            <a:endParaRPr lang="en-US" dirty="0"/>
          </a:p>
        </p:txBody>
      </p:sp>
      <p:pic>
        <p:nvPicPr>
          <p:cNvPr id="8" name="Picture 4" descr="https://lh5.googleusercontent.com/6b9uT4h_-fuZvKUxoYz9XQe19EW_gifgagC1F46dXfOh8xlE66KauaSWlTSIldz1HTMdT1rX3jHM4YyA4H-bhf2BEnpF0-t4jBgzaJUqcQ47HJKivn_8aI8kXmf-vqeGw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1831" y="3604529"/>
            <a:ext cx="6575426" cy="3023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028749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indent="-342900">
              <a:spcBef>
                <a:spcPts val="0"/>
              </a:spcBef>
              <a:spcAft>
                <a:spcPts val="0"/>
              </a:spcAft>
              <a:buSzPct val="85000"/>
            </a:pPr>
            <a:r>
              <a:rPr lang="en-US" dirty="0" smtClean="0"/>
              <a:t>Mapping and modeling questions</a:t>
            </a:r>
          </a:p>
          <a:p>
            <a:pPr marL="0" lvl="0" indent="0">
              <a:spcBef>
                <a:spcPts val="0"/>
              </a:spcBef>
              <a:spcAft>
                <a:spcPts val="0"/>
              </a:spcAft>
              <a:buSzPct val="85000"/>
              <a:buNone/>
            </a:pPr>
            <a:endParaRPr lang="en-US" dirty="0" smtClean="0"/>
          </a:p>
          <a:p>
            <a:pPr indent="-342900">
              <a:spcBef>
                <a:spcPts val="0"/>
              </a:spcBef>
              <a:spcAft>
                <a:spcPts val="0"/>
              </a:spcAft>
              <a:buSzPct val="85000"/>
            </a:pPr>
            <a:r>
              <a:rPr lang="en-US" dirty="0" smtClean="0"/>
              <a:t>Planning</a:t>
            </a:r>
          </a:p>
        </p:txBody>
      </p:sp>
      <p:sp>
        <p:nvSpPr>
          <p:cNvPr id="3" name="Title 2"/>
          <p:cNvSpPr>
            <a:spLocks noGrp="1"/>
          </p:cNvSpPr>
          <p:nvPr>
            <p:ph type="title"/>
          </p:nvPr>
        </p:nvSpPr>
        <p:spPr/>
        <p:txBody>
          <a:bodyPr/>
          <a:lstStyle/>
          <a:p>
            <a:r>
              <a:rPr lang="en-US" dirty="0" smtClean="0"/>
              <a:t>Discussion points</a:t>
            </a:r>
            <a:endParaRPr lang="en-US" dirty="0"/>
          </a:p>
        </p:txBody>
      </p:sp>
    </p:spTree>
    <p:extLst>
      <p:ext uri="{BB962C8B-B14F-4D97-AF65-F5344CB8AC3E}">
        <p14:creationId xmlns:p14="http://schemas.microsoft.com/office/powerpoint/2010/main" val="327331876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indent="-342900">
              <a:spcBef>
                <a:spcPts val="0"/>
              </a:spcBef>
              <a:spcAft>
                <a:spcPts val="0"/>
              </a:spcAft>
              <a:buSzPct val="85000"/>
            </a:pPr>
            <a:r>
              <a:rPr lang="en-US" dirty="0" smtClean="0"/>
              <a:t>LOINC Part: Impression/interpretation </a:t>
            </a:r>
            <a:r>
              <a:rPr lang="en-US" dirty="0"/>
              <a:t>of </a:t>
            </a:r>
            <a:r>
              <a:rPr lang="en-US" dirty="0" smtClean="0"/>
              <a:t>study (property type)</a:t>
            </a:r>
          </a:p>
          <a:p>
            <a:pPr lvl="1" indent="-342900">
              <a:spcBef>
                <a:spcPts val="0"/>
              </a:spcBef>
              <a:spcAft>
                <a:spcPts val="0"/>
              </a:spcAft>
              <a:buSzPct val="85000"/>
            </a:pPr>
            <a:r>
              <a:rPr lang="en-US" b="1" dirty="0" smtClean="0"/>
              <a:t>Description from RII:</a:t>
            </a:r>
            <a:r>
              <a:rPr lang="en-US" dirty="0" smtClean="0"/>
              <a:t> </a:t>
            </a:r>
            <a:r>
              <a:rPr lang="en-US" dirty="0"/>
              <a:t>(impression) is a diagnostic statement, always an interpretation or abstraction of some other observation (a series of test results, an image, or a total patient), and almost always generated by a professional</a:t>
            </a:r>
            <a:r>
              <a:rPr lang="en-US" dirty="0" smtClean="0"/>
              <a:t>.</a:t>
            </a:r>
          </a:p>
          <a:p>
            <a:pPr lvl="1" indent="-342900">
              <a:spcBef>
                <a:spcPts val="0"/>
              </a:spcBef>
              <a:spcAft>
                <a:spcPts val="0"/>
              </a:spcAft>
              <a:buSzPct val="85000"/>
            </a:pPr>
            <a:r>
              <a:rPr lang="en-US" dirty="0" smtClean="0"/>
              <a:t>~900 LOINC Terms use property type “Impression”</a:t>
            </a:r>
          </a:p>
          <a:p>
            <a:pPr lvl="2" indent="-342900">
              <a:spcBef>
                <a:spcPts val="0"/>
              </a:spcBef>
              <a:spcAft>
                <a:spcPts val="0"/>
              </a:spcAft>
              <a:buSzPct val="85000"/>
            </a:pPr>
            <a:r>
              <a:rPr lang="en-US" dirty="0" smtClean="0"/>
              <a:t>666 lab, 164 clinical, 36 claims attachments, 11 surveys</a:t>
            </a:r>
          </a:p>
          <a:p>
            <a:pPr lvl="2" indent="-342900">
              <a:spcBef>
                <a:spcPts val="0"/>
              </a:spcBef>
              <a:spcAft>
                <a:spcPts val="0"/>
              </a:spcAft>
              <a:buSzPct val="85000"/>
            </a:pPr>
            <a:r>
              <a:rPr lang="en-US" dirty="0"/>
              <a:t>Calculus analysis [interpretation] in </a:t>
            </a:r>
            <a:r>
              <a:rPr lang="en-US" dirty="0" smtClean="0"/>
              <a:t>Stone</a:t>
            </a:r>
          </a:p>
          <a:p>
            <a:pPr lvl="2" indent="-342900">
              <a:spcBef>
                <a:spcPts val="0"/>
              </a:spcBef>
              <a:spcAft>
                <a:spcPts val="0"/>
              </a:spcAft>
              <a:buSzPct val="85000"/>
            </a:pPr>
            <a:r>
              <a:rPr lang="de-DE" dirty="0"/>
              <a:t>Toxoplasma gondii Ab [interpretation] in Serum</a:t>
            </a:r>
            <a:endParaRPr lang="en-US" dirty="0"/>
          </a:p>
          <a:p>
            <a:pPr marL="0" lvl="0" indent="0">
              <a:spcBef>
                <a:spcPts val="0"/>
              </a:spcBef>
              <a:spcAft>
                <a:spcPts val="0"/>
              </a:spcAft>
              <a:buSzPct val="85000"/>
              <a:buNone/>
            </a:pPr>
            <a:endParaRPr lang="en-US" dirty="0" smtClean="0"/>
          </a:p>
        </p:txBody>
      </p:sp>
      <p:sp>
        <p:nvSpPr>
          <p:cNvPr id="3" name="Title 2"/>
          <p:cNvSpPr>
            <a:spLocks noGrp="1"/>
          </p:cNvSpPr>
          <p:nvPr>
            <p:ph type="title"/>
          </p:nvPr>
        </p:nvSpPr>
        <p:spPr>
          <a:xfrm>
            <a:off x="457200" y="654196"/>
            <a:ext cx="6592043" cy="507995"/>
          </a:xfrm>
        </p:spPr>
        <p:txBody>
          <a:bodyPr/>
          <a:lstStyle/>
          <a:p>
            <a:r>
              <a:rPr lang="en-US" dirty="0" smtClean="0"/>
              <a:t>Discussion – mapping and modeling questions</a:t>
            </a:r>
            <a:endParaRPr lang="en-US" dirty="0"/>
          </a:p>
        </p:txBody>
      </p:sp>
    </p:spTree>
    <p:extLst>
      <p:ext uri="{BB962C8B-B14F-4D97-AF65-F5344CB8AC3E}">
        <p14:creationId xmlns:p14="http://schemas.microsoft.com/office/powerpoint/2010/main" val="270604256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indent="-342900">
              <a:spcBef>
                <a:spcPts val="0"/>
              </a:spcBef>
              <a:spcAft>
                <a:spcPts val="0"/>
              </a:spcAft>
              <a:buSzPct val="85000"/>
            </a:pPr>
            <a:r>
              <a:rPr lang="en-US" dirty="0" smtClean="0"/>
              <a:t>Population </a:t>
            </a:r>
            <a:r>
              <a:rPr lang="en-US" dirty="0"/>
              <a:t>of cells </a:t>
            </a:r>
            <a:r>
              <a:rPr lang="en-US" dirty="0" smtClean="0"/>
              <a:t>concepts</a:t>
            </a:r>
          </a:p>
          <a:p>
            <a:pPr lvl="1" indent="-342900">
              <a:spcBef>
                <a:spcPts val="0"/>
              </a:spcBef>
              <a:spcAft>
                <a:spcPts val="0"/>
              </a:spcAft>
              <a:buSzPct val="85000"/>
            </a:pPr>
            <a:r>
              <a:rPr lang="en-US" dirty="0" smtClean="0"/>
              <a:t>(examples of concepts and mapping, how used))</a:t>
            </a:r>
          </a:p>
          <a:p>
            <a:pPr lvl="2" indent="-342900">
              <a:spcBef>
                <a:spcPts val="0"/>
              </a:spcBef>
              <a:spcAft>
                <a:spcPts val="0"/>
              </a:spcAft>
              <a:buSzPct val="85000"/>
            </a:pPr>
            <a:r>
              <a:rPr lang="en-US" dirty="0" smtClean="0"/>
              <a:t>what </a:t>
            </a:r>
            <a:r>
              <a:rPr lang="en-US" dirty="0"/>
              <a:t>is the current guidance on collections vs. single entity in</a:t>
            </a:r>
            <a:r>
              <a:rPr lang="en-US" dirty="0"/>
              <a:t/>
            </a:r>
            <a:br>
              <a:rPr lang="en-US" dirty="0"/>
            </a:br>
            <a:r>
              <a:rPr lang="en-US" dirty="0"/>
              <a:t>various hierarchies? Do cell concepts always represent single entities,</a:t>
            </a:r>
            <a:r>
              <a:rPr lang="en-US" dirty="0"/>
              <a:t/>
            </a:r>
            <a:br>
              <a:rPr lang="en-US" dirty="0"/>
            </a:br>
            <a:r>
              <a:rPr lang="en-US" dirty="0"/>
              <a:t>i.e. is the "population of" part </a:t>
            </a:r>
            <a:r>
              <a:rPr lang="en-US" dirty="0" smtClean="0"/>
              <a:t>necessary?</a:t>
            </a:r>
          </a:p>
          <a:p>
            <a:pPr lvl="2" indent="-342900">
              <a:spcBef>
                <a:spcPts val="0"/>
              </a:spcBef>
              <a:spcAft>
                <a:spcPts val="0"/>
              </a:spcAft>
              <a:buSzPct val="85000"/>
            </a:pPr>
            <a:r>
              <a:rPr lang="en-US" dirty="0" smtClean="0"/>
              <a:t>that </a:t>
            </a:r>
            <a:r>
              <a:rPr lang="en-US" dirty="0"/>
              <a:t>the cells swim around in fluid would be specified with the</a:t>
            </a:r>
            <a:r>
              <a:rPr lang="en-US" dirty="0"/>
              <a:t/>
            </a:r>
            <a:br>
              <a:rPr lang="en-US" dirty="0"/>
            </a:br>
            <a:r>
              <a:rPr lang="en-US" dirty="0"/>
              <a:t>INHERES IN attribute in an observable definition, I guess many LOINC</a:t>
            </a:r>
            <a:r>
              <a:rPr lang="en-US" dirty="0"/>
              <a:t/>
            </a:r>
            <a:br>
              <a:rPr lang="en-US" dirty="0"/>
            </a:br>
            <a:r>
              <a:rPr lang="en-US" dirty="0"/>
              <a:t>codes would specify body fluids, but not e.g. cell fractions in tissue</a:t>
            </a:r>
            <a:r>
              <a:rPr lang="en-US" dirty="0"/>
              <a:t/>
            </a:r>
            <a:br>
              <a:rPr lang="en-US" dirty="0"/>
            </a:br>
            <a:r>
              <a:rPr lang="en-US" dirty="0"/>
              <a:t>(LOINC search for "cell </a:t>
            </a:r>
            <a:r>
              <a:rPr lang="en-US" dirty="0" err="1"/>
              <a:t>nfr</a:t>
            </a:r>
            <a:r>
              <a:rPr lang="en-US" dirty="0"/>
              <a:t> </a:t>
            </a:r>
            <a:r>
              <a:rPr lang="en-US" dirty="0" err="1"/>
              <a:t>tiss</a:t>
            </a:r>
            <a:r>
              <a:rPr lang="en-US" dirty="0"/>
              <a:t>" gives 109 codes). Thus, could the "in</a:t>
            </a:r>
            <a:r>
              <a:rPr lang="en-US" dirty="0"/>
              <a:t/>
            </a:r>
            <a:br>
              <a:rPr lang="en-US" dirty="0"/>
            </a:br>
            <a:r>
              <a:rPr lang="en-US" dirty="0"/>
              <a:t>portion of fluid" part be removed or is there some specific problem</a:t>
            </a:r>
            <a:r>
              <a:rPr lang="en-US" dirty="0"/>
              <a:t/>
            </a:r>
            <a:br>
              <a:rPr lang="en-US" dirty="0"/>
            </a:br>
            <a:r>
              <a:rPr lang="en-US" dirty="0"/>
              <a:t>here</a:t>
            </a:r>
            <a:r>
              <a:rPr lang="en-US" dirty="0" smtClean="0"/>
              <a:t>?</a:t>
            </a:r>
            <a:endParaRPr lang="en-US" dirty="0"/>
          </a:p>
          <a:p>
            <a:pPr lvl="2" indent="-342900">
              <a:spcBef>
                <a:spcPts val="0"/>
              </a:spcBef>
              <a:spcAft>
                <a:spcPts val="0"/>
              </a:spcAft>
              <a:buSzPct val="85000"/>
            </a:pPr>
            <a:r>
              <a:rPr lang="en-US" dirty="0" smtClean="0"/>
              <a:t>Population </a:t>
            </a:r>
            <a:r>
              <a:rPr lang="en-US" dirty="0"/>
              <a:t>of cells in a portion of fluid is a Population of </a:t>
            </a:r>
            <a:r>
              <a:rPr lang="en-US" dirty="0" smtClean="0"/>
              <a:t>cells?</a:t>
            </a:r>
          </a:p>
          <a:p>
            <a:pPr lvl="2" indent="-342900">
              <a:spcBef>
                <a:spcPts val="0"/>
              </a:spcBef>
              <a:spcAft>
                <a:spcPts val="0"/>
              </a:spcAft>
              <a:buSzPct val="85000"/>
            </a:pPr>
            <a:r>
              <a:rPr lang="en-US" dirty="0" smtClean="0"/>
              <a:t>Saying </a:t>
            </a:r>
            <a:r>
              <a:rPr lang="en-US" dirty="0"/>
              <a:t>where located or is it fluid and cells all together?</a:t>
            </a:r>
          </a:p>
          <a:p>
            <a:pPr lvl="1" indent="-342900">
              <a:spcBef>
                <a:spcPts val="0"/>
              </a:spcBef>
              <a:spcAft>
                <a:spcPts val="0"/>
              </a:spcAft>
              <a:buSzPct val="85000"/>
            </a:pPr>
            <a:endParaRPr lang="en-US" dirty="0" smtClean="0"/>
          </a:p>
          <a:p>
            <a:pPr marL="0" lvl="0" indent="0">
              <a:spcBef>
                <a:spcPts val="0"/>
              </a:spcBef>
              <a:spcAft>
                <a:spcPts val="0"/>
              </a:spcAft>
              <a:buSzPct val="85000"/>
              <a:buNone/>
            </a:pPr>
            <a:endParaRPr lang="en-US" dirty="0" smtClean="0"/>
          </a:p>
        </p:txBody>
      </p:sp>
      <p:sp>
        <p:nvSpPr>
          <p:cNvPr id="3" name="Title 2"/>
          <p:cNvSpPr>
            <a:spLocks noGrp="1"/>
          </p:cNvSpPr>
          <p:nvPr>
            <p:ph type="title"/>
          </p:nvPr>
        </p:nvSpPr>
        <p:spPr>
          <a:xfrm>
            <a:off x="457200" y="654196"/>
            <a:ext cx="6592043" cy="507995"/>
          </a:xfrm>
        </p:spPr>
        <p:txBody>
          <a:bodyPr/>
          <a:lstStyle/>
          <a:p>
            <a:r>
              <a:rPr lang="en-US" dirty="0" smtClean="0"/>
              <a:t>Discussion – mapping and modeling questions</a:t>
            </a:r>
            <a:endParaRPr lang="en-US" dirty="0"/>
          </a:p>
        </p:txBody>
      </p:sp>
    </p:spTree>
    <p:extLst>
      <p:ext uri="{BB962C8B-B14F-4D97-AF65-F5344CB8AC3E}">
        <p14:creationId xmlns:p14="http://schemas.microsoft.com/office/powerpoint/2010/main" val="337155783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indent="-342900">
              <a:spcBef>
                <a:spcPts val="0"/>
              </a:spcBef>
              <a:spcAft>
                <a:spcPts val="0"/>
              </a:spcAft>
              <a:buSzPct val="85000"/>
            </a:pPr>
            <a:r>
              <a:rPr lang="en-US" dirty="0" smtClean="0"/>
              <a:t>Context </a:t>
            </a:r>
            <a:r>
              <a:rPr lang="en-US" dirty="0"/>
              <a:t>of cell </a:t>
            </a:r>
            <a:r>
              <a:rPr lang="en-US" dirty="0" smtClean="0"/>
              <a:t>representation</a:t>
            </a:r>
          </a:p>
          <a:p>
            <a:pPr lvl="1" indent="-342900">
              <a:spcBef>
                <a:spcPts val="0"/>
              </a:spcBef>
              <a:spcAft>
                <a:spcPts val="0"/>
              </a:spcAft>
              <a:buSzPct val="85000"/>
            </a:pPr>
            <a:r>
              <a:rPr lang="en-US" dirty="0" smtClean="0"/>
              <a:t>such </a:t>
            </a:r>
            <a:r>
              <a:rPr lang="en-US" dirty="0"/>
              <a:t>as with </a:t>
            </a:r>
            <a:r>
              <a:rPr lang="en-US" dirty="0" err="1"/>
              <a:t>entitic</a:t>
            </a:r>
            <a:r>
              <a:rPr lang="en-US" dirty="0"/>
              <a:t> number tests, e.g. </a:t>
            </a:r>
            <a:r>
              <a:rPr lang="en-US" u="sng" dirty="0">
                <a:hlinkClick r:id="rId3"/>
              </a:rPr>
              <a:t>http://</a:t>
            </a:r>
            <a:r>
              <a:rPr lang="en-US" u="sng" dirty="0" smtClean="0">
                <a:hlinkClick r:id="rId3"/>
              </a:rPr>
              <a:t>search.loinc.org/search.zul?query=entnum+cell</a:t>
            </a:r>
            <a:r>
              <a:rPr lang="en-US" u="sng" dirty="0" smtClean="0"/>
              <a:t> </a:t>
            </a:r>
          </a:p>
          <a:p>
            <a:pPr lvl="1" indent="-342900">
              <a:spcBef>
                <a:spcPts val="0"/>
              </a:spcBef>
              <a:spcAft>
                <a:spcPts val="0"/>
              </a:spcAft>
              <a:buSzPct val="85000"/>
            </a:pPr>
            <a:r>
              <a:rPr lang="en-US" dirty="0" smtClean="0"/>
              <a:t>Are </a:t>
            </a:r>
            <a:r>
              <a:rPr lang="en-US" dirty="0"/>
              <a:t>the cells/Is the cell same or different as compared to e.g. RBC count? Is it the receptors on a single cell or the average number of receptors in a population of cells? Does this matter enough to justify two hierarchies (like in the case of substances vs. molecular entities)?</a:t>
            </a:r>
          </a:p>
          <a:p>
            <a:pPr lvl="1" indent="-342900">
              <a:spcBef>
                <a:spcPts val="0"/>
              </a:spcBef>
              <a:spcAft>
                <a:spcPts val="0"/>
              </a:spcAft>
              <a:buSzPct val="85000"/>
            </a:pPr>
            <a:endParaRPr lang="en-US" dirty="0"/>
          </a:p>
        </p:txBody>
      </p:sp>
      <p:sp>
        <p:nvSpPr>
          <p:cNvPr id="3" name="Title 2"/>
          <p:cNvSpPr>
            <a:spLocks noGrp="1"/>
          </p:cNvSpPr>
          <p:nvPr>
            <p:ph type="title"/>
          </p:nvPr>
        </p:nvSpPr>
        <p:spPr>
          <a:xfrm>
            <a:off x="457200" y="654196"/>
            <a:ext cx="6592043" cy="507995"/>
          </a:xfrm>
        </p:spPr>
        <p:txBody>
          <a:bodyPr/>
          <a:lstStyle/>
          <a:p>
            <a:r>
              <a:rPr lang="en-US" dirty="0" smtClean="0"/>
              <a:t>Discussion – mapping and modeling questions</a:t>
            </a:r>
            <a:endParaRPr lang="en-US" dirty="0"/>
          </a:p>
        </p:txBody>
      </p:sp>
    </p:spTree>
    <p:extLst>
      <p:ext uri="{BB962C8B-B14F-4D97-AF65-F5344CB8AC3E}">
        <p14:creationId xmlns:p14="http://schemas.microsoft.com/office/powerpoint/2010/main" val="381827144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indent="-342900">
              <a:spcBef>
                <a:spcPts val="0"/>
              </a:spcBef>
              <a:spcAft>
                <a:spcPts val="0"/>
              </a:spcAft>
              <a:buSzPct val="85000"/>
            </a:pPr>
            <a:r>
              <a:rPr lang="en-US" dirty="0" smtClean="0"/>
              <a:t>Leukocytes other </a:t>
            </a:r>
          </a:p>
          <a:p>
            <a:pPr lvl="1" indent="-342900">
              <a:spcBef>
                <a:spcPts val="0"/>
              </a:spcBef>
              <a:spcAft>
                <a:spcPts val="0"/>
              </a:spcAft>
              <a:buSzPct val="85000"/>
            </a:pPr>
            <a:r>
              <a:rPr lang="en-US" dirty="0" smtClean="0"/>
              <a:t>From RII: </a:t>
            </a:r>
          </a:p>
          <a:p>
            <a:pPr lvl="2" indent="-342900">
              <a:spcBef>
                <a:spcPts val="0"/>
              </a:spcBef>
              <a:spcAft>
                <a:spcPts val="0"/>
              </a:spcAft>
              <a:buSzPct val="85000"/>
            </a:pPr>
            <a:r>
              <a:rPr lang="en-US" dirty="0" smtClean="0"/>
              <a:t>"Other </a:t>
            </a:r>
            <a:r>
              <a:rPr lang="en-US" dirty="0"/>
              <a:t>cells" refer to cells that are present in blood or body fluid that are not classified elsewhere in the report. The type of cells will vary depending on the method or instrument used</a:t>
            </a:r>
            <a:r>
              <a:rPr lang="en-US" dirty="0" smtClean="0"/>
              <a:t>.</a:t>
            </a:r>
          </a:p>
          <a:p>
            <a:pPr lvl="2" indent="-342900">
              <a:spcBef>
                <a:spcPts val="0"/>
              </a:spcBef>
              <a:spcAft>
                <a:spcPts val="0"/>
              </a:spcAft>
              <a:buSzPct val="85000"/>
            </a:pPr>
            <a:r>
              <a:rPr lang="en-US" dirty="0"/>
              <a:t>"Leukocyte other" does not have a fixed definition; rather, it represents types of leukocytes that are not specifically identified in a particular report, and this can be different based on different methods and reporting practices</a:t>
            </a:r>
            <a:r>
              <a:rPr lang="en-US" dirty="0" smtClean="0"/>
              <a:t>.</a:t>
            </a:r>
          </a:p>
        </p:txBody>
      </p:sp>
      <p:sp>
        <p:nvSpPr>
          <p:cNvPr id="3" name="Title 2"/>
          <p:cNvSpPr>
            <a:spLocks noGrp="1"/>
          </p:cNvSpPr>
          <p:nvPr>
            <p:ph type="title"/>
          </p:nvPr>
        </p:nvSpPr>
        <p:spPr>
          <a:xfrm>
            <a:off x="457200" y="654196"/>
            <a:ext cx="6592043" cy="507995"/>
          </a:xfrm>
        </p:spPr>
        <p:txBody>
          <a:bodyPr/>
          <a:lstStyle/>
          <a:p>
            <a:r>
              <a:rPr lang="en-US" dirty="0" smtClean="0"/>
              <a:t>Discussion – mapping and modeling questions</a:t>
            </a:r>
            <a:endParaRPr lang="en-US" dirty="0"/>
          </a:p>
        </p:txBody>
      </p:sp>
    </p:spTree>
    <p:extLst>
      <p:ext uri="{BB962C8B-B14F-4D97-AF65-F5344CB8AC3E}">
        <p14:creationId xmlns:p14="http://schemas.microsoft.com/office/powerpoint/2010/main" val="411267185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indent="-342900">
              <a:spcBef>
                <a:spcPts val="0"/>
              </a:spcBef>
              <a:spcAft>
                <a:spcPts val="0"/>
              </a:spcAft>
              <a:buSzPct val="85000"/>
            </a:pPr>
            <a:r>
              <a:rPr lang="en-US" dirty="0" smtClean="0"/>
              <a:t>Leukocytes other </a:t>
            </a:r>
          </a:p>
          <a:p>
            <a:pPr lvl="1" indent="-342900">
              <a:spcBef>
                <a:spcPts val="0"/>
              </a:spcBef>
              <a:spcAft>
                <a:spcPts val="0"/>
              </a:spcAft>
              <a:buSzPct val="85000"/>
            </a:pPr>
            <a:r>
              <a:rPr lang="en-US" dirty="0" smtClean="0"/>
              <a:t>Current modeling in LOINC – SNOMED project</a:t>
            </a:r>
          </a:p>
          <a:p>
            <a:pPr lvl="2" indent="-342900">
              <a:spcBef>
                <a:spcPts val="0"/>
              </a:spcBef>
              <a:spcAft>
                <a:spcPts val="0"/>
              </a:spcAft>
              <a:buSzPct val="85000"/>
            </a:pPr>
            <a:r>
              <a:rPr lang="en-US" dirty="0" smtClean="0"/>
              <a:t>LOINC Part left unmapped</a:t>
            </a:r>
          </a:p>
          <a:p>
            <a:pPr lvl="2" indent="-342900">
              <a:spcBef>
                <a:spcPts val="0"/>
              </a:spcBef>
              <a:spcAft>
                <a:spcPts val="0"/>
              </a:spcAft>
              <a:buSzPct val="85000"/>
            </a:pPr>
            <a:r>
              <a:rPr lang="en-US" dirty="0" smtClean="0"/>
              <a:t>LOINC Terms with Leukocyte others left as primitive and no value in </a:t>
            </a:r>
            <a:r>
              <a:rPr lang="en-US" dirty="0"/>
              <a:t>T</a:t>
            </a:r>
            <a:r>
              <a:rPr lang="en-US" dirty="0" smtClean="0"/>
              <a:t>oward attribute</a:t>
            </a:r>
          </a:p>
          <a:p>
            <a:pPr lvl="1" indent="-342900">
              <a:spcBef>
                <a:spcPts val="0"/>
              </a:spcBef>
              <a:spcAft>
                <a:spcPts val="0"/>
              </a:spcAft>
              <a:buSzPct val="85000"/>
            </a:pPr>
            <a:r>
              <a:rPr lang="en-US" dirty="0" smtClean="0"/>
              <a:t>Recommendations?</a:t>
            </a:r>
          </a:p>
          <a:p>
            <a:pPr lvl="2" indent="-342900">
              <a:spcBef>
                <a:spcPts val="0"/>
              </a:spcBef>
              <a:spcAft>
                <a:spcPts val="0"/>
              </a:spcAft>
              <a:buSzPct val="85000"/>
            </a:pPr>
            <a:r>
              <a:rPr lang="en-US" dirty="0" smtClean="0"/>
              <a:t>Create new SNOMED concept so can fully define relevant LOINC Terms?</a:t>
            </a:r>
          </a:p>
          <a:p>
            <a:pPr lvl="2" indent="-342900">
              <a:spcBef>
                <a:spcPts val="0"/>
              </a:spcBef>
              <a:spcAft>
                <a:spcPts val="0"/>
              </a:spcAft>
              <a:buSzPct val="85000"/>
            </a:pPr>
            <a:r>
              <a:rPr lang="en-US" dirty="0" smtClean="0"/>
              <a:t>Leave as is?</a:t>
            </a:r>
            <a:endParaRPr lang="en-US" dirty="0"/>
          </a:p>
          <a:p>
            <a:pPr lvl="2" indent="-342900">
              <a:spcBef>
                <a:spcPts val="0"/>
              </a:spcBef>
              <a:spcAft>
                <a:spcPts val="0"/>
              </a:spcAft>
              <a:buSzPct val="85000"/>
            </a:pPr>
            <a:endParaRPr lang="en-US" dirty="0" smtClean="0"/>
          </a:p>
        </p:txBody>
      </p:sp>
      <p:sp>
        <p:nvSpPr>
          <p:cNvPr id="3" name="Title 2"/>
          <p:cNvSpPr>
            <a:spLocks noGrp="1"/>
          </p:cNvSpPr>
          <p:nvPr>
            <p:ph type="title"/>
          </p:nvPr>
        </p:nvSpPr>
        <p:spPr>
          <a:xfrm>
            <a:off x="457200" y="654196"/>
            <a:ext cx="6592043" cy="507995"/>
          </a:xfrm>
        </p:spPr>
        <p:txBody>
          <a:bodyPr/>
          <a:lstStyle/>
          <a:p>
            <a:r>
              <a:rPr lang="en-US" dirty="0" smtClean="0"/>
              <a:t>Discussion – mapping and modeling questions</a:t>
            </a:r>
            <a:endParaRPr lang="en-US" dirty="0"/>
          </a:p>
        </p:txBody>
      </p:sp>
    </p:spTree>
    <p:extLst>
      <p:ext uri="{BB962C8B-B14F-4D97-AF65-F5344CB8AC3E}">
        <p14:creationId xmlns:p14="http://schemas.microsoft.com/office/powerpoint/2010/main" val="246334129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LOINC Term to SNOMED Expression </a:t>
            </a:r>
            <a:r>
              <a:rPr lang="en-US" dirty="0" err="1" smtClean="0"/>
              <a:t>Refset</a:t>
            </a:r>
            <a:r>
              <a:rPr lang="en-US" dirty="0" smtClean="0"/>
              <a:t> Example – Quality Observable</a:t>
            </a:r>
            <a:endParaRPr lang="en-US" dirty="0"/>
          </a:p>
        </p:txBody>
      </p:sp>
      <p:graphicFrame>
        <p:nvGraphicFramePr>
          <p:cNvPr id="2" name="Table 1"/>
          <p:cNvGraphicFramePr>
            <a:graphicFrameLocks noGrp="1"/>
          </p:cNvGraphicFramePr>
          <p:nvPr>
            <p:extLst/>
          </p:nvPr>
        </p:nvGraphicFramePr>
        <p:xfrm>
          <a:off x="370114" y="1977572"/>
          <a:ext cx="8527143" cy="2424430"/>
        </p:xfrm>
        <a:graphic>
          <a:graphicData uri="http://schemas.openxmlformats.org/drawingml/2006/table">
            <a:tbl>
              <a:tblPr firstRow="1" bandRow="1"/>
              <a:tblGrid>
                <a:gridCol w="949639"/>
                <a:gridCol w="2903455"/>
                <a:gridCol w="4674049"/>
              </a:tblGrid>
              <a:tr h="370840">
                <a:tc>
                  <a:txBody>
                    <a:bodyPr/>
                    <a:lstStyle/>
                    <a:p>
                      <a:pPr rtl="0" fontAlgn="t">
                        <a:spcBef>
                          <a:spcPts val="0"/>
                        </a:spcBef>
                        <a:spcAft>
                          <a:spcPts val="0"/>
                        </a:spcAft>
                      </a:pPr>
                      <a:r>
                        <a:rPr lang="en-US" b="1" i="0" u="none" strike="noStrike" dirty="0">
                          <a:solidFill>
                            <a:schemeClr val="tx2"/>
                          </a:solidFill>
                          <a:effectLst/>
                          <a:latin typeface="Arial" panose="020B0604020202020204" pitchFamily="34" charset="0"/>
                        </a:rPr>
                        <a:t>id</a:t>
                      </a:r>
                      <a:endParaRPr lang="en-US" dirty="0">
                        <a:solidFill>
                          <a:schemeClr val="tx2"/>
                        </a:solidFill>
                        <a:effectLst/>
                      </a:endParaRPr>
                    </a:p>
                  </a:txBody>
                  <a:tcPr marL="66675" marR="66675" marT="66675" marB="66675"/>
                </a:tc>
                <a:tc>
                  <a:txBody>
                    <a:bodyPr/>
                    <a:lstStyle/>
                    <a:p>
                      <a:pPr rtl="0" fontAlgn="t">
                        <a:spcBef>
                          <a:spcPts val="0"/>
                        </a:spcBef>
                        <a:spcAft>
                          <a:spcPts val="0"/>
                        </a:spcAft>
                      </a:pPr>
                      <a:r>
                        <a:rPr lang="en-US" b="1" i="0" u="none" strike="noStrike" dirty="0" err="1">
                          <a:solidFill>
                            <a:schemeClr val="tx2"/>
                          </a:solidFill>
                          <a:effectLst/>
                          <a:latin typeface="Arial" panose="020B0604020202020204" pitchFamily="34" charset="0"/>
                        </a:rPr>
                        <a:t>mapTarget</a:t>
                      </a:r>
                      <a:endParaRPr lang="en-US" dirty="0">
                        <a:solidFill>
                          <a:schemeClr val="tx2"/>
                        </a:solidFill>
                        <a:effectLst/>
                      </a:endParaRPr>
                    </a:p>
                  </a:txBody>
                  <a:tcPr marL="66675" marR="66675" marT="66675" marB="66675"/>
                </a:tc>
                <a:tc>
                  <a:txBody>
                    <a:bodyPr/>
                    <a:lstStyle/>
                    <a:p>
                      <a:pPr rtl="0" fontAlgn="t">
                        <a:spcBef>
                          <a:spcPts val="0"/>
                        </a:spcBef>
                        <a:spcAft>
                          <a:spcPts val="0"/>
                        </a:spcAft>
                      </a:pPr>
                      <a:r>
                        <a:rPr lang="en-US" b="1" i="0" u="none" strike="noStrike" dirty="0">
                          <a:solidFill>
                            <a:schemeClr val="tx2"/>
                          </a:solidFill>
                          <a:effectLst/>
                          <a:latin typeface="Arial" panose="020B0604020202020204" pitchFamily="34" charset="0"/>
                        </a:rPr>
                        <a:t>expression</a:t>
                      </a:r>
                      <a:endParaRPr lang="en-US" dirty="0">
                        <a:solidFill>
                          <a:schemeClr val="tx2"/>
                        </a:solidFill>
                        <a:effectLst/>
                      </a:endParaRPr>
                    </a:p>
                  </a:txBody>
                  <a:tcPr marL="66675" marR="66675" marT="66675" marB="66675"/>
                </a:tc>
              </a:tr>
              <a:tr h="370840">
                <a:tc>
                  <a:txBody>
                    <a:bodyPr/>
                    <a:lstStyle/>
                    <a:p>
                      <a:pPr rtl="0" fontAlgn="t">
                        <a:spcBef>
                          <a:spcPts val="0"/>
                        </a:spcBef>
                        <a:spcAft>
                          <a:spcPts val="0"/>
                        </a:spcAft>
                      </a:pPr>
                      <a:r>
                        <a:rPr lang="en-US" dirty="0" smtClean="0">
                          <a:effectLst/>
                        </a:rPr>
                        <a:t>c11e74ec-5935-4757-bdae-abab8320ac4d</a:t>
                      </a:r>
                      <a:endParaRPr lang="en-US" dirty="0">
                        <a:effectLst/>
                      </a:endParaRPr>
                    </a:p>
                  </a:txBody>
                  <a:tcPr marL="66675" marR="66675" marT="66675" marB="66675"/>
                </a:tc>
                <a:tc>
                  <a:txBody>
                    <a:bodyPr/>
                    <a:lstStyle/>
                    <a:p>
                      <a:pPr rtl="0" fontAlgn="t">
                        <a:spcBef>
                          <a:spcPts val="0"/>
                        </a:spcBef>
                        <a:spcAft>
                          <a:spcPts val="0"/>
                        </a:spcAft>
                      </a:pPr>
                      <a:r>
                        <a:rPr lang="en-US" dirty="0" smtClean="0">
                          <a:effectLst/>
                        </a:rPr>
                        <a:t>15190-2 </a:t>
                      </a:r>
                      <a:r>
                        <a:rPr lang="en-US" b="0" i="0" u="none" strike="noStrike" dirty="0" smtClean="0">
                          <a:solidFill>
                            <a:srgbClr val="000000"/>
                          </a:solidFill>
                          <a:effectLst/>
                          <a:latin typeface="Arial" panose="020B0604020202020204" pitchFamily="34" charset="0"/>
                        </a:rPr>
                        <a:t>| </a:t>
                      </a:r>
                      <a:r>
                        <a:rPr lang="en-US" sz="1400" b="0" i="0" u="none" strike="noStrike" cap="none" baseline="0" dirty="0" smtClean="0">
                          <a:solidFill>
                            <a:srgbClr val="7030A0"/>
                          </a:solidFill>
                          <a:effectLst/>
                          <a:latin typeface="+mn-lt"/>
                          <a:ea typeface="+mn-ea"/>
                          <a:cs typeface="+mn-cs"/>
                          <a:sym typeface="Arial"/>
                          <a:rtl val="0"/>
                        </a:rPr>
                        <a:t>Leukocytes </a:t>
                      </a:r>
                      <a:r>
                        <a:rPr lang="en-US" sz="1400" b="0" i="0" u="none" strike="noStrike" cap="none" baseline="0" dirty="0" err="1" smtClean="0">
                          <a:solidFill>
                            <a:srgbClr val="7030A0"/>
                          </a:solidFill>
                          <a:effectLst/>
                          <a:latin typeface="+mn-lt"/>
                          <a:ea typeface="+mn-ea"/>
                          <a:cs typeface="+mn-cs"/>
                          <a:sym typeface="Arial"/>
                          <a:rtl val="0"/>
                        </a:rPr>
                        <a:t>other:Prid:Pt:Bld:Nom:Automated</a:t>
                      </a:r>
                      <a:r>
                        <a:rPr lang="en-US" sz="1400" b="0" i="0" u="none" strike="noStrike" cap="none" baseline="0" dirty="0" smtClean="0">
                          <a:solidFill>
                            <a:srgbClr val="7030A0"/>
                          </a:solidFill>
                          <a:effectLst/>
                          <a:latin typeface="+mn-lt"/>
                          <a:ea typeface="+mn-ea"/>
                          <a:cs typeface="+mn-cs"/>
                          <a:sym typeface="Arial"/>
                          <a:rtl val="0"/>
                        </a:rPr>
                        <a:t> count</a:t>
                      </a:r>
                      <a:endParaRPr lang="en-US" dirty="0">
                        <a:solidFill>
                          <a:srgbClr val="7030A0"/>
                        </a:solidFill>
                        <a:effectLst/>
                      </a:endParaRPr>
                    </a:p>
                  </a:txBody>
                  <a:tcPr marL="66675" marR="66675" marT="66675" marB="66675"/>
                </a:tc>
                <a:tc>
                  <a:txBody>
                    <a:bodyPr/>
                    <a:lstStyle/>
                    <a:p>
                      <a:pPr algn="l" rtl="0" fontAlgn="t">
                        <a:spcBef>
                          <a:spcPts val="0"/>
                        </a:spcBef>
                        <a:spcAft>
                          <a:spcPts val="0"/>
                        </a:spcAft>
                      </a:pPr>
                      <a:r>
                        <a:rPr lang="en-US" sz="1400" b="0" i="0" u="none" strike="noStrike" cap="none" baseline="0" dirty="0" smtClean="0">
                          <a:solidFill>
                            <a:schemeClr val="tx1"/>
                          </a:solidFill>
                          <a:effectLst/>
                          <a:latin typeface="+mn-lt"/>
                          <a:ea typeface="+mn-ea"/>
                          <a:cs typeface="+mn-cs"/>
                          <a:sym typeface="Arial"/>
                          <a:rtl val="0"/>
                        </a:rPr>
                        <a:t>363787002|</a:t>
                      </a:r>
                      <a:r>
                        <a:rPr lang="en-US" sz="1400" b="0" i="0" u="none" strike="noStrike" cap="none" baseline="0" dirty="0" smtClean="0">
                          <a:solidFill>
                            <a:schemeClr val="accent6"/>
                          </a:solidFill>
                          <a:effectLst/>
                          <a:latin typeface="+mn-lt"/>
                          <a:ea typeface="+mn-ea"/>
                          <a:cs typeface="+mn-cs"/>
                          <a:sym typeface="Arial"/>
                          <a:rtl val="0"/>
                        </a:rPr>
                        <a:t>Observable ent</a:t>
                      </a:r>
                      <a:r>
                        <a:rPr lang="en-US" sz="1400" b="0" i="0" u="none" strike="noStrike" cap="none" baseline="0" dirty="0" smtClean="0">
                          <a:solidFill>
                            <a:schemeClr val="tx1"/>
                          </a:solidFill>
                          <a:effectLst/>
                          <a:latin typeface="+mn-lt"/>
                          <a:ea typeface="+mn-ea"/>
                          <a:cs typeface="+mn-cs"/>
                          <a:sym typeface="Arial"/>
                          <a:rtl val="0"/>
                        </a:rPr>
                        <a:t>ity|:70434600|</a:t>
                      </a:r>
                      <a:r>
                        <a:rPr lang="en-US" sz="1400" b="0" i="0" u="none" strike="noStrike" cap="none" baseline="0" dirty="0" smtClean="0">
                          <a:solidFill>
                            <a:schemeClr val="accent1"/>
                          </a:solidFill>
                          <a:effectLst/>
                          <a:latin typeface="+mn-lt"/>
                          <a:ea typeface="+mn-ea"/>
                          <a:cs typeface="+mn-cs"/>
                          <a:sym typeface="Arial"/>
                          <a:rtl val="0"/>
                        </a:rPr>
                        <a:t>Specified by</a:t>
                      </a:r>
                      <a:r>
                        <a:rPr lang="en-US" sz="1400" b="0" i="0" u="none" strike="noStrike" cap="none" baseline="0" dirty="0" smtClean="0">
                          <a:solidFill>
                            <a:schemeClr val="tx1"/>
                          </a:solidFill>
                          <a:effectLst/>
                          <a:latin typeface="+mn-lt"/>
                          <a:ea typeface="+mn-ea"/>
                          <a:cs typeface="+mn-cs"/>
                          <a:sym typeface="Arial"/>
                          <a:rtl val="0"/>
                        </a:rPr>
                        <a:t>|=(386053000|</a:t>
                      </a:r>
                      <a:r>
                        <a:rPr lang="en-US" sz="1400" b="0" i="0" u="none" strike="noStrike" cap="none" baseline="0" dirty="0" smtClean="0">
                          <a:solidFill>
                            <a:schemeClr val="accent6"/>
                          </a:solidFill>
                          <a:effectLst/>
                          <a:latin typeface="+mn-lt"/>
                          <a:ea typeface="+mn-ea"/>
                          <a:cs typeface="+mn-cs"/>
                          <a:sym typeface="Arial"/>
                          <a:rtl val="0"/>
                        </a:rPr>
                        <a:t>Observation procedure</a:t>
                      </a:r>
                      <a:r>
                        <a:rPr lang="en-US" sz="1400" b="0" i="0" u="none" strike="noStrike" cap="none" baseline="0" dirty="0" smtClean="0">
                          <a:solidFill>
                            <a:schemeClr val="tx1"/>
                          </a:solidFill>
                          <a:effectLst/>
                          <a:latin typeface="+mn-lt"/>
                          <a:ea typeface="+mn-ea"/>
                          <a:cs typeface="+mn-cs"/>
                          <a:sym typeface="Arial"/>
                          <a:rtl val="0"/>
                        </a:rPr>
                        <a:t>|:704327008|</a:t>
                      </a:r>
                      <a:r>
                        <a:rPr lang="en-US" sz="1400" b="0" i="0" u="none" strike="noStrike" cap="none" baseline="0" dirty="0" smtClean="0">
                          <a:solidFill>
                            <a:schemeClr val="accent1"/>
                          </a:solidFill>
                          <a:effectLst/>
                          <a:latin typeface="+mn-lt"/>
                          <a:ea typeface="+mn-ea"/>
                          <a:cs typeface="+mn-cs"/>
                          <a:sym typeface="Arial"/>
                          <a:rtl val="0"/>
                        </a:rPr>
                        <a:t>Direct site</a:t>
                      </a:r>
                      <a:r>
                        <a:rPr lang="en-US" sz="1400" b="0" i="0" u="none" strike="noStrike" cap="none" baseline="0" dirty="0" smtClean="0">
                          <a:solidFill>
                            <a:schemeClr val="tx1"/>
                          </a:solidFill>
                          <a:effectLst/>
                          <a:latin typeface="+mn-lt"/>
                          <a:ea typeface="+mn-ea"/>
                          <a:cs typeface="+mn-cs"/>
                          <a:sym typeface="Arial"/>
                          <a:rtl val="0"/>
                        </a:rPr>
                        <a:t>|=119297000|</a:t>
                      </a:r>
                      <a:r>
                        <a:rPr lang="en-US" sz="1400" b="0" i="0" u="none" strike="noStrike" cap="none" baseline="0" dirty="0" smtClean="0">
                          <a:solidFill>
                            <a:schemeClr val="accent6"/>
                          </a:solidFill>
                          <a:effectLst/>
                          <a:latin typeface="+mn-lt"/>
                          <a:ea typeface="+mn-ea"/>
                          <a:cs typeface="+mn-cs"/>
                          <a:sym typeface="Arial"/>
                          <a:rtl val="0"/>
                        </a:rPr>
                        <a:t>Blood specimen</a:t>
                      </a:r>
                      <a:r>
                        <a:rPr lang="en-US" sz="1400" b="0" i="0" u="none" strike="noStrike" cap="none" baseline="0" dirty="0" smtClean="0">
                          <a:solidFill>
                            <a:schemeClr val="tx1"/>
                          </a:solidFill>
                          <a:effectLst/>
                          <a:latin typeface="+mn-lt"/>
                          <a:ea typeface="+mn-ea"/>
                          <a:cs typeface="+mn-cs"/>
                          <a:sym typeface="Arial"/>
                          <a:rtl val="0"/>
                        </a:rPr>
                        <a:t>|,370132008|</a:t>
                      </a:r>
                      <a:r>
                        <a:rPr lang="en-US" sz="1400" b="0" i="0" u="none" strike="noStrike" cap="none" baseline="0" dirty="0" smtClean="0">
                          <a:solidFill>
                            <a:schemeClr val="accent1"/>
                          </a:solidFill>
                          <a:effectLst/>
                          <a:latin typeface="+mn-lt"/>
                          <a:ea typeface="+mn-ea"/>
                          <a:cs typeface="+mn-cs"/>
                          <a:sym typeface="Arial"/>
                          <a:rtl val="0"/>
                        </a:rPr>
                        <a:t>Scale</a:t>
                      </a:r>
                      <a:r>
                        <a:rPr lang="en-US" sz="1400" b="0" i="0" u="none" strike="noStrike" cap="none" baseline="0" dirty="0" smtClean="0">
                          <a:solidFill>
                            <a:schemeClr val="tx1"/>
                          </a:solidFill>
                          <a:effectLst/>
                          <a:latin typeface="+mn-lt"/>
                          <a:ea typeface="+mn-ea"/>
                          <a:cs typeface="+mn-cs"/>
                          <a:sym typeface="Arial"/>
                          <a:rtl val="0"/>
                        </a:rPr>
                        <a:t>|=117362005|</a:t>
                      </a:r>
                      <a:r>
                        <a:rPr lang="en-US" sz="1400" b="0" i="0" u="none" strike="noStrike" cap="none" baseline="0" dirty="0" smtClean="0">
                          <a:solidFill>
                            <a:schemeClr val="accent6"/>
                          </a:solidFill>
                          <a:effectLst/>
                          <a:latin typeface="+mn-lt"/>
                          <a:ea typeface="+mn-ea"/>
                          <a:cs typeface="+mn-cs"/>
                          <a:sym typeface="Arial"/>
                          <a:rtl val="0"/>
                        </a:rPr>
                        <a:t>Nominal</a:t>
                      </a:r>
                      <a:r>
                        <a:rPr lang="en-US" sz="1400" b="0" i="0" u="none" strike="noStrike" cap="none" baseline="0" dirty="0" smtClean="0">
                          <a:solidFill>
                            <a:schemeClr val="tx1"/>
                          </a:solidFill>
                          <a:effectLst/>
                          <a:latin typeface="+mn-lt"/>
                          <a:ea typeface="+mn-ea"/>
                          <a:cs typeface="+mn-cs"/>
                          <a:sym typeface="Arial"/>
                          <a:rtl val="0"/>
                        </a:rPr>
                        <a:t>|,246501002|</a:t>
                      </a:r>
                      <a:r>
                        <a:rPr lang="en-US" sz="1400" b="0" i="0" u="none" strike="noStrike" cap="none" baseline="0" dirty="0" smtClean="0">
                          <a:solidFill>
                            <a:schemeClr val="accent1"/>
                          </a:solidFill>
                          <a:effectLst/>
                          <a:latin typeface="+mn-lt"/>
                          <a:ea typeface="+mn-ea"/>
                          <a:cs typeface="+mn-cs"/>
                          <a:sym typeface="Arial"/>
                          <a:rtl val="0"/>
                        </a:rPr>
                        <a:t>Technique</a:t>
                      </a:r>
                      <a:r>
                        <a:rPr lang="en-US" sz="1400" b="0" i="0" u="none" strike="noStrike" cap="none" baseline="0" dirty="0" smtClean="0">
                          <a:solidFill>
                            <a:schemeClr val="tx1"/>
                          </a:solidFill>
                          <a:effectLst/>
                          <a:latin typeface="+mn-lt"/>
                          <a:ea typeface="+mn-ea"/>
                          <a:cs typeface="+mn-cs"/>
                          <a:sym typeface="Arial"/>
                          <a:rtl val="0"/>
                        </a:rPr>
                        <a:t>|=702659008|</a:t>
                      </a:r>
                      <a:r>
                        <a:rPr lang="en-US" sz="1400" b="0" i="0" u="none" strike="noStrike" cap="none" baseline="0" dirty="0" smtClean="0">
                          <a:solidFill>
                            <a:schemeClr val="accent6"/>
                          </a:solidFill>
                          <a:effectLst/>
                          <a:latin typeface="+mn-lt"/>
                          <a:ea typeface="+mn-ea"/>
                          <a:cs typeface="+mn-cs"/>
                          <a:sym typeface="Arial"/>
                          <a:rtl val="0"/>
                        </a:rPr>
                        <a:t>Automated count</a:t>
                      </a:r>
                      <a:r>
                        <a:rPr lang="en-US" sz="1400" b="0" i="0" u="none" strike="noStrike" cap="none" baseline="0" dirty="0" smtClean="0">
                          <a:solidFill>
                            <a:schemeClr val="tx1"/>
                          </a:solidFill>
                          <a:effectLst/>
                          <a:latin typeface="+mn-lt"/>
                          <a:ea typeface="+mn-ea"/>
                          <a:cs typeface="+mn-cs"/>
                          <a:sym typeface="Arial"/>
                          <a:rtl val="0"/>
                        </a:rPr>
                        <a:t>|,704347000|</a:t>
                      </a:r>
                      <a:r>
                        <a:rPr lang="en-US" sz="1400" b="0" i="0" u="none" strike="noStrike" cap="none" baseline="0" dirty="0" smtClean="0">
                          <a:solidFill>
                            <a:schemeClr val="accent1"/>
                          </a:solidFill>
                          <a:effectLst/>
                          <a:latin typeface="+mn-lt"/>
                          <a:ea typeface="+mn-ea"/>
                          <a:cs typeface="+mn-cs"/>
                          <a:sym typeface="Arial"/>
                          <a:rtl val="0"/>
                        </a:rPr>
                        <a:t>Observes</a:t>
                      </a:r>
                      <a:r>
                        <a:rPr lang="en-US" sz="1400" b="0" i="0" u="none" strike="noStrike" cap="none" baseline="0" dirty="0" smtClean="0">
                          <a:solidFill>
                            <a:schemeClr val="tx1"/>
                          </a:solidFill>
                          <a:effectLst/>
                          <a:latin typeface="+mn-lt"/>
                          <a:ea typeface="+mn-ea"/>
                          <a:cs typeface="+mn-cs"/>
                          <a:sym typeface="Arial"/>
                          <a:rtl val="0"/>
                        </a:rPr>
                        <a:t>|=(414237002|</a:t>
                      </a:r>
                      <a:r>
                        <a:rPr lang="en-US" sz="1400" b="0" i="0" u="none" strike="noStrike" cap="none" baseline="0" dirty="0" smtClean="0">
                          <a:solidFill>
                            <a:schemeClr val="accent6"/>
                          </a:solidFill>
                          <a:effectLst/>
                          <a:latin typeface="+mn-lt"/>
                          <a:ea typeface="+mn-ea"/>
                          <a:cs typeface="+mn-cs"/>
                          <a:sym typeface="Arial"/>
                          <a:rtl val="0"/>
                        </a:rPr>
                        <a:t>Feature of entity</a:t>
                      </a:r>
                      <a:r>
                        <a:rPr lang="en-US" sz="1400" b="0" i="0" u="none" strike="noStrike" cap="none" baseline="0" dirty="0" smtClean="0">
                          <a:solidFill>
                            <a:schemeClr val="tx1"/>
                          </a:solidFill>
                          <a:effectLst/>
                          <a:latin typeface="+mn-lt"/>
                          <a:ea typeface="+mn-ea"/>
                          <a:cs typeface="+mn-cs"/>
                          <a:sym typeface="Arial"/>
                          <a:rtl val="0"/>
                        </a:rPr>
                        <a:t>|:704319004|</a:t>
                      </a:r>
                      <a:r>
                        <a:rPr lang="en-US" sz="1400" b="0" i="0" u="none" strike="noStrike" cap="none" baseline="0" dirty="0" smtClean="0">
                          <a:solidFill>
                            <a:schemeClr val="accent1"/>
                          </a:solidFill>
                          <a:effectLst/>
                          <a:latin typeface="+mn-lt"/>
                          <a:ea typeface="+mn-ea"/>
                          <a:cs typeface="+mn-cs"/>
                          <a:sym typeface="Arial"/>
                          <a:rtl val="0"/>
                        </a:rPr>
                        <a:t>Inheres In</a:t>
                      </a:r>
                      <a:r>
                        <a:rPr lang="en-US" sz="1400" b="0" i="0" u="none" strike="noStrike" cap="none" baseline="0" dirty="0" smtClean="0">
                          <a:solidFill>
                            <a:schemeClr val="tx1"/>
                          </a:solidFill>
                          <a:effectLst/>
                          <a:latin typeface="+mn-lt"/>
                          <a:ea typeface="+mn-ea"/>
                          <a:cs typeface="+mn-cs"/>
                          <a:sym typeface="Arial"/>
                          <a:rtl val="0"/>
                        </a:rPr>
                        <a:t>|=87612001|</a:t>
                      </a:r>
                      <a:r>
                        <a:rPr lang="en-US" sz="1400" b="0" i="0" u="none" strike="noStrike" cap="none" baseline="0" dirty="0" smtClean="0">
                          <a:solidFill>
                            <a:schemeClr val="accent6"/>
                          </a:solidFill>
                          <a:effectLst/>
                          <a:latin typeface="+mn-lt"/>
                          <a:ea typeface="+mn-ea"/>
                          <a:cs typeface="+mn-cs"/>
                          <a:sym typeface="Arial"/>
                          <a:rtl val="0"/>
                        </a:rPr>
                        <a:t>Blood</a:t>
                      </a:r>
                      <a:r>
                        <a:rPr lang="en-US" sz="1400" b="0" i="0" u="none" strike="noStrike" cap="none" baseline="0" dirty="0" smtClean="0">
                          <a:solidFill>
                            <a:schemeClr val="tx1"/>
                          </a:solidFill>
                          <a:effectLst/>
                          <a:latin typeface="+mn-lt"/>
                          <a:ea typeface="+mn-ea"/>
                          <a:cs typeface="+mn-cs"/>
                          <a:sym typeface="Arial"/>
                          <a:rtl val="0"/>
                        </a:rPr>
                        <a:t>|,704318007|</a:t>
                      </a:r>
                      <a:r>
                        <a:rPr lang="en-US" sz="1400" b="0" i="0" u="none" strike="noStrike" cap="none" baseline="0" dirty="0" smtClean="0">
                          <a:solidFill>
                            <a:schemeClr val="accent1"/>
                          </a:solidFill>
                          <a:effectLst/>
                          <a:latin typeface="+mn-lt"/>
                          <a:ea typeface="+mn-ea"/>
                          <a:cs typeface="+mn-cs"/>
                          <a:sym typeface="Arial"/>
                          <a:rtl val="0"/>
                        </a:rPr>
                        <a:t>Property Type</a:t>
                      </a:r>
                      <a:r>
                        <a:rPr lang="en-US" sz="1400" b="0" i="0" u="none" strike="noStrike" cap="none" baseline="0" dirty="0" smtClean="0">
                          <a:solidFill>
                            <a:schemeClr val="tx1"/>
                          </a:solidFill>
                          <a:effectLst/>
                          <a:latin typeface="+mn-lt"/>
                          <a:ea typeface="+mn-ea"/>
                          <a:cs typeface="+mn-cs"/>
                          <a:sym typeface="Arial"/>
                          <a:rtl val="0"/>
                        </a:rPr>
                        <a:t>|=118584009|</a:t>
                      </a:r>
                      <a:r>
                        <a:rPr lang="en-US" sz="1400" b="0" i="0" u="none" strike="noStrike" cap="none" baseline="0" dirty="0" smtClean="0">
                          <a:solidFill>
                            <a:schemeClr val="accent6"/>
                          </a:solidFill>
                          <a:effectLst/>
                          <a:latin typeface="+mn-lt"/>
                          <a:ea typeface="+mn-ea"/>
                          <a:cs typeface="+mn-cs"/>
                          <a:sym typeface="Arial"/>
                          <a:rtl val="0"/>
                        </a:rPr>
                        <a:t>Presence OR identity</a:t>
                      </a:r>
                      <a:r>
                        <a:rPr lang="en-US" sz="1400" b="0" i="0" u="none" strike="noStrike" cap="none" baseline="0" dirty="0" smtClean="0">
                          <a:solidFill>
                            <a:schemeClr val="tx1"/>
                          </a:solidFill>
                          <a:effectLst/>
                          <a:latin typeface="+mn-lt"/>
                          <a:ea typeface="+mn-ea"/>
                          <a:cs typeface="+mn-cs"/>
                          <a:sym typeface="Arial"/>
                          <a:rtl val="0"/>
                        </a:rPr>
                        <a:t>|))</a:t>
                      </a:r>
                      <a:endParaRPr lang="en-US" dirty="0">
                        <a:solidFill>
                          <a:schemeClr val="tx1"/>
                        </a:solidFill>
                        <a:effectLst/>
                      </a:endParaRPr>
                    </a:p>
                  </a:txBody>
                  <a:tcPr marL="66675" marR="66675" marT="66675" marB="66675"/>
                </a:tc>
              </a:tr>
            </a:tbl>
          </a:graphicData>
        </a:graphic>
      </p:graphicFrame>
      <p:sp>
        <p:nvSpPr>
          <p:cNvPr id="4" name="TextBox 3"/>
          <p:cNvSpPr txBox="1"/>
          <p:nvPr/>
        </p:nvSpPr>
        <p:spPr>
          <a:xfrm>
            <a:off x="3260624" y="4506910"/>
            <a:ext cx="3113315" cy="923330"/>
          </a:xfrm>
          <a:prstGeom prst="rect">
            <a:avLst/>
          </a:prstGeom>
          <a:noFill/>
        </p:spPr>
        <p:txBody>
          <a:bodyPr wrap="square" rtlCol="0">
            <a:spAutoFit/>
          </a:bodyPr>
          <a:lstStyle/>
          <a:p>
            <a:r>
              <a:rPr lang="en-US" sz="1800" dirty="0" smtClean="0">
                <a:solidFill>
                  <a:srgbClr val="7030A0"/>
                </a:solidFill>
              </a:rPr>
              <a:t>LOINC Term</a:t>
            </a:r>
          </a:p>
          <a:p>
            <a:r>
              <a:rPr lang="en-US" sz="1800" dirty="0" smtClean="0">
                <a:solidFill>
                  <a:schemeClr val="accent1"/>
                </a:solidFill>
              </a:rPr>
              <a:t>SNOMED attribute concept</a:t>
            </a:r>
          </a:p>
          <a:p>
            <a:r>
              <a:rPr lang="en-US" sz="1800" dirty="0" smtClean="0">
                <a:solidFill>
                  <a:schemeClr val="accent6"/>
                </a:solidFill>
              </a:rPr>
              <a:t>SNOMED value concept</a:t>
            </a:r>
            <a:endParaRPr lang="en-US" sz="1800" dirty="0">
              <a:solidFill>
                <a:schemeClr val="accent6"/>
              </a:solidFill>
            </a:endParaRPr>
          </a:p>
        </p:txBody>
      </p:sp>
    </p:spTree>
    <p:extLst>
      <p:ext uri="{BB962C8B-B14F-4D97-AF65-F5344CB8AC3E}">
        <p14:creationId xmlns:p14="http://schemas.microsoft.com/office/powerpoint/2010/main" val="426987519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indent="-342900">
              <a:spcBef>
                <a:spcPts val="0"/>
              </a:spcBef>
              <a:spcAft>
                <a:spcPts val="0"/>
              </a:spcAft>
              <a:buSzPct val="85000"/>
            </a:pPr>
            <a:r>
              <a:rPr lang="en-US" dirty="0" smtClean="0"/>
              <a:t>Specimen </a:t>
            </a:r>
            <a:r>
              <a:rPr lang="en-US" dirty="0"/>
              <a:t>and </a:t>
            </a:r>
            <a:r>
              <a:rPr lang="en-US" dirty="0" smtClean="0"/>
              <a:t>system</a:t>
            </a:r>
          </a:p>
          <a:p>
            <a:pPr lvl="1" indent="-342900">
              <a:spcBef>
                <a:spcPts val="0"/>
              </a:spcBef>
              <a:spcAft>
                <a:spcPts val="0"/>
              </a:spcAft>
              <a:buSzPct val="85000"/>
            </a:pPr>
            <a:r>
              <a:rPr lang="en-US" dirty="0" smtClean="0"/>
              <a:t>Define issue</a:t>
            </a:r>
          </a:p>
          <a:p>
            <a:pPr lvl="1" indent="-342900">
              <a:spcBef>
                <a:spcPts val="0"/>
              </a:spcBef>
              <a:spcAft>
                <a:spcPts val="0"/>
              </a:spcAft>
              <a:buSzPct val="85000"/>
            </a:pPr>
            <a:r>
              <a:rPr lang="en-US" dirty="0" smtClean="0"/>
              <a:t>how </a:t>
            </a:r>
            <a:r>
              <a:rPr lang="en-US" dirty="0"/>
              <a:t>should we handle LP Challenge of type specimen and LP system (specimen) together?</a:t>
            </a:r>
            <a:endParaRPr lang="en-US" dirty="0"/>
          </a:p>
          <a:p>
            <a:pPr marL="0" lvl="0" indent="0">
              <a:spcBef>
                <a:spcPts val="0"/>
              </a:spcBef>
              <a:spcAft>
                <a:spcPts val="0"/>
              </a:spcAft>
              <a:buSzPct val="85000"/>
              <a:buNone/>
            </a:pPr>
            <a:endParaRPr lang="en-US" dirty="0" smtClean="0"/>
          </a:p>
        </p:txBody>
      </p:sp>
      <p:sp>
        <p:nvSpPr>
          <p:cNvPr id="3" name="Title 2"/>
          <p:cNvSpPr>
            <a:spLocks noGrp="1"/>
          </p:cNvSpPr>
          <p:nvPr>
            <p:ph type="title"/>
          </p:nvPr>
        </p:nvSpPr>
        <p:spPr>
          <a:xfrm>
            <a:off x="457200" y="654196"/>
            <a:ext cx="6592043" cy="507995"/>
          </a:xfrm>
        </p:spPr>
        <p:txBody>
          <a:bodyPr/>
          <a:lstStyle/>
          <a:p>
            <a:r>
              <a:rPr lang="en-US" dirty="0" smtClean="0"/>
              <a:t>Discussion – mapping and modeling questions</a:t>
            </a:r>
            <a:endParaRPr lang="en-US" dirty="0"/>
          </a:p>
        </p:txBody>
      </p:sp>
    </p:spTree>
    <p:extLst>
      <p:ext uri="{BB962C8B-B14F-4D97-AF65-F5344CB8AC3E}">
        <p14:creationId xmlns:p14="http://schemas.microsoft.com/office/powerpoint/2010/main" val="15943532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indent="-342900">
              <a:spcBef>
                <a:spcPts val="0"/>
              </a:spcBef>
              <a:spcAft>
                <a:spcPts val="0"/>
              </a:spcAft>
              <a:buSzPct val="85000"/>
            </a:pPr>
            <a:r>
              <a:rPr lang="en-US" dirty="0" smtClean="0"/>
              <a:t>Scope</a:t>
            </a:r>
          </a:p>
          <a:p>
            <a:pPr indent="-342900">
              <a:spcBef>
                <a:spcPts val="0"/>
              </a:spcBef>
              <a:spcAft>
                <a:spcPts val="0"/>
              </a:spcAft>
              <a:buSzPct val="85000"/>
            </a:pPr>
            <a:r>
              <a:rPr lang="en-US" dirty="0" smtClean="0"/>
              <a:t>Current </a:t>
            </a:r>
            <a:r>
              <a:rPr lang="en-US" dirty="0"/>
              <a:t>roadmap</a:t>
            </a:r>
          </a:p>
          <a:p>
            <a:pPr indent="-342900">
              <a:spcBef>
                <a:spcPts val="0"/>
              </a:spcBef>
              <a:spcAft>
                <a:spcPts val="0"/>
              </a:spcAft>
              <a:buSzPct val="85000"/>
            </a:pPr>
            <a:r>
              <a:rPr lang="en-US" dirty="0"/>
              <a:t>Modeling current SNOMED lab Observables</a:t>
            </a:r>
          </a:p>
          <a:p>
            <a:pPr indent="-342900">
              <a:spcBef>
                <a:spcPts val="0"/>
              </a:spcBef>
              <a:spcAft>
                <a:spcPts val="0"/>
              </a:spcAft>
              <a:buSzPct val="85000"/>
            </a:pPr>
            <a:r>
              <a:rPr lang="en-US" dirty="0"/>
              <a:t>Modeling clinical observables</a:t>
            </a:r>
          </a:p>
          <a:p>
            <a:pPr marL="0" lvl="0" indent="0">
              <a:spcBef>
                <a:spcPts val="0"/>
              </a:spcBef>
              <a:spcAft>
                <a:spcPts val="0"/>
              </a:spcAft>
              <a:buSzPct val="85000"/>
              <a:buNone/>
            </a:pPr>
            <a:endParaRPr lang="en-US" dirty="0" smtClean="0"/>
          </a:p>
        </p:txBody>
      </p:sp>
      <p:sp>
        <p:nvSpPr>
          <p:cNvPr id="3" name="Title 2"/>
          <p:cNvSpPr>
            <a:spLocks noGrp="1"/>
          </p:cNvSpPr>
          <p:nvPr>
            <p:ph type="title"/>
          </p:nvPr>
        </p:nvSpPr>
        <p:spPr>
          <a:xfrm>
            <a:off x="457200" y="654196"/>
            <a:ext cx="6592043" cy="507995"/>
          </a:xfrm>
        </p:spPr>
        <p:txBody>
          <a:bodyPr/>
          <a:lstStyle/>
          <a:p>
            <a:r>
              <a:rPr lang="en-US" dirty="0" smtClean="0"/>
              <a:t>Discussion – planning</a:t>
            </a:r>
            <a:endParaRPr lang="en-US" dirty="0"/>
          </a:p>
        </p:txBody>
      </p:sp>
    </p:spTree>
    <p:extLst>
      <p:ext uri="{BB962C8B-B14F-4D97-AF65-F5344CB8AC3E}">
        <p14:creationId xmlns:p14="http://schemas.microsoft.com/office/powerpoint/2010/main" val="133838869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Rectangle 69"/>
          <p:cNvSpPr/>
          <p:nvPr/>
        </p:nvSpPr>
        <p:spPr bwMode="auto">
          <a:xfrm>
            <a:off x="4780035" y="5638353"/>
            <a:ext cx="3706028" cy="210462"/>
          </a:xfrm>
          <a:prstGeom prst="rect">
            <a:avLst/>
          </a:prstGeom>
          <a:solidFill>
            <a:schemeClr val="tx2">
              <a:lumMod val="60000"/>
              <a:lumOff val="40000"/>
            </a:schemeClr>
          </a:solidFill>
          <a:ln>
            <a:solidFill>
              <a:schemeClr val="accent1"/>
            </a:solidFill>
          </a:ln>
        </p:spPr>
        <p:style>
          <a:lnRef idx="1">
            <a:schemeClr val="accent1"/>
          </a:lnRef>
          <a:fillRef idx="2">
            <a:schemeClr val="accent1"/>
          </a:fillRef>
          <a:effectRef idx="1">
            <a:schemeClr val="accent1"/>
          </a:effectRef>
          <a:fontRef idx="minor">
            <a:schemeClr val="dk1"/>
          </a:fontRef>
        </p:style>
        <p:txBody>
          <a:bodyPr anchor="ctr"/>
          <a:lstStyle/>
          <a:p>
            <a:pPr eaLnBrk="0" hangingPunct="0">
              <a:defRPr/>
            </a:pPr>
            <a:endParaRPr lang="en-NZ" sz="1600" dirty="0">
              <a:solidFill>
                <a:srgbClr val="000000"/>
              </a:solidFill>
            </a:endParaRPr>
          </a:p>
        </p:txBody>
      </p:sp>
      <p:sp>
        <p:nvSpPr>
          <p:cNvPr id="35" name="Rectangle 34"/>
          <p:cNvSpPr/>
          <p:nvPr/>
        </p:nvSpPr>
        <p:spPr bwMode="auto">
          <a:xfrm>
            <a:off x="2046514" y="2846832"/>
            <a:ext cx="6420733" cy="219075"/>
          </a:xfrm>
          <a:prstGeom prst="rect">
            <a:avLst/>
          </a:prstGeom>
          <a:solidFill>
            <a:schemeClr val="tx2">
              <a:lumMod val="60000"/>
              <a:lumOff val="40000"/>
            </a:schemeClr>
          </a:solidFill>
          <a:ln>
            <a:solidFill>
              <a:schemeClr val="accent1"/>
            </a:solidFill>
          </a:ln>
        </p:spPr>
        <p:style>
          <a:lnRef idx="1">
            <a:schemeClr val="accent1"/>
          </a:lnRef>
          <a:fillRef idx="2">
            <a:schemeClr val="accent1"/>
          </a:fillRef>
          <a:effectRef idx="1">
            <a:schemeClr val="accent1"/>
          </a:effectRef>
          <a:fontRef idx="minor">
            <a:schemeClr val="dk1"/>
          </a:fontRef>
        </p:style>
        <p:txBody>
          <a:bodyPr anchor="ctr"/>
          <a:lstStyle/>
          <a:p>
            <a:pPr eaLnBrk="0" hangingPunct="0">
              <a:defRPr/>
            </a:pPr>
            <a:endParaRPr lang="en-NZ" sz="1600" dirty="0">
              <a:solidFill>
                <a:srgbClr val="000000"/>
              </a:solidFill>
            </a:endParaRPr>
          </a:p>
        </p:txBody>
      </p:sp>
      <p:sp>
        <p:nvSpPr>
          <p:cNvPr id="33" name="Rectangle 32"/>
          <p:cNvSpPr/>
          <p:nvPr/>
        </p:nvSpPr>
        <p:spPr bwMode="auto">
          <a:xfrm>
            <a:off x="684842" y="1380371"/>
            <a:ext cx="7796948" cy="211892"/>
          </a:xfrm>
          <a:prstGeom prst="rect">
            <a:avLst/>
          </a:prstGeom>
          <a:solidFill>
            <a:schemeClr val="accent5"/>
          </a:solidFill>
          <a:ln>
            <a:solidFill>
              <a:schemeClr val="accent1"/>
            </a:solidFill>
          </a:ln>
        </p:spPr>
        <p:style>
          <a:lnRef idx="1">
            <a:schemeClr val="accent1"/>
          </a:lnRef>
          <a:fillRef idx="2">
            <a:schemeClr val="accent1"/>
          </a:fillRef>
          <a:effectRef idx="1">
            <a:schemeClr val="accent1"/>
          </a:effectRef>
          <a:fontRef idx="minor">
            <a:schemeClr val="dk1"/>
          </a:fontRef>
        </p:style>
        <p:txBody>
          <a:bodyPr anchor="ctr"/>
          <a:lstStyle/>
          <a:p>
            <a:pPr eaLnBrk="0" hangingPunct="0">
              <a:defRPr/>
            </a:pPr>
            <a:endParaRPr lang="en-NZ" sz="1600" dirty="0">
              <a:solidFill>
                <a:srgbClr val="000000"/>
              </a:solidFill>
            </a:endParaRPr>
          </a:p>
        </p:txBody>
      </p:sp>
      <p:cxnSp>
        <p:nvCxnSpPr>
          <p:cNvPr id="56" name="Straight Connector 55"/>
          <p:cNvCxnSpPr/>
          <p:nvPr/>
        </p:nvCxnSpPr>
        <p:spPr bwMode="auto">
          <a:xfrm rot="5400000">
            <a:off x="193576" y="3613148"/>
            <a:ext cx="550068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bwMode="auto">
          <a:xfrm rot="5400000">
            <a:off x="-1502569" y="3617865"/>
            <a:ext cx="5500687"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6"/>
          <p:cNvSpPr/>
          <p:nvPr/>
        </p:nvSpPr>
        <p:spPr bwMode="auto">
          <a:xfrm>
            <a:off x="82416" y="918943"/>
            <a:ext cx="523220" cy="1225656"/>
          </a:xfrm>
          <a:prstGeom prst="rect">
            <a:avLst/>
          </a:prstGeom>
        </p:spPr>
        <p:txBody>
          <a:bodyPr vert="vert270" wrap="none">
            <a:spAutoFit/>
          </a:bodyPr>
          <a:lstStyle/>
          <a:p>
            <a:pPr algn="ctr" eaLnBrk="0" hangingPunct="0">
              <a:defRPr/>
            </a:pPr>
            <a:r>
              <a:rPr lang="en-NZ" sz="1100" dirty="0" smtClean="0">
                <a:solidFill>
                  <a:schemeClr val="accent6"/>
                </a:solidFill>
                <a:latin typeface="Arial" charset="0"/>
                <a:ea typeface="ＭＳ Ｐゴシック" charset="0"/>
              </a:rPr>
              <a:t>Map LOINC parts </a:t>
            </a:r>
            <a:endParaRPr lang="en-NZ" sz="1100" dirty="0">
              <a:solidFill>
                <a:schemeClr val="accent6"/>
              </a:solidFill>
              <a:latin typeface="Arial" charset="0"/>
              <a:ea typeface="ＭＳ Ｐゴシック" charset="0"/>
            </a:endParaRPr>
          </a:p>
          <a:p>
            <a:pPr algn="ctr" eaLnBrk="0" hangingPunct="0">
              <a:defRPr/>
            </a:pPr>
            <a:r>
              <a:rPr lang="en-NZ" sz="1100" dirty="0" smtClean="0">
                <a:solidFill>
                  <a:schemeClr val="accent6"/>
                </a:solidFill>
                <a:latin typeface="Arial" charset="0"/>
                <a:ea typeface="ＭＳ Ｐゴシック" charset="0"/>
              </a:rPr>
              <a:t>to SNOMED</a:t>
            </a:r>
            <a:endParaRPr lang="en-NZ" sz="1100" dirty="0">
              <a:solidFill>
                <a:schemeClr val="accent6"/>
              </a:solidFill>
              <a:latin typeface="Arial" charset="0"/>
              <a:ea typeface="ＭＳ Ｐゴシック" charset="0"/>
            </a:endParaRPr>
          </a:p>
        </p:txBody>
      </p:sp>
      <p:cxnSp>
        <p:nvCxnSpPr>
          <p:cNvPr id="9" name="Straight Connector 8"/>
          <p:cNvCxnSpPr/>
          <p:nvPr/>
        </p:nvCxnSpPr>
        <p:spPr bwMode="auto">
          <a:xfrm rot="5400000">
            <a:off x="-2074069" y="3548857"/>
            <a:ext cx="5500687" cy="0"/>
          </a:xfrm>
          <a:prstGeom prst="line">
            <a:avLst/>
          </a:prstGeom>
        </p:spPr>
        <p:style>
          <a:lnRef idx="1">
            <a:schemeClr val="accent1"/>
          </a:lnRef>
          <a:fillRef idx="0">
            <a:schemeClr val="accent1"/>
          </a:fillRef>
          <a:effectRef idx="0">
            <a:schemeClr val="accent1"/>
          </a:effectRef>
          <a:fontRef idx="minor">
            <a:schemeClr val="tx1"/>
          </a:fontRef>
        </p:style>
      </p:cxnSp>
      <p:sp>
        <p:nvSpPr>
          <p:cNvPr id="19" name="Notched Right Arrow 18"/>
          <p:cNvSpPr/>
          <p:nvPr/>
        </p:nvSpPr>
        <p:spPr>
          <a:xfrm>
            <a:off x="705492" y="6402793"/>
            <a:ext cx="8072094" cy="57150"/>
          </a:xfrm>
          <a:prstGeom prst="notchedRightArrow">
            <a:avLst/>
          </a:prstGeom>
          <a:ln>
            <a:noFill/>
          </a:ln>
          <a:scene3d>
            <a:camera prst="orthographicFront">
              <a:rot lat="0" lon="0" rev="0"/>
            </a:camera>
            <a:lightRig rig="contrasting" dir="t">
              <a:rot lat="0" lon="0" rev="1200000"/>
            </a:lightRig>
          </a:scene3d>
          <a:sp3d z="-300000" prstMaterial="plastic"/>
        </p:spPr>
        <p:style>
          <a:lnRef idx="1">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20" name="Freeform 19"/>
          <p:cNvSpPr/>
          <p:nvPr/>
        </p:nvSpPr>
        <p:spPr>
          <a:xfrm>
            <a:off x="679450" y="6540500"/>
            <a:ext cx="1162050" cy="57150"/>
          </a:xfrm>
          <a:custGeom>
            <a:avLst/>
            <a:gdLst>
              <a:gd name="connsiteX0" fmla="*/ 0 w 1161743"/>
              <a:gd name="connsiteY0" fmla="*/ 0 h 57150"/>
              <a:gd name="connsiteX1" fmla="*/ 1161743 w 1161743"/>
              <a:gd name="connsiteY1" fmla="*/ 0 h 57150"/>
              <a:gd name="connsiteX2" fmla="*/ 1161743 w 1161743"/>
              <a:gd name="connsiteY2" fmla="*/ 57150 h 57150"/>
              <a:gd name="connsiteX3" fmla="*/ 0 w 1161743"/>
              <a:gd name="connsiteY3" fmla="*/ 57150 h 57150"/>
              <a:gd name="connsiteX4" fmla="*/ 0 w 1161743"/>
              <a:gd name="connsiteY4" fmla="*/ 0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1743" h="57150">
                <a:moveTo>
                  <a:pt x="0" y="0"/>
                </a:moveTo>
                <a:lnTo>
                  <a:pt x="1161743" y="0"/>
                </a:lnTo>
                <a:lnTo>
                  <a:pt x="1161743" y="57150"/>
                </a:lnTo>
                <a:lnTo>
                  <a:pt x="0" y="57150"/>
                </a:lnTo>
                <a:lnTo>
                  <a:pt x="0" y="0"/>
                </a:lnTo>
                <a:close/>
              </a:path>
            </a:pathLst>
          </a:custGeom>
        </p:spPr>
        <p:style>
          <a:lnRef idx="1">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78232" tIns="78232" rIns="78232" bIns="78232" spcCol="1270" anchor="b"/>
          <a:lstStyle/>
          <a:p>
            <a:pPr algn="ctr" defTabSz="466725" eaLnBrk="0" hangingPunct="0">
              <a:lnSpc>
                <a:spcPct val="90000"/>
              </a:lnSpc>
              <a:spcBef>
                <a:spcPct val="50000"/>
              </a:spcBef>
              <a:spcAft>
                <a:spcPct val="35000"/>
              </a:spcAft>
              <a:defRPr/>
            </a:pPr>
            <a:r>
              <a:rPr lang="en-NZ" sz="1050" dirty="0" smtClean="0">
                <a:solidFill>
                  <a:srgbClr val="000000">
                    <a:hueOff val="0"/>
                    <a:satOff val="0"/>
                    <a:lumOff val="0"/>
                    <a:alphaOff val="0"/>
                  </a:srgbClr>
                </a:solidFill>
              </a:rPr>
              <a:t>Jan 2014</a:t>
            </a:r>
            <a:endParaRPr lang="en-NZ" sz="1050" dirty="0">
              <a:solidFill>
                <a:srgbClr val="000000">
                  <a:hueOff val="0"/>
                  <a:satOff val="0"/>
                  <a:lumOff val="0"/>
                  <a:alphaOff val="0"/>
                </a:srgbClr>
              </a:solidFill>
            </a:endParaRPr>
          </a:p>
        </p:txBody>
      </p:sp>
      <p:sp>
        <p:nvSpPr>
          <p:cNvPr id="22" name="Freeform 21"/>
          <p:cNvSpPr/>
          <p:nvPr/>
        </p:nvSpPr>
        <p:spPr>
          <a:xfrm>
            <a:off x="2346436" y="6402793"/>
            <a:ext cx="1160463" cy="57150"/>
          </a:xfrm>
          <a:custGeom>
            <a:avLst/>
            <a:gdLst>
              <a:gd name="connsiteX0" fmla="*/ 0 w 1161743"/>
              <a:gd name="connsiteY0" fmla="*/ 0 h 57150"/>
              <a:gd name="connsiteX1" fmla="*/ 1161743 w 1161743"/>
              <a:gd name="connsiteY1" fmla="*/ 0 h 57150"/>
              <a:gd name="connsiteX2" fmla="*/ 1161743 w 1161743"/>
              <a:gd name="connsiteY2" fmla="*/ 57150 h 57150"/>
              <a:gd name="connsiteX3" fmla="*/ 0 w 1161743"/>
              <a:gd name="connsiteY3" fmla="*/ 57150 h 57150"/>
              <a:gd name="connsiteX4" fmla="*/ 0 w 1161743"/>
              <a:gd name="connsiteY4" fmla="*/ 0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1743" h="57150">
                <a:moveTo>
                  <a:pt x="0" y="0"/>
                </a:moveTo>
                <a:lnTo>
                  <a:pt x="1161743" y="0"/>
                </a:lnTo>
                <a:lnTo>
                  <a:pt x="1161743" y="57150"/>
                </a:lnTo>
                <a:lnTo>
                  <a:pt x="0" y="57150"/>
                </a:lnTo>
                <a:lnTo>
                  <a:pt x="0" y="0"/>
                </a:lnTo>
                <a:close/>
              </a:path>
            </a:pathLst>
          </a:custGeom>
        </p:spPr>
        <p:style>
          <a:lnRef idx="1">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78232" tIns="78232" rIns="78232" bIns="78232" spcCol="1270"/>
          <a:lstStyle/>
          <a:p>
            <a:pPr algn="ctr" defTabSz="466725" eaLnBrk="0" hangingPunct="0">
              <a:lnSpc>
                <a:spcPct val="90000"/>
              </a:lnSpc>
              <a:spcBef>
                <a:spcPct val="50000"/>
              </a:spcBef>
              <a:spcAft>
                <a:spcPct val="35000"/>
              </a:spcAft>
              <a:defRPr/>
            </a:pPr>
            <a:r>
              <a:rPr lang="en-NZ" sz="1050" dirty="0" smtClean="0">
                <a:solidFill>
                  <a:srgbClr val="000000">
                    <a:hueOff val="0"/>
                    <a:satOff val="0"/>
                    <a:lumOff val="0"/>
                    <a:alphaOff val="0"/>
                  </a:srgbClr>
                </a:solidFill>
              </a:rPr>
              <a:t>June 2014</a:t>
            </a:r>
            <a:endParaRPr lang="en-NZ" sz="1050" dirty="0">
              <a:solidFill>
                <a:srgbClr val="000000">
                  <a:hueOff val="0"/>
                  <a:satOff val="0"/>
                  <a:lumOff val="0"/>
                  <a:alphaOff val="0"/>
                </a:srgbClr>
              </a:solidFill>
            </a:endParaRPr>
          </a:p>
        </p:txBody>
      </p:sp>
      <p:sp>
        <p:nvSpPr>
          <p:cNvPr id="23" name="Oval 22"/>
          <p:cNvSpPr/>
          <p:nvPr/>
        </p:nvSpPr>
        <p:spPr>
          <a:xfrm>
            <a:off x="2471769" y="6363492"/>
            <a:ext cx="14287" cy="14287"/>
          </a:xfrm>
          <a:prstGeom prst="ellipse">
            <a:avLst/>
          </a:prstGeom>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5" name="Oval 24"/>
          <p:cNvSpPr/>
          <p:nvPr/>
        </p:nvSpPr>
        <p:spPr>
          <a:xfrm>
            <a:off x="3691599" y="6363492"/>
            <a:ext cx="14287" cy="14287"/>
          </a:xfrm>
          <a:prstGeom prst="ellipse">
            <a:avLst/>
          </a:prstGeom>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6" name="Freeform 25"/>
          <p:cNvSpPr/>
          <p:nvPr/>
        </p:nvSpPr>
        <p:spPr>
          <a:xfrm>
            <a:off x="6152528" y="6384925"/>
            <a:ext cx="1162050" cy="57150"/>
          </a:xfrm>
          <a:custGeom>
            <a:avLst/>
            <a:gdLst>
              <a:gd name="connsiteX0" fmla="*/ 0 w 1161743"/>
              <a:gd name="connsiteY0" fmla="*/ 0 h 57150"/>
              <a:gd name="connsiteX1" fmla="*/ 1161743 w 1161743"/>
              <a:gd name="connsiteY1" fmla="*/ 0 h 57150"/>
              <a:gd name="connsiteX2" fmla="*/ 1161743 w 1161743"/>
              <a:gd name="connsiteY2" fmla="*/ 57150 h 57150"/>
              <a:gd name="connsiteX3" fmla="*/ 0 w 1161743"/>
              <a:gd name="connsiteY3" fmla="*/ 57150 h 57150"/>
              <a:gd name="connsiteX4" fmla="*/ 0 w 1161743"/>
              <a:gd name="connsiteY4" fmla="*/ 0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1743" h="57150">
                <a:moveTo>
                  <a:pt x="0" y="0"/>
                </a:moveTo>
                <a:lnTo>
                  <a:pt x="1161743" y="0"/>
                </a:lnTo>
                <a:lnTo>
                  <a:pt x="1161743" y="57150"/>
                </a:lnTo>
                <a:lnTo>
                  <a:pt x="0" y="57150"/>
                </a:lnTo>
                <a:lnTo>
                  <a:pt x="0" y="0"/>
                </a:lnTo>
                <a:close/>
              </a:path>
            </a:pathLst>
          </a:custGeom>
        </p:spPr>
        <p:style>
          <a:lnRef idx="1">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78232" tIns="78232" rIns="78232" bIns="78232" spcCol="1270"/>
          <a:lstStyle/>
          <a:p>
            <a:pPr algn="ctr" defTabSz="466725" eaLnBrk="0" hangingPunct="0">
              <a:lnSpc>
                <a:spcPct val="90000"/>
              </a:lnSpc>
              <a:spcBef>
                <a:spcPct val="50000"/>
              </a:spcBef>
              <a:spcAft>
                <a:spcPct val="35000"/>
              </a:spcAft>
              <a:defRPr/>
            </a:pPr>
            <a:r>
              <a:rPr lang="en-NZ" sz="1050" dirty="0" smtClean="0">
                <a:solidFill>
                  <a:srgbClr val="000000">
                    <a:hueOff val="0"/>
                    <a:satOff val="0"/>
                    <a:lumOff val="0"/>
                    <a:alphaOff val="0"/>
                  </a:srgbClr>
                </a:solidFill>
              </a:rPr>
              <a:t>April 2015</a:t>
            </a:r>
            <a:endParaRPr lang="en-NZ" sz="1050" dirty="0">
              <a:solidFill>
                <a:srgbClr val="000000">
                  <a:hueOff val="0"/>
                  <a:satOff val="0"/>
                  <a:lumOff val="0"/>
                  <a:alphaOff val="0"/>
                </a:srgbClr>
              </a:solidFill>
            </a:endParaRPr>
          </a:p>
        </p:txBody>
      </p:sp>
      <p:sp>
        <p:nvSpPr>
          <p:cNvPr id="27" name="Oval 26"/>
          <p:cNvSpPr/>
          <p:nvPr/>
        </p:nvSpPr>
        <p:spPr>
          <a:xfrm>
            <a:off x="4911429" y="6363492"/>
            <a:ext cx="14287" cy="14287"/>
          </a:xfrm>
          <a:prstGeom prst="ellipse">
            <a:avLst/>
          </a:prstGeom>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9" name="Oval 28"/>
          <p:cNvSpPr/>
          <p:nvPr/>
        </p:nvSpPr>
        <p:spPr>
          <a:xfrm>
            <a:off x="6131259" y="6363492"/>
            <a:ext cx="14287" cy="14287"/>
          </a:xfrm>
          <a:prstGeom prst="ellipse">
            <a:avLst/>
          </a:prstGeom>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049" name="Oval 2048"/>
          <p:cNvSpPr/>
          <p:nvPr/>
        </p:nvSpPr>
        <p:spPr>
          <a:xfrm>
            <a:off x="7358016" y="6357483"/>
            <a:ext cx="17630" cy="20793"/>
          </a:xfrm>
          <a:custGeom>
            <a:avLst/>
            <a:gdLst>
              <a:gd name="connsiteX0" fmla="*/ 0 w 14287"/>
              <a:gd name="connsiteY0" fmla="*/ 7144 h 14287"/>
              <a:gd name="connsiteX1" fmla="*/ 7144 w 14287"/>
              <a:gd name="connsiteY1" fmla="*/ 0 h 14287"/>
              <a:gd name="connsiteX2" fmla="*/ 14288 w 14287"/>
              <a:gd name="connsiteY2" fmla="*/ 7144 h 14287"/>
              <a:gd name="connsiteX3" fmla="*/ 7144 w 14287"/>
              <a:gd name="connsiteY3" fmla="*/ 14288 h 14287"/>
              <a:gd name="connsiteX4" fmla="*/ 0 w 14287"/>
              <a:gd name="connsiteY4" fmla="*/ 7144 h 14287"/>
              <a:gd name="connsiteX0" fmla="*/ 0 w 24556"/>
              <a:gd name="connsiteY0" fmla="*/ 13153 h 20297"/>
              <a:gd name="connsiteX1" fmla="*/ 24496 w 24556"/>
              <a:gd name="connsiteY1" fmla="*/ 185 h 20297"/>
              <a:gd name="connsiteX2" fmla="*/ 7144 w 24556"/>
              <a:gd name="connsiteY2" fmla="*/ 6009 h 20297"/>
              <a:gd name="connsiteX3" fmla="*/ 14288 w 24556"/>
              <a:gd name="connsiteY3" fmla="*/ 13153 h 20297"/>
              <a:gd name="connsiteX4" fmla="*/ 7144 w 24556"/>
              <a:gd name="connsiteY4" fmla="*/ 20297 h 20297"/>
              <a:gd name="connsiteX5" fmla="*/ 0 w 24556"/>
              <a:gd name="connsiteY5" fmla="*/ 13153 h 20297"/>
              <a:gd name="connsiteX0" fmla="*/ 218 w 17630"/>
              <a:gd name="connsiteY0" fmla="*/ 20297 h 20793"/>
              <a:gd name="connsiteX1" fmla="*/ 17570 w 17630"/>
              <a:gd name="connsiteY1" fmla="*/ 185 h 20793"/>
              <a:gd name="connsiteX2" fmla="*/ 218 w 17630"/>
              <a:gd name="connsiteY2" fmla="*/ 6009 h 20793"/>
              <a:gd name="connsiteX3" fmla="*/ 7362 w 17630"/>
              <a:gd name="connsiteY3" fmla="*/ 13153 h 20793"/>
              <a:gd name="connsiteX4" fmla="*/ 218 w 17630"/>
              <a:gd name="connsiteY4" fmla="*/ 20297 h 207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30" h="20793">
                <a:moveTo>
                  <a:pt x="218" y="20297"/>
                </a:moveTo>
                <a:cubicBezTo>
                  <a:pt x="1919" y="18136"/>
                  <a:pt x="17570" y="2566"/>
                  <a:pt x="17570" y="185"/>
                </a:cubicBezTo>
                <a:cubicBezTo>
                  <a:pt x="18761" y="-1006"/>
                  <a:pt x="1919" y="3848"/>
                  <a:pt x="218" y="6009"/>
                </a:cubicBezTo>
                <a:cubicBezTo>
                  <a:pt x="-1483" y="8170"/>
                  <a:pt x="7362" y="9207"/>
                  <a:pt x="7362" y="13153"/>
                </a:cubicBezTo>
                <a:cubicBezTo>
                  <a:pt x="7362" y="17099"/>
                  <a:pt x="-1483" y="22458"/>
                  <a:pt x="218" y="20297"/>
                </a:cubicBezTo>
                <a:close/>
              </a:path>
            </a:pathLst>
          </a:custGeom>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34" name="Rectangle 33"/>
          <p:cNvSpPr/>
          <p:nvPr/>
        </p:nvSpPr>
        <p:spPr bwMode="auto">
          <a:xfrm>
            <a:off x="-2222" y="2313402"/>
            <a:ext cx="692497" cy="1289776"/>
          </a:xfrm>
          <a:prstGeom prst="rect">
            <a:avLst/>
          </a:prstGeom>
        </p:spPr>
        <p:txBody>
          <a:bodyPr vert="vert270" wrap="none">
            <a:spAutoFit/>
          </a:bodyPr>
          <a:lstStyle/>
          <a:p>
            <a:pPr algn="ctr" eaLnBrk="0" hangingPunct="0">
              <a:defRPr/>
            </a:pPr>
            <a:r>
              <a:rPr lang="en-NZ" sz="1100" dirty="0" smtClean="0">
                <a:solidFill>
                  <a:schemeClr val="accent6"/>
                </a:solidFill>
                <a:latin typeface="Arial" charset="0"/>
                <a:ea typeface="ＭＳ Ｐゴシック" charset="0"/>
              </a:rPr>
              <a:t>Map LOINC codes </a:t>
            </a:r>
          </a:p>
          <a:p>
            <a:pPr algn="ctr" eaLnBrk="0" hangingPunct="0">
              <a:defRPr/>
            </a:pPr>
            <a:r>
              <a:rPr lang="en-NZ" sz="1100" dirty="0">
                <a:solidFill>
                  <a:schemeClr val="accent6"/>
                </a:solidFill>
                <a:latin typeface="Arial" charset="0"/>
                <a:ea typeface="ＭＳ Ｐゴシック" charset="0"/>
              </a:rPr>
              <a:t>t</a:t>
            </a:r>
            <a:r>
              <a:rPr lang="en-NZ" sz="1100" dirty="0" smtClean="0">
                <a:solidFill>
                  <a:schemeClr val="accent6"/>
                </a:solidFill>
                <a:latin typeface="Arial" charset="0"/>
                <a:ea typeface="ＭＳ Ｐゴシック" charset="0"/>
              </a:rPr>
              <a:t>o SNOMED</a:t>
            </a:r>
          </a:p>
          <a:p>
            <a:pPr algn="ctr" eaLnBrk="0" hangingPunct="0">
              <a:defRPr/>
            </a:pPr>
            <a:r>
              <a:rPr lang="en-NZ" sz="1100" dirty="0" smtClean="0">
                <a:solidFill>
                  <a:schemeClr val="accent6"/>
                </a:solidFill>
                <a:latin typeface="Arial" charset="0"/>
                <a:ea typeface="ＭＳ Ｐゴシック" charset="0"/>
              </a:rPr>
              <a:t>expressions</a:t>
            </a:r>
            <a:endParaRPr lang="en-NZ" sz="1100" dirty="0">
              <a:solidFill>
                <a:schemeClr val="accent6"/>
              </a:solidFill>
              <a:latin typeface="Arial" charset="0"/>
              <a:ea typeface="ＭＳ Ｐゴシック" charset="0"/>
            </a:endParaRPr>
          </a:p>
        </p:txBody>
      </p:sp>
      <p:cxnSp>
        <p:nvCxnSpPr>
          <p:cNvPr id="36" name="Straight Connector 35"/>
          <p:cNvCxnSpPr/>
          <p:nvPr/>
        </p:nvCxnSpPr>
        <p:spPr bwMode="auto">
          <a:xfrm flipH="1">
            <a:off x="61913" y="2187370"/>
            <a:ext cx="61436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bwMode="auto">
          <a:xfrm flipH="1">
            <a:off x="17524" y="828383"/>
            <a:ext cx="609600" cy="3175"/>
          </a:xfrm>
          <a:prstGeom prst="line">
            <a:avLst/>
          </a:prstGeom>
        </p:spPr>
        <p:style>
          <a:lnRef idx="1">
            <a:schemeClr val="accent1"/>
          </a:lnRef>
          <a:fillRef idx="0">
            <a:schemeClr val="accent1"/>
          </a:fillRef>
          <a:effectRef idx="0">
            <a:schemeClr val="accent1"/>
          </a:effectRef>
          <a:fontRef idx="minor">
            <a:schemeClr val="tx1"/>
          </a:fontRef>
        </p:style>
      </p:cxnSp>
      <p:sp>
        <p:nvSpPr>
          <p:cNvPr id="36904" name="TextBox 50"/>
          <p:cNvSpPr txBox="1">
            <a:spLocks noChangeArrowheads="1"/>
          </p:cNvSpPr>
          <p:nvPr/>
        </p:nvSpPr>
        <p:spPr bwMode="auto">
          <a:xfrm>
            <a:off x="3766476" y="141288"/>
            <a:ext cx="174599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lgn="l"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lgn="l"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lgn="l"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50000"/>
              </a:spcBef>
              <a:buFontTx/>
              <a:buNone/>
            </a:pPr>
            <a:r>
              <a:rPr lang="en-US" sz="2800" dirty="0">
                <a:solidFill>
                  <a:schemeClr val="accent2">
                    <a:lumMod val="75000"/>
                  </a:schemeClr>
                </a:solidFill>
                <a:latin typeface="Museo 500"/>
              </a:rPr>
              <a:t>Roadmap</a:t>
            </a:r>
            <a:endParaRPr lang="en-US" sz="2800" dirty="0">
              <a:solidFill>
                <a:schemeClr val="accent2">
                  <a:lumMod val="75000"/>
                </a:schemeClr>
              </a:solidFill>
              <a:latin typeface="Museo 500"/>
              <a:ea typeface="ＭＳ Ｐゴシック" panose="020B0600070205080204" pitchFamily="34" charset="-128"/>
            </a:endParaRPr>
          </a:p>
        </p:txBody>
      </p:sp>
      <p:grpSp>
        <p:nvGrpSpPr>
          <p:cNvPr id="36909" name="Group 2"/>
          <p:cNvGrpSpPr>
            <a:grpSpLocks/>
          </p:cNvGrpSpPr>
          <p:nvPr/>
        </p:nvGrpSpPr>
        <p:grpSpPr bwMode="auto">
          <a:xfrm>
            <a:off x="6908802" y="113746"/>
            <a:ext cx="2242861" cy="1265215"/>
            <a:chOff x="7500168" y="110404"/>
            <a:chExt cx="1415194" cy="1288427"/>
          </a:xfrm>
        </p:grpSpPr>
        <p:sp>
          <p:nvSpPr>
            <p:cNvPr id="36926" name="TextBox 69"/>
            <p:cNvSpPr txBox="1">
              <a:spLocks noChangeArrowheads="1"/>
            </p:cNvSpPr>
            <p:nvPr/>
          </p:nvSpPr>
          <p:spPr bwMode="auto">
            <a:xfrm>
              <a:off x="7914774" y="376307"/>
              <a:ext cx="1000588" cy="50562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lgn="l"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lgn="l"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lgn="l"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50000"/>
                </a:spcBef>
                <a:buFontTx/>
                <a:buNone/>
              </a:pPr>
              <a:r>
                <a:rPr lang="en-GB" sz="1400" dirty="0" smtClean="0">
                  <a:solidFill>
                    <a:srgbClr val="000000"/>
                  </a:solidFill>
                  <a:ea typeface="ＭＳ Ｐゴシック" panose="020B0600070205080204" pitchFamily="34" charset="-128"/>
                </a:rPr>
                <a:t>Technology  Preview release</a:t>
              </a:r>
              <a:endParaRPr lang="en-US" sz="1400" dirty="0">
                <a:solidFill>
                  <a:srgbClr val="000000"/>
                </a:solidFill>
                <a:ea typeface="ＭＳ Ｐゴシック" panose="020B0600070205080204" pitchFamily="34" charset="-128"/>
              </a:endParaRPr>
            </a:p>
          </p:txBody>
        </p:sp>
        <p:grpSp>
          <p:nvGrpSpPr>
            <p:cNvPr id="36927" name="Group 1"/>
            <p:cNvGrpSpPr>
              <a:grpSpLocks/>
            </p:cNvGrpSpPr>
            <p:nvPr/>
          </p:nvGrpSpPr>
          <p:grpSpPr bwMode="auto">
            <a:xfrm>
              <a:off x="7500168" y="110404"/>
              <a:ext cx="1386862" cy="1288427"/>
              <a:chOff x="7004663" y="69848"/>
              <a:chExt cx="1386862" cy="1288427"/>
            </a:xfrm>
          </p:grpSpPr>
          <p:sp>
            <p:nvSpPr>
              <p:cNvPr id="89" name="5-Point Star 88"/>
              <p:cNvSpPr/>
              <p:nvPr/>
            </p:nvSpPr>
            <p:spPr bwMode="auto">
              <a:xfrm>
                <a:off x="7238922" y="950253"/>
                <a:ext cx="116539" cy="157769"/>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1600">
                  <a:solidFill>
                    <a:srgbClr val="FFFFFF"/>
                  </a:solidFill>
                </a:endParaRPr>
              </a:p>
            </p:txBody>
          </p:sp>
          <p:sp>
            <p:nvSpPr>
              <p:cNvPr id="36930" name="TextBox 89"/>
              <p:cNvSpPr txBox="1">
                <a:spLocks noChangeArrowheads="1"/>
              </p:cNvSpPr>
              <p:nvPr/>
            </p:nvSpPr>
            <p:spPr bwMode="auto">
              <a:xfrm>
                <a:off x="7348566" y="825456"/>
                <a:ext cx="1042959" cy="532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lgn="l"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lgn="l"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lgn="l"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50000"/>
                  </a:spcBef>
                  <a:buFontTx/>
                  <a:buNone/>
                </a:pPr>
                <a:r>
                  <a:rPr lang="en-GB" sz="1400" dirty="0" smtClean="0">
                    <a:solidFill>
                      <a:srgbClr val="000000"/>
                    </a:solidFill>
                    <a:ea typeface="ＭＳ Ｐゴシック" panose="020B0600070205080204" pitchFamily="34" charset="-128"/>
                  </a:rPr>
                  <a:t>Candidate baseline</a:t>
                </a:r>
                <a:br>
                  <a:rPr lang="en-GB" sz="1400" dirty="0" smtClean="0">
                    <a:solidFill>
                      <a:srgbClr val="000000"/>
                    </a:solidFill>
                    <a:ea typeface="ＭＳ Ｐゴシック" panose="020B0600070205080204" pitchFamily="34" charset="-128"/>
                  </a:rPr>
                </a:br>
                <a:r>
                  <a:rPr lang="en-GB" sz="1400" dirty="0" smtClean="0">
                    <a:solidFill>
                      <a:srgbClr val="000000"/>
                    </a:solidFill>
                    <a:ea typeface="ＭＳ Ｐゴシック" panose="020B0600070205080204" pitchFamily="34" charset="-128"/>
                  </a:rPr>
                  <a:t> release</a:t>
                </a:r>
                <a:endParaRPr lang="en-US" sz="1400" dirty="0">
                  <a:solidFill>
                    <a:srgbClr val="000000"/>
                  </a:solidFill>
                  <a:ea typeface="ＭＳ Ｐゴシック" panose="020B0600070205080204" pitchFamily="34" charset="-128"/>
                </a:endParaRPr>
              </a:p>
            </p:txBody>
          </p:sp>
          <p:sp>
            <p:nvSpPr>
              <p:cNvPr id="90" name="7-Point Star 89"/>
              <p:cNvSpPr/>
              <p:nvPr/>
            </p:nvSpPr>
            <p:spPr bwMode="auto">
              <a:xfrm>
                <a:off x="7223186" y="113566"/>
                <a:ext cx="137649" cy="192994"/>
              </a:xfrm>
              <a:prstGeom prst="star7">
                <a:avLst/>
              </a:prstGeom>
              <a:no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1600">
                  <a:solidFill>
                    <a:srgbClr val="FFFFFF"/>
                  </a:solidFill>
                </a:endParaRPr>
              </a:p>
            </p:txBody>
          </p:sp>
          <p:sp>
            <p:nvSpPr>
              <p:cNvPr id="36932" name="TextBox 69"/>
              <p:cNvSpPr txBox="1">
                <a:spLocks noChangeArrowheads="1"/>
              </p:cNvSpPr>
              <p:nvPr/>
            </p:nvSpPr>
            <p:spPr bwMode="auto">
              <a:xfrm>
                <a:off x="7467490" y="69848"/>
                <a:ext cx="861969" cy="30778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lgn="l"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lgn="l"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lgn="l"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50000"/>
                  </a:spcBef>
                  <a:buFontTx/>
                  <a:buNone/>
                </a:pPr>
                <a:r>
                  <a:rPr lang="en-GB" sz="1400" dirty="0" smtClean="0">
                    <a:solidFill>
                      <a:srgbClr val="000000"/>
                    </a:solidFill>
                    <a:ea typeface="ＭＳ Ｐゴシック" panose="020B0600070205080204" pitchFamily="34" charset="-128"/>
                  </a:rPr>
                  <a:t>Alpha release</a:t>
                </a:r>
                <a:endParaRPr lang="en-US" sz="1400" dirty="0">
                  <a:solidFill>
                    <a:srgbClr val="000000"/>
                  </a:solidFill>
                  <a:ea typeface="ＭＳ Ｐゴシック" panose="020B0600070205080204" pitchFamily="34" charset="-128"/>
                </a:endParaRPr>
              </a:p>
            </p:txBody>
          </p:sp>
          <p:sp>
            <p:nvSpPr>
              <p:cNvPr id="91" name="Rounded Rectangle 90"/>
              <p:cNvSpPr/>
              <p:nvPr/>
            </p:nvSpPr>
            <p:spPr bwMode="auto">
              <a:xfrm>
                <a:off x="7004663" y="69850"/>
                <a:ext cx="1386862" cy="126720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1600">
                  <a:solidFill>
                    <a:srgbClr val="FFFFFF"/>
                  </a:solidFill>
                </a:endParaRPr>
              </a:p>
            </p:txBody>
          </p:sp>
        </p:grpSp>
      </p:grpSp>
      <p:cxnSp>
        <p:nvCxnSpPr>
          <p:cNvPr id="118" name="Straight Connector 117"/>
          <p:cNvCxnSpPr/>
          <p:nvPr/>
        </p:nvCxnSpPr>
        <p:spPr bwMode="auto">
          <a:xfrm flipH="1">
            <a:off x="48235" y="5040107"/>
            <a:ext cx="60801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bwMode="auto">
          <a:xfrm flipH="1">
            <a:off x="120650" y="3657679"/>
            <a:ext cx="56515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bwMode="auto">
          <a:xfrm flipH="1">
            <a:off x="68217" y="6402793"/>
            <a:ext cx="546100" cy="9525"/>
          </a:xfrm>
          <a:prstGeom prst="line">
            <a:avLst/>
          </a:prstGeom>
        </p:spPr>
        <p:style>
          <a:lnRef idx="1">
            <a:schemeClr val="accent1"/>
          </a:lnRef>
          <a:fillRef idx="0">
            <a:schemeClr val="accent1"/>
          </a:fillRef>
          <a:effectRef idx="0">
            <a:schemeClr val="accent1"/>
          </a:effectRef>
          <a:fontRef idx="minor">
            <a:schemeClr val="tx1"/>
          </a:fontRef>
        </p:style>
      </p:cxnSp>
      <p:sp>
        <p:nvSpPr>
          <p:cNvPr id="110" name="Freeform 109"/>
          <p:cNvSpPr/>
          <p:nvPr/>
        </p:nvSpPr>
        <p:spPr>
          <a:xfrm>
            <a:off x="7885113" y="6540500"/>
            <a:ext cx="1162050" cy="57150"/>
          </a:xfrm>
          <a:custGeom>
            <a:avLst/>
            <a:gdLst>
              <a:gd name="connsiteX0" fmla="*/ 0 w 1161743"/>
              <a:gd name="connsiteY0" fmla="*/ 0 h 57150"/>
              <a:gd name="connsiteX1" fmla="*/ 1161743 w 1161743"/>
              <a:gd name="connsiteY1" fmla="*/ 0 h 57150"/>
              <a:gd name="connsiteX2" fmla="*/ 1161743 w 1161743"/>
              <a:gd name="connsiteY2" fmla="*/ 57150 h 57150"/>
              <a:gd name="connsiteX3" fmla="*/ 0 w 1161743"/>
              <a:gd name="connsiteY3" fmla="*/ 57150 h 57150"/>
              <a:gd name="connsiteX4" fmla="*/ 0 w 1161743"/>
              <a:gd name="connsiteY4" fmla="*/ 0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1743" h="57150">
                <a:moveTo>
                  <a:pt x="0" y="0"/>
                </a:moveTo>
                <a:lnTo>
                  <a:pt x="1161743" y="0"/>
                </a:lnTo>
                <a:lnTo>
                  <a:pt x="1161743" y="57150"/>
                </a:lnTo>
                <a:lnTo>
                  <a:pt x="0" y="57150"/>
                </a:lnTo>
                <a:lnTo>
                  <a:pt x="0" y="0"/>
                </a:lnTo>
                <a:close/>
              </a:path>
            </a:pathLst>
          </a:custGeom>
        </p:spPr>
        <p:style>
          <a:lnRef idx="1">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78232" tIns="78232" rIns="78232" bIns="78232" spcCol="1270" anchor="b"/>
          <a:lstStyle/>
          <a:p>
            <a:pPr algn="ctr" defTabSz="466725" eaLnBrk="0" hangingPunct="0">
              <a:lnSpc>
                <a:spcPct val="90000"/>
              </a:lnSpc>
              <a:spcBef>
                <a:spcPct val="50000"/>
              </a:spcBef>
              <a:spcAft>
                <a:spcPct val="35000"/>
              </a:spcAft>
              <a:defRPr/>
            </a:pPr>
            <a:r>
              <a:rPr lang="en-NZ" sz="1050" dirty="0" smtClean="0">
                <a:solidFill>
                  <a:srgbClr val="000000">
                    <a:hueOff val="0"/>
                    <a:satOff val="0"/>
                    <a:lumOff val="0"/>
                    <a:alphaOff val="0"/>
                  </a:srgbClr>
                </a:solidFill>
              </a:rPr>
              <a:t>July 2015</a:t>
            </a:r>
            <a:endParaRPr lang="en-NZ" sz="1050" dirty="0">
              <a:solidFill>
                <a:srgbClr val="000000">
                  <a:hueOff val="0"/>
                  <a:satOff val="0"/>
                  <a:lumOff val="0"/>
                  <a:alphaOff val="0"/>
                </a:srgbClr>
              </a:solidFill>
            </a:endParaRPr>
          </a:p>
        </p:txBody>
      </p:sp>
      <p:sp>
        <p:nvSpPr>
          <p:cNvPr id="130" name="Freeform 129"/>
          <p:cNvSpPr/>
          <p:nvPr/>
        </p:nvSpPr>
        <p:spPr>
          <a:xfrm>
            <a:off x="4291748" y="6538937"/>
            <a:ext cx="1162050" cy="57150"/>
          </a:xfrm>
          <a:custGeom>
            <a:avLst/>
            <a:gdLst>
              <a:gd name="connsiteX0" fmla="*/ 0 w 1161743"/>
              <a:gd name="connsiteY0" fmla="*/ 0 h 57150"/>
              <a:gd name="connsiteX1" fmla="*/ 1161743 w 1161743"/>
              <a:gd name="connsiteY1" fmla="*/ 0 h 57150"/>
              <a:gd name="connsiteX2" fmla="*/ 1161743 w 1161743"/>
              <a:gd name="connsiteY2" fmla="*/ 57150 h 57150"/>
              <a:gd name="connsiteX3" fmla="*/ 0 w 1161743"/>
              <a:gd name="connsiteY3" fmla="*/ 57150 h 57150"/>
              <a:gd name="connsiteX4" fmla="*/ 0 w 1161743"/>
              <a:gd name="connsiteY4" fmla="*/ 0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1743" h="57150">
                <a:moveTo>
                  <a:pt x="0" y="0"/>
                </a:moveTo>
                <a:lnTo>
                  <a:pt x="1161743" y="0"/>
                </a:lnTo>
                <a:lnTo>
                  <a:pt x="1161743" y="57150"/>
                </a:lnTo>
                <a:lnTo>
                  <a:pt x="0" y="57150"/>
                </a:lnTo>
                <a:lnTo>
                  <a:pt x="0" y="0"/>
                </a:lnTo>
                <a:close/>
              </a:path>
            </a:pathLst>
          </a:custGeom>
        </p:spPr>
        <p:style>
          <a:lnRef idx="1">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78232" tIns="78232" rIns="78232" bIns="78232" spcCol="1270" anchor="b"/>
          <a:lstStyle/>
          <a:p>
            <a:pPr algn="ctr" defTabSz="466725" eaLnBrk="0" hangingPunct="0">
              <a:lnSpc>
                <a:spcPct val="90000"/>
              </a:lnSpc>
              <a:spcBef>
                <a:spcPct val="50000"/>
              </a:spcBef>
              <a:spcAft>
                <a:spcPct val="35000"/>
              </a:spcAft>
              <a:defRPr/>
            </a:pPr>
            <a:r>
              <a:rPr lang="en-NZ" sz="1050" dirty="0" smtClean="0">
                <a:solidFill>
                  <a:srgbClr val="000000">
                    <a:hueOff val="0"/>
                    <a:satOff val="0"/>
                    <a:lumOff val="0"/>
                    <a:alphaOff val="0"/>
                  </a:srgbClr>
                </a:solidFill>
              </a:rPr>
              <a:t>November 2014</a:t>
            </a:r>
            <a:endParaRPr lang="en-NZ" sz="1050" dirty="0">
              <a:solidFill>
                <a:srgbClr val="000000">
                  <a:hueOff val="0"/>
                  <a:satOff val="0"/>
                  <a:lumOff val="0"/>
                  <a:alphaOff val="0"/>
                </a:srgbClr>
              </a:solidFill>
            </a:endParaRPr>
          </a:p>
        </p:txBody>
      </p:sp>
      <p:cxnSp>
        <p:nvCxnSpPr>
          <p:cNvPr id="61" name="Straight Connector 60"/>
          <p:cNvCxnSpPr>
            <a:stCxn id="75" idx="0"/>
          </p:cNvCxnSpPr>
          <p:nvPr/>
        </p:nvCxnSpPr>
        <p:spPr bwMode="auto">
          <a:xfrm flipH="1">
            <a:off x="8486063" y="1410913"/>
            <a:ext cx="12077" cy="5031162"/>
          </a:xfrm>
          <a:prstGeom prst="line">
            <a:avLst/>
          </a:prstGeom>
        </p:spPr>
        <p:style>
          <a:lnRef idx="1">
            <a:schemeClr val="accent1"/>
          </a:lnRef>
          <a:fillRef idx="0">
            <a:schemeClr val="accent1"/>
          </a:fillRef>
          <a:effectRef idx="0">
            <a:schemeClr val="accent1"/>
          </a:effectRef>
          <a:fontRef idx="minor">
            <a:schemeClr val="tx1"/>
          </a:fontRef>
        </p:style>
      </p:cxnSp>
      <p:sp>
        <p:nvSpPr>
          <p:cNvPr id="55" name="5-Point Star 54"/>
          <p:cNvSpPr/>
          <p:nvPr/>
        </p:nvSpPr>
        <p:spPr bwMode="auto">
          <a:xfrm>
            <a:off x="7271757" y="542810"/>
            <a:ext cx="142875" cy="142875"/>
          </a:xfrm>
          <a:prstGeom prst="star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1600">
              <a:solidFill>
                <a:srgbClr val="FFFFFF"/>
              </a:solidFill>
            </a:endParaRPr>
          </a:p>
        </p:txBody>
      </p:sp>
      <p:sp>
        <p:nvSpPr>
          <p:cNvPr id="60" name="5-Point Star 59"/>
          <p:cNvSpPr/>
          <p:nvPr/>
        </p:nvSpPr>
        <p:spPr bwMode="auto">
          <a:xfrm>
            <a:off x="4454011" y="1412362"/>
            <a:ext cx="142875" cy="142875"/>
          </a:xfrm>
          <a:prstGeom prst="star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1600">
              <a:solidFill>
                <a:srgbClr val="FFFFFF"/>
              </a:solidFill>
            </a:endParaRPr>
          </a:p>
        </p:txBody>
      </p:sp>
      <p:sp>
        <p:nvSpPr>
          <p:cNvPr id="64" name="Rectangle 63"/>
          <p:cNvSpPr/>
          <p:nvPr/>
        </p:nvSpPr>
        <p:spPr bwMode="auto">
          <a:xfrm>
            <a:off x="12995" y="4016913"/>
            <a:ext cx="692497" cy="775212"/>
          </a:xfrm>
          <a:prstGeom prst="rect">
            <a:avLst/>
          </a:prstGeom>
        </p:spPr>
        <p:txBody>
          <a:bodyPr vert="vert270" wrap="none">
            <a:spAutoFit/>
          </a:bodyPr>
          <a:lstStyle/>
          <a:p>
            <a:pPr algn="ctr" eaLnBrk="0" hangingPunct="0">
              <a:defRPr/>
            </a:pPr>
            <a:r>
              <a:rPr lang="en-NZ" sz="1100" dirty="0" smtClean="0">
                <a:solidFill>
                  <a:schemeClr val="accent2">
                    <a:lumMod val="75000"/>
                  </a:schemeClr>
                </a:solidFill>
                <a:latin typeface="Arial" charset="0"/>
                <a:ea typeface="ＭＳ Ｐゴシック" charset="0"/>
              </a:rPr>
              <a:t>Develop</a:t>
            </a:r>
          </a:p>
          <a:p>
            <a:pPr algn="ctr" eaLnBrk="0" hangingPunct="0">
              <a:defRPr/>
            </a:pPr>
            <a:r>
              <a:rPr lang="en-NZ" sz="1100" dirty="0">
                <a:solidFill>
                  <a:schemeClr val="accent6"/>
                </a:solidFill>
                <a:latin typeface="Arial" charset="0"/>
                <a:ea typeface="ＭＳ Ｐゴシック" charset="0"/>
              </a:rPr>
              <a:t>d</a:t>
            </a:r>
            <a:r>
              <a:rPr lang="en-NZ" sz="1100" dirty="0" smtClean="0">
                <a:solidFill>
                  <a:schemeClr val="accent6"/>
                </a:solidFill>
                <a:latin typeface="Arial" charset="0"/>
                <a:ea typeface="ＭＳ Ｐゴシック" charset="0"/>
              </a:rPr>
              <a:t>istribution</a:t>
            </a:r>
          </a:p>
          <a:p>
            <a:pPr algn="ctr" eaLnBrk="0" hangingPunct="0">
              <a:defRPr/>
            </a:pPr>
            <a:r>
              <a:rPr lang="en-NZ" sz="1100" dirty="0" smtClean="0">
                <a:solidFill>
                  <a:schemeClr val="accent2">
                    <a:lumMod val="75000"/>
                  </a:schemeClr>
                </a:solidFill>
                <a:latin typeface="Arial" charset="0"/>
                <a:ea typeface="ＭＳ Ｐゴシック" charset="0"/>
              </a:rPr>
              <a:t>format</a:t>
            </a:r>
            <a:endParaRPr lang="en-NZ" sz="1100" dirty="0">
              <a:solidFill>
                <a:schemeClr val="accent2">
                  <a:lumMod val="75000"/>
                </a:schemeClr>
              </a:solidFill>
              <a:latin typeface="Arial" charset="0"/>
              <a:ea typeface="ＭＳ Ｐゴシック" charset="0"/>
            </a:endParaRPr>
          </a:p>
        </p:txBody>
      </p:sp>
      <p:sp>
        <p:nvSpPr>
          <p:cNvPr id="65" name="Rectangle 64"/>
          <p:cNvSpPr/>
          <p:nvPr/>
        </p:nvSpPr>
        <p:spPr bwMode="auto">
          <a:xfrm>
            <a:off x="-80606" y="5047254"/>
            <a:ext cx="861774" cy="1364444"/>
          </a:xfrm>
          <a:prstGeom prst="rect">
            <a:avLst/>
          </a:prstGeom>
        </p:spPr>
        <p:txBody>
          <a:bodyPr vert="vert270" wrap="square">
            <a:spAutoFit/>
          </a:bodyPr>
          <a:lstStyle/>
          <a:p>
            <a:pPr algn="ctr" eaLnBrk="0" hangingPunct="0">
              <a:defRPr/>
            </a:pPr>
            <a:r>
              <a:rPr lang="en-NZ" sz="1100" dirty="0" smtClean="0">
                <a:solidFill>
                  <a:schemeClr val="accent2">
                    <a:lumMod val="75000"/>
                  </a:schemeClr>
                </a:solidFill>
                <a:latin typeface="Arial" charset="0"/>
                <a:ea typeface="ＭＳ Ｐゴシック" charset="0"/>
              </a:rPr>
              <a:t>Create</a:t>
            </a:r>
          </a:p>
          <a:p>
            <a:pPr algn="ctr" eaLnBrk="0" hangingPunct="0">
              <a:defRPr/>
            </a:pPr>
            <a:r>
              <a:rPr lang="en-NZ" sz="1100" dirty="0" smtClean="0">
                <a:solidFill>
                  <a:schemeClr val="accent6"/>
                </a:solidFill>
                <a:latin typeface="Arial" charset="0"/>
                <a:ea typeface="ＭＳ Ｐゴシック" charset="0"/>
              </a:rPr>
              <a:t>SNOMED</a:t>
            </a:r>
            <a:r>
              <a:rPr lang="en-NZ" sz="1100" dirty="0" smtClean="0">
                <a:solidFill>
                  <a:schemeClr val="accent2">
                    <a:lumMod val="75000"/>
                  </a:schemeClr>
                </a:solidFill>
                <a:latin typeface="Arial" charset="0"/>
                <a:ea typeface="ＭＳ Ｐゴシック" charset="0"/>
              </a:rPr>
              <a:t> </a:t>
            </a:r>
          </a:p>
          <a:p>
            <a:pPr algn="ctr" eaLnBrk="0" hangingPunct="0">
              <a:defRPr/>
            </a:pPr>
            <a:r>
              <a:rPr lang="en-NZ" sz="1100" dirty="0" smtClean="0">
                <a:solidFill>
                  <a:schemeClr val="accent2">
                    <a:lumMod val="75000"/>
                  </a:schemeClr>
                </a:solidFill>
                <a:latin typeface="Arial" charset="0"/>
                <a:ea typeface="ＭＳ Ｐゴシック" charset="0"/>
              </a:rPr>
              <a:t>value sets </a:t>
            </a:r>
          </a:p>
          <a:p>
            <a:pPr algn="ctr" eaLnBrk="0" hangingPunct="0">
              <a:defRPr/>
            </a:pPr>
            <a:r>
              <a:rPr lang="en-NZ" sz="1100" dirty="0">
                <a:solidFill>
                  <a:schemeClr val="accent2">
                    <a:lumMod val="75000"/>
                  </a:schemeClr>
                </a:solidFill>
                <a:latin typeface="Arial" charset="0"/>
                <a:ea typeface="ＭＳ Ｐゴシック" charset="0"/>
              </a:rPr>
              <a:t>f</a:t>
            </a:r>
            <a:r>
              <a:rPr lang="en-NZ" sz="1100" dirty="0" smtClean="0">
                <a:solidFill>
                  <a:schemeClr val="accent2">
                    <a:lumMod val="75000"/>
                  </a:schemeClr>
                </a:solidFill>
                <a:latin typeface="Arial" charset="0"/>
                <a:ea typeface="ＭＳ Ｐゴシック" charset="0"/>
              </a:rPr>
              <a:t>or LOINC codes</a:t>
            </a:r>
            <a:endParaRPr lang="en-NZ" sz="1100" dirty="0">
              <a:solidFill>
                <a:schemeClr val="accent2">
                  <a:lumMod val="75000"/>
                </a:schemeClr>
              </a:solidFill>
              <a:latin typeface="Arial" charset="0"/>
              <a:ea typeface="ＭＳ Ｐゴシック" charset="0"/>
            </a:endParaRPr>
          </a:p>
        </p:txBody>
      </p:sp>
      <p:grpSp>
        <p:nvGrpSpPr>
          <p:cNvPr id="3" name="Group 2"/>
          <p:cNvGrpSpPr/>
          <p:nvPr/>
        </p:nvGrpSpPr>
        <p:grpSpPr>
          <a:xfrm>
            <a:off x="2055141" y="4293343"/>
            <a:ext cx="6426650" cy="232822"/>
            <a:chOff x="2462211" y="4501495"/>
            <a:chExt cx="6010953" cy="232822"/>
          </a:xfrm>
          <a:solidFill>
            <a:schemeClr val="accent5"/>
          </a:solidFill>
        </p:grpSpPr>
        <p:sp>
          <p:nvSpPr>
            <p:cNvPr id="68" name="Rectangle 67"/>
            <p:cNvSpPr/>
            <p:nvPr/>
          </p:nvSpPr>
          <p:spPr bwMode="auto">
            <a:xfrm>
              <a:off x="2462211" y="4501495"/>
              <a:ext cx="6010953" cy="232822"/>
            </a:xfrm>
            <a:prstGeom prst="rect">
              <a:avLst/>
            </a:prstGeom>
            <a:grpFill/>
            <a:ln>
              <a:solidFill>
                <a:schemeClr val="accent1"/>
              </a:solidFill>
            </a:ln>
          </p:spPr>
          <p:style>
            <a:lnRef idx="1">
              <a:schemeClr val="accent1"/>
            </a:lnRef>
            <a:fillRef idx="2">
              <a:schemeClr val="accent1"/>
            </a:fillRef>
            <a:effectRef idx="1">
              <a:schemeClr val="accent1"/>
            </a:effectRef>
            <a:fontRef idx="minor">
              <a:schemeClr val="dk1"/>
            </a:fontRef>
          </p:style>
          <p:txBody>
            <a:bodyPr anchor="ctr"/>
            <a:lstStyle/>
            <a:p>
              <a:pPr eaLnBrk="0" hangingPunct="0">
                <a:defRPr/>
              </a:pPr>
              <a:endParaRPr lang="en-NZ" sz="1600" dirty="0">
                <a:solidFill>
                  <a:srgbClr val="000000"/>
                </a:solidFill>
              </a:endParaRPr>
            </a:p>
          </p:txBody>
        </p:sp>
        <p:sp>
          <p:nvSpPr>
            <p:cNvPr id="69" name="7-Point Star 68"/>
            <p:cNvSpPr/>
            <p:nvPr/>
          </p:nvSpPr>
          <p:spPr bwMode="auto">
            <a:xfrm>
              <a:off x="2952280" y="4527218"/>
              <a:ext cx="195428" cy="192994"/>
            </a:xfrm>
            <a:prstGeom prst="star7">
              <a:avLst/>
            </a:prstGeom>
            <a:grp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1600">
                <a:solidFill>
                  <a:srgbClr val="FFFFFF"/>
                </a:solidFill>
              </a:endParaRPr>
            </a:p>
          </p:txBody>
        </p:sp>
      </p:grpSp>
      <p:sp>
        <p:nvSpPr>
          <p:cNvPr id="54" name="7-Point Star 53"/>
          <p:cNvSpPr/>
          <p:nvPr/>
        </p:nvSpPr>
        <p:spPr bwMode="auto">
          <a:xfrm>
            <a:off x="2579101" y="1403277"/>
            <a:ext cx="185737" cy="193999"/>
          </a:xfrm>
          <a:prstGeom prst="star7">
            <a:avLst/>
          </a:prstGeom>
          <a:no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1600">
              <a:solidFill>
                <a:srgbClr val="FFFFFF"/>
              </a:solidFill>
            </a:endParaRPr>
          </a:p>
        </p:txBody>
      </p:sp>
      <p:sp>
        <p:nvSpPr>
          <p:cNvPr id="71" name="7-Point Star 70"/>
          <p:cNvSpPr/>
          <p:nvPr/>
        </p:nvSpPr>
        <p:spPr bwMode="auto">
          <a:xfrm>
            <a:off x="2559677" y="2852168"/>
            <a:ext cx="195428" cy="192994"/>
          </a:xfrm>
          <a:prstGeom prst="star7">
            <a:avLst/>
          </a:prstGeom>
          <a:no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1600">
              <a:solidFill>
                <a:srgbClr val="FFFFFF"/>
              </a:solidFill>
            </a:endParaRPr>
          </a:p>
        </p:txBody>
      </p:sp>
      <p:cxnSp>
        <p:nvCxnSpPr>
          <p:cNvPr id="66" name="Straight Connector 65"/>
          <p:cNvCxnSpPr/>
          <p:nvPr/>
        </p:nvCxnSpPr>
        <p:spPr bwMode="auto">
          <a:xfrm>
            <a:off x="4788661" y="855741"/>
            <a:ext cx="0" cy="5536324"/>
          </a:xfrm>
          <a:prstGeom prst="line">
            <a:avLst/>
          </a:prstGeom>
        </p:spPr>
        <p:style>
          <a:lnRef idx="1">
            <a:schemeClr val="accent1"/>
          </a:lnRef>
          <a:fillRef idx="0">
            <a:schemeClr val="accent1"/>
          </a:fillRef>
          <a:effectRef idx="0">
            <a:schemeClr val="accent1"/>
          </a:effectRef>
          <a:fontRef idx="minor">
            <a:schemeClr val="tx1"/>
          </a:fontRef>
        </p:style>
      </p:cxnSp>
      <p:sp>
        <p:nvSpPr>
          <p:cNvPr id="73" name="5-Point Star 72"/>
          <p:cNvSpPr/>
          <p:nvPr/>
        </p:nvSpPr>
        <p:spPr bwMode="auto">
          <a:xfrm>
            <a:off x="4442779" y="4333081"/>
            <a:ext cx="142875" cy="142875"/>
          </a:xfrm>
          <a:prstGeom prst="star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1600">
              <a:solidFill>
                <a:srgbClr val="FFFFFF"/>
              </a:solidFill>
            </a:endParaRPr>
          </a:p>
        </p:txBody>
      </p:sp>
      <p:sp>
        <p:nvSpPr>
          <p:cNvPr id="58" name="5-Point Star 57"/>
          <p:cNvSpPr/>
          <p:nvPr/>
        </p:nvSpPr>
        <p:spPr bwMode="auto">
          <a:xfrm>
            <a:off x="6320180" y="1407323"/>
            <a:ext cx="142875" cy="142875"/>
          </a:xfrm>
          <a:prstGeom prst="star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1600">
              <a:solidFill>
                <a:srgbClr val="FFFFFF"/>
              </a:solidFill>
            </a:endParaRPr>
          </a:p>
        </p:txBody>
      </p:sp>
      <p:sp>
        <p:nvSpPr>
          <p:cNvPr id="72" name="5-Point Star 71"/>
          <p:cNvSpPr/>
          <p:nvPr/>
        </p:nvSpPr>
        <p:spPr bwMode="auto">
          <a:xfrm>
            <a:off x="6353096" y="2885057"/>
            <a:ext cx="142875" cy="142875"/>
          </a:xfrm>
          <a:prstGeom prst="star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1600">
              <a:solidFill>
                <a:srgbClr val="FFFFFF"/>
              </a:solidFill>
            </a:endParaRPr>
          </a:p>
        </p:txBody>
      </p:sp>
      <p:sp>
        <p:nvSpPr>
          <p:cNvPr id="74" name="5-Point Star 73"/>
          <p:cNvSpPr/>
          <p:nvPr/>
        </p:nvSpPr>
        <p:spPr bwMode="auto">
          <a:xfrm>
            <a:off x="6360458" y="4338316"/>
            <a:ext cx="142875" cy="142875"/>
          </a:xfrm>
          <a:prstGeom prst="star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1600">
              <a:solidFill>
                <a:srgbClr val="FFFFFF"/>
              </a:solidFill>
            </a:endParaRPr>
          </a:p>
        </p:txBody>
      </p:sp>
      <p:sp>
        <p:nvSpPr>
          <p:cNvPr id="75" name="5-Point Star 74"/>
          <p:cNvSpPr/>
          <p:nvPr/>
        </p:nvSpPr>
        <p:spPr bwMode="auto">
          <a:xfrm>
            <a:off x="8409906" y="1410913"/>
            <a:ext cx="176467" cy="163261"/>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1600">
              <a:solidFill>
                <a:srgbClr val="FFFFFF"/>
              </a:solidFill>
            </a:endParaRPr>
          </a:p>
        </p:txBody>
      </p:sp>
      <p:sp>
        <p:nvSpPr>
          <p:cNvPr id="76" name="5-Point Star 75"/>
          <p:cNvSpPr/>
          <p:nvPr/>
        </p:nvSpPr>
        <p:spPr bwMode="auto">
          <a:xfrm>
            <a:off x="8379081" y="2871157"/>
            <a:ext cx="176467" cy="163261"/>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1600">
              <a:solidFill>
                <a:srgbClr val="FFFFFF"/>
              </a:solidFill>
            </a:endParaRPr>
          </a:p>
        </p:txBody>
      </p:sp>
      <p:sp>
        <p:nvSpPr>
          <p:cNvPr id="77" name="5-Point Star 76"/>
          <p:cNvSpPr/>
          <p:nvPr/>
        </p:nvSpPr>
        <p:spPr bwMode="auto">
          <a:xfrm>
            <a:off x="8393733" y="4293343"/>
            <a:ext cx="176467" cy="163261"/>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1600">
              <a:solidFill>
                <a:srgbClr val="FFFFFF"/>
              </a:solidFill>
            </a:endParaRPr>
          </a:p>
        </p:txBody>
      </p:sp>
      <p:cxnSp>
        <p:nvCxnSpPr>
          <p:cNvPr id="67" name="Straight Connector 66"/>
          <p:cNvCxnSpPr/>
          <p:nvPr/>
        </p:nvCxnSpPr>
        <p:spPr bwMode="auto">
          <a:xfrm>
            <a:off x="6663567" y="819938"/>
            <a:ext cx="0" cy="5613959"/>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59" name="5-Point Star 58"/>
          <p:cNvSpPr/>
          <p:nvPr/>
        </p:nvSpPr>
        <p:spPr bwMode="auto">
          <a:xfrm>
            <a:off x="4436580" y="2880262"/>
            <a:ext cx="142875" cy="142875"/>
          </a:xfrm>
          <a:prstGeom prst="star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1600">
              <a:solidFill>
                <a:srgbClr val="FFFFFF"/>
              </a:solidFill>
            </a:endParaRPr>
          </a:p>
        </p:txBody>
      </p:sp>
      <p:sp>
        <p:nvSpPr>
          <p:cNvPr id="78" name="Up Arrow 2"/>
          <p:cNvSpPr>
            <a:spLocks noChangeArrowheads="1"/>
          </p:cNvSpPr>
          <p:nvPr/>
        </p:nvSpPr>
        <p:spPr bwMode="auto">
          <a:xfrm rot="10800000">
            <a:off x="6227346" y="5969109"/>
            <a:ext cx="1065836" cy="411878"/>
          </a:xfrm>
          <a:prstGeom prst="upArrow">
            <a:avLst>
              <a:gd name="adj1" fmla="val 50000"/>
              <a:gd name="adj2" fmla="val 50000"/>
            </a:avLst>
          </a:prstGeom>
          <a:solidFill>
            <a:srgbClr val="FFC000"/>
          </a:solidFill>
          <a:ln w="9525" algn="ctr">
            <a:solidFill>
              <a:srgbClr val="808080"/>
            </a:solidFill>
            <a:round/>
            <a:headEnd/>
            <a:tailEnd/>
          </a:ln>
        </p:spPr>
        <p:txBody>
          <a:bodyPr wrap="square" lIns="45720" tIns="46800" rIns="45720" bIns="46800" anchor="ctr">
            <a:spAutoFit/>
            <a:scene3d>
              <a:camera prst="orthographicFront">
                <a:rot lat="0" lon="0" rev="10799999"/>
              </a:camera>
              <a:lightRig rig="threePt" dir="t"/>
            </a:scene3d>
          </a:bodyPr>
          <a:lstStyle>
            <a:lvl1pPr eaLnBrk="0" hangingPunct="0">
              <a:defRPr sz="1000" b="1">
                <a:solidFill>
                  <a:schemeClr val="bg1"/>
                </a:solidFill>
                <a:latin typeface="Arial" panose="020B0604020202020204" pitchFamily="34" charset="0"/>
              </a:defRPr>
            </a:lvl1pPr>
            <a:lvl2pPr marL="742950" indent="-285750" eaLnBrk="0" hangingPunct="0">
              <a:defRPr sz="1000" b="1">
                <a:solidFill>
                  <a:schemeClr val="bg1"/>
                </a:solidFill>
                <a:latin typeface="Arial" panose="020B0604020202020204" pitchFamily="34" charset="0"/>
              </a:defRPr>
            </a:lvl2pPr>
            <a:lvl3pPr marL="1143000" indent="-228600" eaLnBrk="0" hangingPunct="0">
              <a:defRPr sz="1000" b="1">
                <a:solidFill>
                  <a:schemeClr val="bg1"/>
                </a:solidFill>
                <a:latin typeface="Arial" panose="020B0604020202020204" pitchFamily="34" charset="0"/>
              </a:defRPr>
            </a:lvl3pPr>
            <a:lvl4pPr marL="1600200" indent="-228600" eaLnBrk="0" hangingPunct="0">
              <a:defRPr sz="1000" b="1">
                <a:solidFill>
                  <a:schemeClr val="bg1"/>
                </a:solidFill>
                <a:latin typeface="Arial" panose="020B0604020202020204" pitchFamily="34" charset="0"/>
              </a:defRPr>
            </a:lvl4pPr>
            <a:lvl5pPr marL="2057400" indent="-228600" eaLnBrk="0" hangingPunct="0">
              <a:defRPr sz="1000" b="1">
                <a:solidFill>
                  <a:schemeClr val="bg1"/>
                </a:solidFill>
                <a:latin typeface="Arial" panose="020B0604020202020204" pitchFamily="34" charset="0"/>
              </a:defRPr>
            </a:lvl5pPr>
            <a:lvl6pPr marL="2514600" indent="-228600" algn="r" eaLnBrk="0" fontAlgn="base" hangingPunct="0">
              <a:spcBef>
                <a:spcPct val="0"/>
              </a:spcBef>
              <a:spcAft>
                <a:spcPct val="0"/>
              </a:spcAft>
              <a:defRPr sz="1000" b="1">
                <a:solidFill>
                  <a:schemeClr val="bg1"/>
                </a:solidFill>
                <a:latin typeface="Arial" panose="020B0604020202020204" pitchFamily="34" charset="0"/>
              </a:defRPr>
            </a:lvl6pPr>
            <a:lvl7pPr marL="2971800" indent="-228600" algn="r" eaLnBrk="0" fontAlgn="base" hangingPunct="0">
              <a:spcBef>
                <a:spcPct val="0"/>
              </a:spcBef>
              <a:spcAft>
                <a:spcPct val="0"/>
              </a:spcAft>
              <a:defRPr sz="1000" b="1">
                <a:solidFill>
                  <a:schemeClr val="bg1"/>
                </a:solidFill>
                <a:latin typeface="Arial" panose="020B0604020202020204" pitchFamily="34" charset="0"/>
              </a:defRPr>
            </a:lvl7pPr>
            <a:lvl8pPr marL="3429000" indent="-228600" algn="r" eaLnBrk="0" fontAlgn="base" hangingPunct="0">
              <a:spcBef>
                <a:spcPct val="0"/>
              </a:spcBef>
              <a:spcAft>
                <a:spcPct val="0"/>
              </a:spcAft>
              <a:defRPr sz="1000" b="1">
                <a:solidFill>
                  <a:schemeClr val="bg1"/>
                </a:solidFill>
                <a:latin typeface="Arial" panose="020B0604020202020204" pitchFamily="34" charset="0"/>
              </a:defRPr>
            </a:lvl8pPr>
            <a:lvl9pPr marL="3886200" indent="-228600" algn="r" eaLnBrk="0" fontAlgn="base" hangingPunct="0">
              <a:spcBef>
                <a:spcPct val="0"/>
              </a:spcBef>
              <a:spcAft>
                <a:spcPct val="0"/>
              </a:spcAft>
              <a:defRPr sz="1000" b="1">
                <a:solidFill>
                  <a:schemeClr val="bg1"/>
                </a:solidFill>
                <a:latin typeface="Arial" panose="020B0604020202020204" pitchFamily="34" charset="0"/>
              </a:defRPr>
            </a:lvl9pPr>
          </a:lstStyle>
          <a:p>
            <a:pPr algn="ctr">
              <a:spcBef>
                <a:spcPct val="50000"/>
              </a:spcBef>
            </a:pPr>
            <a:r>
              <a:rPr lang="en-US" sz="700" dirty="0" smtClean="0">
                <a:solidFill>
                  <a:srgbClr val="000000"/>
                </a:solidFill>
                <a:latin typeface="Verdana" panose="020B0604030504040204" pitchFamily="34" charset="0"/>
                <a:ea typeface="ＭＳ Ｐゴシック" panose="020B0600070205080204" pitchFamily="34" charset="-128"/>
              </a:rPr>
              <a:t>Business Meeting</a:t>
            </a:r>
            <a:endParaRPr lang="en-US" sz="900" dirty="0">
              <a:solidFill>
                <a:srgbClr val="000000"/>
              </a:solidFill>
              <a:latin typeface="Verdana" panose="020B0604030504040204" pitchFamily="34" charset="0"/>
              <a:ea typeface="ＭＳ Ｐゴシック" panose="020B0600070205080204" pitchFamily="34" charset="-128"/>
            </a:endParaRPr>
          </a:p>
        </p:txBody>
      </p:sp>
      <p:sp>
        <p:nvSpPr>
          <p:cNvPr id="62" name="Up Arrow 2"/>
          <p:cNvSpPr>
            <a:spLocks noChangeArrowheads="1"/>
          </p:cNvSpPr>
          <p:nvPr/>
        </p:nvSpPr>
        <p:spPr bwMode="auto">
          <a:xfrm rot="10800000">
            <a:off x="3934438" y="5965901"/>
            <a:ext cx="1065836" cy="411878"/>
          </a:xfrm>
          <a:prstGeom prst="upArrow">
            <a:avLst>
              <a:gd name="adj1" fmla="val 50000"/>
              <a:gd name="adj2" fmla="val 50000"/>
            </a:avLst>
          </a:prstGeom>
          <a:solidFill>
            <a:srgbClr val="FFC000"/>
          </a:solidFill>
          <a:ln w="9525" algn="ctr">
            <a:solidFill>
              <a:srgbClr val="808080"/>
            </a:solidFill>
            <a:round/>
            <a:headEnd/>
            <a:tailEnd/>
          </a:ln>
        </p:spPr>
        <p:txBody>
          <a:bodyPr wrap="square" lIns="45720" tIns="46800" rIns="45720" bIns="46800" anchor="ctr">
            <a:spAutoFit/>
            <a:scene3d>
              <a:camera prst="orthographicFront">
                <a:rot lat="0" lon="0" rev="10799999"/>
              </a:camera>
              <a:lightRig rig="threePt" dir="t"/>
            </a:scene3d>
          </a:bodyPr>
          <a:lstStyle>
            <a:lvl1pPr eaLnBrk="0" hangingPunct="0">
              <a:defRPr sz="1000" b="1">
                <a:solidFill>
                  <a:schemeClr val="bg1"/>
                </a:solidFill>
                <a:latin typeface="Arial" panose="020B0604020202020204" pitchFamily="34" charset="0"/>
              </a:defRPr>
            </a:lvl1pPr>
            <a:lvl2pPr marL="742950" indent="-285750" eaLnBrk="0" hangingPunct="0">
              <a:defRPr sz="1000" b="1">
                <a:solidFill>
                  <a:schemeClr val="bg1"/>
                </a:solidFill>
                <a:latin typeface="Arial" panose="020B0604020202020204" pitchFamily="34" charset="0"/>
              </a:defRPr>
            </a:lvl2pPr>
            <a:lvl3pPr marL="1143000" indent="-228600" eaLnBrk="0" hangingPunct="0">
              <a:defRPr sz="1000" b="1">
                <a:solidFill>
                  <a:schemeClr val="bg1"/>
                </a:solidFill>
                <a:latin typeface="Arial" panose="020B0604020202020204" pitchFamily="34" charset="0"/>
              </a:defRPr>
            </a:lvl3pPr>
            <a:lvl4pPr marL="1600200" indent="-228600" eaLnBrk="0" hangingPunct="0">
              <a:defRPr sz="1000" b="1">
                <a:solidFill>
                  <a:schemeClr val="bg1"/>
                </a:solidFill>
                <a:latin typeface="Arial" panose="020B0604020202020204" pitchFamily="34" charset="0"/>
              </a:defRPr>
            </a:lvl4pPr>
            <a:lvl5pPr marL="2057400" indent="-228600" eaLnBrk="0" hangingPunct="0">
              <a:defRPr sz="1000" b="1">
                <a:solidFill>
                  <a:schemeClr val="bg1"/>
                </a:solidFill>
                <a:latin typeface="Arial" panose="020B0604020202020204" pitchFamily="34" charset="0"/>
              </a:defRPr>
            </a:lvl5pPr>
            <a:lvl6pPr marL="2514600" indent="-228600" algn="r" eaLnBrk="0" fontAlgn="base" hangingPunct="0">
              <a:spcBef>
                <a:spcPct val="0"/>
              </a:spcBef>
              <a:spcAft>
                <a:spcPct val="0"/>
              </a:spcAft>
              <a:defRPr sz="1000" b="1">
                <a:solidFill>
                  <a:schemeClr val="bg1"/>
                </a:solidFill>
                <a:latin typeface="Arial" panose="020B0604020202020204" pitchFamily="34" charset="0"/>
              </a:defRPr>
            </a:lvl6pPr>
            <a:lvl7pPr marL="2971800" indent="-228600" algn="r" eaLnBrk="0" fontAlgn="base" hangingPunct="0">
              <a:spcBef>
                <a:spcPct val="0"/>
              </a:spcBef>
              <a:spcAft>
                <a:spcPct val="0"/>
              </a:spcAft>
              <a:defRPr sz="1000" b="1">
                <a:solidFill>
                  <a:schemeClr val="bg1"/>
                </a:solidFill>
                <a:latin typeface="Arial" panose="020B0604020202020204" pitchFamily="34" charset="0"/>
              </a:defRPr>
            </a:lvl7pPr>
            <a:lvl8pPr marL="3429000" indent="-228600" algn="r" eaLnBrk="0" fontAlgn="base" hangingPunct="0">
              <a:spcBef>
                <a:spcPct val="0"/>
              </a:spcBef>
              <a:spcAft>
                <a:spcPct val="0"/>
              </a:spcAft>
              <a:defRPr sz="1000" b="1">
                <a:solidFill>
                  <a:schemeClr val="bg1"/>
                </a:solidFill>
                <a:latin typeface="Arial" panose="020B0604020202020204" pitchFamily="34" charset="0"/>
              </a:defRPr>
            </a:lvl8pPr>
            <a:lvl9pPr marL="3886200" indent="-228600" algn="r" eaLnBrk="0" fontAlgn="base" hangingPunct="0">
              <a:spcBef>
                <a:spcPct val="0"/>
              </a:spcBef>
              <a:spcAft>
                <a:spcPct val="0"/>
              </a:spcAft>
              <a:defRPr sz="1000" b="1">
                <a:solidFill>
                  <a:schemeClr val="bg1"/>
                </a:solidFill>
                <a:latin typeface="Arial" panose="020B0604020202020204" pitchFamily="34" charset="0"/>
              </a:defRPr>
            </a:lvl9pPr>
          </a:lstStyle>
          <a:p>
            <a:pPr algn="ctr">
              <a:spcBef>
                <a:spcPct val="50000"/>
              </a:spcBef>
            </a:pPr>
            <a:r>
              <a:rPr lang="en-US" sz="700" dirty="0" smtClean="0">
                <a:solidFill>
                  <a:srgbClr val="000000"/>
                </a:solidFill>
                <a:latin typeface="Verdana" panose="020B0604030504040204" pitchFamily="34" charset="0"/>
                <a:ea typeface="ＭＳ Ｐゴシック" panose="020B0600070205080204" pitchFamily="34" charset="-128"/>
              </a:rPr>
              <a:t>Business Meeting</a:t>
            </a:r>
            <a:endParaRPr lang="en-US" sz="900" dirty="0">
              <a:solidFill>
                <a:srgbClr val="000000"/>
              </a:solidFill>
              <a:latin typeface="Verdana" panose="020B0604030504040204" pitchFamily="34" charset="0"/>
              <a:ea typeface="ＭＳ Ｐゴシック" panose="020B0600070205080204" pitchFamily="34" charset="-128"/>
            </a:endParaRPr>
          </a:p>
        </p:txBody>
      </p:sp>
    </p:spTree>
    <p:custDataLst>
      <p:tags r:id="rId1"/>
    </p:custDataLst>
    <p:extLst>
      <p:ext uri="{BB962C8B-B14F-4D97-AF65-F5344CB8AC3E}">
        <p14:creationId xmlns:p14="http://schemas.microsoft.com/office/powerpoint/2010/main" val="4892717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Greater consistency in coding of order entry and results </a:t>
            </a:r>
            <a:r>
              <a:rPr lang="en-US" dirty="0" smtClean="0"/>
              <a:t>reporting</a:t>
            </a:r>
          </a:p>
          <a:p>
            <a:r>
              <a:rPr lang="en-US" dirty="0" smtClean="0"/>
              <a:t>Improvements in each terminology</a:t>
            </a:r>
            <a:endParaRPr lang="en-US" dirty="0"/>
          </a:p>
          <a:p>
            <a:r>
              <a:rPr lang="en-US" dirty="0"/>
              <a:t>Improved analytics and quality control</a:t>
            </a:r>
          </a:p>
          <a:p>
            <a:pPr lvl="1"/>
            <a:r>
              <a:rPr lang="en-US" dirty="0"/>
              <a:t>Query LOINC via SNOMED hierarchy and relationships</a:t>
            </a:r>
          </a:p>
          <a:p>
            <a:pPr lvl="1"/>
            <a:r>
              <a:rPr lang="en-US" dirty="0"/>
              <a:t>Better identification and maintenance of laboratory tests value sets for public health reporting</a:t>
            </a:r>
          </a:p>
          <a:p>
            <a:pPr lvl="1"/>
            <a:r>
              <a:rPr lang="en-US" dirty="0"/>
              <a:t>Enhanced tracking and management of infectious disease outbreaks</a:t>
            </a:r>
          </a:p>
          <a:p>
            <a:r>
              <a:rPr lang="en-US" dirty="0"/>
              <a:t>Integrates disparate elements in </a:t>
            </a:r>
            <a:r>
              <a:rPr lang="en-US" dirty="0" smtClean="0"/>
              <a:t>EHRs</a:t>
            </a:r>
            <a:endParaRPr lang="en-US" dirty="0"/>
          </a:p>
          <a:p>
            <a:pPr lvl="1"/>
            <a:r>
              <a:rPr lang="en-US" dirty="0"/>
              <a:t>Lab test in LOINC with elements in patient chart in SNOMED (e.g. allergies, chief complaint, vital signs, age)</a:t>
            </a:r>
          </a:p>
          <a:p>
            <a:pPr lvl="1"/>
            <a:r>
              <a:rPr lang="en-US" dirty="0"/>
              <a:t>Enables clinical decision support, may aid in reimbursement</a:t>
            </a:r>
          </a:p>
        </p:txBody>
      </p:sp>
      <p:sp>
        <p:nvSpPr>
          <p:cNvPr id="3" name="Title 2"/>
          <p:cNvSpPr>
            <a:spLocks noGrp="1"/>
          </p:cNvSpPr>
          <p:nvPr>
            <p:ph type="title"/>
          </p:nvPr>
        </p:nvSpPr>
        <p:spPr/>
        <p:txBody>
          <a:bodyPr/>
          <a:lstStyle/>
          <a:p>
            <a:r>
              <a:rPr lang="en-US" dirty="0" smtClean="0"/>
              <a:t>Value</a:t>
            </a:r>
            <a:endParaRPr lang="en-US" dirty="0"/>
          </a:p>
        </p:txBody>
      </p:sp>
    </p:spTree>
    <p:extLst>
      <p:ext uri="{BB962C8B-B14F-4D97-AF65-F5344CB8AC3E}">
        <p14:creationId xmlns:p14="http://schemas.microsoft.com/office/powerpoint/2010/main" val="257963860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indent="-342900">
              <a:spcBef>
                <a:spcPts val="0"/>
              </a:spcBef>
              <a:spcAft>
                <a:spcPts val="0"/>
              </a:spcAft>
              <a:buSzPct val="85000"/>
            </a:pPr>
            <a:r>
              <a:rPr lang="en-US" dirty="0"/>
              <a:t>Current roadmap</a:t>
            </a:r>
          </a:p>
          <a:p>
            <a:pPr indent="-342900">
              <a:spcBef>
                <a:spcPts val="0"/>
              </a:spcBef>
              <a:spcAft>
                <a:spcPts val="0"/>
              </a:spcAft>
              <a:buSzPct val="85000"/>
            </a:pPr>
            <a:r>
              <a:rPr lang="en-US" dirty="0"/>
              <a:t>Modeling current SNOMED lab Observables</a:t>
            </a:r>
          </a:p>
          <a:p>
            <a:pPr indent="-342900">
              <a:spcBef>
                <a:spcPts val="0"/>
              </a:spcBef>
              <a:spcAft>
                <a:spcPts val="0"/>
              </a:spcAft>
              <a:buSzPct val="85000"/>
            </a:pPr>
            <a:r>
              <a:rPr lang="en-US" dirty="0"/>
              <a:t>Modeling clinical observables</a:t>
            </a:r>
          </a:p>
          <a:p>
            <a:pPr marL="0" lvl="0" indent="0">
              <a:spcBef>
                <a:spcPts val="0"/>
              </a:spcBef>
              <a:spcAft>
                <a:spcPts val="0"/>
              </a:spcAft>
              <a:buSzPct val="85000"/>
              <a:buNone/>
            </a:pPr>
            <a:endParaRPr lang="en-US" dirty="0" smtClean="0"/>
          </a:p>
        </p:txBody>
      </p:sp>
      <p:sp>
        <p:nvSpPr>
          <p:cNvPr id="3" name="Title 2"/>
          <p:cNvSpPr>
            <a:spLocks noGrp="1"/>
          </p:cNvSpPr>
          <p:nvPr>
            <p:ph type="title"/>
          </p:nvPr>
        </p:nvSpPr>
        <p:spPr>
          <a:xfrm>
            <a:off x="457200" y="654196"/>
            <a:ext cx="6592043" cy="507995"/>
          </a:xfrm>
        </p:spPr>
        <p:txBody>
          <a:bodyPr/>
          <a:lstStyle/>
          <a:p>
            <a:r>
              <a:rPr lang="en-US" dirty="0" smtClean="0"/>
              <a:t>Discussion – planning</a:t>
            </a:r>
            <a:endParaRPr lang="en-US" dirty="0"/>
          </a:p>
        </p:txBody>
      </p:sp>
    </p:spTree>
    <p:extLst>
      <p:ext uri="{BB962C8B-B14F-4D97-AF65-F5344CB8AC3E}">
        <p14:creationId xmlns:p14="http://schemas.microsoft.com/office/powerpoint/2010/main" val="127523511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indent="-342900">
              <a:spcBef>
                <a:spcPts val="0"/>
              </a:spcBef>
              <a:spcAft>
                <a:spcPts val="0"/>
              </a:spcAft>
              <a:buSzPct val="85000"/>
            </a:pPr>
            <a:r>
              <a:rPr lang="en-US" dirty="0" smtClean="0">
                <a:solidFill>
                  <a:srgbClr val="0050A0"/>
                </a:solidFill>
              </a:rPr>
              <a:t>IHTSDO </a:t>
            </a:r>
            <a:r>
              <a:rPr lang="en-US" dirty="0">
                <a:solidFill>
                  <a:srgbClr val="0050A0"/>
                </a:solidFill>
              </a:rPr>
              <a:t>Project Team</a:t>
            </a:r>
          </a:p>
          <a:p>
            <a:pPr lvl="1" indent="-342900">
              <a:spcAft>
                <a:spcPts val="0"/>
              </a:spcAft>
              <a:buClr>
                <a:srgbClr val="0055B0"/>
              </a:buClr>
              <a:buSzPct val="85000"/>
            </a:pPr>
            <a:r>
              <a:rPr lang="en-CA" sz="2400" dirty="0" smtClean="0"/>
              <a:t>LOINC-SNOMEDProject@ihtsdo.org</a:t>
            </a:r>
            <a:endParaRPr lang="en-US" sz="2400" dirty="0">
              <a:solidFill>
                <a:srgbClr val="0050A0"/>
              </a:solidFill>
            </a:endParaRPr>
          </a:p>
          <a:p>
            <a:endParaRPr lang="en-US" dirty="0"/>
          </a:p>
        </p:txBody>
      </p:sp>
      <p:sp>
        <p:nvSpPr>
          <p:cNvPr id="3" name="Title 2"/>
          <p:cNvSpPr>
            <a:spLocks noGrp="1"/>
          </p:cNvSpPr>
          <p:nvPr>
            <p:ph type="title"/>
          </p:nvPr>
        </p:nvSpPr>
        <p:spPr/>
        <p:txBody>
          <a:bodyPr/>
          <a:lstStyle/>
          <a:p>
            <a:r>
              <a:rPr lang="en-US" dirty="0" smtClean="0"/>
              <a:t>Contact information</a:t>
            </a:r>
            <a:endParaRPr lang="en-US" dirty="0"/>
          </a:p>
        </p:txBody>
      </p:sp>
    </p:spTree>
    <p:extLst>
      <p:ext uri="{BB962C8B-B14F-4D97-AF65-F5344CB8AC3E}">
        <p14:creationId xmlns:p14="http://schemas.microsoft.com/office/powerpoint/2010/main" val="80850415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376892"/>
            <a:ext cx="8229600" cy="4658007"/>
          </a:xfrm>
        </p:spPr>
        <p:txBody>
          <a:bodyPr/>
          <a:lstStyle/>
          <a:p>
            <a:r>
              <a:rPr lang="en-US" sz="2000" dirty="0" smtClean="0"/>
              <a:t>Content</a:t>
            </a:r>
          </a:p>
          <a:p>
            <a:pPr lvl="1"/>
            <a:r>
              <a:rPr lang="en-US" sz="1800" dirty="0" smtClean="0">
                <a:solidFill>
                  <a:srgbClr val="0050A0"/>
                </a:solidFill>
              </a:rPr>
              <a:t>Alpha </a:t>
            </a:r>
            <a:r>
              <a:rPr lang="en-US" sz="1800" dirty="0">
                <a:solidFill>
                  <a:srgbClr val="0050A0"/>
                </a:solidFill>
              </a:rPr>
              <a:t>prototype </a:t>
            </a:r>
            <a:r>
              <a:rPr lang="en-US" sz="1800" dirty="0" smtClean="0">
                <a:solidFill>
                  <a:srgbClr val="0050A0"/>
                </a:solidFill>
              </a:rPr>
              <a:t>files (including OWL file)</a:t>
            </a:r>
            <a:endParaRPr lang="en-US" sz="1800" dirty="0">
              <a:solidFill>
                <a:srgbClr val="0050A0"/>
              </a:solidFill>
            </a:endParaRPr>
          </a:p>
          <a:p>
            <a:pPr lvl="2" indent="-342900">
              <a:spcBef>
                <a:spcPts val="200"/>
              </a:spcBef>
              <a:spcAft>
                <a:spcPts val="0"/>
              </a:spcAft>
              <a:buSzPct val="85000"/>
            </a:pPr>
            <a:r>
              <a:rPr lang="en-US" sz="1600" dirty="0">
                <a:solidFill>
                  <a:srgbClr val="0050A0"/>
                </a:solidFill>
                <a:hlinkClick r:id="rId2"/>
              </a:rPr>
              <a:t>https://</a:t>
            </a:r>
            <a:r>
              <a:rPr lang="en-US" sz="1600" dirty="0" smtClean="0">
                <a:solidFill>
                  <a:srgbClr val="0050A0"/>
                </a:solidFill>
                <a:hlinkClick r:id="rId2"/>
              </a:rPr>
              <a:t>csfe.aceworkspace.net/sf/frs/do/viewRelease/projects.snomed_ct_international_releases/frs.3_other_releases.loinc_snomed_alpha_prototype</a:t>
            </a:r>
            <a:endParaRPr lang="en-US" sz="1600" dirty="0" smtClean="0">
              <a:solidFill>
                <a:srgbClr val="0050A0"/>
              </a:solidFill>
            </a:endParaRPr>
          </a:p>
          <a:p>
            <a:pPr lvl="1" indent="-342900">
              <a:spcBef>
                <a:spcPts val="200"/>
              </a:spcBef>
              <a:spcAft>
                <a:spcPts val="0"/>
              </a:spcAft>
              <a:buSzPct val="85000"/>
            </a:pPr>
            <a:r>
              <a:rPr lang="en-US" sz="1600" dirty="0" smtClean="0">
                <a:solidFill>
                  <a:srgbClr val="0050A0"/>
                </a:solidFill>
              </a:rPr>
              <a:t>Technology Preview files</a:t>
            </a:r>
          </a:p>
          <a:p>
            <a:pPr lvl="2" indent="-342900">
              <a:spcBef>
                <a:spcPts val="200"/>
              </a:spcBef>
              <a:spcAft>
                <a:spcPts val="0"/>
              </a:spcAft>
              <a:buSzPct val="85000"/>
            </a:pPr>
            <a:r>
              <a:rPr lang="en-US" sz="1600" dirty="0" smtClean="0">
                <a:solidFill>
                  <a:srgbClr val="0050A0"/>
                </a:solidFill>
                <a:hlinkClick r:id="rId3"/>
              </a:rPr>
              <a:t>https</a:t>
            </a:r>
            <a:r>
              <a:rPr lang="en-US" sz="1600" dirty="0">
                <a:solidFill>
                  <a:srgbClr val="0050A0"/>
                </a:solidFill>
                <a:hlinkClick r:id="rId3"/>
              </a:rPr>
              <a:t>://</a:t>
            </a:r>
            <a:r>
              <a:rPr lang="en-US" sz="1600" dirty="0" smtClean="0">
                <a:solidFill>
                  <a:srgbClr val="0050A0"/>
                </a:solidFill>
                <a:hlinkClick r:id="rId3"/>
              </a:rPr>
              <a:t>csfe.aceworkspace.net/sf/frs/do/listReleases/projects.snomed_ct_international_releases/frs.technology_preview_packages</a:t>
            </a:r>
            <a:endParaRPr lang="en-US" sz="1600" dirty="0" smtClean="0">
              <a:solidFill>
                <a:srgbClr val="0050A0"/>
              </a:solidFill>
            </a:endParaRPr>
          </a:p>
          <a:p>
            <a:r>
              <a:rPr lang="en-US" sz="2000" dirty="0" smtClean="0"/>
              <a:t>Implementation</a:t>
            </a:r>
          </a:p>
          <a:p>
            <a:pPr lvl="1"/>
            <a:r>
              <a:rPr lang="en-US" sz="1800" dirty="0" smtClean="0"/>
              <a:t>Horizon and scoping report (Phase 1)</a:t>
            </a:r>
          </a:p>
          <a:p>
            <a:pPr lvl="2"/>
            <a:r>
              <a:rPr lang="en-US" sz="1800" dirty="0">
                <a:hlinkClick r:id="rId4"/>
              </a:rPr>
              <a:t>https://</a:t>
            </a:r>
            <a:r>
              <a:rPr lang="en-US" sz="1800" dirty="0" smtClean="0">
                <a:hlinkClick r:id="rId4"/>
              </a:rPr>
              <a:t>csfe.aceworkspace.net/sf/go/doc10329</a:t>
            </a:r>
            <a:endParaRPr lang="en-US" sz="1800" dirty="0" smtClean="0"/>
          </a:p>
          <a:p>
            <a:pPr lvl="1"/>
            <a:r>
              <a:rPr lang="en-US" sz="1800" dirty="0" smtClean="0"/>
              <a:t>Draft implementation guidance (Phase 2)</a:t>
            </a:r>
          </a:p>
          <a:p>
            <a:pPr lvl="2"/>
            <a:r>
              <a:rPr lang="en-US" sz="1800" dirty="0">
                <a:hlinkClick r:id="rId5"/>
              </a:rPr>
              <a:t>https://</a:t>
            </a:r>
            <a:r>
              <a:rPr lang="en-US" sz="1800" dirty="0" smtClean="0">
                <a:hlinkClick r:id="rId5"/>
              </a:rPr>
              <a:t>csfe.aceworkspace.net/sf/go/doc10699</a:t>
            </a:r>
            <a:endParaRPr lang="en-US" sz="1800" dirty="0" smtClean="0"/>
          </a:p>
          <a:p>
            <a:r>
              <a:rPr lang="en-US" sz="2000" dirty="0" smtClean="0">
                <a:solidFill>
                  <a:srgbClr val="0050A0"/>
                </a:solidFill>
              </a:rPr>
              <a:t>Observables </a:t>
            </a:r>
            <a:r>
              <a:rPr lang="en-US" sz="2000" dirty="0">
                <a:solidFill>
                  <a:srgbClr val="0050A0"/>
                </a:solidFill>
              </a:rPr>
              <a:t>redesign</a:t>
            </a:r>
          </a:p>
          <a:p>
            <a:pPr lvl="1" indent="-342900">
              <a:spcBef>
                <a:spcPts val="200"/>
              </a:spcBef>
              <a:spcAft>
                <a:spcPts val="0"/>
              </a:spcAft>
              <a:buSzPct val="85000"/>
            </a:pPr>
            <a:r>
              <a:rPr lang="en-US" sz="1600" dirty="0">
                <a:solidFill>
                  <a:srgbClr val="0050A0"/>
                </a:solidFill>
                <a:hlinkClick r:id="rId6"/>
              </a:rPr>
              <a:t>https://</a:t>
            </a:r>
            <a:r>
              <a:rPr lang="en-US" sz="1600" dirty="0" smtClean="0">
                <a:solidFill>
                  <a:srgbClr val="0050A0"/>
                </a:solidFill>
                <a:hlinkClick r:id="rId6"/>
              </a:rPr>
              <a:t>csfe.aceworkspace.net/sf/go/doc9931</a:t>
            </a:r>
            <a:endParaRPr lang="en-US" sz="1600" dirty="0" smtClean="0">
              <a:solidFill>
                <a:srgbClr val="0050A0"/>
              </a:solidFill>
            </a:endParaRPr>
          </a:p>
          <a:p>
            <a:pPr indent="-342900">
              <a:spcBef>
                <a:spcPts val="200"/>
              </a:spcBef>
              <a:spcAft>
                <a:spcPts val="0"/>
              </a:spcAft>
              <a:buSzPct val="85000"/>
            </a:pPr>
            <a:r>
              <a:rPr lang="en-US" sz="2000" dirty="0" smtClean="0">
                <a:solidFill>
                  <a:srgbClr val="0050A0"/>
                </a:solidFill>
              </a:rPr>
              <a:t>RII – IHTSDO Agreement</a:t>
            </a:r>
          </a:p>
          <a:p>
            <a:pPr lvl="1" indent="-342900">
              <a:spcBef>
                <a:spcPts val="200"/>
              </a:spcBef>
              <a:spcAft>
                <a:spcPts val="0"/>
              </a:spcAft>
              <a:buSzPct val="85000"/>
            </a:pPr>
            <a:r>
              <a:rPr lang="en-US" sz="1600" dirty="0">
                <a:solidFill>
                  <a:srgbClr val="0050A0"/>
                </a:solidFill>
                <a:hlinkClick r:id="rId7"/>
              </a:rPr>
              <a:t>http://</a:t>
            </a:r>
            <a:r>
              <a:rPr lang="en-US" sz="1600" dirty="0" smtClean="0">
                <a:solidFill>
                  <a:srgbClr val="0050A0"/>
                </a:solidFill>
                <a:hlinkClick r:id="rId7"/>
              </a:rPr>
              <a:t>ihtsdo.org/fileadmin/user_upload/Docs_01/About_IHTSDO/Harmonization/Cooperation_Agreement_between_IHTSDO_and_RII_20130817.pdf</a:t>
            </a:r>
            <a:endParaRPr lang="en-US" sz="1600" dirty="0" smtClean="0">
              <a:solidFill>
                <a:srgbClr val="0050A0"/>
              </a:solidFill>
            </a:endParaRPr>
          </a:p>
          <a:p>
            <a:pPr marL="400050" lvl="1" indent="0">
              <a:spcBef>
                <a:spcPts val="200"/>
              </a:spcBef>
              <a:spcAft>
                <a:spcPts val="0"/>
              </a:spcAft>
              <a:buSzPct val="85000"/>
              <a:buNone/>
            </a:pPr>
            <a:endParaRPr lang="en-US" sz="1800" dirty="0" smtClean="0">
              <a:solidFill>
                <a:srgbClr val="0050A0"/>
              </a:solidFill>
            </a:endParaRPr>
          </a:p>
          <a:p>
            <a:pPr marL="400050" lvl="1" indent="0">
              <a:spcBef>
                <a:spcPts val="200"/>
              </a:spcBef>
              <a:spcAft>
                <a:spcPts val="0"/>
              </a:spcAft>
              <a:buSzPct val="85000"/>
              <a:buNone/>
            </a:pPr>
            <a:endParaRPr lang="en-US" sz="1800" dirty="0" smtClean="0"/>
          </a:p>
          <a:p>
            <a:pPr lvl="1"/>
            <a:endParaRPr lang="en-US" dirty="0"/>
          </a:p>
        </p:txBody>
      </p:sp>
      <p:sp>
        <p:nvSpPr>
          <p:cNvPr id="3" name="Title 2"/>
          <p:cNvSpPr>
            <a:spLocks noGrp="1"/>
          </p:cNvSpPr>
          <p:nvPr>
            <p:ph type="title"/>
          </p:nvPr>
        </p:nvSpPr>
        <p:spPr/>
        <p:txBody>
          <a:bodyPr/>
          <a:lstStyle/>
          <a:p>
            <a:r>
              <a:rPr lang="en-US" dirty="0" smtClean="0"/>
              <a:t>References</a:t>
            </a:r>
            <a:endParaRPr lang="en-US" dirty="0"/>
          </a:p>
        </p:txBody>
      </p:sp>
    </p:spTree>
    <p:extLst>
      <p:ext uri="{BB962C8B-B14F-4D97-AF65-F5344CB8AC3E}">
        <p14:creationId xmlns:p14="http://schemas.microsoft.com/office/powerpoint/2010/main" val="341093748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hape 343"/>
          <p:cNvSpPr txBox="1"/>
          <p:nvPr/>
        </p:nvSpPr>
        <p:spPr>
          <a:xfrm>
            <a:off x="2267584" y="3007677"/>
            <a:ext cx="4988865" cy="523219"/>
          </a:xfrm>
          <a:prstGeom prst="rect">
            <a:avLst/>
          </a:prstGeom>
          <a:noFill/>
          <a:ln>
            <a:noFill/>
          </a:ln>
        </p:spPr>
        <p:txBody>
          <a:bodyPr lIns="91425" tIns="45700" rIns="91425" bIns="45700" anchor="ctr" anchorCtr="0">
            <a:noAutofit/>
          </a:bodyPr>
          <a:lstStyle/>
          <a:p>
            <a:pPr lvl="0">
              <a:buSzPct val="25000"/>
            </a:pPr>
            <a:r>
              <a:rPr lang="en-US" sz="2800" dirty="0" smtClean="0">
                <a:solidFill>
                  <a:srgbClr val="21218A"/>
                </a:solidFill>
                <a:latin typeface="Museo 500"/>
              </a:rPr>
              <a:t>QUESTIONS &amp; DISCUSSION</a:t>
            </a:r>
            <a:endParaRPr lang="en-US" sz="2800" b="1" i="0" u="none" strike="noStrike" cap="none" baseline="0" dirty="0">
              <a:solidFill>
                <a:srgbClr val="21218A"/>
              </a:solidFill>
              <a:latin typeface="Arial"/>
              <a:ea typeface="Arial"/>
              <a:cs typeface="Arial"/>
              <a:sym typeface="Arial"/>
            </a:endParaRPr>
          </a:p>
        </p:txBody>
      </p:sp>
    </p:spTree>
    <p:extLst>
      <p:ext uri="{BB962C8B-B14F-4D97-AF65-F5344CB8AC3E}">
        <p14:creationId xmlns:p14="http://schemas.microsoft.com/office/powerpoint/2010/main" val="31295891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a:t>Internal project team – currently 6 individuals</a:t>
            </a:r>
          </a:p>
          <a:p>
            <a:pPr lvl="1"/>
            <a:r>
              <a:rPr lang="en-US" sz="1800" dirty="0"/>
              <a:t>Head of </a:t>
            </a:r>
            <a:r>
              <a:rPr lang="en-US" sz="1800" dirty="0" smtClean="0"/>
              <a:t>Terminology, </a:t>
            </a:r>
            <a:r>
              <a:rPr lang="en-US" sz="1800" dirty="0"/>
              <a:t>Head of Content </a:t>
            </a:r>
            <a:r>
              <a:rPr lang="en-US" sz="1800" dirty="0" smtClean="0"/>
              <a:t>Development, </a:t>
            </a:r>
            <a:r>
              <a:rPr lang="en-US" sz="1800" dirty="0"/>
              <a:t>Head of Implementation and </a:t>
            </a:r>
            <a:r>
              <a:rPr lang="en-US" sz="1800" dirty="0" smtClean="0"/>
              <a:t>Education, </a:t>
            </a:r>
            <a:r>
              <a:rPr lang="en-US" sz="1800" dirty="0"/>
              <a:t>Head of </a:t>
            </a:r>
            <a:r>
              <a:rPr lang="en-US" sz="1800" dirty="0" smtClean="0"/>
              <a:t>Delivery, Terminologists</a:t>
            </a:r>
            <a:endParaRPr lang="en-US" sz="1800" dirty="0"/>
          </a:p>
          <a:p>
            <a:r>
              <a:rPr lang="en-US" sz="2000" dirty="0" smtClean="0"/>
              <a:t>LOINC project team contact</a:t>
            </a:r>
          </a:p>
          <a:p>
            <a:r>
              <a:rPr lang="en-US" sz="2000" dirty="0" smtClean="0"/>
              <a:t>Executive </a:t>
            </a:r>
            <a:r>
              <a:rPr lang="en-US" sz="2000" dirty="0"/>
              <a:t>Policy </a:t>
            </a:r>
            <a:r>
              <a:rPr lang="en-US" sz="2000" dirty="0" smtClean="0"/>
              <a:t>Group (3 from RII and 3 from IHTSDO)</a:t>
            </a:r>
            <a:endParaRPr lang="en-US" sz="2000" dirty="0"/>
          </a:p>
          <a:p>
            <a:r>
              <a:rPr lang="en-US" sz="2000" dirty="0"/>
              <a:t>Observable and Investigation Model Project</a:t>
            </a:r>
          </a:p>
          <a:p>
            <a:pPr lvl="1"/>
            <a:r>
              <a:rPr lang="en-US" sz="1600" dirty="0"/>
              <a:t>Subproject on </a:t>
            </a:r>
            <a:r>
              <a:rPr lang="en-US" sz="1600" dirty="0" err="1"/>
              <a:t>CollabNet</a:t>
            </a:r>
            <a:r>
              <a:rPr lang="en-US" sz="1600" dirty="0"/>
              <a:t> (</a:t>
            </a:r>
            <a:r>
              <a:rPr lang="en-US" sz="1400" dirty="0"/>
              <a:t>those interested in participating contact SSA or FAS)</a:t>
            </a:r>
          </a:p>
          <a:p>
            <a:r>
              <a:rPr lang="en-US" sz="2000" dirty="0"/>
              <a:t>Project groups (Substance Redesign; Organisms; Microbiology)</a:t>
            </a:r>
          </a:p>
          <a:p>
            <a:r>
              <a:rPr lang="en-US" sz="2000" dirty="0"/>
              <a:t>External collaborators:</a:t>
            </a:r>
          </a:p>
          <a:p>
            <a:pPr lvl="1"/>
            <a:r>
              <a:rPr lang="en-US" sz="1800" dirty="0"/>
              <a:t>US Veterans </a:t>
            </a:r>
            <a:r>
              <a:rPr lang="en-US" sz="1800" dirty="0" smtClean="0"/>
              <a:t>Administration</a:t>
            </a:r>
            <a:endParaRPr lang="en-US" sz="1800" dirty="0"/>
          </a:p>
          <a:p>
            <a:pPr lvl="1"/>
            <a:r>
              <a:rPr lang="en-US" sz="1800" dirty="0"/>
              <a:t>Kaiser </a:t>
            </a:r>
            <a:r>
              <a:rPr lang="en-US" sz="1800" dirty="0" smtClean="0"/>
              <a:t>Permanente</a:t>
            </a:r>
            <a:endParaRPr lang="en-US" sz="1800" dirty="0"/>
          </a:p>
          <a:p>
            <a:r>
              <a:rPr lang="en-US" sz="2000" dirty="0"/>
              <a:t>IHTSDO Content Committee:</a:t>
            </a:r>
          </a:p>
          <a:p>
            <a:pPr lvl="1"/>
            <a:r>
              <a:rPr lang="en-US" sz="1800" dirty="0"/>
              <a:t>Guidance, coordination with other IHTSDO initiatives</a:t>
            </a:r>
          </a:p>
          <a:p>
            <a:r>
              <a:rPr lang="en-US" sz="2000" dirty="0"/>
              <a:t>Contractors: </a:t>
            </a:r>
          </a:p>
          <a:p>
            <a:pPr lvl="1"/>
            <a:r>
              <a:rPr lang="en-US" sz="1800" dirty="0" smtClean="0"/>
              <a:t>Developing </a:t>
            </a:r>
            <a:r>
              <a:rPr lang="en-US" sz="1800" dirty="0"/>
              <a:t>implementation guidance: BITAC</a:t>
            </a:r>
          </a:p>
        </p:txBody>
      </p:sp>
      <p:sp>
        <p:nvSpPr>
          <p:cNvPr id="3" name="Title 2"/>
          <p:cNvSpPr>
            <a:spLocks noGrp="1"/>
          </p:cNvSpPr>
          <p:nvPr>
            <p:ph type="title"/>
          </p:nvPr>
        </p:nvSpPr>
        <p:spPr/>
        <p:txBody>
          <a:bodyPr/>
          <a:lstStyle/>
          <a:p>
            <a:r>
              <a:rPr lang="en-US" dirty="0"/>
              <a:t>Roles of individuals and groups</a:t>
            </a:r>
          </a:p>
        </p:txBody>
      </p:sp>
    </p:spTree>
    <p:extLst>
      <p:ext uri="{BB962C8B-B14F-4D97-AF65-F5344CB8AC3E}">
        <p14:creationId xmlns:p14="http://schemas.microsoft.com/office/powerpoint/2010/main" val="23891595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Scope</a:t>
            </a:r>
          </a:p>
          <a:p>
            <a:pPr lvl="1"/>
            <a:r>
              <a:rPr lang="en-US" dirty="0" smtClean="0"/>
              <a:t>Laboratory LOINC</a:t>
            </a:r>
          </a:p>
          <a:p>
            <a:pPr lvl="1"/>
            <a:r>
              <a:rPr lang="en-US" dirty="0" smtClean="0"/>
              <a:t>Vital signs</a:t>
            </a:r>
          </a:p>
          <a:p>
            <a:pPr lvl="1"/>
            <a:r>
              <a:rPr lang="en-US" dirty="0" smtClean="0"/>
              <a:t>Physiologic measurements</a:t>
            </a:r>
          </a:p>
          <a:p>
            <a:pPr lvl="1"/>
            <a:r>
              <a:rPr lang="en-US" dirty="0" smtClean="0"/>
              <a:t>Anthropomorphic measurements and evaluations</a:t>
            </a:r>
          </a:p>
          <a:p>
            <a:r>
              <a:rPr lang="en-US" dirty="0" smtClean="0"/>
              <a:t>Phases</a:t>
            </a:r>
          </a:p>
          <a:p>
            <a:pPr lvl="1"/>
            <a:r>
              <a:rPr lang="en-US" dirty="0" smtClean="0"/>
              <a:t>Initial</a:t>
            </a:r>
          </a:p>
          <a:p>
            <a:pPr lvl="2"/>
            <a:r>
              <a:rPr lang="en-US" dirty="0" smtClean="0"/>
              <a:t>Top 2000 lab LOINC tests</a:t>
            </a:r>
          </a:p>
          <a:p>
            <a:pPr lvl="2"/>
            <a:r>
              <a:rPr lang="en-US" dirty="0" smtClean="0"/>
              <a:t>Microbiology</a:t>
            </a:r>
          </a:p>
          <a:p>
            <a:pPr lvl="2"/>
            <a:r>
              <a:rPr lang="en-US" dirty="0" smtClean="0"/>
              <a:t>Chemistry</a:t>
            </a:r>
          </a:p>
          <a:p>
            <a:pPr lvl="2"/>
            <a:r>
              <a:rPr lang="en-US" dirty="0" smtClean="0"/>
              <a:t>Vital signs</a:t>
            </a:r>
          </a:p>
          <a:p>
            <a:pPr lvl="1"/>
            <a:r>
              <a:rPr lang="en-US" dirty="0" smtClean="0"/>
              <a:t>Subsequent</a:t>
            </a:r>
          </a:p>
          <a:p>
            <a:pPr lvl="2"/>
            <a:r>
              <a:rPr lang="en-US" dirty="0" smtClean="0"/>
              <a:t>Remainder of lab LOINC</a:t>
            </a:r>
          </a:p>
          <a:p>
            <a:pPr lvl="2"/>
            <a:r>
              <a:rPr lang="en-US" dirty="0" smtClean="0"/>
              <a:t>Measurements</a:t>
            </a:r>
            <a:endParaRPr lang="en-US" dirty="0"/>
          </a:p>
        </p:txBody>
      </p:sp>
      <p:sp>
        <p:nvSpPr>
          <p:cNvPr id="3" name="Title 2"/>
          <p:cNvSpPr>
            <a:spLocks noGrp="1"/>
          </p:cNvSpPr>
          <p:nvPr>
            <p:ph type="title"/>
          </p:nvPr>
        </p:nvSpPr>
        <p:spPr/>
        <p:txBody>
          <a:bodyPr/>
          <a:lstStyle/>
          <a:p>
            <a:r>
              <a:rPr lang="en-US" dirty="0" smtClean="0"/>
              <a:t>Project scope</a:t>
            </a:r>
            <a:endParaRPr lang="en-US" dirty="0"/>
          </a:p>
        </p:txBody>
      </p:sp>
    </p:spTree>
    <p:extLst>
      <p:ext uri="{BB962C8B-B14F-4D97-AF65-F5344CB8AC3E}">
        <p14:creationId xmlns:p14="http://schemas.microsoft.com/office/powerpoint/2010/main" val="6672351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0" name="Rectangle 69"/>
          <p:cNvSpPr/>
          <p:nvPr/>
        </p:nvSpPr>
        <p:spPr bwMode="auto">
          <a:xfrm>
            <a:off x="4780035" y="5638353"/>
            <a:ext cx="3706028" cy="210462"/>
          </a:xfrm>
          <a:prstGeom prst="rect">
            <a:avLst/>
          </a:prstGeom>
          <a:solidFill>
            <a:schemeClr val="tx2">
              <a:lumMod val="60000"/>
              <a:lumOff val="40000"/>
            </a:schemeClr>
          </a:solidFill>
          <a:ln>
            <a:solidFill>
              <a:schemeClr val="accent1"/>
            </a:solidFill>
          </a:ln>
        </p:spPr>
        <p:style>
          <a:lnRef idx="1">
            <a:schemeClr val="accent1"/>
          </a:lnRef>
          <a:fillRef idx="2">
            <a:schemeClr val="accent1"/>
          </a:fillRef>
          <a:effectRef idx="1">
            <a:schemeClr val="accent1"/>
          </a:effectRef>
          <a:fontRef idx="minor">
            <a:schemeClr val="dk1"/>
          </a:fontRef>
        </p:style>
        <p:txBody>
          <a:bodyPr anchor="ctr"/>
          <a:lstStyle/>
          <a:p>
            <a:pPr eaLnBrk="0" hangingPunct="0">
              <a:defRPr/>
            </a:pPr>
            <a:endParaRPr lang="en-NZ" sz="1600" dirty="0">
              <a:solidFill>
                <a:srgbClr val="000000"/>
              </a:solidFill>
            </a:endParaRPr>
          </a:p>
        </p:txBody>
      </p:sp>
      <p:sp>
        <p:nvSpPr>
          <p:cNvPr id="35" name="Rectangle 34"/>
          <p:cNvSpPr/>
          <p:nvPr/>
        </p:nvSpPr>
        <p:spPr bwMode="auto">
          <a:xfrm>
            <a:off x="2046514" y="2846832"/>
            <a:ext cx="6420733" cy="219075"/>
          </a:xfrm>
          <a:prstGeom prst="rect">
            <a:avLst/>
          </a:prstGeom>
          <a:solidFill>
            <a:schemeClr val="tx2">
              <a:lumMod val="60000"/>
              <a:lumOff val="40000"/>
            </a:schemeClr>
          </a:solidFill>
          <a:ln>
            <a:solidFill>
              <a:schemeClr val="accent1"/>
            </a:solidFill>
          </a:ln>
        </p:spPr>
        <p:style>
          <a:lnRef idx="1">
            <a:schemeClr val="accent1"/>
          </a:lnRef>
          <a:fillRef idx="2">
            <a:schemeClr val="accent1"/>
          </a:fillRef>
          <a:effectRef idx="1">
            <a:schemeClr val="accent1"/>
          </a:effectRef>
          <a:fontRef idx="minor">
            <a:schemeClr val="dk1"/>
          </a:fontRef>
        </p:style>
        <p:txBody>
          <a:bodyPr anchor="ctr"/>
          <a:lstStyle/>
          <a:p>
            <a:pPr eaLnBrk="0" hangingPunct="0">
              <a:defRPr/>
            </a:pPr>
            <a:endParaRPr lang="en-NZ" sz="1600" dirty="0">
              <a:solidFill>
                <a:srgbClr val="000000"/>
              </a:solidFill>
            </a:endParaRPr>
          </a:p>
        </p:txBody>
      </p:sp>
      <p:sp>
        <p:nvSpPr>
          <p:cNvPr id="33" name="Rectangle 32"/>
          <p:cNvSpPr/>
          <p:nvPr/>
        </p:nvSpPr>
        <p:spPr bwMode="auto">
          <a:xfrm>
            <a:off x="684842" y="1380371"/>
            <a:ext cx="7796948" cy="211892"/>
          </a:xfrm>
          <a:prstGeom prst="rect">
            <a:avLst/>
          </a:prstGeom>
          <a:solidFill>
            <a:schemeClr val="accent5"/>
          </a:solidFill>
          <a:ln>
            <a:solidFill>
              <a:schemeClr val="accent1"/>
            </a:solidFill>
          </a:ln>
        </p:spPr>
        <p:style>
          <a:lnRef idx="1">
            <a:schemeClr val="accent1"/>
          </a:lnRef>
          <a:fillRef idx="2">
            <a:schemeClr val="accent1"/>
          </a:fillRef>
          <a:effectRef idx="1">
            <a:schemeClr val="accent1"/>
          </a:effectRef>
          <a:fontRef idx="minor">
            <a:schemeClr val="dk1"/>
          </a:fontRef>
        </p:style>
        <p:txBody>
          <a:bodyPr anchor="ctr"/>
          <a:lstStyle/>
          <a:p>
            <a:pPr eaLnBrk="0" hangingPunct="0">
              <a:defRPr/>
            </a:pPr>
            <a:endParaRPr lang="en-NZ" sz="1600" dirty="0">
              <a:solidFill>
                <a:srgbClr val="000000"/>
              </a:solidFill>
            </a:endParaRPr>
          </a:p>
        </p:txBody>
      </p:sp>
      <p:cxnSp>
        <p:nvCxnSpPr>
          <p:cNvPr id="56" name="Straight Connector 55"/>
          <p:cNvCxnSpPr/>
          <p:nvPr/>
        </p:nvCxnSpPr>
        <p:spPr bwMode="auto">
          <a:xfrm rot="5400000">
            <a:off x="193576" y="3613148"/>
            <a:ext cx="550068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bwMode="auto">
          <a:xfrm rot="5400000">
            <a:off x="-1502569" y="3617865"/>
            <a:ext cx="5500687"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6"/>
          <p:cNvSpPr/>
          <p:nvPr/>
        </p:nvSpPr>
        <p:spPr bwMode="auto">
          <a:xfrm>
            <a:off x="82416" y="918943"/>
            <a:ext cx="523220" cy="1225656"/>
          </a:xfrm>
          <a:prstGeom prst="rect">
            <a:avLst/>
          </a:prstGeom>
        </p:spPr>
        <p:txBody>
          <a:bodyPr vert="vert270" wrap="none">
            <a:spAutoFit/>
          </a:bodyPr>
          <a:lstStyle/>
          <a:p>
            <a:pPr algn="ctr" eaLnBrk="0" hangingPunct="0">
              <a:defRPr/>
            </a:pPr>
            <a:r>
              <a:rPr lang="en-NZ" sz="1100" dirty="0" smtClean="0">
                <a:solidFill>
                  <a:schemeClr val="accent6"/>
                </a:solidFill>
                <a:latin typeface="Arial" charset="0"/>
                <a:ea typeface="ＭＳ Ｐゴシック" charset="0"/>
              </a:rPr>
              <a:t>Map LOINC parts </a:t>
            </a:r>
            <a:endParaRPr lang="en-NZ" sz="1100" dirty="0">
              <a:solidFill>
                <a:schemeClr val="accent6"/>
              </a:solidFill>
              <a:latin typeface="Arial" charset="0"/>
              <a:ea typeface="ＭＳ Ｐゴシック" charset="0"/>
            </a:endParaRPr>
          </a:p>
          <a:p>
            <a:pPr algn="ctr" eaLnBrk="0" hangingPunct="0">
              <a:defRPr/>
            </a:pPr>
            <a:r>
              <a:rPr lang="en-NZ" sz="1100" dirty="0" smtClean="0">
                <a:solidFill>
                  <a:schemeClr val="accent6"/>
                </a:solidFill>
                <a:latin typeface="Arial" charset="0"/>
                <a:ea typeface="ＭＳ Ｐゴシック" charset="0"/>
              </a:rPr>
              <a:t>to SNOMED</a:t>
            </a:r>
            <a:endParaRPr lang="en-NZ" sz="1100" dirty="0">
              <a:solidFill>
                <a:schemeClr val="accent6"/>
              </a:solidFill>
              <a:latin typeface="Arial" charset="0"/>
              <a:ea typeface="ＭＳ Ｐゴシック" charset="0"/>
            </a:endParaRPr>
          </a:p>
        </p:txBody>
      </p:sp>
      <p:cxnSp>
        <p:nvCxnSpPr>
          <p:cNvPr id="9" name="Straight Connector 8"/>
          <p:cNvCxnSpPr/>
          <p:nvPr/>
        </p:nvCxnSpPr>
        <p:spPr bwMode="auto">
          <a:xfrm rot="5400000">
            <a:off x="-2074069" y="3548857"/>
            <a:ext cx="5500687" cy="0"/>
          </a:xfrm>
          <a:prstGeom prst="line">
            <a:avLst/>
          </a:prstGeom>
        </p:spPr>
        <p:style>
          <a:lnRef idx="1">
            <a:schemeClr val="accent1"/>
          </a:lnRef>
          <a:fillRef idx="0">
            <a:schemeClr val="accent1"/>
          </a:fillRef>
          <a:effectRef idx="0">
            <a:schemeClr val="accent1"/>
          </a:effectRef>
          <a:fontRef idx="minor">
            <a:schemeClr val="tx1"/>
          </a:fontRef>
        </p:style>
      </p:cxnSp>
      <p:sp>
        <p:nvSpPr>
          <p:cNvPr id="19" name="Notched Right Arrow 18"/>
          <p:cNvSpPr/>
          <p:nvPr/>
        </p:nvSpPr>
        <p:spPr>
          <a:xfrm>
            <a:off x="705492" y="6402793"/>
            <a:ext cx="8072094" cy="57150"/>
          </a:xfrm>
          <a:prstGeom prst="notchedRightArrow">
            <a:avLst/>
          </a:prstGeom>
          <a:ln>
            <a:noFill/>
          </a:ln>
          <a:scene3d>
            <a:camera prst="orthographicFront">
              <a:rot lat="0" lon="0" rev="0"/>
            </a:camera>
            <a:lightRig rig="contrasting" dir="t">
              <a:rot lat="0" lon="0" rev="1200000"/>
            </a:lightRig>
          </a:scene3d>
          <a:sp3d z="-300000" prstMaterial="plastic"/>
        </p:spPr>
        <p:style>
          <a:lnRef idx="1">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20" name="Freeform 19"/>
          <p:cNvSpPr/>
          <p:nvPr/>
        </p:nvSpPr>
        <p:spPr>
          <a:xfrm>
            <a:off x="679450" y="6540500"/>
            <a:ext cx="1162050" cy="57150"/>
          </a:xfrm>
          <a:custGeom>
            <a:avLst/>
            <a:gdLst>
              <a:gd name="connsiteX0" fmla="*/ 0 w 1161743"/>
              <a:gd name="connsiteY0" fmla="*/ 0 h 57150"/>
              <a:gd name="connsiteX1" fmla="*/ 1161743 w 1161743"/>
              <a:gd name="connsiteY1" fmla="*/ 0 h 57150"/>
              <a:gd name="connsiteX2" fmla="*/ 1161743 w 1161743"/>
              <a:gd name="connsiteY2" fmla="*/ 57150 h 57150"/>
              <a:gd name="connsiteX3" fmla="*/ 0 w 1161743"/>
              <a:gd name="connsiteY3" fmla="*/ 57150 h 57150"/>
              <a:gd name="connsiteX4" fmla="*/ 0 w 1161743"/>
              <a:gd name="connsiteY4" fmla="*/ 0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1743" h="57150">
                <a:moveTo>
                  <a:pt x="0" y="0"/>
                </a:moveTo>
                <a:lnTo>
                  <a:pt x="1161743" y="0"/>
                </a:lnTo>
                <a:lnTo>
                  <a:pt x="1161743" y="57150"/>
                </a:lnTo>
                <a:lnTo>
                  <a:pt x="0" y="57150"/>
                </a:lnTo>
                <a:lnTo>
                  <a:pt x="0" y="0"/>
                </a:lnTo>
                <a:close/>
              </a:path>
            </a:pathLst>
          </a:custGeom>
        </p:spPr>
        <p:style>
          <a:lnRef idx="1">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78232" tIns="78232" rIns="78232" bIns="78232" spcCol="1270" anchor="b"/>
          <a:lstStyle/>
          <a:p>
            <a:pPr algn="ctr" defTabSz="466725" eaLnBrk="0" hangingPunct="0">
              <a:lnSpc>
                <a:spcPct val="90000"/>
              </a:lnSpc>
              <a:spcBef>
                <a:spcPct val="50000"/>
              </a:spcBef>
              <a:spcAft>
                <a:spcPct val="35000"/>
              </a:spcAft>
              <a:defRPr/>
            </a:pPr>
            <a:r>
              <a:rPr lang="en-NZ" sz="1050" dirty="0" smtClean="0">
                <a:solidFill>
                  <a:srgbClr val="000000">
                    <a:hueOff val="0"/>
                    <a:satOff val="0"/>
                    <a:lumOff val="0"/>
                    <a:alphaOff val="0"/>
                  </a:srgbClr>
                </a:solidFill>
              </a:rPr>
              <a:t>Jan 2014</a:t>
            </a:r>
            <a:endParaRPr lang="en-NZ" sz="1050" dirty="0">
              <a:solidFill>
                <a:srgbClr val="000000">
                  <a:hueOff val="0"/>
                  <a:satOff val="0"/>
                  <a:lumOff val="0"/>
                  <a:alphaOff val="0"/>
                </a:srgbClr>
              </a:solidFill>
            </a:endParaRPr>
          </a:p>
        </p:txBody>
      </p:sp>
      <p:sp>
        <p:nvSpPr>
          <p:cNvPr id="22" name="Freeform 21"/>
          <p:cNvSpPr/>
          <p:nvPr/>
        </p:nvSpPr>
        <p:spPr>
          <a:xfrm>
            <a:off x="2346436" y="6402793"/>
            <a:ext cx="1160463" cy="57150"/>
          </a:xfrm>
          <a:custGeom>
            <a:avLst/>
            <a:gdLst>
              <a:gd name="connsiteX0" fmla="*/ 0 w 1161743"/>
              <a:gd name="connsiteY0" fmla="*/ 0 h 57150"/>
              <a:gd name="connsiteX1" fmla="*/ 1161743 w 1161743"/>
              <a:gd name="connsiteY1" fmla="*/ 0 h 57150"/>
              <a:gd name="connsiteX2" fmla="*/ 1161743 w 1161743"/>
              <a:gd name="connsiteY2" fmla="*/ 57150 h 57150"/>
              <a:gd name="connsiteX3" fmla="*/ 0 w 1161743"/>
              <a:gd name="connsiteY3" fmla="*/ 57150 h 57150"/>
              <a:gd name="connsiteX4" fmla="*/ 0 w 1161743"/>
              <a:gd name="connsiteY4" fmla="*/ 0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1743" h="57150">
                <a:moveTo>
                  <a:pt x="0" y="0"/>
                </a:moveTo>
                <a:lnTo>
                  <a:pt x="1161743" y="0"/>
                </a:lnTo>
                <a:lnTo>
                  <a:pt x="1161743" y="57150"/>
                </a:lnTo>
                <a:lnTo>
                  <a:pt x="0" y="57150"/>
                </a:lnTo>
                <a:lnTo>
                  <a:pt x="0" y="0"/>
                </a:lnTo>
                <a:close/>
              </a:path>
            </a:pathLst>
          </a:custGeom>
        </p:spPr>
        <p:style>
          <a:lnRef idx="1">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78232" tIns="78232" rIns="78232" bIns="78232" spcCol="1270"/>
          <a:lstStyle/>
          <a:p>
            <a:pPr algn="ctr" defTabSz="466725" eaLnBrk="0" hangingPunct="0">
              <a:lnSpc>
                <a:spcPct val="90000"/>
              </a:lnSpc>
              <a:spcBef>
                <a:spcPct val="50000"/>
              </a:spcBef>
              <a:spcAft>
                <a:spcPct val="35000"/>
              </a:spcAft>
              <a:defRPr/>
            </a:pPr>
            <a:r>
              <a:rPr lang="en-NZ" sz="1050" dirty="0" smtClean="0">
                <a:solidFill>
                  <a:srgbClr val="000000">
                    <a:hueOff val="0"/>
                    <a:satOff val="0"/>
                    <a:lumOff val="0"/>
                    <a:alphaOff val="0"/>
                  </a:srgbClr>
                </a:solidFill>
              </a:rPr>
              <a:t>June 2014</a:t>
            </a:r>
            <a:endParaRPr lang="en-NZ" sz="1050" dirty="0">
              <a:solidFill>
                <a:srgbClr val="000000">
                  <a:hueOff val="0"/>
                  <a:satOff val="0"/>
                  <a:lumOff val="0"/>
                  <a:alphaOff val="0"/>
                </a:srgbClr>
              </a:solidFill>
            </a:endParaRPr>
          </a:p>
        </p:txBody>
      </p:sp>
      <p:sp>
        <p:nvSpPr>
          <p:cNvPr id="23" name="Oval 22"/>
          <p:cNvSpPr/>
          <p:nvPr/>
        </p:nvSpPr>
        <p:spPr>
          <a:xfrm>
            <a:off x="2471769" y="6363492"/>
            <a:ext cx="14287" cy="14287"/>
          </a:xfrm>
          <a:prstGeom prst="ellipse">
            <a:avLst/>
          </a:prstGeom>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5" name="Oval 24"/>
          <p:cNvSpPr/>
          <p:nvPr/>
        </p:nvSpPr>
        <p:spPr>
          <a:xfrm>
            <a:off x="3691599" y="6363492"/>
            <a:ext cx="14287" cy="14287"/>
          </a:xfrm>
          <a:prstGeom prst="ellipse">
            <a:avLst/>
          </a:prstGeom>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6" name="Freeform 25"/>
          <p:cNvSpPr/>
          <p:nvPr/>
        </p:nvSpPr>
        <p:spPr>
          <a:xfrm>
            <a:off x="6152528" y="6384925"/>
            <a:ext cx="1162050" cy="57150"/>
          </a:xfrm>
          <a:custGeom>
            <a:avLst/>
            <a:gdLst>
              <a:gd name="connsiteX0" fmla="*/ 0 w 1161743"/>
              <a:gd name="connsiteY0" fmla="*/ 0 h 57150"/>
              <a:gd name="connsiteX1" fmla="*/ 1161743 w 1161743"/>
              <a:gd name="connsiteY1" fmla="*/ 0 h 57150"/>
              <a:gd name="connsiteX2" fmla="*/ 1161743 w 1161743"/>
              <a:gd name="connsiteY2" fmla="*/ 57150 h 57150"/>
              <a:gd name="connsiteX3" fmla="*/ 0 w 1161743"/>
              <a:gd name="connsiteY3" fmla="*/ 57150 h 57150"/>
              <a:gd name="connsiteX4" fmla="*/ 0 w 1161743"/>
              <a:gd name="connsiteY4" fmla="*/ 0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1743" h="57150">
                <a:moveTo>
                  <a:pt x="0" y="0"/>
                </a:moveTo>
                <a:lnTo>
                  <a:pt x="1161743" y="0"/>
                </a:lnTo>
                <a:lnTo>
                  <a:pt x="1161743" y="57150"/>
                </a:lnTo>
                <a:lnTo>
                  <a:pt x="0" y="57150"/>
                </a:lnTo>
                <a:lnTo>
                  <a:pt x="0" y="0"/>
                </a:lnTo>
                <a:close/>
              </a:path>
            </a:pathLst>
          </a:custGeom>
        </p:spPr>
        <p:style>
          <a:lnRef idx="1">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78232" tIns="78232" rIns="78232" bIns="78232" spcCol="1270"/>
          <a:lstStyle/>
          <a:p>
            <a:pPr algn="ctr" defTabSz="466725" eaLnBrk="0" hangingPunct="0">
              <a:lnSpc>
                <a:spcPct val="90000"/>
              </a:lnSpc>
              <a:spcBef>
                <a:spcPct val="50000"/>
              </a:spcBef>
              <a:spcAft>
                <a:spcPct val="35000"/>
              </a:spcAft>
              <a:defRPr/>
            </a:pPr>
            <a:r>
              <a:rPr lang="en-NZ" sz="1050" dirty="0" smtClean="0">
                <a:solidFill>
                  <a:srgbClr val="000000">
                    <a:hueOff val="0"/>
                    <a:satOff val="0"/>
                    <a:lumOff val="0"/>
                    <a:alphaOff val="0"/>
                  </a:srgbClr>
                </a:solidFill>
              </a:rPr>
              <a:t>April 2015</a:t>
            </a:r>
            <a:endParaRPr lang="en-NZ" sz="1050" dirty="0">
              <a:solidFill>
                <a:srgbClr val="000000">
                  <a:hueOff val="0"/>
                  <a:satOff val="0"/>
                  <a:lumOff val="0"/>
                  <a:alphaOff val="0"/>
                </a:srgbClr>
              </a:solidFill>
            </a:endParaRPr>
          </a:p>
        </p:txBody>
      </p:sp>
      <p:sp>
        <p:nvSpPr>
          <p:cNvPr id="27" name="Oval 26"/>
          <p:cNvSpPr/>
          <p:nvPr/>
        </p:nvSpPr>
        <p:spPr>
          <a:xfrm>
            <a:off x="4911429" y="6363492"/>
            <a:ext cx="14287" cy="14287"/>
          </a:xfrm>
          <a:prstGeom prst="ellipse">
            <a:avLst/>
          </a:prstGeom>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9" name="Oval 28"/>
          <p:cNvSpPr/>
          <p:nvPr/>
        </p:nvSpPr>
        <p:spPr>
          <a:xfrm>
            <a:off x="6131259" y="6363492"/>
            <a:ext cx="14287" cy="14287"/>
          </a:xfrm>
          <a:prstGeom prst="ellipse">
            <a:avLst/>
          </a:prstGeom>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2049" name="Oval 2048"/>
          <p:cNvSpPr/>
          <p:nvPr/>
        </p:nvSpPr>
        <p:spPr>
          <a:xfrm>
            <a:off x="7358016" y="6357483"/>
            <a:ext cx="17630" cy="20793"/>
          </a:xfrm>
          <a:custGeom>
            <a:avLst/>
            <a:gdLst>
              <a:gd name="connsiteX0" fmla="*/ 0 w 14287"/>
              <a:gd name="connsiteY0" fmla="*/ 7144 h 14287"/>
              <a:gd name="connsiteX1" fmla="*/ 7144 w 14287"/>
              <a:gd name="connsiteY1" fmla="*/ 0 h 14287"/>
              <a:gd name="connsiteX2" fmla="*/ 14288 w 14287"/>
              <a:gd name="connsiteY2" fmla="*/ 7144 h 14287"/>
              <a:gd name="connsiteX3" fmla="*/ 7144 w 14287"/>
              <a:gd name="connsiteY3" fmla="*/ 14288 h 14287"/>
              <a:gd name="connsiteX4" fmla="*/ 0 w 14287"/>
              <a:gd name="connsiteY4" fmla="*/ 7144 h 14287"/>
              <a:gd name="connsiteX0" fmla="*/ 0 w 24556"/>
              <a:gd name="connsiteY0" fmla="*/ 13153 h 20297"/>
              <a:gd name="connsiteX1" fmla="*/ 24496 w 24556"/>
              <a:gd name="connsiteY1" fmla="*/ 185 h 20297"/>
              <a:gd name="connsiteX2" fmla="*/ 7144 w 24556"/>
              <a:gd name="connsiteY2" fmla="*/ 6009 h 20297"/>
              <a:gd name="connsiteX3" fmla="*/ 14288 w 24556"/>
              <a:gd name="connsiteY3" fmla="*/ 13153 h 20297"/>
              <a:gd name="connsiteX4" fmla="*/ 7144 w 24556"/>
              <a:gd name="connsiteY4" fmla="*/ 20297 h 20297"/>
              <a:gd name="connsiteX5" fmla="*/ 0 w 24556"/>
              <a:gd name="connsiteY5" fmla="*/ 13153 h 20297"/>
              <a:gd name="connsiteX0" fmla="*/ 218 w 17630"/>
              <a:gd name="connsiteY0" fmla="*/ 20297 h 20793"/>
              <a:gd name="connsiteX1" fmla="*/ 17570 w 17630"/>
              <a:gd name="connsiteY1" fmla="*/ 185 h 20793"/>
              <a:gd name="connsiteX2" fmla="*/ 218 w 17630"/>
              <a:gd name="connsiteY2" fmla="*/ 6009 h 20793"/>
              <a:gd name="connsiteX3" fmla="*/ 7362 w 17630"/>
              <a:gd name="connsiteY3" fmla="*/ 13153 h 20793"/>
              <a:gd name="connsiteX4" fmla="*/ 218 w 17630"/>
              <a:gd name="connsiteY4" fmla="*/ 20297 h 207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630" h="20793">
                <a:moveTo>
                  <a:pt x="218" y="20297"/>
                </a:moveTo>
                <a:cubicBezTo>
                  <a:pt x="1919" y="18136"/>
                  <a:pt x="17570" y="2566"/>
                  <a:pt x="17570" y="185"/>
                </a:cubicBezTo>
                <a:cubicBezTo>
                  <a:pt x="18761" y="-1006"/>
                  <a:pt x="1919" y="3848"/>
                  <a:pt x="218" y="6009"/>
                </a:cubicBezTo>
                <a:cubicBezTo>
                  <a:pt x="-1483" y="8170"/>
                  <a:pt x="7362" y="9207"/>
                  <a:pt x="7362" y="13153"/>
                </a:cubicBezTo>
                <a:cubicBezTo>
                  <a:pt x="7362" y="17099"/>
                  <a:pt x="-1483" y="22458"/>
                  <a:pt x="218" y="20297"/>
                </a:cubicBezTo>
                <a:close/>
              </a:path>
            </a:pathLst>
          </a:custGeom>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34" name="Rectangle 33"/>
          <p:cNvSpPr/>
          <p:nvPr/>
        </p:nvSpPr>
        <p:spPr bwMode="auto">
          <a:xfrm>
            <a:off x="-2222" y="2313402"/>
            <a:ext cx="692497" cy="1289776"/>
          </a:xfrm>
          <a:prstGeom prst="rect">
            <a:avLst/>
          </a:prstGeom>
        </p:spPr>
        <p:txBody>
          <a:bodyPr vert="vert270" wrap="none">
            <a:spAutoFit/>
          </a:bodyPr>
          <a:lstStyle/>
          <a:p>
            <a:pPr algn="ctr" eaLnBrk="0" hangingPunct="0">
              <a:defRPr/>
            </a:pPr>
            <a:r>
              <a:rPr lang="en-NZ" sz="1100" dirty="0" smtClean="0">
                <a:solidFill>
                  <a:schemeClr val="accent6"/>
                </a:solidFill>
                <a:latin typeface="Arial" charset="0"/>
                <a:ea typeface="ＭＳ Ｐゴシック" charset="0"/>
              </a:rPr>
              <a:t>Map LOINC codes </a:t>
            </a:r>
          </a:p>
          <a:p>
            <a:pPr algn="ctr" eaLnBrk="0" hangingPunct="0">
              <a:defRPr/>
            </a:pPr>
            <a:r>
              <a:rPr lang="en-NZ" sz="1100" dirty="0">
                <a:solidFill>
                  <a:schemeClr val="accent6"/>
                </a:solidFill>
                <a:latin typeface="Arial" charset="0"/>
                <a:ea typeface="ＭＳ Ｐゴシック" charset="0"/>
              </a:rPr>
              <a:t>t</a:t>
            </a:r>
            <a:r>
              <a:rPr lang="en-NZ" sz="1100" dirty="0" smtClean="0">
                <a:solidFill>
                  <a:schemeClr val="accent6"/>
                </a:solidFill>
                <a:latin typeface="Arial" charset="0"/>
                <a:ea typeface="ＭＳ Ｐゴシック" charset="0"/>
              </a:rPr>
              <a:t>o SNOMED</a:t>
            </a:r>
          </a:p>
          <a:p>
            <a:pPr algn="ctr" eaLnBrk="0" hangingPunct="0">
              <a:defRPr/>
            </a:pPr>
            <a:r>
              <a:rPr lang="en-NZ" sz="1100" dirty="0" smtClean="0">
                <a:solidFill>
                  <a:schemeClr val="accent6"/>
                </a:solidFill>
                <a:latin typeface="Arial" charset="0"/>
                <a:ea typeface="ＭＳ Ｐゴシック" charset="0"/>
              </a:rPr>
              <a:t>expressions</a:t>
            </a:r>
            <a:endParaRPr lang="en-NZ" sz="1100" dirty="0">
              <a:solidFill>
                <a:schemeClr val="accent6"/>
              </a:solidFill>
              <a:latin typeface="Arial" charset="0"/>
              <a:ea typeface="ＭＳ Ｐゴシック" charset="0"/>
            </a:endParaRPr>
          </a:p>
        </p:txBody>
      </p:sp>
      <p:cxnSp>
        <p:nvCxnSpPr>
          <p:cNvPr id="36" name="Straight Connector 35"/>
          <p:cNvCxnSpPr/>
          <p:nvPr/>
        </p:nvCxnSpPr>
        <p:spPr bwMode="auto">
          <a:xfrm flipH="1">
            <a:off x="61913" y="2187370"/>
            <a:ext cx="61436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bwMode="auto">
          <a:xfrm flipH="1">
            <a:off x="17524" y="828383"/>
            <a:ext cx="609600" cy="3175"/>
          </a:xfrm>
          <a:prstGeom prst="line">
            <a:avLst/>
          </a:prstGeom>
        </p:spPr>
        <p:style>
          <a:lnRef idx="1">
            <a:schemeClr val="accent1"/>
          </a:lnRef>
          <a:fillRef idx="0">
            <a:schemeClr val="accent1"/>
          </a:fillRef>
          <a:effectRef idx="0">
            <a:schemeClr val="accent1"/>
          </a:effectRef>
          <a:fontRef idx="minor">
            <a:schemeClr val="tx1"/>
          </a:fontRef>
        </p:style>
      </p:cxnSp>
      <p:sp>
        <p:nvSpPr>
          <p:cNvPr id="36904" name="TextBox 50"/>
          <p:cNvSpPr txBox="1">
            <a:spLocks noChangeArrowheads="1"/>
          </p:cNvSpPr>
          <p:nvPr/>
        </p:nvSpPr>
        <p:spPr bwMode="auto">
          <a:xfrm>
            <a:off x="3766476" y="141288"/>
            <a:ext cx="174599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gn="l"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lgn="l"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lgn="l"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lgn="l"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50000"/>
              </a:spcBef>
              <a:buFontTx/>
              <a:buNone/>
            </a:pPr>
            <a:r>
              <a:rPr lang="en-US" sz="2800" dirty="0">
                <a:solidFill>
                  <a:schemeClr val="accent2">
                    <a:lumMod val="75000"/>
                  </a:schemeClr>
                </a:solidFill>
                <a:latin typeface="Museo 500"/>
              </a:rPr>
              <a:t>Roadmap</a:t>
            </a:r>
            <a:endParaRPr lang="en-US" sz="2800" dirty="0">
              <a:solidFill>
                <a:schemeClr val="accent2">
                  <a:lumMod val="75000"/>
                </a:schemeClr>
              </a:solidFill>
              <a:latin typeface="Museo 500"/>
              <a:ea typeface="ＭＳ Ｐゴシック" panose="020B0600070205080204" pitchFamily="34" charset="-128"/>
            </a:endParaRPr>
          </a:p>
        </p:txBody>
      </p:sp>
      <p:grpSp>
        <p:nvGrpSpPr>
          <p:cNvPr id="36909" name="Group 2"/>
          <p:cNvGrpSpPr>
            <a:grpSpLocks/>
          </p:cNvGrpSpPr>
          <p:nvPr/>
        </p:nvGrpSpPr>
        <p:grpSpPr bwMode="auto">
          <a:xfrm>
            <a:off x="6908802" y="113746"/>
            <a:ext cx="2242861" cy="1265215"/>
            <a:chOff x="7500168" y="110404"/>
            <a:chExt cx="1415194" cy="1288427"/>
          </a:xfrm>
        </p:grpSpPr>
        <p:sp>
          <p:nvSpPr>
            <p:cNvPr id="36926" name="TextBox 69"/>
            <p:cNvSpPr txBox="1">
              <a:spLocks noChangeArrowheads="1"/>
            </p:cNvSpPr>
            <p:nvPr/>
          </p:nvSpPr>
          <p:spPr bwMode="auto">
            <a:xfrm>
              <a:off x="7914774" y="376307"/>
              <a:ext cx="1000588" cy="50562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lgn="l"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lgn="l"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lgn="l"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50000"/>
                </a:spcBef>
                <a:buFontTx/>
                <a:buNone/>
              </a:pPr>
              <a:r>
                <a:rPr lang="en-GB" sz="1400" dirty="0" smtClean="0">
                  <a:solidFill>
                    <a:srgbClr val="000000"/>
                  </a:solidFill>
                  <a:ea typeface="ＭＳ Ｐゴシック" panose="020B0600070205080204" pitchFamily="34" charset="-128"/>
                </a:rPr>
                <a:t>Technology  Preview release</a:t>
              </a:r>
              <a:endParaRPr lang="en-US" sz="1400" dirty="0">
                <a:solidFill>
                  <a:srgbClr val="000000"/>
                </a:solidFill>
                <a:ea typeface="ＭＳ Ｐゴシック" panose="020B0600070205080204" pitchFamily="34" charset="-128"/>
              </a:endParaRPr>
            </a:p>
          </p:txBody>
        </p:sp>
        <p:grpSp>
          <p:nvGrpSpPr>
            <p:cNvPr id="36927" name="Group 1"/>
            <p:cNvGrpSpPr>
              <a:grpSpLocks/>
            </p:cNvGrpSpPr>
            <p:nvPr/>
          </p:nvGrpSpPr>
          <p:grpSpPr bwMode="auto">
            <a:xfrm>
              <a:off x="7500168" y="110404"/>
              <a:ext cx="1386862" cy="1288427"/>
              <a:chOff x="7004663" y="69848"/>
              <a:chExt cx="1386862" cy="1288427"/>
            </a:xfrm>
          </p:grpSpPr>
          <p:sp>
            <p:nvSpPr>
              <p:cNvPr id="89" name="5-Point Star 88"/>
              <p:cNvSpPr/>
              <p:nvPr/>
            </p:nvSpPr>
            <p:spPr bwMode="auto">
              <a:xfrm>
                <a:off x="7238922" y="950253"/>
                <a:ext cx="116539" cy="157769"/>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1600">
                  <a:solidFill>
                    <a:srgbClr val="FFFFFF"/>
                  </a:solidFill>
                </a:endParaRPr>
              </a:p>
            </p:txBody>
          </p:sp>
          <p:sp>
            <p:nvSpPr>
              <p:cNvPr id="36930" name="TextBox 89"/>
              <p:cNvSpPr txBox="1">
                <a:spLocks noChangeArrowheads="1"/>
              </p:cNvSpPr>
              <p:nvPr/>
            </p:nvSpPr>
            <p:spPr bwMode="auto">
              <a:xfrm>
                <a:off x="7348566" y="825456"/>
                <a:ext cx="1042959" cy="532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lgn="l"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lgn="l"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lgn="l"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50000"/>
                  </a:spcBef>
                  <a:buFontTx/>
                  <a:buNone/>
                </a:pPr>
                <a:r>
                  <a:rPr lang="en-GB" sz="1400" dirty="0" smtClean="0">
                    <a:solidFill>
                      <a:srgbClr val="000000"/>
                    </a:solidFill>
                    <a:ea typeface="ＭＳ Ｐゴシック" panose="020B0600070205080204" pitchFamily="34" charset="-128"/>
                  </a:rPr>
                  <a:t>Candidate baseline</a:t>
                </a:r>
                <a:br>
                  <a:rPr lang="en-GB" sz="1400" dirty="0" smtClean="0">
                    <a:solidFill>
                      <a:srgbClr val="000000"/>
                    </a:solidFill>
                    <a:ea typeface="ＭＳ Ｐゴシック" panose="020B0600070205080204" pitchFamily="34" charset="-128"/>
                  </a:rPr>
                </a:br>
                <a:r>
                  <a:rPr lang="en-GB" sz="1400" dirty="0" smtClean="0">
                    <a:solidFill>
                      <a:srgbClr val="000000"/>
                    </a:solidFill>
                    <a:ea typeface="ＭＳ Ｐゴシック" panose="020B0600070205080204" pitchFamily="34" charset="-128"/>
                  </a:rPr>
                  <a:t> release</a:t>
                </a:r>
                <a:endParaRPr lang="en-US" sz="1400" dirty="0">
                  <a:solidFill>
                    <a:srgbClr val="000000"/>
                  </a:solidFill>
                  <a:ea typeface="ＭＳ Ｐゴシック" panose="020B0600070205080204" pitchFamily="34" charset="-128"/>
                </a:endParaRPr>
              </a:p>
            </p:txBody>
          </p:sp>
          <p:sp>
            <p:nvSpPr>
              <p:cNvPr id="90" name="7-Point Star 89"/>
              <p:cNvSpPr/>
              <p:nvPr/>
            </p:nvSpPr>
            <p:spPr bwMode="auto">
              <a:xfrm>
                <a:off x="7223186" y="113566"/>
                <a:ext cx="137649" cy="192994"/>
              </a:xfrm>
              <a:prstGeom prst="star7">
                <a:avLst/>
              </a:prstGeom>
              <a:no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1600">
                  <a:solidFill>
                    <a:srgbClr val="FFFFFF"/>
                  </a:solidFill>
                </a:endParaRPr>
              </a:p>
            </p:txBody>
          </p:sp>
          <p:sp>
            <p:nvSpPr>
              <p:cNvPr id="36932" name="TextBox 69"/>
              <p:cNvSpPr txBox="1">
                <a:spLocks noChangeArrowheads="1"/>
              </p:cNvSpPr>
              <p:nvPr/>
            </p:nvSpPr>
            <p:spPr bwMode="auto">
              <a:xfrm>
                <a:off x="7467490" y="69848"/>
                <a:ext cx="861969" cy="30778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l" eaLnBrk="0" hangingPunct="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lgn="l" eaLnBrk="0" hangingPunct="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lgn="l" eaLnBrk="0" hangingPunct="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lgn="l"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lgn="l" eaLnBrk="0" hangingPunct="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50000"/>
                  </a:spcBef>
                  <a:buFontTx/>
                  <a:buNone/>
                </a:pPr>
                <a:r>
                  <a:rPr lang="en-GB" sz="1400" dirty="0" smtClean="0">
                    <a:solidFill>
                      <a:srgbClr val="000000"/>
                    </a:solidFill>
                    <a:ea typeface="ＭＳ Ｐゴシック" panose="020B0600070205080204" pitchFamily="34" charset="-128"/>
                  </a:rPr>
                  <a:t>Alpha release</a:t>
                </a:r>
                <a:endParaRPr lang="en-US" sz="1400" dirty="0">
                  <a:solidFill>
                    <a:srgbClr val="000000"/>
                  </a:solidFill>
                  <a:ea typeface="ＭＳ Ｐゴシック" panose="020B0600070205080204" pitchFamily="34" charset="-128"/>
                </a:endParaRPr>
              </a:p>
            </p:txBody>
          </p:sp>
          <p:sp>
            <p:nvSpPr>
              <p:cNvPr id="91" name="Rounded Rectangle 90"/>
              <p:cNvSpPr/>
              <p:nvPr/>
            </p:nvSpPr>
            <p:spPr bwMode="auto">
              <a:xfrm>
                <a:off x="7004663" y="69850"/>
                <a:ext cx="1386862" cy="126720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1600">
                  <a:solidFill>
                    <a:srgbClr val="FFFFFF"/>
                  </a:solidFill>
                </a:endParaRPr>
              </a:p>
            </p:txBody>
          </p:sp>
        </p:grpSp>
      </p:grpSp>
      <p:cxnSp>
        <p:nvCxnSpPr>
          <p:cNvPr id="118" name="Straight Connector 117"/>
          <p:cNvCxnSpPr/>
          <p:nvPr/>
        </p:nvCxnSpPr>
        <p:spPr bwMode="auto">
          <a:xfrm flipH="1">
            <a:off x="48235" y="5040107"/>
            <a:ext cx="60801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bwMode="auto">
          <a:xfrm flipH="1">
            <a:off x="120650" y="3657679"/>
            <a:ext cx="56515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bwMode="auto">
          <a:xfrm flipH="1">
            <a:off x="68217" y="6402793"/>
            <a:ext cx="546100" cy="9525"/>
          </a:xfrm>
          <a:prstGeom prst="line">
            <a:avLst/>
          </a:prstGeom>
        </p:spPr>
        <p:style>
          <a:lnRef idx="1">
            <a:schemeClr val="accent1"/>
          </a:lnRef>
          <a:fillRef idx="0">
            <a:schemeClr val="accent1"/>
          </a:fillRef>
          <a:effectRef idx="0">
            <a:schemeClr val="accent1"/>
          </a:effectRef>
          <a:fontRef idx="minor">
            <a:schemeClr val="tx1"/>
          </a:fontRef>
        </p:style>
      </p:cxnSp>
      <p:sp>
        <p:nvSpPr>
          <p:cNvPr id="110" name="Freeform 109"/>
          <p:cNvSpPr/>
          <p:nvPr/>
        </p:nvSpPr>
        <p:spPr>
          <a:xfrm>
            <a:off x="7885113" y="6540500"/>
            <a:ext cx="1162050" cy="57150"/>
          </a:xfrm>
          <a:custGeom>
            <a:avLst/>
            <a:gdLst>
              <a:gd name="connsiteX0" fmla="*/ 0 w 1161743"/>
              <a:gd name="connsiteY0" fmla="*/ 0 h 57150"/>
              <a:gd name="connsiteX1" fmla="*/ 1161743 w 1161743"/>
              <a:gd name="connsiteY1" fmla="*/ 0 h 57150"/>
              <a:gd name="connsiteX2" fmla="*/ 1161743 w 1161743"/>
              <a:gd name="connsiteY2" fmla="*/ 57150 h 57150"/>
              <a:gd name="connsiteX3" fmla="*/ 0 w 1161743"/>
              <a:gd name="connsiteY3" fmla="*/ 57150 h 57150"/>
              <a:gd name="connsiteX4" fmla="*/ 0 w 1161743"/>
              <a:gd name="connsiteY4" fmla="*/ 0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1743" h="57150">
                <a:moveTo>
                  <a:pt x="0" y="0"/>
                </a:moveTo>
                <a:lnTo>
                  <a:pt x="1161743" y="0"/>
                </a:lnTo>
                <a:lnTo>
                  <a:pt x="1161743" y="57150"/>
                </a:lnTo>
                <a:lnTo>
                  <a:pt x="0" y="57150"/>
                </a:lnTo>
                <a:lnTo>
                  <a:pt x="0" y="0"/>
                </a:lnTo>
                <a:close/>
              </a:path>
            </a:pathLst>
          </a:custGeom>
        </p:spPr>
        <p:style>
          <a:lnRef idx="1">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78232" tIns="78232" rIns="78232" bIns="78232" spcCol="1270" anchor="b"/>
          <a:lstStyle/>
          <a:p>
            <a:pPr algn="ctr" defTabSz="466725" eaLnBrk="0" hangingPunct="0">
              <a:lnSpc>
                <a:spcPct val="90000"/>
              </a:lnSpc>
              <a:spcBef>
                <a:spcPct val="50000"/>
              </a:spcBef>
              <a:spcAft>
                <a:spcPct val="35000"/>
              </a:spcAft>
              <a:defRPr/>
            </a:pPr>
            <a:r>
              <a:rPr lang="en-NZ" sz="1050" dirty="0" smtClean="0">
                <a:solidFill>
                  <a:srgbClr val="000000">
                    <a:hueOff val="0"/>
                    <a:satOff val="0"/>
                    <a:lumOff val="0"/>
                    <a:alphaOff val="0"/>
                  </a:srgbClr>
                </a:solidFill>
              </a:rPr>
              <a:t>July 2015</a:t>
            </a:r>
            <a:endParaRPr lang="en-NZ" sz="1050" dirty="0">
              <a:solidFill>
                <a:srgbClr val="000000">
                  <a:hueOff val="0"/>
                  <a:satOff val="0"/>
                  <a:lumOff val="0"/>
                  <a:alphaOff val="0"/>
                </a:srgbClr>
              </a:solidFill>
            </a:endParaRPr>
          </a:p>
        </p:txBody>
      </p:sp>
      <p:sp>
        <p:nvSpPr>
          <p:cNvPr id="130" name="Freeform 129"/>
          <p:cNvSpPr/>
          <p:nvPr/>
        </p:nvSpPr>
        <p:spPr>
          <a:xfrm>
            <a:off x="4291748" y="6538937"/>
            <a:ext cx="1162050" cy="57150"/>
          </a:xfrm>
          <a:custGeom>
            <a:avLst/>
            <a:gdLst>
              <a:gd name="connsiteX0" fmla="*/ 0 w 1161743"/>
              <a:gd name="connsiteY0" fmla="*/ 0 h 57150"/>
              <a:gd name="connsiteX1" fmla="*/ 1161743 w 1161743"/>
              <a:gd name="connsiteY1" fmla="*/ 0 h 57150"/>
              <a:gd name="connsiteX2" fmla="*/ 1161743 w 1161743"/>
              <a:gd name="connsiteY2" fmla="*/ 57150 h 57150"/>
              <a:gd name="connsiteX3" fmla="*/ 0 w 1161743"/>
              <a:gd name="connsiteY3" fmla="*/ 57150 h 57150"/>
              <a:gd name="connsiteX4" fmla="*/ 0 w 1161743"/>
              <a:gd name="connsiteY4" fmla="*/ 0 h 57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61743" h="57150">
                <a:moveTo>
                  <a:pt x="0" y="0"/>
                </a:moveTo>
                <a:lnTo>
                  <a:pt x="1161743" y="0"/>
                </a:lnTo>
                <a:lnTo>
                  <a:pt x="1161743" y="57150"/>
                </a:lnTo>
                <a:lnTo>
                  <a:pt x="0" y="57150"/>
                </a:lnTo>
                <a:lnTo>
                  <a:pt x="0" y="0"/>
                </a:lnTo>
                <a:close/>
              </a:path>
            </a:pathLst>
          </a:custGeom>
        </p:spPr>
        <p:style>
          <a:lnRef idx="1">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lIns="78232" tIns="78232" rIns="78232" bIns="78232" spcCol="1270" anchor="b"/>
          <a:lstStyle/>
          <a:p>
            <a:pPr algn="ctr" defTabSz="466725" eaLnBrk="0" hangingPunct="0">
              <a:lnSpc>
                <a:spcPct val="90000"/>
              </a:lnSpc>
              <a:spcBef>
                <a:spcPct val="50000"/>
              </a:spcBef>
              <a:spcAft>
                <a:spcPct val="35000"/>
              </a:spcAft>
              <a:defRPr/>
            </a:pPr>
            <a:r>
              <a:rPr lang="en-NZ" sz="1050" dirty="0" smtClean="0">
                <a:solidFill>
                  <a:srgbClr val="000000">
                    <a:hueOff val="0"/>
                    <a:satOff val="0"/>
                    <a:lumOff val="0"/>
                    <a:alphaOff val="0"/>
                  </a:srgbClr>
                </a:solidFill>
              </a:rPr>
              <a:t>November 2014</a:t>
            </a:r>
            <a:endParaRPr lang="en-NZ" sz="1050" dirty="0">
              <a:solidFill>
                <a:srgbClr val="000000">
                  <a:hueOff val="0"/>
                  <a:satOff val="0"/>
                  <a:lumOff val="0"/>
                  <a:alphaOff val="0"/>
                </a:srgbClr>
              </a:solidFill>
            </a:endParaRPr>
          </a:p>
        </p:txBody>
      </p:sp>
      <p:cxnSp>
        <p:nvCxnSpPr>
          <p:cNvPr id="61" name="Straight Connector 60"/>
          <p:cNvCxnSpPr>
            <a:stCxn id="75" idx="0"/>
          </p:cNvCxnSpPr>
          <p:nvPr/>
        </p:nvCxnSpPr>
        <p:spPr bwMode="auto">
          <a:xfrm flipH="1">
            <a:off x="8486063" y="1410913"/>
            <a:ext cx="12077" cy="5031162"/>
          </a:xfrm>
          <a:prstGeom prst="line">
            <a:avLst/>
          </a:prstGeom>
        </p:spPr>
        <p:style>
          <a:lnRef idx="1">
            <a:schemeClr val="accent1"/>
          </a:lnRef>
          <a:fillRef idx="0">
            <a:schemeClr val="accent1"/>
          </a:fillRef>
          <a:effectRef idx="0">
            <a:schemeClr val="accent1"/>
          </a:effectRef>
          <a:fontRef idx="minor">
            <a:schemeClr val="tx1"/>
          </a:fontRef>
        </p:style>
      </p:cxnSp>
      <p:sp>
        <p:nvSpPr>
          <p:cNvPr id="55" name="5-Point Star 54"/>
          <p:cNvSpPr/>
          <p:nvPr/>
        </p:nvSpPr>
        <p:spPr bwMode="auto">
          <a:xfrm>
            <a:off x="7271757" y="542810"/>
            <a:ext cx="142875" cy="142875"/>
          </a:xfrm>
          <a:prstGeom prst="star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1600">
              <a:solidFill>
                <a:srgbClr val="FFFFFF"/>
              </a:solidFill>
            </a:endParaRPr>
          </a:p>
        </p:txBody>
      </p:sp>
      <p:sp>
        <p:nvSpPr>
          <p:cNvPr id="60" name="5-Point Star 59"/>
          <p:cNvSpPr/>
          <p:nvPr/>
        </p:nvSpPr>
        <p:spPr bwMode="auto">
          <a:xfrm>
            <a:off x="4454011" y="1412362"/>
            <a:ext cx="142875" cy="142875"/>
          </a:xfrm>
          <a:prstGeom prst="star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1600">
              <a:solidFill>
                <a:srgbClr val="FFFFFF"/>
              </a:solidFill>
            </a:endParaRPr>
          </a:p>
        </p:txBody>
      </p:sp>
      <p:sp>
        <p:nvSpPr>
          <p:cNvPr id="64" name="Rectangle 63"/>
          <p:cNvSpPr/>
          <p:nvPr/>
        </p:nvSpPr>
        <p:spPr bwMode="auto">
          <a:xfrm>
            <a:off x="12995" y="4016913"/>
            <a:ext cx="692497" cy="775212"/>
          </a:xfrm>
          <a:prstGeom prst="rect">
            <a:avLst/>
          </a:prstGeom>
        </p:spPr>
        <p:txBody>
          <a:bodyPr vert="vert270" wrap="none">
            <a:spAutoFit/>
          </a:bodyPr>
          <a:lstStyle/>
          <a:p>
            <a:pPr algn="ctr" eaLnBrk="0" hangingPunct="0">
              <a:defRPr/>
            </a:pPr>
            <a:r>
              <a:rPr lang="en-NZ" sz="1100" dirty="0" smtClean="0">
                <a:solidFill>
                  <a:schemeClr val="accent2">
                    <a:lumMod val="75000"/>
                  </a:schemeClr>
                </a:solidFill>
                <a:latin typeface="Arial" charset="0"/>
                <a:ea typeface="ＭＳ Ｐゴシック" charset="0"/>
              </a:rPr>
              <a:t>Develop</a:t>
            </a:r>
          </a:p>
          <a:p>
            <a:pPr algn="ctr" eaLnBrk="0" hangingPunct="0">
              <a:defRPr/>
            </a:pPr>
            <a:r>
              <a:rPr lang="en-NZ" sz="1100" dirty="0">
                <a:solidFill>
                  <a:schemeClr val="accent6"/>
                </a:solidFill>
                <a:latin typeface="Arial" charset="0"/>
                <a:ea typeface="ＭＳ Ｐゴシック" charset="0"/>
              </a:rPr>
              <a:t>d</a:t>
            </a:r>
            <a:r>
              <a:rPr lang="en-NZ" sz="1100" dirty="0" smtClean="0">
                <a:solidFill>
                  <a:schemeClr val="accent6"/>
                </a:solidFill>
                <a:latin typeface="Arial" charset="0"/>
                <a:ea typeface="ＭＳ Ｐゴシック" charset="0"/>
              </a:rPr>
              <a:t>istribution</a:t>
            </a:r>
          </a:p>
          <a:p>
            <a:pPr algn="ctr" eaLnBrk="0" hangingPunct="0">
              <a:defRPr/>
            </a:pPr>
            <a:r>
              <a:rPr lang="en-NZ" sz="1100" dirty="0" smtClean="0">
                <a:solidFill>
                  <a:schemeClr val="accent2">
                    <a:lumMod val="75000"/>
                  </a:schemeClr>
                </a:solidFill>
                <a:latin typeface="Arial" charset="0"/>
                <a:ea typeface="ＭＳ Ｐゴシック" charset="0"/>
              </a:rPr>
              <a:t>format</a:t>
            </a:r>
            <a:endParaRPr lang="en-NZ" sz="1100" dirty="0">
              <a:solidFill>
                <a:schemeClr val="accent2">
                  <a:lumMod val="75000"/>
                </a:schemeClr>
              </a:solidFill>
              <a:latin typeface="Arial" charset="0"/>
              <a:ea typeface="ＭＳ Ｐゴシック" charset="0"/>
            </a:endParaRPr>
          </a:p>
        </p:txBody>
      </p:sp>
      <p:sp>
        <p:nvSpPr>
          <p:cNvPr id="65" name="Rectangle 64"/>
          <p:cNvSpPr/>
          <p:nvPr/>
        </p:nvSpPr>
        <p:spPr bwMode="auto">
          <a:xfrm>
            <a:off x="-80606" y="5047254"/>
            <a:ext cx="861774" cy="1364444"/>
          </a:xfrm>
          <a:prstGeom prst="rect">
            <a:avLst/>
          </a:prstGeom>
        </p:spPr>
        <p:txBody>
          <a:bodyPr vert="vert270" wrap="square">
            <a:spAutoFit/>
          </a:bodyPr>
          <a:lstStyle/>
          <a:p>
            <a:pPr algn="ctr" eaLnBrk="0" hangingPunct="0">
              <a:defRPr/>
            </a:pPr>
            <a:r>
              <a:rPr lang="en-NZ" sz="1100" dirty="0" smtClean="0">
                <a:solidFill>
                  <a:schemeClr val="accent2">
                    <a:lumMod val="75000"/>
                  </a:schemeClr>
                </a:solidFill>
                <a:latin typeface="Arial" charset="0"/>
                <a:ea typeface="ＭＳ Ｐゴシック" charset="0"/>
              </a:rPr>
              <a:t>Create</a:t>
            </a:r>
          </a:p>
          <a:p>
            <a:pPr algn="ctr" eaLnBrk="0" hangingPunct="0">
              <a:defRPr/>
            </a:pPr>
            <a:r>
              <a:rPr lang="en-NZ" sz="1100" dirty="0" smtClean="0">
                <a:solidFill>
                  <a:schemeClr val="accent6"/>
                </a:solidFill>
                <a:latin typeface="Arial" charset="0"/>
                <a:ea typeface="ＭＳ Ｐゴシック" charset="0"/>
              </a:rPr>
              <a:t>SNOMED</a:t>
            </a:r>
            <a:r>
              <a:rPr lang="en-NZ" sz="1100" dirty="0" smtClean="0">
                <a:solidFill>
                  <a:schemeClr val="accent2">
                    <a:lumMod val="75000"/>
                  </a:schemeClr>
                </a:solidFill>
                <a:latin typeface="Arial" charset="0"/>
                <a:ea typeface="ＭＳ Ｐゴシック" charset="0"/>
              </a:rPr>
              <a:t> </a:t>
            </a:r>
          </a:p>
          <a:p>
            <a:pPr algn="ctr" eaLnBrk="0" hangingPunct="0">
              <a:defRPr/>
            </a:pPr>
            <a:r>
              <a:rPr lang="en-NZ" sz="1100" dirty="0" smtClean="0">
                <a:solidFill>
                  <a:schemeClr val="accent2">
                    <a:lumMod val="75000"/>
                  </a:schemeClr>
                </a:solidFill>
                <a:latin typeface="Arial" charset="0"/>
                <a:ea typeface="ＭＳ Ｐゴシック" charset="0"/>
              </a:rPr>
              <a:t>value sets </a:t>
            </a:r>
          </a:p>
          <a:p>
            <a:pPr algn="ctr" eaLnBrk="0" hangingPunct="0">
              <a:defRPr/>
            </a:pPr>
            <a:r>
              <a:rPr lang="en-NZ" sz="1100" dirty="0">
                <a:solidFill>
                  <a:schemeClr val="accent2">
                    <a:lumMod val="75000"/>
                  </a:schemeClr>
                </a:solidFill>
                <a:latin typeface="Arial" charset="0"/>
                <a:ea typeface="ＭＳ Ｐゴシック" charset="0"/>
              </a:rPr>
              <a:t>f</a:t>
            </a:r>
            <a:r>
              <a:rPr lang="en-NZ" sz="1100" dirty="0" smtClean="0">
                <a:solidFill>
                  <a:schemeClr val="accent2">
                    <a:lumMod val="75000"/>
                  </a:schemeClr>
                </a:solidFill>
                <a:latin typeface="Arial" charset="0"/>
                <a:ea typeface="ＭＳ Ｐゴシック" charset="0"/>
              </a:rPr>
              <a:t>or LOINC codes</a:t>
            </a:r>
            <a:endParaRPr lang="en-NZ" sz="1100" dirty="0">
              <a:solidFill>
                <a:schemeClr val="accent2">
                  <a:lumMod val="75000"/>
                </a:schemeClr>
              </a:solidFill>
              <a:latin typeface="Arial" charset="0"/>
              <a:ea typeface="ＭＳ Ｐゴシック" charset="0"/>
            </a:endParaRPr>
          </a:p>
        </p:txBody>
      </p:sp>
      <p:grpSp>
        <p:nvGrpSpPr>
          <p:cNvPr id="3" name="Group 2"/>
          <p:cNvGrpSpPr/>
          <p:nvPr/>
        </p:nvGrpSpPr>
        <p:grpSpPr>
          <a:xfrm>
            <a:off x="2055141" y="4293343"/>
            <a:ext cx="6426650" cy="232822"/>
            <a:chOff x="2462211" y="4501495"/>
            <a:chExt cx="6010953" cy="232822"/>
          </a:xfrm>
          <a:solidFill>
            <a:schemeClr val="accent5"/>
          </a:solidFill>
        </p:grpSpPr>
        <p:sp>
          <p:nvSpPr>
            <p:cNvPr id="68" name="Rectangle 67"/>
            <p:cNvSpPr/>
            <p:nvPr/>
          </p:nvSpPr>
          <p:spPr bwMode="auto">
            <a:xfrm>
              <a:off x="2462211" y="4501495"/>
              <a:ext cx="6010953" cy="232822"/>
            </a:xfrm>
            <a:prstGeom prst="rect">
              <a:avLst/>
            </a:prstGeom>
            <a:grpFill/>
            <a:ln>
              <a:solidFill>
                <a:schemeClr val="accent1"/>
              </a:solidFill>
            </a:ln>
          </p:spPr>
          <p:style>
            <a:lnRef idx="1">
              <a:schemeClr val="accent1"/>
            </a:lnRef>
            <a:fillRef idx="2">
              <a:schemeClr val="accent1"/>
            </a:fillRef>
            <a:effectRef idx="1">
              <a:schemeClr val="accent1"/>
            </a:effectRef>
            <a:fontRef idx="minor">
              <a:schemeClr val="dk1"/>
            </a:fontRef>
          </p:style>
          <p:txBody>
            <a:bodyPr anchor="ctr"/>
            <a:lstStyle/>
            <a:p>
              <a:pPr eaLnBrk="0" hangingPunct="0">
                <a:defRPr/>
              </a:pPr>
              <a:endParaRPr lang="en-NZ" sz="1600" dirty="0">
                <a:solidFill>
                  <a:srgbClr val="000000"/>
                </a:solidFill>
              </a:endParaRPr>
            </a:p>
          </p:txBody>
        </p:sp>
        <p:sp>
          <p:nvSpPr>
            <p:cNvPr id="69" name="7-Point Star 68"/>
            <p:cNvSpPr/>
            <p:nvPr/>
          </p:nvSpPr>
          <p:spPr bwMode="auto">
            <a:xfrm>
              <a:off x="2952280" y="4527218"/>
              <a:ext cx="195428" cy="192994"/>
            </a:xfrm>
            <a:prstGeom prst="star7">
              <a:avLst/>
            </a:prstGeom>
            <a:grp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1600">
                <a:solidFill>
                  <a:srgbClr val="FFFFFF"/>
                </a:solidFill>
              </a:endParaRPr>
            </a:p>
          </p:txBody>
        </p:sp>
      </p:grpSp>
      <p:sp>
        <p:nvSpPr>
          <p:cNvPr id="54" name="7-Point Star 53"/>
          <p:cNvSpPr/>
          <p:nvPr/>
        </p:nvSpPr>
        <p:spPr bwMode="auto">
          <a:xfrm>
            <a:off x="2579101" y="1403277"/>
            <a:ext cx="185737" cy="193999"/>
          </a:xfrm>
          <a:prstGeom prst="star7">
            <a:avLst/>
          </a:prstGeom>
          <a:no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1600">
              <a:solidFill>
                <a:srgbClr val="FFFFFF"/>
              </a:solidFill>
            </a:endParaRPr>
          </a:p>
        </p:txBody>
      </p:sp>
      <p:sp>
        <p:nvSpPr>
          <p:cNvPr id="71" name="7-Point Star 70"/>
          <p:cNvSpPr/>
          <p:nvPr/>
        </p:nvSpPr>
        <p:spPr bwMode="auto">
          <a:xfrm>
            <a:off x="2559677" y="2852168"/>
            <a:ext cx="195428" cy="192994"/>
          </a:xfrm>
          <a:prstGeom prst="star7">
            <a:avLst/>
          </a:prstGeom>
          <a:no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1600">
              <a:solidFill>
                <a:srgbClr val="FFFFFF"/>
              </a:solidFill>
            </a:endParaRPr>
          </a:p>
        </p:txBody>
      </p:sp>
      <p:cxnSp>
        <p:nvCxnSpPr>
          <p:cNvPr id="66" name="Straight Connector 65"/>
          <p:cNvCxnSpPr/>
          <p:nvPr/>
        </p:nvCxnSpPr>
        <p:spPr bwMode="auto">
          <a:xfrm>
            <a:off x="4788661" y="855741"/>
            <a:ext cx="0" cy="5536324"/>
          </a:xfrm>
          <a:prstGeom prst="line">
            <a:avLst/>
          </a:prstGeom>
        </p:spPr>
        <p:style>
          <a:lnRef idx="1">
            <a:schemeClr val="accent1"/>
          </a:lnRef>
          <a:fillRef idx="0">
            <a:schemeClr val="accent1"/>
          </a:fillRef>
          <a:effectRef idx="0">
            <a:schemeClr val="accent1"/>
          </a:effectRef>
          <a:fontRef idx="minor">
            <a:schemeClr val="tx1"/>
          </a:fontRef>
        </p:style>
      </p:cxnSp>
      <p:sp>
        <p:nvSpPr>
          <p:cNvPr id="73" name="5-Point Star 72"/>
          <p:cNvSpPr/>
          <p:nvPr/>
        </p:nvSpPr>
        <p:spPr bwMode="auto">
          <a:xfrm>
            <a:off x="4442779" y="4333081"/>
            <a:ext cx="142875" cy="142875"/>
          </a:xfrm>
          <a:prstGeom prst="star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1600">
              <a:solidFill>
                <a:srgbClr val="FFFFFF"/>
              </a:solidFill>
            </a:endParaRPr>
          </a:p>
        </p:txBody>
      </p:sp>
      <p:sp>
        <p:nvSpPr>
          <p:cNvPr id="58" name="5-Point Star 57"/>
          <p:cNvSpPr/>
          <p:nvPr/>
        </p:nvSpPr>
        <p:spPr bwMode="auto">
          <a:xfrm>
            <a:off x="6320180" y="1407323"/>
            <a:ext cx="142875" cy="142875"/>
          </a:xfrm>
          <a:prstGeom prst="star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1600">
              <a:solidFill>
                <a:srgbClr val="FFFFFF"/>
              </a:solidFill>
            </a:endParaRPr>
          </a:p>
        </p:txBody>
      </p:sp>
      <p:sp>
        <p:nvSpPr>
          <p:cNvPr id="72" name="5-Point Star 71"/>
          <p:cNvSpPr/>
          <p:nvPr/>
        </p:nvSpPr>
        <p:spPr bwMode="auto">
          <a:xfrm>
            <a:off x="6353096" y="2885057"/>
            <a:ext cx="142875" cy="142875"/>
          </a:xfrm>
          <a:prstGeom prst="star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1600">
              <a:solidFill>
                <a:srgbClr val="FFFFFF"/>
              </a:solidFill>
            </a:endParaRPr>
          </a:p>
        </p:txBody>
      </p:sp>
      <p:sp>
        <p:nvSpPr>
          <p:cNvPr id="74" name="5-Point Star 73"/>
          <p:cNvSpPr/>
          <p:nvPr/>
        </p:nvSpPr>
        <p:spPr bwMode="auto">
          <a:xfrm>
            <a:off x="6360458" y="4338316"/>
            <a:ext cx="142875" cy="142875"/>
          </a:xfrm>
          <a:prstGeom prst="star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1600">
              <a:solidFill>
                <a:srgbClr val="FFFFFF"/>
              </a:solidFill>
            </a:endParaRPr>
          </a:p>
        </p:txBody>
      </p:sp>
      <p:sp>
        <p:nvSpPr>
          <p:cNvPr id="75" name="5-Point Star 74"/>
          <p:cNvSpPr/>
          <p:nvPr/>
        </p:nvSpPr>
        <p:spPr bwMode="auto">
          <a:xfrm>
            <a:off x="8409906" y="1410913"/>
            <a:ext cx="176467" cy="163261"/>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1600">
              <a:solidFill>
                <a:srgbClr val="FFFFFF"/>
              </a:solidFill>
            </a:endParaRPr>
          </a:p>
        </p:txBody>
      </p:sp>
      <p:sp>
        <p:nvSpPr>
          <p:cNvPr id="76" name="5-Point Star 75"/>
          <p:cNvSpPr/>
          <p:nvPr/>
        </p:nvSpPr>
        <p:spPr bwMode="auto">
          <a:xfrm>
            <a:off x="8379081" y="2871157"/>
            <a:ext cx="176467" cy="163261"/>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1600">
              <a:solidFill>
                <a:srgbClr val="FFFFFF"/>
              </a:solidFill>
            </a:endParaRPr>
          </a:p>
        </p:txBody>
      </p:sp>
      <p:sp>
        <p:nvSpPr>
          <p:cNvPr id="77" name="5-Point Star 76"/>
          <p:cNvSpPr/>
          <p:nvPr/>
        </p:nvSpPr>
        <p:spPr bwMode="auto">
          <a:xfrm>
            <a:off x="8393733" y="4293343"/>
            <a:ext cx="176467" cy="163261"/>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1600">
              <a:solidFill>
                <a:srgbClr val="FFFFFF"/>
              </a:solidFill>
            </a:endParaRPr>
          </a:p>
        </p:txBody>
      </p:sp>
      <p:cxnSp>
        <p:nvCxnSpPr>
          <p:cNvPr id="67" name="Straight Connector 66"/>
          <p:cNvCxnSpPr/>
          <p:nvPr/>
        </p:nvCxnSpPr>
        <p:spPr bwMode="auto">
          <a:xfrm>
            <a:off x="6663567" y="819938"/>
            <a:ext cx="0" cy="5613959"/>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59" name="5-Point Star 58"/>
          <p:cNvSpPr/>
          <p:nvPr/>
        </p:nvSpPr>
        <p:spPr bwMode="auto">
          <a:xfrm>
            <a:off x="4436580" y="2880262"/>
            <a:ext cx="142875" cy="142875"/>
          </a:xfrm>
          <a:prstGeom prst="star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defRPr/>
            </a:pPr>
            <a:endParaRPr lang="en-US" sz="1600">
              <a:solidFill>
                <a:srgbClr val="FFFFFF"/>
              </a:solidFill>
            </a:endParaRPr>
          </a:p>
        </p:txBody>
      </p:sp>
      <p:sp>
        <p:nvSpPr>
          <p:cNvPr id="78" name="Up Arrow 2"/>
          <p:cNvSpPr>
            <a:spLocks noChangeArrowheads="1"/>
          </p:cNvSpPr>
          <p:nvPr/>
        </p:nvSpPr>
        <p:spPr bwMode="auto">
          <a:xfrm rot="10800000">
            <a:off x="6227346" y="5969109"/>
            <a:ext cx="1065836" cy="411878"/>
          </a:xfrm>
          <a:prstGeom prst="upArrow">
            <a:avLst>
              <a:gd name="adj1" fmla="val 50000"/>
              <a:gd name="adj2" fmla="val 50000"/>
            </a:avLst>
          </a:prstGeom>
          <a:solidFill>
            <a:srgbClr val="FFC000"/>
          </a:solidFill>
          <a:ln w="9525" algn="ctr">
            <a:solidFill>
              <a:srgbClr val="808080"/>
            </a:solidFill>
            <a:round/>
            <a:headEnd/>
            <a:tailEnd/>
          </a:ln>
        </p:spPr>
        <p:txBody>
          <a:bodyPr wrap="square" lIns="45720" tIns="46800" rIns="45720" bIns="46800" anchor="ctr">
            <a:spAutoFit/>
            <a:scene3d>
              <a:camera prst="orthographicFront">
                <a:rot lat="0" lon="0" rev="10799999"/>
              </a:camera>
              <a:lightRig rig="threePt" dir="t"/>
            </a:scene3d>
          </a:bodyPr>
          <a:lstStyle>
            <a:lvl1pPr eaLnBrk="0" hangingPunct="0">
              <a:defRPr sz="1000" b="1">
                <a:solidFill>
                  <a:schemeClr val="bg1"/>
                </a:solidFill>
                <a:latin typeface="Arial" panose="020B0604020202020204" pitchFamily="34" charset="0"/>
              </a:defRPr>
            </a:lvl1pPr>
            <a:lvl2pPr marL="742950" indent="-285750" eaLnBrk="0" hangingPunct="0">
              <a:defRPr sz="1000" b="1">
                <a:solidFill>
                  <a:schemeClr val="bg1"/>
                </a:solidFill>
                <a:latin typeface="Arial" panose="020B0604020202020204" pitchFamily="34" charset="0"/>
              </a:defRPr>
            </a:lvl2pPr>
            <a:lvl3pPr marL="1143000" indent="-228600" eaLnBrk="0" hangingPunct="0">
              <a:defRPr sz="1000" b="1">
                <a:solidFill>
                  <a:schemeClr val="bg1"/>
                </a:solidFill>
                <a:latin typeface="Arial" panose="020B0604020202020204" pitchFamily="34" charset="0"/>
              </a:defRPr>
            </a:lvl3pPr>
            <a:lvl4pPr marL="1600200" indent="-228600" eaLnBrk="0" hangingPunct="0">
              <a:defRPr sz="1000" b="1">
                <a:solidFill>
                  <a:schemeClr val="bg1"/>
                </a:solidFill>
                <a:latin typeface="Arial" panose="020B0604020202020204" pitchFamily="34" charset="0"/>
              </a:defRPr>
            </a:lvl4pPr>
            <a:lvl5pPr marL="2057400" indent="-228600" eaLnBrk="0" hangingPunct="0">
              <a:defRPr sz="1000" b="1">
                <a:solidFill>
                  <a:schemeClr val="bg1"/>
                </a:solidFill>
                <a:latin typeface="Arial" panose="020B0604020202020204" pitchFamily="34" charset="0"/>
              </a:defRPr>
            </a:lvl5pPr>
            <a:lvl6pPr marL="2514600" indent="-228600" algn="r" eaLnBrk="0" fontAlgn="base" hangingPunct="0">
              <a:spcBef>
                <a:spcPct val="0"/>
              </a:spcBef>
              <a:spcAft>
                <a:spcPct val="0"/>
              </a:spcAft>
              <a:defRPr sz="1000" b="1">
                <a:solidFill>
                  <a:schemeClr val="bg1"/>
                </a:solidFill>
                <a:latin typeface="Arial" panose="020B0604020202020204" pitchFamily="34" charset="0"/>
              </a:defRPr>
            </a:lvl6pPr>
            <a:lvl7pPr marL="2971800" indent="-228600" algn="r" eaLnBrk="0" fontAlgn="base" hangingPunct="0">
              <a:spcBef>
                <a:spcPct val="0"/>
              </a:spcBef>
              <a:spcAft>
                <a:spcPct val="0"/>
              </a:spcAft>
              <a:defRPr sz="1000" b="1">
                <a:solidFill>
                  <a:schemeClr val="bg1"/>
                </a:solidFill>
                <a:latin typeface="Arial" panose="020B0604020202020204" pitchFamily="34" charset="0"/>
              </a:defRPr>
            </a:lvl7pPr>
            <a:lvl8pPr marL="3429000" indent="-228600" algn="r" eaLnBrk="0" fontAlgn="base" hangingPunct="0">
              <a:spcBef>
                <a:spcPct val="0"/>
              </a:spcBef>
              <a:spcAft>
                <a:spcPct val="0"/>
              </a:spcAft>
              <a:defRPr sz="1000" b="1">
                <a:solidFill>
                  <a:schemeClr val="bg1"/>
                </a:solidFill>
                <a:latin typeface="Arial" panose="020B0604020202020204" pitchFamily="34" charset="0"/>
              </a:defRPr>
            </a:lvl8pPr>
            <a:lvl9pPr marL="3886200" indent="-228600" algn="r" eaLnBrk="0" fontAlgn="base" hangingPunct="0">
              <a:spcBef>
                <a:spcPct val="0"/>
              </a:spcBef>
              <a:spcAft>
                <a:spcPct val="0"/>
              </a:spcAft>
              <a:defRPr sz="1000" b="1">
                <a:solidFill>
                  <a:schemeClr val="bg1"/>
                </a:solidFill>
                <a:latin typeface="Arial" panose="020B0604020202020204" pitchFamily="34" charset="0"/>
              </a:defRPr>
            </a:lvl9pPr>
          </a:lstStyle>
          <a:p>
            <a:pPr algn="ctr">
              <a:spcBef>
                <a:spcPct val="50000"/>
              </a:spcBef>
            </a:pPr>
            <a:r>
              <a:rPr lang="en-US" sz="700" dirty="0" smtClean="0">
                <a:solidFill>
                  <a:srgbClr val="000000"/>
                </a:solidFill>
                <a:latin typeface="Verdana" panose="020B0604030504040204" pitchFamily="34" charset="0"/>
                <a:ea typeface="ＭＳ Ｐゴシック" panose="020B0600070205080204" pitchFamily="34" charset="-128"/>
              </a:rPr>
              <a:t>Business Meeting</a:t>
            </a:r>
            <a:endParaRPr lang="en-US" sz="900" dirty="0">
              <a:solidFill>
                <a:srgbClr val="000000"/>
              </a:solidFill>
              <a:latin typeface="Verdana" panose="020B0604030504040204" pitchFamily="34" charset="0"/>
              <a:ea typeface="ＭＳ Ｐゴシック" panose="020B0600070205080204" pitchFamily="34" charset="-128"/>
            </a:endParaRPr>
          </a:p>
        </p:txBody>
      </p:sp>
      <p:sp>
        <p:nvSpPr>
          <p:cNvPr id="62" name="Up Arrow 2"/>
          <p:cNvSpPr>
            <a:spLocks noChangeArrowheads="1"/>
          </p:cNvSpPr>
          <p:nvPr/>
        </p:nvSpPr>
        <p:spPr bwMode="auto">
          <a:xfrm rot="10800000">
            <a:off x="3934438" y="5965901"/>
            <a:ext cx="1065836" cy="411878"/>
          </a:xfrm>
          <a:prstGeom prst="upArrow">
            <a:avLst>
              <a:gd name="adj1" fmla="val 50000"/>
              <a:gd name="adj2" fmla="val 50000"/>
            </a:avLst>
          </a:prstGeom>
          <a:solidFill>
            <a:srgbClr val="FFC000"/>
          </a:solidFill>
          <a:ln w="9525" algn="ctr">
            <a:solidFill>
              <a:srgbClr val="808080"/>
            </a:solidFill>
            <a:round/>
            <a:headEnd/>
            <a:tailEnd/>
          </a:ln>
        </p:spPr>
        <p:txBody>
          <a:bodyPr wrap="square" lIns="45720" tIns="46800" rIns="45720" bIns="46800" anchor="ctr">
            <a:spAutoFit/>
            <a:scene3d>
              <a:camera prst="orthographicFront">
                <a:rot lat="0" lon="0" rev="10799999"/>
              </a:camera>
              <a:lightRig rig="threePt" dir="t"/>
            </a:scene3d>
          </a:bodyPr>
          <a:lstStyle>
            <a:lvl1pPr eaLnBrk="0" hangingPunct="0">
              <a:defRPr sz="1000" b="1">
                <a:solidFill>
                  <a:schemeClr val="bg1"/>
                </a:solidFill>
                <a:latin typeface="Arial" panose="020B0604020202020204" pitchFamily="34" charset="0"/>
              </a:defRPr>
            </a:lvl1pPr>
            <a:lvl2pPr marL="742950" indent="-285750" eaLnBrk="0" hangingPunct="0">
              <a:defRPr sz="1000" b="1">
                <a:solidFill>
                  <a:schemeClr val="bg1"/>
                </a:solidFill>
                <a:latin typeface="Arial" panose="020B0604020202020204" pitchFamily="34" charset="0"/>
              </a:defRPr>
            </a:lvl2pPr>
            <a:lvl3pPr marL="1143000" indent="-228600" eaLnBrk="0" hangingPunct="0">
              <a:defRPr sz="1000" b="1">
                <a:solidFill>
                  <a:schemeClr val="bg1"/>
                </a:solidFill>
                <a:latin typeface="Arial" panose="020B0604020202020204" pitchFamily="34" charset="0"/>
              </a:defRPr>
            </a:lvl3pPr>
            <a:lvl4pPr marL="1600200" indent="-228600" eaLnBrk="0" hangingPunct="0">
              <a:defRPr sz="1000" b="1">
                <a:solidFill>
                  <a:schemeClr val="bg1"/>
                </a:solidFill>
                <a:latin typeface="Arial" panose="020B0604020202020204" pitchFamily="34" charset="0"/>
              </a:defRPr>
            </a:lvl4pPr>
            <a:lvl5pPr marL="2057400" indent="-228600" eaLnBrk="0" hangingPunct="0">
              <a:defRPr sz="1000" b="1">
                <a:solidFill>
                  <a:schemeClr val="bg1"/>
                </a:solidFill>
                <a:latin typeface="Arial" panose="020B0604020202020204" pitchFamily="34" charset="0"/>
              </a:defRPr>
            </a:lvl5pPr>
            <a:lvl6pPr marL="2514600" indent="-228600" algn="r" eaLnBrk="0" fontAlgn="base" hangingPunct="0">
              <a:spcBef>
                <a:spcPct val="0"/>
              </a:spcBef>
              <a:spcAft>
                <a:spcPct val="0"/>
              </a:spcAft>
              <a:defRPr sz="1000" b="1">
                <a:solidFill>
                  <a:schemeClr val="bg1"/>
                </a:solidFill>
                <a:latin typeface="Arial" panose="020B0604020202020204" pitchFamily="34" charset="0"/>
              </a:defRPr>
            </a:lvl6pPr>
            <a:lvl7pPr marL="2971800" indent="-228600" algn="r" eaLnBrk="0" fontAlgn="base" hangingPunct="0">
              <a:spcBef>
                <a:spcPct val="0"/>
              </a:spcBef>
              <a:spcAft>
                <a:spcPct val="0"/>
              </a:spcAft>
              <a:defRPr sz="1000" b="1">
                <a:solidFill>
                  <a:schemeClr val="bg1"/>
                </a:solidFill>
                <a:latin typeface="Arial" panose="020B0604020202020204" pitchFamily="34" charset="0"/>
              </a:defRPr>
            </a:lvl7pPr>
            <a:lvl8pPr marL="3429000" indent="-228600" algn="r" eaLnBrk="0" fontAlgn="base" hangingPunct="0">
              <a:spcBef>
                <a:spcPct val="0"/>
              </a:spcBef>
              <a:spcAft>
                <a:spcPct val="0"/>
              </a:spcAft>
              <a:defRPr sz="1000" b="1">
                <a:solidFill>
                  <a:schemeClr val="bg1"/>
                </a:solidFill>
                <a:latin typeface="Arial" panose="020B0604020202020204" pitchFamily="34" charset="0"/>
              </a:defRPr>
            </a:lvl8pPr>
            <a:lvl9pPr marL="3886200" indent="-228600" algn="r" eaLnBrk="0" fontAlgn="base" hangingPunct="0">
              <a:spcBef>
                <a:spcPct val="0"/>
              </a:spcBef>
              <a:spcAft>
                <a:spcPct val="0"/>
              </a:spcAft>
              <a:defRPr sz="1000" b="1">
                <a:solidFill>
                  <a:schemeClr val="bg1"/>
                </a:solidFill>
                <a:latin typeface="Arial" panose="020B0604020202020204" pitchFamily="34" charset="0"/>
              </a:defRPr>
            </a:lvl9pPr>
          </a:lstStyle>
          <a:p>
            <a:pPr algn="ctr">
              <a:spcBef>
                <a:spcPct val="50000"/>
              </a:spcBef>
            </a:pPr>
            <a:r>
              <a:rPr lang="en-US" sz="700" dirty="0" smtClean="0">
                <a:solidFill>
                  <a:srgbClr val="000000"/>
                </a:solidFill>
                <a:latin typeface="Verdana" panose="020B0604030504040204" pitchFamily="34" charset="0"/>
                <a:ea typeface="ＭＳ Ｐゴシック" panose="020B0600070205080204" pitchFamily="34" charset="-128"/>
              </a:rPr>
              <a:t>Business Meeting</a:t>
            </a:r>
            <a:endParaRPr lang="en-US" sz="900" dirty="0">
              <a:solidFill>
                <a:srgbClr val="000000"/>
              </a:solidFill>
              <a:latin typeface="Verdana" panose="020B0604030504040204" pitchFamily="34" charset="0"/>
              <a:ea typeface="ＭＳ Ｐゴシック" panose="020B0600070205080204" pitchFamily="34" charset="-128"/>
            </a:endParaRPr>
          </a:p>
        </p:txBody>
      </p:sp>
    </p:spTree>
    <p:custDataLst>
      <p:tags r:id="rId1"/>
    </p:custDataLst>
    <p:extLst>
      <p:ext uri="{BB962C8B-B14F-4D97-AF65-F5344CB8AC3E}">
        <p14:creationId xmlns:p14="http://schemas.microsoft.com/office/powerpoint/2010/main" val="13127485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0" indent="-457200">
              <a:buFont typeface="Arial" panose="020B0604020202020204" pitchFamily="34" charset="0"/>
              <a:buAutoNum type="arabicPeriod"/>
            </a:pPr>
            <a:r>
              <a:rPr lang="en-US" sz="2000" dirty="0" smtClean="0"/>
              <a:t>Collaboration</a:t>
            </a:r>
          </a:p>
          <a:p>
            <a:pPr marL="857250" lvl="1" indent="-457200">
              <a:buFont typeface="+mj-lt"/>
              <a:buAutoNum type="alphaLcPeriod"/>
            </a:pPr>
            <a:r>
              <a:rPr lang="en-US" sz="1800" dirty="0" smtClean="0"/>
              <a:t>Invite </a:t>
            </a:r>
            <a:r>
              <a:rPr lang="en-US" sz="1800" dirty="0"/>
              <a:t>participation by stakeholders</a:t>
            </a:r>
          </a:p>
          <a:p>
            <a:pPr marL="857250" lvl="1" indent="-457200">
              <a:buFont typeface="+mj-lt"/>
              <a:buAutoNum type="alphaLcPeriod"/>
            </a:pPr>
            <a:r>
              <a:rPr lang="en-US" sz="1800" dirty="0"/>
              <a:t>Regular meetings (internal group; </a:t>
            </a:r>
            <a:r>
              <a:rPr lang="en-US" sz="1800" dirty="0" smtClean="0"/>
              <a:t>EPG; KP)</a:t>
            </a:r>
          </a:p>
          <a:p>
            <a:pPr marL="857250" lvl="1" indent="-457200">
              <a:buFont typeface="+mj-lt"/>
              <a:buAutoNum type="alphaLcPeriod"/>
            </a:pPr>
            <a:r>
              <a:rPr lang="en-US" sz="1800" dirty="0"/>
              <a:t>Ensure approach works with other concurrent design projects (e.g. Substance Redesign</a:t>
            </a:r>
            <a:r>
              <a:rPr lang="en-US" sz="1800" dirty="0" smtClean="0"/>
              <a:t>)</a:t>
            </a:r>
            <a:endParaRPr lang="en-US" sz="1800" dirty="0"/>
          </a:p>
          <a:p>
            <a:pPr marL="857250" lvl="1" indent="-457200">
              <a:buFont typeface="+mj-lt"/>
              <a:buAutoNum type="alphaLcPeriod"/>
            </a:pPr>
            <a:r>
              <a:rPr lang="en-US" sz="1800" dirty="0"/>
              <a:t>Publicize work and progress</a:t>
            </a:r>
          </a:p>
          <a:p>
            <a:pPr marL="457200" indent="-457200">
              <a:buFont typeface="Arial" panose="020B0604020202020204" pitchFamily="34" charset="0"/>
              <a:buAutoNum type="arabicPeriod"/>
            </a:pPr>
            <a:r>
              <a:rPr lang="en-US" sz="2000" dirty="0" smtClean="0"/>
              <a:t>Content development</a:t>
            </a:r>
          </a:p>
          <a:p>
            <a:pPr marL="857250" lvl="1" indent="-457200">
              <a:buFont typeface="+mj-lt"/>
              <a:buAutoNum type="alphaLcPeriod"/>
            </a:pPr>
            <a:r>
              <a:rPr lang="en-US" sz="1800" dirty="0" smtClean="0"/>
              <a:t>Add and update </a:t>
            </a:r>
            <a:r>
              <a:rPr lang="en-US" sz="1800" dirty="0"/>
              <a:t>content to SNOMED to complete the LOINC Parts map </a:t>
            </a:r>
            <a:r>
              <a:rPr lang="en-US" sz="1800" dirty="0" smtClean="0"/>
              <a:t>(techniques, substances, etc.)</a:t>
            </a:r>
          </a:p>
          <a:p>
            <a:pPr marL="857250" lvl="1" indent="-457200">
              <a:buFont typeface="+mj-lt"/>
              <a:buAutoNum type="alphaLcPeriod"/>
            </a:pPr>
            <a:r>
              <a:rPr lang="en-US" sz="1800" dirty="0"/>
              <a:t>Determine the best approach for handling complex concepts </a:t>
            </a:r>
          </a:p>
          <a:p>
            <a:pPr marL="857250" lvl="1" indent="-457200">
              <a:buFont typeface="+mj-lt"/>
              <a:buAutoNum type="alphaLcPeriod"/>
            </a:pPr>
            <a:r>
              <a:rPr lang="en-US" sz="1800" dirty="0"/>
              <a:t>Create documentation of process and outcomes </a:t>
            </a:r>
            <a:endParaRPr lang="en-US" sz="1800" dirty="0" smtClean="0"/>
          </a:p>
          <a:p>
            <a:pPr marL="857250" lvl="1" indent="-457200">
              <a:buFont typeface="+mj-lt"/>
              <a:buAutoNum type="alphaLcPeriod"/>
            </a:pPr>
            <a:r>
              <a:rPr lang="en-US" sz="1800" dirty="0"/>
              <a:t>Create and deliver alpha release and Technology </a:t>
            </a:r>
            <a:r>
              <a:rPr lang="en-US" sz="1800" dirty="0" smtClean="0"/>
              <a:t>Preview</a:t>
            </a:r>
          </a:p>
          <a:p>
            <a:pPr marL="457200" indent="-457200">
              <a:buFont typeface="Arial" panose="020B0604020202020204" pitchFamily="34" charset="0"/>
              <a:buAutoNum type="arabicPeriod"/>
            </a:pPr>
            <a:r>
              <a:rPr lang="en-US" sz="2000" dirty="0" smtClean="0"/>
              <a:t>Test and obtain feedback</a:t>
            </a:r>
          </a:p>
          <a:p>
            <a:pPr marL="857250" lvl="1" indent="-457200">
              <a:buFont typeface="+mj-lt"/>
              <a:buAutoNum type="alphaLcPeriod"/>
            </a:pPr>
            <a:r>
              <a:rPr lang="en-US" sz="1800" dirty="0" smtClean="0"/>
              <a:t>Document </a:t>
            </a:r>
            <a:r>
              <a:rPr lang="en-US" sz="1800" dirty="0"/>
              <a:t>and test the Observables model (including description logic) </a:t>
            </a:r>
          </a:p>
          <a:p>
            <a:pPr marL="857250" lvl="1" indent="-457200">
              <a:buFont typeface="+mj-lt"/>
              <a:buAutoNum type="alphaLcPeriod"/>
            </a:pPr>
            <a:r>
              <a:rPr lang="en-US" sz="1800" dirty="0" smtClean="0"/>
              <a:t>Document </a:t>
            </a:r>
            <a:r>
              <a:rPr lang="en-US" sz="1800" dirty="0"/>
              <a:t>the quality test </a:t>
            </a:r>
            <a:r>
              <a:rPr lang="en-US" sz="1800" dirty="0" smtClean="0"/>
              <a:t>plan</a:t>
            </a:r>
          </a:p>
          <a:p>
            <a:pPr marL="857250" lvl="1" indent="-457200">
              <a:buFont typeface="+mj-lt"/>
              <a:buAutoNum type="alphaLcPeriod"/>
            </a:pPr>
            <a:r>
              <a:rPr lang="en-US" sz="1800" dirty="0" smtClean="0"/>
              <a:t>Review feedback on releases from stakeholders</a:t>
            </a:r>
            <a:endParaRPr lang="en-US" sz="1800" dirty="0"/>
          </a:p>
          <a:p>
            <a:pPr marL="129541" indent="0">
              <a:buNone/>
            </a:pPr>
            <a:endParaRPr lang="en-US" sz="2000" dirty="0"/>
          </a:p>
        </p:txBody>
      </p:sp>
      <p:sp>
        <p:nvSpPr>
          <p:cNvPr id="3" name="Title 2"/>
          <p:cNvSpPr>
            <a:spLocks noGrp="1"/>
          </p:cNvSpPr>
          <p:nvPr>
            <p:ph type="title"/>
          </p:nvPr>
        </p:nvSpPr>
        <p:spPr/>
        <p:txBody>
          <a:bodyPr/>
          <a:lstStyle/>
          <a:p>
            <a:r>
              <a:rPr lang="en-US" dirty="0"/>
              <a:t>Development phase objectives</a:t>
            </a:r>
          </a:p>
        </p:txBody>
      </p:sp>
    </p:spTree>
    <p:extLst>
      <p:ext uri="{BB962C8B-B14F-4D97-AF65-F5344CB8AC3E}">
        <p14:creationId xmlns:p14="http://schemas.microsoft.com/office/powerpoint/2010/main" val="42341457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0" indent="-457200">
              <a:buFont typeface="Arial" panose="020B0604020202020204" pitchFamily="34" charset="0"/>
              <a:buAutoNum type="arabicPeriod"/>
            </a:pPr>
            <a:r>
              <a:rPr lang="en-US" sz="2000" dirty="0" smtClean="0"/>
              <a:t>Collaboration</a:t>
            </a:r>
          </a:p>
          <a:p>
            <a:pPr marL="857250" lvl="1" indent="-457200">
              <a:buFont typeface="+mj-lt"/>
              <a:buAutoNum type="alphaLcPeriod"/>
            </a:pPr>
            <a:r>
              <a:rPr lang="en-US" sz="1800" dirty="0" err="1" smtClean="0"/>
              <a:t>IPaLM</a:t>
            </a:r>
            <a:r>
              <a:rPr lang="en-US" sz="1800" dirty="0" smtClean="0"/>
              <a:t> SIG, internal project groups (e.g. Substance Redesign) engaged</a:t>
            </a:r>
            <a:endParaRPr lang="en-US" sz="1800" dirty="0"/>
          </a:p>
          <a:p>
            <a:pPr marL="857250" lvl="1" indent="-457200">
              <a:buFont typeface="+mj-lt"/>
              <a:buAutoNum type="alphaLcPeriod"/>
            </a:pPr>
            <a:r>
              <a:rPr lang="en-US" sz="1800" dirty="0"/>
              <a:t>Regular meetings </a:t>
            </a:r>
            <a:r>
              <a:rPr lang="en-US" sz="1800" dirty="0" smtClean="0"/>
              <a:t>held (internal </a:t>
            </a:r>
            <a:r>
              <a:rPr lang="en-US" sz="1800" dirty="0"/>
              <a:t>group; </a:t>
            </a:r>
            <a:r>
              <a:rPr lang="en-US" sz="1800" dirty="0" smtClean="0"/>
              <a:t>EPG; KP)</a:t>
            </a:r>
          </a:p>
          <a:p>
            <a:pPr marL="857250" lvl="1" indent="-457200">
              <a:buFont typeface="+mj-lt"/>
              <a:buAutoNum type="alphaLcPeriod"/>
            </a:pPr>
            <a:r>
              <a:rPr lang="en-US" sz="1800" dirty="0" smtClean="0"/>
              <a:t>Posters at ICBO and SNOMED CT Showcase this Fall</a:t>
            </a:r>
            <a:endParaRPr lang="en-US" sz="1800" dirty="0"/>
          </a:p>
          <a:p>
            <a:pPr marL="457200" indent="-457200">
              <a:buFont typeface="Arial" panose="020B0604020202020204" pitchFamily="34" charset="0"/>
              <a:buAutoNum type="arabicPeriod"/>
            </a:pPr>
            <a:r>
              <a:rPr lang="en-US" sz="2000" dirty="0" smtClean="0"/>
              <a:t>Content development</a:t>
            </a:r>
          </a:p>
          <a:p>
            <a:pPr marL="857250" lvl="1" indent="-457200">
              <a:buFont typeface="+mj-lt"/>
              <a:buAutoNum type="alphaLcPeriod"/>
            </a:pPr>
            <a:r>
              <a:rPr lang="en-US" sz="1800" dirty="0" smtClean="0"/>
              <a:t>SNOMED concepts added for LOINC Part mapping, metadata, etc.</a:t>
            </a:r>
          </a:p>
          <a:p>
            <a:pPr marL="857250" lvl="1" indent="-457200">
              <a:buFont typeface="+mj-lt"/>
              <a:buAutoNum type="alphaLcPeriod"/>
            </a:pPr>
            <a:r>
              <a:rPr lang="en-US" sz="1800" dirty="0" smtClean="0"/>
              <a:t>Draft implementation guidance released July 2014</a:t>
            </a:r>
          </a:p>
          <a:p>
            <a:pPr marL="857250" lvl="1" indent="-457200">
              <a:buFont typeface="+mj-lt"/>
              <a:buAutoNum type="alphaLcPeriod"/>
            </a:pPr>
            <a:r>
              <a:rPr lang="en-US" sz="1800" dirty="0" smtClean="0"/>
              <a:t>alpha </a:t>
            </a:r>
            <a:r>
              <a:rPr lang="en-US" sz="1800" dirty="0"/>
              <a:t>release </a:t>
            </a:r>
            <a:r>
              <a:rPr lang="en-US" sz="1800" dirty="0" smtClean="0"/>
              <a:t>released May 2014 with documentation </a:t>
            </a:r>
          </a:p>
          <a:p>
            <a:pPr marL="1257300" lvl="2" indent="-457200">
              <a:buFont typeface="+mj-lt"/>
              <a:buAutoNum type="alphaLcPeriod"/>
            </a:pPr>
            <a:r>
              <a:rPr lang="en-US" sz="1800" dirty="0" smtClean="0"/>
              <a:t>117 LOINC Terms</a:t>
            </a:r>
          </a:p>
          <a:p>
            <a:pPr marL="857250" lvl="1" indent="-457200">
              <a:buFont typeface="+mj-lt"/>
              <a:buAutoNum type="alphaLcPeriod"/>
            </a:pPr>
            <a:r>
              <a:rPr lang="en-CA" sz="1800" dirty="0"/>
              <a:t>Development of </a:t>
            </a:r>
            <a:r>
              <a:rPr lang="en-CA" sz="1800" dirty="0" smtClean="0"/>
              <a:t>Technology </a:t>
            </a:r>
            <a:r>
              <a:rPr lang="en-CA" sz="1800" dirty="0"/>
              <a:t>Preview Structure Process</a:t>
            </a:r>
            <a:endParaRPr lang="en-US" sz="1800" dirty="0" smtClean="0"/>
          </a:p>
          <a:p>
            <a:pPr marL="857250" lvl="1" indent="-457200">
              <a:buFont typeface="+mj-lt"/>
              <a:buAutoNum type="alphaLcPeriod"/>
            </a:pPr>
            <a:r>
              <a:rPr lang="en-US" sz="1800" dirty="0" smtClean="0"/>
              <a:t>Technology </a:t>
            </a:r>
            <a:r>
              <a:rPr lang="en-US" sz="1800" dirty="0"/>
              <a:t>Preview </a:t>
            </a:r>
            <a:r>
              <a:rPr lang="en-US" sz="1800" dirty="0" smtClean="0"/>
              <a:t>released October 2014 with documentation</a:t>
            </a:r>
          </a:p>
          <a:p>
            <a:pPr marL="1257300" lvl="2" indent="-457200">
              <a:buFont typeface="+mj-lt"/>
              <a:buAutoNum type="alphaLcPeriod"/>
            </a:pPr>
            <a:r>
              <a:rPr lang="en-US" sz="1800" dirty="0" smtClean="0"/>
              <a:t>2100 LOINC Parts in LOINC Part to SNOMED </a:t>
            </a:r>
            <a:r>
              <a:rPr lang="en-US" sz="1800" dirty="0" err="1" smtClean="0"/>
              <a:t>RefSet</a:t>
            </a:r>
            <a:endParaRPr lang="en-US" sz="1800" dirty="0" smtClean="0"/>
          </a:p>
          <a:p>
            <a:pPr marL="1257300" lvl="2" indent="-457200">
              <a:buFont typeface="+mj-lt"/>
              <a:buAutoNum type="alphaLcPeriod"/>
            </a:pPr>
            <a:r>
              <a:rPr lang="en-US" sz="1800" dirty="0" smtClean="0"/>
              <a:t>9700 LOINC Terms in LOINC Term to Expression </a:t>
            </a:r>
            <a:r>
              <a:rPr lang="en-US" sz="1800" dirty="0" err="1" smtClean="0"/>
              <a:t>RefSet</a:t>
            </a:r>
            <a:endParaRPr lang="en-US" sz="1800" dirty="0"/>
          </a:p>
          <a:p>
            <a:pPr marL="129541" indent="0">
              <a:buNone/>
            </a:pPr>
            <a:endParaRPr lang="en-US" sz="2000" dirty="0"/>
          </a:p>
        </p:txBody>
      </p:sp>
      <p:sp>
        <p:nvSpPr>
          <p:cNvPr id="3" name="Title 2"/>
          <p:cNvSpPr>
            <a:spLocks noGrp="1"/>
          </p:cNvSpPr>
          <p:nvPr>
            <p:ph type="title"/>
          </p:nvPr>
        </p:nvSpPr>
        <p:spPr/>
        <p:txBody>
          <a:bodyPr/>
          <a:lstStyle/>
          <a:p>
            <a:r>
              <a:rPr lang="en-US" dirty="0"/>
              <a:t>Development phase </a:t>
            </a:r>
            <a:r>
              <a:rPr lang="en-US" dirty="0" smtClean="0"/>
              <a:t>progress</a:t>
            </a:r>
            <a:endParaRPr lang="en-US" dirty="0"/>
          </a:p>
        </p:txBody>
      </p:sp>
    </p:spTree>
    <p:extLst>
      <p:ext uri="{BB962C8B-B14F-4D97-AF65-F5344CB8AC3E}">
        <p14:creationId xmlns:p14="http://schemas.microsoft.com/office/powerpoint/2010/main" val="3524702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sz="2000" dirty="0" smtClean="0"/>
              <a:t>3. Test </a:t>
            </a:r>
            <a:r>
              <a:rPr lang="en-US" sz="2000" dirty="0"/>
              <a:t>and obtain feedback</a:t>
            </a:r>
          </a:p>
          <a:p>
            <a:pPr lvl="1" indent="-342900">
              <a:buFont typeface="+mj-lt"/>
              <a:buAutoNum type="alphaLcPeriod"/>
            </a:pPr>
            <a:r>
              <a:rPr lang="en-US" dirty="0"/>
              <a:t>Report on implementation horizon and scope released April 2014</a:t>
            </a:r>
          </a:p>
          <a:p>
            <a:pPr lvl="1" indent="-342900">
              <a:buFont typeface="+mj-lt"/>
              <a:buAutoNum type="alphaLcPeriod"/>
            </a:pPr>
            <a:r>
              <a:rPr lang="en-US" dirty="0"/>
              <a:t>Documented and tested the Observables model (including description logic and creation of OWL ontology) </a:t>
            </a:r>
          </a:p>
          <a:p>
            <a:pPr lvl="1" indent="-342900">
              <a:buFont typeface="+mj-lt"/>
              <a:buAutoNum type="alphaLcPeriod"/>
            </a:pPr>
            <a:r>
              <a:rPr lang="en-US" dirty="0"/>
              <a:t>Performed quality test plan for functionality and reproducibility</a:t>
            </a:r>
          </a:p>
          <a:p>
            <a:pPr lvl="1" indent="-342900">
              <a:buFont typeface="+mj-lt"/>
              <a:buAutoNum type="alphaLcPeriod"/>
            </a:pPr>
            <a:r>
              <a:rPr lang="en-US" dirty="0"/>
              <a:t>Analyzed feedback on alpha prototype and modified content</a:t>
            </a:r>
          </a:p>
          <a:p>
            <a:pPr marL="0" indent="0">
              <a:buNone/>
            </a:pPr>
            <a:endParaRPr lang="en-US" sz="1800" dirty="0"/>
          </a:p>
        </p:txBody>
      </p:sp>
      <p:sp>
        <p:nvSpPr>
          <p:cNvPr id="3" name="Title 2"/>
          <p:cNvSpPr>
            <a:spLocks noGrp="1"/>
          </p:cNvSpPr>
          <p:nvPr>
            <p:ph type="title"/>
          </p:nvPr>
        </p:nvSpPr>
        <p:spPr/>
        <p:txBody>
          <a:bodyPr/>
          <a:lstStyle/>
          <a:p>
            <a:r>
              <a:rPr lang="en-US" dirty="0"/>
              <a:t>Development phase </a:t>
            </a:r>
            <a:r>
              <a:rPr lang="en-US" dirty="0" smtClean="0"/>
              <a:t>progress continued</a:t>
            </a:r>
            <a:endParaRPr lang="en-CA" dirty="0"/>
          </a:p>
        </p:txBody>
      </p:sp>
    </p:spTree>
    <p:extLst>
      <p:ext uri="{BB962C8B-B14F-4D97-AF65-F5344CB8AC3E}">
        <p14:creationId xmlns:p14="http://schemas.microsoft.com/office/powerpoint/2010/main" val="303439153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IHTSDO PPT Template 2014">
  <a:themeElements>
    <a:clrScheme name="IHTSDO CIIO">
      <a:dk1>
        <a:srgbClr val="000000"/>
      </a:dk1>
      <a:lt1>
        <a:srgbClr val="FFFFFF"/>
      </a:lt1>
      <a:dk2>
        <a:srgbClr val="000000"/>
      </a:dk2>
      <a:lt2>
        <a:srgbClr val="808080"/>
      </a:lt2>
      <a:accent1>
        <a:srgbClr val="009972"/>
      </a:accent1>
      <a:accent2>
        <a:srgbClr val="3333CC"/>
      </a:accent2>
      <a:accent3>
        <a:srgbClr val="FFFFFF"/>
      </a:accent3>
      <a:accent4>
        <a:srgbClr val="000000"/>
      </a:accent4>
      <a:accent5>
        <a:srgbClr val="00CC99"/>
      </a:accent5>
      <a:accent6>
        <a:srgbClr val="2D2DB9"/>
      </a:accent6>
      <a:hlink>
        <a:srgbClr val="0000E5"/>
      </a:hlink>
      <a:folHlink>
        <a:srgbClr val="2D2DB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DevelopmentProjectUpdateTemplate.potx" id="{492404F0-9295-4B7B-AE0D-BF34F0C2A655}" vid="{36E6FB44-522B-4589-BB29-1D8912C2C707}"/>
    </a:ext>
  </a:ext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DevelopmentProjectUpdateTemplate</Template>
  <TotalTime>2658</TotalTime>
  <Words>1776</Words>
  <Application>Microsoft Office PowerPoint</Application>
  <PresentationFormat>On-screen Show (4:3)</PresentationFormat>
  <Paragraphs>328</Paragraphs>
  <Slides>33</Slides>
  <Notes>21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33</vt:i4>
      </vt:variant>
    </vt:vector>
  </HeadingPairs>
  <TitlesOfParts>
    <vt:vector size="44" baseType="lpstr">
      <vt:lpstr>ＭＳ Ｐゴシック</vt:lpstr>
      <vt:lpstr>AR PL UMing HK</vt:lpstr>
      <vt:lpstr>Arial</vt:lpstr>
      <vt:lpstr>Calibri</vt:lpstr>
      <vt:lpstr>DejaVu Sans</vt:lpstr>
      <vt:lpstr>Droid Sans Fallback</vt:lpstr>
      <vt:lpstr>Museo 300</vt:lpstr>
      <vt:lpstr>Museo 500</vt:lpstr>
      <vt:lpstr>Times New Roman</vt:lpstr>
      <vt:lpstr>Verdana</vt:lpstr>
      <vt:lpstr>IHTSDO PPT Template 2014</vt:lpstr>
      <vt:lpstr>LOINC – SNOMED  Cooperation on Content</vt:lpstr>
      <vt:lpstr>Background</vt:lpstr>
      <vt:lpstr>Value</vt:lpstr>
      <vt:lpstr>Roles of individuals and groups</vt:lpstr>
      <vt:lpstr>Project scope</vt:lpstr>
      <vt:lpstr>PowerPoint Presentation</vt:lpstr>
      <vt:lpstr>Development phase objectives</vt:lpstr>
      <vt:lpstr>Development phase progress</vt:lpstr>
      <vt:lpstr>Development phase progress continued</vt:lpstr>
      <vt:lpstr>Summary of sequence for content development</vt:lpstr>
      <vt:lpstr>Summary of sequence for content release</vt:lpstr>
      <vt:lpstr>PowerPoint Presentation</vt:lpstr>
      <vt:lpstr>PowerPoint Presentation</vt:lpstr>
      <vt:lpstr>PowerPoint Presentation</vt:lpstr>
      <vt:lpstr>LOINC Term to SNOMED Expression Refset Example – Quality Observable</vt:lpstr>
      <vt:lpstr>LOINC Term to SNOMED Expression Refset Example – Process Observable</vt:lpstr>
      <vt:lpstr>LOINC Term to SNOMED Expression Refset Example – Quality Observable</vt:lpstr>
      <vt:lpstr>LOINC Term to SNOMED Expression Refset Example – Quality Observable</vt:lpstr>
      <vt:lpstr>Challenges in mapping thus far</vt:lpstr>
      <vt:lpstr>Discussion points</vt:lpstr>
      <vt:lpstr>Discussion – mapping and modeling questions</vt:lpstr>
      <vt:lpstr>Discussion – mapping and modeling questions</vt:lpstr>
      <vt:lpstr>Discussion – mapping and modeling questions</vt:lpstr>
      <vt:lpstr>Discussion – mapping and modeling questions</vt:lpstr>
      <vt:lpstr>Discussion – mapping and modeling questions</vt:lpstr>
      <vt:lpstr>LOINC Term to SNOMED Expression Refset Example – Quality Observable</vt:lpstr>
      <vt:lpstr>Discussion – mapping and modeling questions</vt:lpstr>
      <vt:lpstr>Discussion – planning</vt:lpstr>
      <vt:lpstr>PowerPoint Presentation</vt:lpstr>
      <vt:lpstr>Discussion – planning</vt:lpstr>
      <vt:lpstr>Contact information</vt:lpstr>
      <vt:lpstr>References</vt:lpstr>
      <vt:lpstr>PowerPoint Presentation</vt:lpstr>
    </vt:vector>
  </TitlesOfParts>
  <Manager/>
  <Company>IHTSDO</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Sue Santamaria</dc:creator>
  <cp:keywords/>
  <dc:description/>
  <cp:lastModifiedBy>Sue Santamaria</cp:lastModifiedBy>
  <cp:revision>58</cp:revision>
  <dcterms:created xsi:type="dcterms:W3CDTF">2014-09-23T01:03:09Z</dcterms:created>
  <dcterms:modified xsi:type="dcterms:W3CDTF">2014-10-23T23:07:05Z</dcterms:modified>
  <cp:category/>
</cp:coreProperties>
</file>