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handoutMasterIdLst>
    <p:handoutMasterId r:id="rId21"/>
  </p:handoutMasterIdLst>
  <p:sldIdLst>
    <p:sldId id="256" r:id="rId2"/>
    <p:sldId id="343" r:id="rId3"/>
    <p:sldId id="344" r:id="rId4"/>
    <p:sldId id="323" r:id="rId5"/>
    <p:sldId id="297" r:id="rId6"/>
    <p:sldId id="345" r:id="rId7"/>
    <p:sldId id="346" r:id="rId8"/>
    <p:sldId id="347" r:id="rId9"/>
    <p:sldId id="336" r:id="rId10"/>
    <p:sldId id="348" r:id="rId11"/>
    <p:sldId id="349" r:id="rId12"/>
    <p:sldId id="337" r:id="rId13"/>
    <p:sldId id="338" r:id="rId14"/>
    <p:sldId id="339" r:id="rId15"/>
    <p:sldId id="340" r:id="rId16"/>
    <p:sldId id="341" r:id="rId17"/>
    <p:sldId id="342" r:id="rId18"/>
    <p:sldId id="258" r:id="rId19"/>
    <p:sldId id="259" r:id="rId2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0C30"/>
    <a:srgbClr val="4D4F53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2408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B737E41-1B62-4F3D-98E5-8AFEC8EBAC13}" type="datetimeFigureOut">
              <a:rPr lang="en-US" smtClean="0"/>
              <a:pPr/>
              <a:t>10/26/14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F049DC6-6298-490B-A2DE-1630641AD7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237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21" name="Picture 3" descr="UNMC_PPT_Titlepage_grey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2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447800" y="2667000"/>
            <a:ext cx="7543800" cy="1447800"/>
          </a:xfr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012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038600"/>
            <a:ext cx="7543800" cy="533400"/>
          </a:xfrm>
        </p:spPr>
        <p:txBody>
          <a:bodyPr anchor="b"/>
          <a:lstStyle>
            <a:lvl1pPr marL="0" indent="0">
              <a:defRPr sz="2400">
                <a:solidFill>
                  <a:srgbClr val="EAEAE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-1588" y="4648200"/>
            <a:ext cx="9144001" cy="2209800"/>
          </a:xfrm>
          <a:prstGeom prst="rect">
            <a:avLst/>
          </a:prstGeom>
          <a:solidFill>
            <a:srgbClr val="C1BB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9144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9144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057400"/>
            <a:ext cx="37719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2057400"/>
            <a:ext cx="37719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80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057400"/>
            <a:ext cx="7696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706438"/>
          </a:xfrm>
          <a:prstGeom prst="rect">
            <a:avLst/>
          </a:prstGeom>
          <a:solidFill>
            <a:srgbClr val="4D4F53"/>
          </a:solidFill>
          <a:ln w="0" algn="ctr">
            <a:noFill/>
            <a:round/>
            <a:headEnd/>
            <a:tailEnd/>
          </a:ln>
          <a:effectLst>
            <a:outerShdw dist="38100" dir="5400000" rotWithShape="0">
              <a:srgbClr val="000000">
                <a:alpha val="42999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8077" name="Picture 12" descr="UNMC_icon_box_pms186_RGB.eps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70643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152400"/>
            <a:ext cx="5486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  <p:sp>
        <p:nvSpPr>
          <p:cNvPr id="88083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9144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609600" indent="-609600" algn="l" rtl="0" fontAlgn="base">
        <a:lnSpc>
          <a:spcPct val="130000"/>
        </a:lnSpc>
        <a:spcBef>
          <a:spcPct val="20000"/>
        </a:spcBef>
        <a:spcAft>
          <a:spcPct val="0"/>
        </a:spcAft>
        <a:defRPr sz="2800">
          <a:solidFill>
            <a:srgbClr val="C60C30"/>
          </a:solidFill>
          <a:latin typeface="+mn-lt"/>
          <a:ea typeface="+mn-ea"/>
          <a:cs typeface="+mn-cs"/>
        </a:defRPr>
      </a:lvl1pPr>
      <a:lvl2pPr marL="990600" indent="-533400" algn="l" rtl="0" fontAlgn="base">
        <a:lnSpc>
          <a:spcPct val="130000"/>
        </a:lnSpc>
        <a:spcBef>
          <a:spcPct val="20000"/>
        </a:spcBef>
        <a:spcAft>
          <a:spcPct val="0"/>
        </a:spcAft>
        <a:buAutoNum type="arabicPeriod"/>
        <a:defRPr sz="2400">
          <a:solidFill>
            <a:schemeClr val="tx1"/>
          </a:solidFill>
          <a:latin typeface="+mn-lt"/>
        </a:defRPr>
      </a:lvl2pPr>
      <a:lvl3pPr marL="1371600" indent="-457200" algn="l" rtl="0" fontAlgn="base">
        <a:lnSpc>
          <a:spcPct val="130000"/>
        </a:lnSpc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752600" indent="-381000" algn="l" rtl="0" fontAlgn="base">
        <a:lnSpc>
          <a:spcPct val="130000"/>
        </a:lnSpc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4pPr>
      <a:lvl5pPr marL="22098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990600"/>
            <a:ext cx="7543800" cy="3124200"/>
          </a:xfrm>
          <a:ln/>
        </p:spPr>
        <p:txBody>
          <a:bodyPr/>
          <a:lstStyle/>
          <a:p>
            <a:r>
              <a:rPr lang="en-US" dirty="0" smtClean="0"/>
              <a:t>Histopathology and Proposed Observable entity and evaluation procedure Model</a:t>
            </a:r>
            <a:endParaRPr lang="en-US" dirty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4724400"/>
            <a:ext cx="7543800" cy="1752600"/>
          </a:xfrm>
          <a:ln/>
        </p:spPr>
        <p:txBody>
          <a:bodyPr/>
          <a:lstStyle/>
          <a:p>
            <a:r>
              <a:rPr lang="en-US" dirty="0" smtClean="0"/>
              <a:t>W. Scott Campbell, MBA, PhD</a:t>
            </a:r>
          </a:p>
          <a:p>
            <a:r>
              <a:rPr lang="en-US" dirty="0" smtClean="0"/>
              <a:t>James R. Campbell, MD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University of Nebraska Medical Center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914400"/>
            <a:ext cx="8229600" cy="742950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Diagnostic Level Statement: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Example</a:t>
            </a:r>
            <a:r>
              <a:rPr lang="en-US" sz="2000" dirty="0">
                <a:solidFill>
                  <a:schemeClr val="tx1"/>
                </a:solidFill>
              </a:rPr>
              <a:t>: </a:t>
            </a:r>
            <a:r>
              <a:rPr lang="en-US" sz="2000" dirty="0" smtClean="0">
                <a:solidFill>
                  <a:schemeClr val="tx1"/>
                </a:solidFill>
              </a:rPr>
              <a:t>Invasive Carcinoma of female breast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57350"/>
            <a:ext cx="7696200" cy="4743450"/>
          </a:xfrm>
        </p:spPr>
        <p:txBody>
          <a:bodyPr/>
          <a:lstStyle/>
          <a:p>
            <a:r>
              <a:rPr lang="en-US" sz="1800" dirty="0" smtClean="0"/>
              <a:t>404684003</a:t>
            </a:r>
            <a:r>
              <a:rPr lang="en-US" sz="1800" dirty="0"/>
              <a:t>|clinical finding|:</a:t>
            </a:r>
          </a:p>
          <a:p>
            <a:r>
              <a:rPr lang="en-US" sz="1800" dirty="0"/>
              <a:t>	</a:t>
            </a:r>
            <a:r>
              <a:rPr lang="en-US" sz="1800" dirty="0" smtClean="0"/>
              <a:t>	{</a:t>
            </a:r>
            <a:r>
              <a:rPr lang="en-US" sz="1800" dirty="0"/>
              <a:t>363698007|finding site| = 64633006|lactiferous duct structure|,</a:t>
            </a:r>
          </a:p>
          <a:p>
            <a:r>
              <a:rPr lang="en-US" sz="1800" dirty="0"/>
              <a:t>	</a:t>
            </a:r>
            <a:r>
              <a:rPr lang="en-US" sz="1800" dirty="0" smtClean="0"/>
              <a:t>	116676008|associated </a:t>
            </a:r>
            <a:r>
              <a:rPr lang="en-US" sz="1800" dirty="0"/>
              <a:t>morphology| = 82711006|infiltrating duct </a:t>
            </a:r>
            <a:r>
              <a:rPr lang="en-US" sz="1800" dirty="0" smtClean="0"/>
              <a:t>	carcinoma</a:t>
            </a:r>
            <a:r>
              <a:rPr lang="en-US" sz="1800" dirty="0"/>
              <a:t>|</a:t>
            </a:r>
            <a:r>
              <a:rPr lang="en-US" sz="1800" dirty="0" smtClean="0"/>
              <a:t>},</a:t>
            </a:r>
          </a:p>
          <a:p>
            <a:r>
              <a:rPr lang="en-US" sz="1800" dirty="0" smtClean="0"/>
              <a:t>		418775008</a:t>
            </a:r>
            <a:r>
              <a:rPr lang="en-US" sz="1800" dirty="0"/>
              <a:t>|Finding method|= (104210008|hematoxylin and 	eosin stain method| + 252416005|histopathology test| </a:t>
            </a:r>
            <a:r>
              <a:rPr lang="en-US" sz="1800" dirty="0" smtClean="0"/>
              <a:t>	+104157003</a:t>
            </a:r>
            <a:r>
              <a:rPr lang="en-US" sz="1800" dirty="0"/>
              <a:t>|</a:t>
            </a:r>
            <a:r>
              <a:rPr lang="en-US" sz="1800" dirty="0" smtClean="0"/>
              <a:t>light microscopy</a:t>
            </a:r>
            <a:r>
              <a:rPr lang="en-US" sz="1800" dirty="0"/>
              <a:t>|</a:t>
            </a:r>
            <a:r>
              <a:rPr lang="en-US" sz="1800" dirty="0" smtClean="0"/>
              <a:t>)</a:t>
            </a:r>
            <a:endParaRPr lang="en-US" sz="1800" dirty="0"/>
          </a:p>
          <a:p>
            <a:r>
              <a:rPr lang="en-US" sz="1800" dirty="0" smtClean="0"/>
              <a:t>	</a:t>
            </a:r>
            <a:r>
              <a:rPr lang="en-US" sz="1800" dirty="0" smtClean="0"/>
              <a:t>	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573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914400"/>
            <a:ext cx="8229600" cy="742950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Diagnostic Level Statement: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Example</a:t>
            </a:r>
            <a:r>
              <a:rPr lang="en-US" sz="2000" dirty="0">
                <a:solidFill>
                  <a:schemeClr val="tx1"/>
                </a:solidFill>
              </a:rPr>
              <a:t>: Ductal Carcinoma in situ suspicious for microinvasion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57350"/>
            <a:ext cx="7696200" cy="4743450"/>
          </a:xfrm>
        </p:spPr>
        <p:txBody>
          <a:bodyPr/>
          <a:lstStyle/>
          <a:p>
            <a:r>
              <a:rPr lang="en-US" sz="1800" dirty="0"/>
              <a:t>243796009|situation with explicit context|: </a:t>
            </a:r>
          </a:p>
          <a:p>
            <a:r>
              <a:rPr lang="en-US" sz="1800" dirty="0"/>
              <a:t>	{408729009|finding context| = 415684004|suspected|, </a:t>
            </a:r>
          </a:p>
          <a:p>
            <a:r>
              <a:rPr lang="en-US" sz="1800" dirty="0"/>
              <a:t>	410510008|temporal context value| = 410585006|current – </a:t>
            </a:r>
            <a:r>
              <a:rPr lang="en-US" sz="1800" dirty="0" smtClean="0"/>
              <a:t>	unspecified</a:t>
            </a:r>
            <a:r>
              <a:rPr lang="en-US" sz="1800" dirty="0"/>
              <a:t>|,</a:t>
            </a:r>
          </a:p>
          <a:p>
            <a:r>
              <a:rPr lang="en-US" sz="1800" dirty="0"/>
              <a:t>	408732007|subject relationship context| = 410604004|subject of </a:t>
            </a:r>
            <a:r>
              <a:rPr lang="en-US" sz="1800" dirty="0" smtClean="0"/>
              <a:t>	record</a:t>
            </a:r>
            <a:r>
              <a:rPr lang="en-US" sz="1800" dirty="0"/>
              <a:t>,</a:t>
            </a:r>
          </a:p>
          <a:p>
            <a:r>
              <a:rPr lang="en-US" sz="1800" dirty="0" smtClean="0"/>
              <a:t>	246090004|associated </a:t>
            </a:r>
            <a:r>
              <a:rPr lang="en-US" sz="1800" dirty="0"/>
              <a:t>finding|= 404684003|clinical finding|:</a:t>
            </a:r>
          </a:p>
          <a:p>
            <a:r>
              <a:rPr lang="en-US" sz="1800" dirty="0"/>
              <a:t>	</a:t>
            </a:r>
            <a:r>
              <a:rPr lang="en-US" sz="1800" dirty="0" smtClean="0"/>
              <a:t>	{</a:t>
            </a:r>
            <a:r>
              <a:rPr lang="en-US" sz="1800" dirty="0"/>
              <a:t>363698007|finding site| = 64633006|lactiferous duct structure|,</a:t>
            </a:r>
          </a:p>
          <a:p>
            <a:r>
              <a:rPr lang="en-US" sz="1800" dirty="0"/>
              <a:t>	</a:t>
            </a:r>
            <a:r>
              <a:rPr lang="en-US" sz="1800" dirty="0" smtClean="0"/>
              <a:t>	116676008|associated </a:t>
            </a:r>
            <a:r>
              <a:rPr lang="en-US" sz="1800" dirty="0"/>
              <a:t>morphology| = 82711006|infiltrating duct </a:t>
            </a:r>
            <a:r>
              <a:rPr lang="en-US" sz="1800" dirty="0" smtClean="0"/>
              <a:t>	carcinoma</a:t>
            </a:r>
            <a:r>
              <a:rPr lang="en-US" sz="1800" dirty="0"/>
              <a:t>|}</a:t>
            </a:r>
          </a:p>
          <a:p>
            <a:r>
              <a:rPr lang="en-US" sz="1800" dirty="0" smtClean="0"/>
              <a:t>	}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966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09624"/>
            <a:ext cx="8229600" cy="1247775"/>
          </a:xfrm>
        </p:spPr>
        <p:txBody>
          <a:bodyPr/>
          <a:lstStyle/>
          <a:p>
            <a:r>
              <a:rPr lang="en-US" sz="2800" dirty="0" smtClean="0"/>
              <a:t>Observation of </a:t>
            </a:r>
            <a:r>
              <a:rPr lang="en-US" sz="2800" dirty="0" smtClean="0"/>
              <a:t>morphology?</a:t>
            </a:r>
            <a:br>
              <a:rPr lang="en-US" sz="2800" dirty="0" smtClean="0"/>
            </a:br>
            <a:r>
              <a:rPr lang="en-US" sz="2800" dirty="0" smtClean="0"/>
              <a:t>Epithelial </a:t>
            </a:r>
            <a:r>
              <a:rPr lang="en-US" sz="2800" dirty="0" smtClean="0"/>
              <a:t>hyperplasia in breast </a:t>
            </a:r>
            <a:r>
              <a:rPr lang="en-US" sz="2800" dirty="0" smtClean="0"/>
              <a:t>biopsy</a:t>
            </a:r>
            <a:br>
              <a:rPr lang="en-US" sz="2800" dirty="0" smtClean="0"/>
            </a:br>
            <a:r>
              <a:rPr lang="en-US" sz="2800" dirty="0" smtClean="0"/>
              <a:t>Not a diagnosis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|IS </a:t>
            </a:r>
            <a:r>
              <a:rPr lang="en-US" sz="1600" dirty="0" smtClean="0"/>
              <a:t>ABOUT| (Property type?) = </a:t>
            </a:r>
          </a:p>
          <a:p>
            <a:r>
              <a:rPr lang="en-US" sz="1600" dirty="0" smtClean="0"/>
              <a:t>404684003|Clinical </a:t>
            </a:r>
            <a:r>
              <a:rPr lang="en-US" sz="1600" dirty="0"/>
              <a:t>finding</a:t>
            </a:r>
            <a:r>
              <a:rPr lang="en-US" sz="1600" dirty="0" smtClean="0"/>
              <a:t>|: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 {</a:t>
            </a:r>
            <a:r>
              <a:rPr lang="en-US" sz="1600" dirty="0"/>
              <a:t>363698007|Finding site|= 31737007|structure of small lactiferous ducts|,  </a:t>
            </a:r>
            <a:br>
              <a:rPr lang="en-US" sz="1600" dirty="0"/>
            </a:br>
            <a:r>
              <a:rPr lang="en-US" sz="1600" dirty="0"/>
              <a:t>        </a:t>
            </a:r>
            <a:r>
              <a:rPr lang="en-US" sz="1600" dirty="0" smtClean="0"/>
              <a:t>116676008|Associated </a:t>
            </a:r>
            <a:r>
              <a:rPr lang="en-US" sz="1600" dirty="0"/>
              <a:t>morphology|= 31390008|epithelial hyperplasia</a:t>
            </a:r>
            <a:r>
              <a:rPr lang="en-US" sz="1600" dirty="0" smtClean="0"/>
              <a:t>|},    |</a:t>
            </a:r>
            <a:r>
              <a:rPr lang="en-US" sz="1600" dirty="0"/>
              <a:t>Scale| = 26716007|qualitative|,</a:t>
            </a:r>
            <a:br>
              <a:rPr lang="en-US" sz="1600" dirty="0"/>
            </a:br>
            <a:r>
              <a:rPr lang="en-US" sz="1600" dirty="0" smtClean="0"/>
              <a:t>|</a:t>
            </a:r>
            <a:r>
              <a:rPr lang="en-US" sz="1600" dirty="0"/>
              <a:t>Has value| = 52101004|present|,</a:t>
            </a:r>
            <a:br>
              <a:rPr lang="en-US" sz="1600" dirty="0"/>
            </a:br>
            <a:r>
              <a:rPr lang="en-US" sz="1600" dirty="0" smtClean="0"/>
              <a:t>|</a:t>
            </a:r>
            <a:r>
              <a:rPr lang="en-US" sz="1600" dirty="0"/>
              <a:t>Technique| = 418775008|Finding method|= (104210008|hematoxylin and </a:t>
            </a:r>
            <a:r>
              <a:rPr lang="en-US" sz="1600" dirty="0" smtClean="0"/>
              <a:t>	eosin </a:t>
            </a:r>
            <a:r>
              <a:rPr lang="en-US" sz="1600" dirty="0"/>
              <a:t>stain method</a:t>
            </a:r>
            <a:r>
              <a:rPr lang="en-US" sz="1600" dirty="0" smtClean="0"/>
              <a:t>| + </a:t>
            </a:r>
            <a:r>
              <a:rPr lang="en-US" sz="1600" dirty="0"/>
              <a:t>252416005|histopathology test| + 104157003|light </a:t>
            </a:r>
            <a:r>
              <a:rPr lang="en-US" sz="1600" dirty="0" smtClean="0"/>
              <a:t>	microscopy|),  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|</a:t>
            </a:r>
            <a:r>
              <a:rPr lang="en-US" sz="1600" dirty="0"/>
              <a:t>DIRECT SITE|=373102004 | specimen from breast obtained by image guided core biopsy|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419600" y="5867400"/>
            <a:ext cx="396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Ability to call out staining methods important</a:t>
            </a:r>
            <a:endParaRPr lang="en-US" dirty="0">
              <a:solidFill>
                <a:schemeClr val="accent2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5486400" y="4343400"/>
            <a:ext cx="609600" cy="1524000"/>
          </a:xfrm>
          <a:prstGeom prst="straightConnector1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209734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457200"/>
          </a:xfrm>
        </p:spPr>
        <p:txBody>
          <a:bodyPr/>
          <a:lstStyle/>
          <a:p>
            <a:r>
              <a:rPr lang="en-US" sz="2800" dirty="0" smtClean="0"/>
              <a:t>Observation: Measurement of tumor extent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|IS ABOUT| =</a:t>
            </a:r>
            <a:br>
              <a:rPr lang="en-US" sz="1600" dirty="0"/>
            </a:br>
            <a:r>
              <a:rPr lang="en-US" sz="1600" dirty="0"/>
              <a:t>      |PROPERTY TYPE| = 444740005|largest dimension of in situ neoplasm|,</a:t>
            </a:r>
            <a:br>
              <a:rPr lang="en-US" sz="1600" dirty="0"/>
            </a:br>
            <a:r>
              <a:rPr lang="en-US" sz="1600" dirty="0"/>
              <a:t>      |INHERES IN| = 86616005|intraductal carcinoma, </a:t>
            </a:r>
            <a:r>
              <a:rPr lang="en-US" sz="1600" dirty="0" err="1"/>
              <a:t>noninfiltrating</a:t>
            </a:r>
            <a:r>
              <a:rPr lang="en-US" sz="1600" dirty="0"/>
              <a:t>|,          </a:t>
            </a:r>
            <a:br>
              <a:rPr lang="en-US" sz="1600" dirty="0"/>
            </a:br>
            <a:r>
              <a:rPr lang="en-US" sz="1600" dirty="0"/>
              <a:t>      |Scale| = 30766002|quantitative|,</a:t>
            </a:r>
            <a:br>
              <a:rPr lang="en-US" sz="1600" dirty="0"/>
            </a:br>
            <a:r>
              <a:rPr lang="en-US" sz="1600" dirty="0"/>
              <a:t>      |Has value| = 1.7,</a:t>
            </a:r>
            <a:br>
              <a:rPr lang="en-US" sz="1600" dirty="0"/>
            </a:br>
            <a:r>
              <a:rPr lang="en-US" sz="1600" dirty="0"/>
              <a:t>      |Units| = 258673006|mm|,</a:t>
            </a:r>
            <a:br>
              <a:rPr lang="en-US" sz="1600" dirty="0"/>
            </a:br>
            <a:r>
              <a:rPr lang="en-US" sz="1600" dirty="0"/>
              <a:t>      |Technique| = 418775008|Finding method|= (104210008|hematoxylin </a:t>
            </a:r>
            <a:r>
              <a:rPr lang="en-US" sz="1600" dirty="0" smtClean="0"/>
              <a:t>			and </a:t>
            </a:r>
            <a:r>
              <a:rPr lang="en-US" sz="1600" dirty="0"/>
              <a:t>eosin stain method</a:t>
            </a:r>
            <a:r>
              <a:rPr lang="en-US" sz="1600" dirty="0" smtClean="0"/>
              <a:t>| </a:t>
            </a:r>
            <a:r>
              <a:rPr lang="en-US" sz="1600" dirty="0"/>
              <a:t>+ 252416005|histopathology test| + </a:t>
            </a:r>
            <a:r>
              <a:rPr lang="en-US" sz="1600" dirty="0" smtClean="0"/>
              <a:t>			104157003|light </a:t>
            </a:r>
            <a:r>
              <a:rPr lang="en-US" sz="1600" dirty="0"/>
              <a:t>microscopy</a:t>
            </a:r>
            <a:r>
              <a:rPr lang="en-US" sz="1600" dirty="0" smtClean="0"/>
              <a:t>|),  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      |DIRECT SITE|=373102004 | specimen from breast obtained by image </a:t>
            </a:r>
            <a:r>
              <a:rPr lang="en-US" sz="1600" dirty="0" smtClean="0"/>
              <a:t>		guided </a:t>
            </a:r>
            <a:r>
              <a:rPr lang="en-US" sz="1600" dirty="0"/>
              <a:t>core biopsy|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2989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7467600" cy="533400"/>
          </a:xfrm>
        </p:spPr>
        <p:txBody>
          <a:bodyPr/>
          <a:lstStyle/>
          <a:p>
            <a:r>
              <a:rPr lang="en-US" sz="2800" dirty="0" smtClean="0"/>
              <a:t>Histologic Grade (Option 1) 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696200" cy="4953000"/>
          </a:xfrm>
        </p:spPr>
        <p:txBody>
          <a:bodyPr/>
          <a:lstStyle/>
          <a:p>
            <a:r>
              <a:rPr lang="en-US" sz="1600" dirty="0"/>
              <a:t>|IS ABOUT| =</a:t>
            </a:r>
            <a:br>
              <a:rPr lang="en-US" sz="1600" dirty="0"/>
            </a:br>
            <a:r>
              <a:rPr lang="en-US" sz="1600" dirty="0"/>
              <a:t>      404684003|Clinical finding|:  </a:t>
            </a:r>
            <a:br>
              <a:rPr lang="en-US" sz="1600" dirty="0"/>
            </a:br>
            <a:r>
              <a:rPr lang="en-US" sz="1600" dirty="0"/>
              <a:t>          {363698007|Finding site|= 64633006| lactiferous duct structure|,  </a:t>
            </a:r>
            <a:br>
              <a:rPr lang="en-US" sz="1600" dirty="0"/>
            </a:br>
            <a:r>
              <a:rPr lang="en-US" sz="1600" dirty="0"/>
              <a:t>                 </a:t>
            </a:r>
            <a:r>
              <a:rPr lang="en-US" sz="1600" dirty="0" smtClean="0"/>
              <a:t>116676008|Associated </a:t>
            </a:r>
            <a:r>
              <a:rPr lang="en-US" sz="1600" dirty="0"/>
              <a:t>morphology|= 86616005|intraductal </a:t>
            </a:r>
            <a:r>
              <a:rPr lang="en-US" sz="1600" dirty="0" smtClean="0"/>
              <a:t>			carcinoma</a:t>
            </a:r>
            <a:r>
              <a:rPr lang="en-US" sz="1600" dirty="0"/>
              <a:t>, </a:t>
            </a:r>
            <a:r>
              <a:rPr lang="en-US" sz="1600" dirty="0" err="1"/>
              <a:t>noninfiltrating</a:t>
            </a:r>
            <a:r>
              <a:rPr lang="en-US" sz="1600" dirty="0"/>
              <a:t>, </a:t>
            </a:r>
            <a:r>
              <a:rPr lang="en-US" sz="1600" dirty="0" smtClean="0"/>
              <a:t>no </a:t>
            </a:r>
            <a:r>
              <a:rPr lang="en-US" sz="1600" dirty="0"/>
              <a:t>ICD-O subtype|,</a:t>
            </a:r>
            <a:br>
              <a:rPr lang="en-US" sz="1600" dirty="0"/>
            </a:br>
            <a:r>
              <a:rPr lang="en-US" sz="1600" dirty="0"/>
              <a:t>                 </a:t>
            </a:r>
            <a:r>
              <a:rPr lang="en-US" sz="1600" dirty="0" smtClean="0"/>
              <a:t>47429007|Associated </a:t>
            </a:r>
            <a:r>
              <a:rPr lang="en-US" sz="1600" dirty="0"/>
              <a:t>with|= 373399007|nuclear </a:t>
            </a:r>
            <a:r>
              <a:rPr lang="en-US" sz="1600" dirty="0" smtClean="0"/>
              <a:t>				</a:t>
            </a:r>
            <a:r>
              <a:rPr lang="en-US" sz="1600" dirty="0" err="1" smtClean="0"/>
              <a:t>pleomorphism</a:t>
            </a:r>
            <a:r>
              <a:rPr lang="en-US" sz="1600" dirty="0" smtClean="0"/>
              <a:t>, grade </a:t>
            </a:r>
            <a:r>
              <a:rPr lang="en-US" sz="1600" dirty="0"/>
              <a:t>2: </a:t>
            </a:r>
            <a:r>
              <a:rPr lang="en-US" sz="1600" dirty="0" smtClean="0"/>
              <a:t>neither </a:t>
            </a:r>
            <a:r>
              <a:rPr lang="en-US" sz="1600" dirty="0"/>
              <a:t>nuclear grade 1 nor nuclear </a:t>
            </a:r>
            <a:r>
              <a:rPr lang="en-US" sz="1600" dirty="0" smtClean="0"/>
              <a:t>			grade </a:t>
            </a:r>
            <a:r>
              <a:rPr lang="en-US" sz="1600" dirty="0"/>
              <a:t>3|},</a:t>
            </a:r>
            <a:br>
              <a:rPr lang="en-US" sz="1600" dirty="0"/>
            </a:br>
            <a:r>
              <a:rPr lang="en-US" sz="1600" dirty="0"/>
              <a:t>      |Scale| = 26716007|qualitative|,</a:t>
            </a:r>
            <a:br>
              <a:rPr lang="en-US" sz="1600" dirty="0"/>
            </a:br>
            <a:r>
              <a:rPr lang="en-US" sz="1600" dirty="0"/>
              <a:t>      |Has value| = 52101004|present|,</a:t>
            </a:r>
            <a:br>
              <a:rPr lang="en-US" sz="1600" dirty="0"/>
            </a:br>
            <a:r>
              <a:rPr lang="en-US" sz="1600" dirty="0"/>
              <a:t>      |Technique| = 418775008|Finding method|= (104210008|hematoxylin </a:t>
            </a:r>
            <a:r>
              <a:rPr lang="en-US" sz="1600" dirty="0" smtClean="0"/>
              <a:t>			and </a:t>
            </a:r>
            <a:r>
              <a:rPr lang="en-US" sz="1600" dirty="0"/>
              <a:t>eosin stain method</a:t>
            </a:r>
            <a:r>
              <a:rPr lang="en-US" sz="1600" dirty="0" smtClean="0"/>
              <a:t>| + </a:t>
            </a:r>
            <a:r>
              <a:rPr lang="en-US" sz="1600" dirty="0"/>
              <a:t>252416005|histopathology test| + </a:t>
            </a:r>
            <a:r>
              <a:rPr lang="en-US" sz="1600" dirty="0" smtClean="0"/>
              <a:t>			104157003|light </a:t>
            </a:r>
            <a:r>
              <a:rPr lang="en-US" sz="1600" dirty="0"/>
              <a:t>microscopy|) </a:t>
            </a:r>
            <a:r>
              <a:rPr lang="en-US" sz="1600" dirty="0" smtClean="0"/>
              <a:t>, 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      |DIRECT SITE|=373102004 | specimen from breast obtained by image </a:t>
            </a:r>
            <a:r>
              <a:rPr lang="en-US" sz="1600" dirty="0" smtClean="0"/>
              <a:t>		guided </a:t>
            </a:r>
            <a:r>
              <a:rPr lang="en-US" sz="1600" dirty="0"/>
              <a:t>core biopsy|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2387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533400"/>
          </a:xfrm>
        </p:spPr>
        <p:txBody>
          <a:bodyPr/>
          <a:lstStyle/>
          <a:p>
            <a:r>
              <a:rPr lang="en-US" dirty="0" smtClean="0"/>
              <a:t>Histologic Grade (Option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696200" cy="4800600"/>
          </a:xfrm>
        </p:spPr>
        <p:txBody>
          <a:bodyPr/>
          <a:lstStyle/>
          <a:p>
            <a:r>
              <a:rPr lang="en-US" sz="1600" dirty="0"/>
              <a:t> |IS ABOUT| =</a:t>
            </a:r>
            <a:br>
              <a:rPr lang="en-US" sz="1600" dirty="0"/>
            </a:br>
            <a:r>
              <a:rPr lang="en-US" sz="1600" dirty="0"/>
              <a:t>             404684003|Clinical finding| = 373399007|nuclear </a:t>
            </a:r>
            <a:r>
              <a:rPr lang="en-US" sz="1600" dirty="0" err="1"/>
              <a:t>pleomorphism</a:t>
            </a:r>
            <a:r>
              <a:rPr lang="en-US" sz="1600" dirty="0"/>
              <a:t>, </a:t>
            </a:r>
            <a:r>
              <a:rPr lang="en-US" sz="1600" dirty="0" smtClean="0"/>
              <a:t>			grade </a:t>
            </a:r>
            <a:r>
              <a:rPr lang="en-US" sz="1600" dirty="0"/>
              <a:t>2: neither nuclear  </a:t>
            </a:r>
            <a:r>
              <a:rPr lang="en-US" sz="1600" dirty="0" smtClean="0"/>
              <a:t>grade </a:t>
            </a:r>
            <a:r>
              <a:rPr lang="en-US" sz="1600" dirty="0"/>
              <a:t>1  nor nuclear grade 3|,</a:t>
            </a:r>
            <a:br>
              <a:rPr lang="en-US" sz="1600" dirty="0"/>
            </a:br>
            <a:r>
              <a:rPr lang="en-US" sz="1600" dirty="0"/>
              <a:t>            |INHERES IN| = 86616005|intraductal carcinoma, </a:t>
            </a:r>
            <a:r>
              <a:rPr lang="en-US" sz="1600" dirty="0" err="1"/>
              <a:t>noninfiltrating</a:t>
            </a:r>
            <a:r>
              <a:rPr lang="en-US" sz="1600" dirty="0"/>
              <a:t>|,          </a:t>
            </a:r>
            <a:br>
              <a:rPr lang="en-US" sz="1600" dirty="0"/>
            </a:br>
            <a:r>
              <a:rPr lang="en-US" sz="1600" dirty="0"/>
              <a:t>            |Scale| = 26716007|qualitative|,</a:t>
            </a:r>
            <a:br>
              <a:rPr lang="en-US" sz="1600" dirty="0"/>
            </a:br>
            <a:r>
              <a:rPr lang="en-US" sz="1600" dirty="0"/>
              <a:t>            |Has value| = 52101004|present|,</a:t>
            </a:r>
            <a:br>
              <a:rPr lang="en-US" sz="1600" dirty="0"/>
            </a:br>
            <a:r>
              <a:rPr lang="en-US" sz="1600" dirty="0"/>
              <a:t>            |Technique| = 418775008|Finding method|= (104210008|hematoxylin </a:t>
            </a:r>
            <a:r>
              <a:rPr lang="en-US" sz="1600" dirty="0" smtClean="0"/>
              <a:t>		and </a:t>
            </a:r>
            <a:r>
              <a:rPr lang="en-US" sz="1600" dirty="0"/>
              <a:t>eosin stain method</a:t>
            </a:r>
            <a:r>
              <a:rPr lang="en-US" sz="1600" dirty="0" smtClean="0"/>
              <a:t>| + </a:t>
            </a:r>
            <a:r>
              <a:rPr lang="en-US" sz="1600" dirty="0"/>
              <a:t>252416005|histopathology test| + </a:t>
            </a:r>
            <a:r>
              <a:rPr lang="en-US" sz="1600" dirty="0" smtClean="0"/>
              <a:t>			104157003|light </a:t>
            </a:r>
            <a:r>
              <a:rPr lang="en-US" sz="1600" dirty="0"/>
              <a:t>microscopy|)   </a:t>
            </a:r>
            <a:br>
              <a:rPr lang="en-US" sz="1600" dirty="0"/>
            </a:br>
            <a:r>
              <a:rPr lang="en-US" sz="1600" dirty="0"/>
              <a:t>            |DIRECT SITE|=373102004 | specimen from breast obtained by </a:t>
            </a:r>
            <a:r>
              <a:rPr lang="en-US" sz="1600" dirty="0" smtClean="0"/>
              <a:t>			image </a:t>
            </a:r>
            <a:r>
              <a:rPr lang="en-US" sz="1600" dirty="0"/>
              <a:t>guided core biopsy|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2633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533400"/>
          </a:xfrm>
        </p:spPr>
        <p:txBody>
          <a:bodyPr/>
          <a:lstStyle/>
          <a:p>
            <a:r>
              <a:rPr lang="en-US" dirty="0" smtClean="0"/>
              <a:t>Suspicion as an Observation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696200" cy="4876800"/>
          </a:xfrm>
        </p:spPr>
        <p:txBody>
          <a:bodyPr/>
          <a:lstStyle/>
          <a:p>
            <a:r>
              <a:rPr lang="en-US" sz="1600" dirty="0"/>
              <a:t>|IS ABOUT| =</a:t>
            </a:r>
            <a:br>
              <a:rPr lang="en-US" sz="1600" dirty="0"/>
            </a:br>
            <a:r>
              <a:rPr lang="en-US" sz="1600" dirty="0"/>
              <a:t>      404684003|Clinical finding|:  </a:t>
            </a:r>
            <a:br>
              <a:rPr lang="en-US" sz="1600" dirty="0"/>
            </a:br>
            <a:r>
              <a:rPr lang="en-US" sz="1600" dirty="0"/>
              <a:t>          {363698007|Finding site|= 64633006| lactiferous duct structure|,  </a:t>
            </a:r>
            <a:br>
              <a:rPr lang="en-US" sz="1600" dirty="0"/>
            </a:br>
            <a:r>
              <a:rPr lang="en-US" sz="1600" dirty="0"/>
              <a:t>          </a:t>
            </a:r>
            <a:r>
              <a:rPr lang="en-US" sz="1600" dirty="0" smtClean="0"/>
              <a:t>116676008|Associated </a:t>
            </a:r>
            <a:r>
              <a:rPr lang="en-US" sz="1600" dirty="0"/>
              <a:t>morphology|= 82711006|infiltrating duct </a:t>
            </a:r>
            <a:r>
              <a:rPr lang="en-US" sz="1600" dirty="0" smtClean="0"/>
              <a:t>			carcinoma</a:t>
            </a:r>
            <a:r>
              <a:rPr lang="en-US" sz="1600" dirty="0"/>
              <a:t>|},</a:t>
            </a:r>
            <a:br>
              <a:rPr lang="en-US" sz="1600" dirty="0"/>
            </a:br>
            <a:r>
              <a:rPr lang="en-US" sz="1600" dirty="0"/>
              <a:t>      |Scale| = 26716007|qualitative|,</a:t>
            </a:r>
            <a:br>
              <a:rPr lang="en-US" sz="1600" dirty="0"/>
            </a:br>
            <a:r>
              <a:rPr lang="en-US" sz="1600" dirty="0"/>
              <a:t>      |Has value| = 373068000|undetermined|,</a:t>
            </a:r>
            <a:br>
              <a:rPr lang="en-US" sz="1600" dirty="0"/>
            </a:br>
            <a:r>
              <a:rPr lang="en-US" sz="1600" dirty="0"/>
              <a:t>      |Technique| = 418775008|Finding method|= (104210008|hematoxylin </a:t>
            </a:r>
            <a:r>
              <a:rPr lang="en-US" sz="1600" dirty="0" smtClean="0"/>
              <a:t>			and </a:t>
            </a:r>
            <a:r>
              <a:rPr lang="en-US" sz="1600" dirty="0"/>
              <a:t>eosin stain method</a:t>
            </a:r>
            <a:r>
              <a:rPr lang="en-US" sz="1600" dirty="0" smtClean="0"/>
              <a:t>| </a:t>
            </a:r>
            <a:r>
              <a:rPr lang="en-US" sz="1600" dirty="0"/>
              <a:t>+ 252416005|histopathology test| + </a:t>
            </a:r>
            <a:r>
              <a:rPr lang="en-US" sz="1600" dirty="0" smtClean="0"/>
              <a:t>			104157003|light </a:t>
            </a:r>
            <a:r>
              <a:rPr lang="en-US" sz="1600" dirty="0"/>
              <a:t>microscopy|)   </a:t>
            </a:r>
            <a:br>
              <a:rPr lang="en-US" sz="1600" dirty="0"/>
            </a:br>
            <a:r>
              <a:rPr lang="en-US" sz="1600" dirty="0"/>
              <a:t>      |DIRECT SITE|=373102004 | specimen from breast obtained by image </a:t>
            </a:r>
            <a:r>
              <a:rPr lang="en-US" sz="1600" dirty="0" smtClean="0"/>
              <a:t>		guided </a:t>
            </a:r>
            <a:r>
              <a:rPr lang="en-US" sz="1600" dirty="0"/>
              <a:t>core biopsy|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791200" y="35052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42425007|equivocal| ? 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9625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609600"/>
          </a:xfrm>
        </p:spPr>
        <p:txBody>
          <a:bodyPr/>
          <a:lstStyle/>
          <a:p>
            <a:r>
              <a:rPr lang="en-US" dirty="0" smtClean="0"/>
              <a:t>Conclusions: Direction needed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696200" cy="4876800"/>
          </a:xfrm>
        </p:spPr>
        <p:txBody>
          <a:bodyPr/>
          <a:lstStyle/>
          <a:p>
            <a:pPr>
              <a:buAutoNum type="arabicPeriod"/>
            </a:pPr>
            <a:r>
              <a:rPr lang="en-US" dirty="0" smtClean="0"/>
              <a:t>Clarification of acceptable attribute/value domains and ranges</a:t>
            </a:r>
          </a:p>
          <a:p>
            <a:pPr>
              <a:buAutoNum type="arabicPeriod"/>
            </a:pPr>
            <a:r>
              <a:rPr lang="en-US" dirty="0" smtClean="0"/>
              <a:t>Continue to struggle with descriptive language for architectural features (pre-diagnostic or importance to be determined)</a:t>
            </a:r>
          </a:p>
          <a:p>
            <a:pPr>
              <a:buAutoNum type="arabicPeriod"/>
            </a:pPr>
            <a:r>
              <a:rPr lang="en-US" dirty="0" smtClean="0"/>
              <a:t>Suspicion and probability of the Clinical Finding (diagnostic lines)</a:t>
            </a:r>
          </a:p>
          <a:p>
            <a:pPr>
              <a:buAutoNum type="arabicPeriod"/>
            </a:pPr>
            <a:r>
              <a:rPr lang="en-US" dirty="0" smtClean="0"/>
              <a:t>Binding to synoptic reports</a:t>
            </a:r>
            <a:br>
              <a:rPr lang="en-US" dirty="0" smtClean="0"/>
            </a:br>
            <a:endParaRPr lang="en-US" dirty="0" smtClean="0"/>
          </a:p>
          <a:p>
            <a:pPr>
              <a:buAutoNum type="arabicPeriod"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040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University of Nebraska Medical Center</a:t>
            </a:r>
          </a:p>
        </p:txBody>
      </p:sp>
      <p:pic>
        <p:nvPicPr>
          <p:cNvPr id="142344" name="Picture 8" descr="29217_0742 (1)"/>
          <p:cNvPicPr>
            <a:picLocks noChangeAspect="1" noChangeArrowheads="1"/>
          </p:cNvPicPr>
          <p:nvPr/>
        </p:nvPicPr>
        <p:blipFill>
          <a:blip r:embed="rId2" cstate="print"/>
          <a:srcRect t="24585"/>
          <a:stretch>
            <a:fillRect/>
          </a:stretch>
        </p:blipFill>
        <p:spPr bwMode="auto">
          <a:xfrm>
            <a:off x="0" y="0"/>
            <a:ext cx="9144000" cy="459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0" y="4648200"/>
            <a:ext cx="9144000" cy="2209800"/>
          </a:xfrm>
          <a:prstGeom prst="rect">
            <a:avLst/>
          </a:prstGeom>
          <a:solidFill>
            <a:srgbClr val="C1BB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2341" name="TextBox 7"/>
          <p:cNvSpPr txBox="1">
            <a:spLocks noChangeArrowheads="1"/>
          </p:cNvSpPr>
          <p:nvPr/>
        </p:nvSpPr>
        <p:spPr bwMode="auto">
          <a:xfrm>
            <a:off x="914400" y="5029200"/>
            <a:ext cx="7391400" cy="113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Thank you</a:t>
            </a:r>
            <a:endParaRPr lang="en-US" sz="3200" dirty="0">
              <a:solidFill>
                <a:srgbClr val="000000"/>
              </a:solidFill>
              <a:cs typeface="Arial" charset="0"/>
            </a:endParaRPr>
          </a:p>
          <a:p>
            <a:pPr defTabSz="457200">
              <a:lnSpc>
                <a:spcPct val="130000"/>
              </a:lnSpc>
            </a:pPr>
            <a:endParaRPr lang="en-US" sz="2000" dirty="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University of Nebraska Medical Center</a:t>
            </a:r>
          </a:p>
        </p:txBody>
      </p:sp>
      <p:pic>
        <p:nvPicPr>
          <p:cNvPr id="143372" name="Picture 12" descr="29217_2011"/>
          <p:cNvPicPr>
            <a:picLocks noChangeAspect="1" noChangeArrowheads="1"/>
          </p:cNvPicPr>
          <p:nvPr/>
        </p:nvPicPr>
        <p:blipFill>
          <a:blip r:embed="rId2" cstate="print"/>
          <a:srcRect t="3377" b="21208"/>
          <a:stretch>
            <a:fillRect/>
          </a:stretch>
        </p:blipFill>
        <p:spPr bwMode="auto">
          <a:xfrm>
            <a:off x="0" y="0"/>
            <a:ext cx="9144000" cy="4594225"/>
          </a:xfrm>
          <a:prstGeom prst="rect">
            <a:avLst/>
          </a:prstGeom>
          <a:noFill/>
        </p:spPr>
      </p:pic>
      <p:grpSp>
        <p:nvGrpSpPr>
          <p:cNvPr id="143370" name="Group 10"/>
          <p:cNvGrpSpPr>
            <a:grpSpLocks/>
          </p:cNvGrpSpPr>
          <p:nvPr/>
        </p:nvGrpSpPr>
        <p:grpSpPr bwMode="auto">
          <a:xfrm>
            <a:off x="0" y="0"/>
            <a:ext cx="9144000" cy="706438"/>
            <a:chOff x="0" y="0"/>
            <a:chExt cx="5760" cy="445"/>
          </a:xfrm>
        </p:grpSpPr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445"/>
            </a:xfrm>
            <a:prstGeom prst="rect">
              <a:avLst/>
            </a:prstGeom>
            <a:solidFill>
              <a:srgbClr val="4D4F53"/>
            </a:solidFill>
            <a:ln w="0" algn="ctr">
              <a:noFill/>
              <a:round/>
              <a:headEnd/>
              <a:tailEnd/>
            </a:ln>
            <a:effectLst>
              <a:outerShdw dist="38100" dir="5400000" rotWithShape="0">
                <a:srgbClr val="000000">
                  <a:alpha val="42999"/>
                </a:srgbClr>
              </a:outerShdw>
            </a:effectLst>
          </p:spPr>
          <p:txBody>
            <a:bodyPr anchor="ctr"/>
            <a:lstStyle/>
            <a:p>
              <a:pPr algn="ctr" defTabSz="457200"/>
              <a:endParaRPr lang="en-US" sz="18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pic>
          <p:nvPicPr>
            <p:cNvPr id="143367" name="Picture 12" descr="UNMC_icon_box_pms186_RGB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445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368" name="Rectangle 8"/>
            <p:cNvSpPr>
              <a:spLocks noChangeArrowheads="1"/>
            </p:cNvSpPr>
            <p:nvPr/>
          </p:nvSpPr>
          <p:spPr bwMode="auto">
            <a:xfrm>
              <a:off x="576" y="96"/>
              <a:ext cx="3456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US"/>
                <a:t>University of Nebraska Medical Center</a:t>
              </a:r>
            </a:p>
          </p:txBody>
        </p:sp>
      </p:grpSp>
      <p:pic>
        <p:nvPicPr>
          <p:cNvPr id="143371" name="Picture 11" descr="wordmark on cool grey ba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48200"/>
            <a:ext cx="9144000" cy="2228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95350"/>
            <a:ext cx="8229600" cy="457200"/>
          </a:xfrm>
        </p:spPr>
        <p:txBody>
          <a:bodyPr/>
          <a:lstStyle/>
          <a:p>
            <a:r>
              <a:rPr lang="en-US" sz="2800" dirty="0" smtClean="0"/>
              <a:t>Background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52550"/>
            <a:ext cx="7696200" cy="5181600"/>
          </a:xfrm>
        </p:spPr>
        <p:txBody>
          <a:bodyPr/>
          <a:lstStyle/>
          <a:p>
            <a:pPr marL="0" indent="0"/>
            <a:r>
              <a:rPr lang="en-US" sz="2000" dirty="0" smtClean="0"/>
              <a:t>Basis of discussion: </a:t>
            </a:r>
            <a:r>
              <a:rPr lang="en-US" sz="2000" dirty="0"/>
              <a:t>R</a:t>
            </a:r>
            <a:r>
              <a:rPr lang="en-US" sz="2000" dirty="0" smtClean="0"/>
              <a:t>ecently published investigation of capability of SNOMED CT to represent detailed Histopathology Findings in Breast Biopsies*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4D4F53"/>
                </a:solidFill>
              </a:rPr>
              <a:t>24 Biopsy cases reviewed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4D4F53"/>
                </a:solidFill>
              </a:rPr>
              <a:t>90+ Unique clinical statements inventoried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4D4F53"/>
                </a:solidFill>
              </a:rPr>
              <a:t>75% could be represented using post-coordinated clinical findings and situations with explicit context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4D4F53"/>
                </a:solidFill>
              </a:rPr>
              <a:t>One (1) statement was fully specified by pre-coordinated concept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4D4F53"/>
                </a:solidFill>
              </a:rPr>
              <a:t>25% of statements could not be represented using 2013 international release due to limitations of concept model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4D4F53"/>
                </a:solidFill>
              </a:rPr>
              <a:t>Pathologists expressed requirement for statement of (un)certainty in pathological findings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100" dirty="0">
                <a:solidFill>
                  <a:schemeClr val="tx1"/>
                </a:solidFill>
              </a:rPr>
              <a:t>*</a:t>
            </a:r>
            <a:r>
              <a:rPr lang="en-US" sz="1200" dirty="0" smtClean="0">
                <a:solidFill>
                  <a:schemeClr val="tx1"/>
                </a:solidFill>
              </a:rPr>
              <a:t>Campbell </a:t>
            </a:r>
            <a:r>
              <a:rPr lang="en-US" sz="1200" dirty="0">
                <a:solidFill>
                  <a:schemeClr val="tx1"/>
                </a:solidFill>
              </a:rPr>
              <a:t>WS, Campbell JR, West WW, McClay JC, Hinrichs SH. Semantic analysis of SNOMED CT for a post-coordinated database of histopathology findings. </a:t>
            </a:r>
            <a:r>
              <a:rPr lang="en-US" sz="1200" i="1" dirty="0">
                <a:solidFill>
                  <a:schemeClr val="tx1"/>
                </a:solidFill>
              </a:rPr>
              <a:t>J Am Med Inform Assoc</a:t>
            </a:r>
            <a:r>
              <a:rPr lang="en-US" sz="1200" dirty="0">
                <a:solidFill>
                  <a:schemeClr val="tx1"/>
                </a:solidFill>
              </a:rPr>
              <a:t>. 2014.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91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609600"/>
          </a:xfrm>
        </p:spPr>
        <p:txBody>
          <a:bodyPr/>
          <a:lstStyle/>
          <a:p>
            <a:r>
              <a:rPr lang="en-US" dirty="0" smtClean="0"/>
              <a:t>Expectations of this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696200" cy="47244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AXIOM: Significant use of post-coordination to represent clinical facts in histopathology is necessary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AXIOM: Situation with explicit context hierarchy/model is required for histopathology due to issues of uncertainty</a:t>
            </a:r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Clarification of observables model and application to post-coordinated Situations would benefit from development of templates </a:t>
            </a:r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Goal: Structured and encoded surgical pathology report built directly from structured clinical findings developed with WSA</a:t>
            </a:r>
          </a:p>
          <a:p>
            <a:pPr marL="0" indent="0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152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868539"/>
            <a:ext cx="6324600" cy="514350"/>
          </a:xfrm>
        </p:spPr>
        <p:txBody>
          <a:bodyPr/>
          <a:lstStyle/>
          <a:p>
            <a:r>
              <a:rPr lang="en-US" dirty="0" smtClean="0"/>
              <a:t>Surgical Pathology Overview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  <p:sp>
        <p:nvSpPr>
          <p:cNvPr id="14" name="Oval 13"/>
          <p:cNvSpPr/>
          <p:nvPr/>
        </p:nvSpPr>
        <p:spPr bwMode="auto">
          <a:xfrm>
            <a:off x="2438400" y="2876550"/>
            <a:ext cx="1447800" cy="1276350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Specimen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4206521" y="4038600"/>
            <a:ext cx="1447800" cy="1276350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Blocks</a:t>
            </a:r>
          </a:p>
        </p:txBody>
      </p:sp>
      <p:sp>
        <p:nvSpPr>
          <p:cNvPr id="18" name="Oval 17"/>
          <p:cNvSpPr/>
          <p:nvPr/>
        </p:nvSpPr>
        <p:spPr bwMode="auto">
          <a:xfrm>
            <a:off x="6007098" y="5183691"/>
            <a:ext cx="1447800" cy="1313039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Slides</a:t>
            </a:r>
          </a:p>
        </p:txBody>
      </p:sp>
      <p:sp>
        <p:nvSpPr>
          <p:cNvPr id="19" name="Oval 18"/>
          <p:cNvSpPr/>
          <p:nvPr/>
        </p:nvSpPr>
        <p:spPr bwMode="auto">
          <a:xfrm>
            <a:off x="685800" y="1600200"/>
            <a:ext cx="1447800" cy="1276350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Case</a:t>
            </a:r>
          </a:p>
        </p:txBody>
      </p:sp>
      <p:cxnSp>
        <p:nvCxnSpPr>
          <p:cNvPr id="21" name="Elbow Connector 20"/>
          <p:cNvCxnSpPr>
            <a:stCxn id="19" idx="4"/>
            <a:endCxn id="14" idx="2"/>
          </p:cNvCxnSpPr>
          <p:nvPr/>
        </p:nvCxnSpPr>
        <p:spPr bwMode="auto">
          <a:xfrm rot="16200000" flipH="1">
            <a:off x="1604963" y="2681287"/>
            <a:ext cx="638175" cy="1028700"/>
          </a:xfrm>
          <a:prstGeom prst="bentConnector2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Elbow Connector 21"/>
          <p:cNvCxnSpPr>
            <a:stCxn id="14" idx="4"/>
            <a:endCxn id="17" idx="2"/>
          </p:cNvCxnSpPr>
          <p:nvPr/>
        </p:nvCxnSpPr>
        <p:spPr bwMode="auto">
          <a:xfrm rot="16200000" flipH="1">
            <a:off x="3422473" y="3892726"/>
            <a:ext cx="523875" cy="1044221"/>
          </a:xfrm>
          <a:prstGeom prst="bentConnector2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Elbow Connector 27"/>
          <p:cNvCxnSpPr>
            <a:stCxn id="17" idx="4"/>
            <a:endCxn id="18" idx="2"/>
          </p:cNvCxnSpPr>
          <p:nvPr/>
        </p:nvCxnSpPr>
        <p:spPr bwMode="auto">
          <a:xfrm rot="16200000" flipH="1">
            <a:off x="5206129" y="5039241"/>
            <a:ext cx="525261" cy="1076677"/>
          </a:xfrm>
          <a:prstGeom prst="bentConnector2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7673621" y="4360841"/>
            <a:ext cx="1295400" cy="307777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Observations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905500" y="3429000"/>
            <a:ext cx="990600" cy="523220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Clinical Findings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465460" y="2573842"/>
            <a:ext cx="929922" cy="523220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Clinical Findings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62200" y="1622582"/>
            <a:ext cx="1524000" cy="954107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Clinical Findings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Final Pathology Report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(Diagnoses)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42" name="Curved Connector 41"/>
          <p:cNvCxnSpPr>
            <a:stCxn id="37" idx="0"/>
            <a:endCxn id="38" idx="3"/>
          </p:cNvCxnSpPr>
          <p:nvPr/>
        </p:nvCxnSpPr>
        <p:spPr bwMode="auto">
          <a:xfrm rot="16200000" flipV="1">
            <a:off x="7273596" y="3313115"/>
            <a:ext cx="670231" cy="1425221"/>
          </a:xfrm>
          <a:prstGeom prst="curvedConnector2">
            <a:avLst/>
          </a:prstGeom>
          <a:noFill/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3" name="Curved Connector 42"/>
          <p:cNvCxnSpPr>
            <a:stCxn id="38" idx="0"/>
            <a:endCxn id="39" idx="3"/>
          </p:cNvCxnSpPr>
          <p:nvPr/>
        </p:nvCxnSpPr>
        <p:spPr bwMode="auto">
          <a:xfrm rot="16200000" flipV="1">
            <a:off x="5601317" y="2629517"/>
            <a:ext cx="593548" cy="1005418"/>
          </a:xfrm>
          <a:prstGeom prst="curvedConnector2">
            <a:avLst/>
          </a:prstGeom>
          <a:noFill/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Curved Connector 44"/>
          <p:cNvCxnSpPr>
            <a:stCxn id="39" idx="0"/>
            <a:endCxn id="40" idx="3"/>
          </p:cNvCxnSpPr>
          <p:nvPr/>
        </p:nvCxnSpPr>
        <p:spPr bwMode="auto">
          <a:xfrm rot="16200000" flipV="1">
            <a:off x="4171208" y="1814628"/>
            <a:ext cx="474206" cy="1044221"/>
          </a:xfrm>
          <a:prstGeom prst="curvedConnector2">
            <a:avLst/>
          </a:prstGeom>
          <a:noFill/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0" name="Curved Connector 49"/>
          <p:cNvCxnSpPr>
            <a:stCxn id="18" idx="6"/>
            <a:endCxn id="37" idx="2"/>
          </p:cNvCxnSpPr>
          <p:nvPr/>
        </p:nvCxnSpPr>
        <p:spPr bwMode="auto">
          <a:xfrm flipV="1">
            <a:off x="7454898" y="4668618"/>
            <a:ext cx="866423" cy="1171593"/>
          </a:xfrm>
          <a:prstGeom prst="curvedConnector2">
            <a:avLst/>
          </a:prstGeom>
          <a:noFill/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4" name="TextBox 63"/>
          <p:cNvSpPr txBox="1"/>
          <p:nvPr/>
        </p:nvSpPr>
        <p:spPr>
          <a:xfrm>
            <a:off x="1583266" y="3265514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1..n 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3417710" y="4415164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1..n 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5297310" y="5577579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1..n 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228600" y="4791728"/>
            <a:ext cx="2541409" cy="1815882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C60C30"/>
                </a:solidFill>
              </a:rPr>
              <a:t>Pathologist Examines Slides by Microscope with various stains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C60C30"/>
                </a:solidFill>
              </a:rPr>
              <a:t>Observations lead to Clinical Findings, incorporate other patient information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C60C30"/>
                </a:solidFill>
              </a:rPr>
              <a:t>Diagnoses rendered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88109" y="5314948"/>
            <a:ext cx="284052" cy="30777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2"/>
            </a:solidFill>
          </a:ln>
          <a:effectLst>
            <a:glow rad="127000">
              <a:schemeClr val="accent1"/>
            </a:glo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531595" y="3709367"/>
            <a:ext cx="284052" cy="30777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2"/>
            </a:solidFill>
          </a:ln>
          <a:effectLst>
            <a:glow rad="127000">
              <a:schemeClr val="accent1"/>
            </a:glow>
          </a:effectLst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08311" y="1991913"/>
            <a:ext cx="284052" cy="30777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2"/>
            </a:solidFill>
          </a:ln>
          <a:effectLst>
            <a:glow rad="127000">
              <a:schemeClr val="accent1"/>
            </a:glow>
          </a:effectLst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01595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609600"/>
          </a:xfrm>
        </p:spPr>
        <p:txBody>
          <a:bodyPr/>
          <a:lstStyle/>
          <a:p>
            <a:r>
              <a:rPr lang="en-US" dirty="0" smtClean="0"/>
              <a:t>Typical Pathology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696200" cy="4800600"/>
          </a:xfrm>
        </p:spPr>
        <p:txBody>
          <a:bodyPr/>
          <a:lstStyle/>
          <a:p>
            <a:r>
              <a:rPr lang="en-US" sz="1600" b="1" dirty="0" smtClean="0"/>
              <a:t>Final Diagnosis:</a:t>
            </a:r>
            <a:endParaRPr lang="en-US" sz="1600" dirty="0" smtClean="0"/>
          </a:p>
          <a:p>
            <a:r>
              <a:rPr lang="en-US" sz="1600" dirty="0" smtClean="0"/>
              <a:t> </a:t>
            </a:r>
          </a:p>
          <a:p>
            <a:r>
              <a:rPr lang="en-US" sz="1600" dirty="0" smtClean="0"/>
              <a:t>RIGHT BREAST, VACUUM-ASSISTED NEEDLE CORE BIOPSY:</a:t>
            </a:r>
          </a:p>
          <a:p>
            <a:r>
              <a:rPr lang="en-US" sz="1600" dirty="0" smtClean="0"/>
              <a:t>  - DUCTAL CARCINOMA IN SITU WITH EXTENSIVE PERIDUCTAL SCLEROSIS AND INFLAMMATION.</a:t>
            </a:r>
          </a:p>
          <a:p>
            <a:r>
              <a:rPr lang="en-US" sz="1600" dirty="0" smtClean="0"/>
              <a:t>  - FOCUS SUSPICIOUS BUT NOT DIAGNOSTIC FOR MICROINVASION.  </a:t>
            </a:r>
          </a:p>
          <a:p>
            <a:r>
              <a:rPr lang="en-US" sz="1600" dirty="0" smtClean="0"/>
              <a:t>  - GROWTH PATTERN:  SOLID.</a:t>
            </a:r>
          </a:p>
          <a:p>
            <a:r>
              <a:rPr lang="en-US" sz="1600" dirty="0" smtClean="0"/>
              <a:t>  - NUCLEAR GRADE:  HIGH.</a:t>
            </a:r>
          </a:p>
          <a:p>
            <a:r>
              <a:rPr lang="en-US" sz="1600" dirty="0" smtClean="0"/>
              <a:t>  - NECROSIS:  PRESENT.</a:t>
            </a:r>
          </a:p>
          <a:p>
            <a:r>
              <a:rPr lang="en-US" sz="1600" dirty="0" smtClean="0"/>
              <a:t>  - MICROCALCIFICATION IN DCIS:  YES.</a:t>
            </a:r>
          </a:p>
          <a:p>
            <a:r>
              <a:rPr lang="en-US" sz="1600" dirty="0" smtClean="0"/>
              <a:t> </a:t>
            </a:r>
          </a:p>
          <a:p>
            <a:r>
              <a:rPr lang="en-US" sz="1600" b="1" dirty="0" smtClean="0"/>
              <a:t>Microscopic Report:</a:t>
            </a:r>
            <a:r>
              <a:rPr lang="en-US" sz="1600" dirty="0" smtClean="0"/>
              <a:t>  Performed</a:t>
            </a:r>
          </a:p>
          <a:p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990600" y="5943600"/>
            <a:ext cx="36576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685800"/>
          </a:xfrm>
        </p:spPr>
        <p:txBody>
          <a:bodyPr/>
          <a:lstStyle/>
          <a:p>
            <a:r>
              <a:rPr lang="en-US" dirty="0" smtClean="0"/>
              <a:t>Findings to be asserted in final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8077200" cy="4495800"/>
          </a:xfrm>
        </p:spPr>
        <p:txBody>
          <a:bodyPr/>
          <a:lstStyle/>
          <a:p>
            <a:pPr marL="895350" lvl="1" indent="-5143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C60C30"/>
                </a:solidFill>
              </a:rPr>
              <a:t>Conclusive statements regarding the patient (person)</a:t>
            </a:r>
            <a:br>
              <a:rPr lang="en-US" sz="2000" dirty="0" smtClean="0">
                <a:solidFill>
                  <a:srgbClr val="C60C30"/>
                </a:solidFill>
              </a:rPr>
            </a:br>
            <a:r>
              <a:rPr lang="en-US" sz="2000" dirty="0" smtClean="0">
                <a:solidFill>
                  <a:srgbClr val="4D4F53"/>
                </a:solidFill>
              </a:rPr>
              <a:t>Example: “Invasive carcinoma of female breast”</a:t>
            </a:r>
            <a:endParaRPr lang="en-US" sz="2000" dirty="0" smtClean="0">
              <a:solidFill>
                <a:srgbClr val="C60C30"/>
              </a:solidFill>
            </a:endParaRPr>
          </a:p>
          <a:p>
            <a:pPr marL="895350" lvl="1" indent="-5143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C60C30"/>
                </a:solidFill>
              </a:rPr>
              <a:t>Clinical Finding reached by aggregation of relevant tissue morphologies and nuclear details observed by the pathologist using microscopy, histopathology and staining techniques </a:t>
            </a:r>
          </a:p>
          <a:p>
            <a:pPr marL="895350" lvl="1" indent="-5143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C60C30"/>
                </a:solidFill>
              </a:rPr>
              <a:t>Clinical details about the patient: </a:t>
            </a:r>
            <a:r>
              <a:rPr lang="en-US" sz="2000" dirty="0" smtClean="0"/>
              <a:t> History of breast cancer excised 2010 (Situation)</a:t>
            </a:r>
          </a:p>
          <a:p>
            <a:pPr marL="895350" lvl="1" indent="-5143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C60C30"/>
                </a:solidFill>
              </a:rPr>
              <a:t>Gross and microscopic observations about the tissue features as evaluated by microscope =&gt; Observable entity?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University of Nebraska Medical Center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60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7772400" cy="609600"/>
          </a:xfrm>
        </p:spPr>
        <p:txBody>
          <a:bodyPr/>
          <a:lstStyle/>
          <a:p>
            <a:r>
              <a:rPr lang="en-US" dirty="0" smtClean="0"/>
              <a:t>Observable Entities of relevance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696200" cy="48006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Applicable to histopathology microscopic exam</a:t>
            </a:r>
            <a:endParaRPr lang="en-US" sz="2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Tumor size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Presence/absence of particular tissue morphologies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Histologic grade?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Eosinophil counts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How best to represent observation data?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|IS ABOUT| </a:t>
            </a:r>
            <a:r>
              <a:rPr lang="en-US" sz="2000" dirty="0" smtClean="0">
                <a:solidFill>
                  <a:srgbClr val="0070C0"/>
                </a:solidFill>
              </a:rPr>
              <a:t>some</a:t>
            </a:r>
            <a:r>
              <a:rPr lang="en-US" sz="2000" dirty="0" smtClean="0"/>
              <a:t> |Clinical finding|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|SCALE| </a:t>
            </a:r>
            <a:r>
              <a:rPr lang="en-US" sz="2000" dirty="0" smtClean="0">
                <a:solidFill>
                  <a:srgbClr val="0070C0"/>
                </a:solidFill>
              </a:rPr>
              <a:t>some</a:t>
            </a:r>
            <a:r>
              <a:rPr lang="en-US" sz="2000" dirty="0" smtClean="0"/>
              <a:t> |Scale type|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|HAS VALUE| </a:t>
            </a:r>
            <a:r>
              <a:rPr lang="en-US" sz="2000" dirty="0" smtClean="0">
                <a:solidFill>
                  <a:srgbClr val="0070C0"/>
                </a:solidFill>
              </a:rPr>
              <a:t>some</a:t>
            </a:r>
            <a:r>
              <a:rPr lang="en-US" sz="2000" dirty="0" smtClean="0"/>
              <a:t> |value|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 smtClean="0"/>
              <a:t>Concrete domains required for numeric measurements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438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685800"/>
          </a:xfrm>
        </p:spPr>
        <p:txBody>
          <a:bodyPr/>
          <a:lstStyle/>
          <a:p>
            <a:r>
              <a:rPr lang="en-US" dirty="0" smtClean="0"/>
              <a:t>Situation with Explicit Hierarchy?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696200" cy="464820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dirty="0" smtClean="0"/>
              <a:t>Surgical Pathology is interpretive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Necessary to make assertions of suspicion, probability and negation</a:t>
            </a:r>
          </a:p>
          <a:p>
            <a:pPr marL="457200" lvl="1" indent="0">
              <a:buNone/>
            </a:pPr>
            <a:r>
              <a:rPr lang="en-US" dirty="0" smtClean="0"/>
              <a:t>Example: Ductal carcinoma in situ suspicious for microinvasion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>
                <a:solidFill>
                  <a:srgbClr val="C60C30"/>
                </a:solidFill>
              </a:rPr>
              <a:t>The statement is common in clinical practice and VERY important to the patient and subsequent care</a:t>
            </a:r>
            <a:endParaRPr lang="en-US" dirty="0">
              <a:solidFill>
                <a:srgbClr val="C60C30"/>
              </a:solidFill>
            </a:endParaRP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70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3200"/>
            <a:ext cx="8229600" cy="1066800"/>
          </a:xfrm>
        </p:spPr>
        <p:txBody>
          <a:bodyPr/>
          <a:lstStyle/>
          <a:p>
            <a:pPr algn="ctr"/>
            <a:r>
              <a:rPr lang="en-US" sz="6000" dirty="0" smtClean="0"/>
              <a:t>Examples</a:t>
            </a:r>
            <a:endParaRPr lang="en-US" sz="6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71727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6373</TotalTime>
  <Words>610</Words>
  <Application>Microsoft Macintosh PowerPoint</Application>
  <PresentationFormat>On-screen Show (4:3)</PresentationFormat>
  <Paragraphs>126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Custom Design</vt:lpstr>
      <vt:lpstr>Histopathology and Proposed Observable entity and evaluation procedure Model</vt:lpstr>
      <vt:lpstr>Background</vt:lpstr>
      <vt:lpstr>Expectations of this Discussion</vt:lpstr>
      <vt:lpstr>Surgical Pathology Overview</vt:lpstr>
      <vt:lpstr>Typical Pathology Report</vt:lpstr>
      <vt:lpstr>Findings to be asserted in final report</vt:lpstr>
      <vt:lpstr>Observable Entities of relevance</vt:lpstr>
      <vt:lpstr>Situation with Explicit Hierarchy?</vt:lpstr>
      <vt:lpstr>Examples</vt:lpstr>
      <vt:lpstr>  Diagnostic Level Statement: Example: Invasive Carcinoma of female breast</vt:lpstr>
      <vt:lpstr>  Diagnostic Level Statement: Example: Ductal Carcinoma in situ suspicious for microinvasion</vt:lpstr>
      <vt:lpstr>Observation of morphology? Epithelial hyperplasia in breast biopsy Not a diagnosis</vt:lpstr>
      <vt:lpstr>Observation: Measurement of tumor extent</vt:lpstr>
      <vt:lpstr>Histologic Grade (Option 1)  </vt:lpstr>
      <vt:lpstr>Histologic Grade (Option 2)</vt:lpstr>
      <vt:lpstr>Suspicion as an Observation</vt:lpstr>
      <vt:lpstr>Conclusions: Direction needed</vt:lpstr>
      <vt:lpstr>PowerPoint Presentation</vt:lpstr>
      <vt:lpstr>PowerPoint Presentation</vt:lpstr>
    </vt:vector>
  </TitlesOfParts>
  <Company>UNMC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WSG</dc:creator>
  <cp:lastModifiedBy>Scott Campbell</cp:lastModifiedBy>
  <cp:revision>239</cp:revision>
  <dcterms:created xsi:type="dcterms:W3CDTF">2009-08-20T16:26:57Z</dcterms:created>
  <dcterms:modified xsi:type="dcterms:W3CDTF">2014-10-26T21:48:57Z</dcterms:modified>
</cp:coreProperties>
</file>