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9" r:id="rId3"/>
    <p:sldId id="260" r:id="rId4"/>
    <p:sldId id="262" r:id="rId5"/>
    <p:sldId id="257" r:id="rId6"/>
    <p:sldId id="267" r:id="rId7"/>
    <p:sldId id="268" r:id="rId8"/>
    <p:sldId id="270" r:id="rId9"/>
    <p:sldId id="259" r:id="rId10"/>
    <p:sldId id="258" r:id="rId11"/>
    <p:sldId id="261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997" autoAdjust="0"/>
  </p:normalViewPr>
  <p:slideViewPr>
    <p:cSldViewPr>
      <p:cViewPr>
        <p:scale>
          <a:sx n="90" d="100"/>
          <a:sy n="90" d="100"/>
        </p:scale>
        <p:origin x="-111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CF964-4AD0-46C6-A03C-34DBC451FAD1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BCBD7-AD3B-427B-83D3-82085E89D1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7472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started as a </a:t>
            </a:r>
            <a:r>
              <a:rPr lang="en-AU" dirty="0" err="1" smtClean="0"/>
              <a:t>collabnet</a:t>
            </a:r>
            <a:r>
              <a:rPr lang="en-AU" dirty="0" smtClean="0"/>
              <a:t> discussion</a:t>
            </a:r>
            <a:r>
              <a:rPr lang="en-AU" baseline="0" dirty="0" smtClean="0"/>
              <a:t> triggered by a request for content through the UKTC. You can follow it through the link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BCBD7-AD3B-427B-83D3-82085E89D17B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0597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These fall into the category</a:t>
            </a:r>
            <a:r>
              <a:rPr lang="en-AU" baseline="0" dirty="0" smtClean="0"/>
              <a:t> of panels of genes to evaluate the presence of a disposition towards a disorder e.g. MODY (Mature onset diabetes of the young)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BCBD7-AD3B-427B-83D3-82085E89D17B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7906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Variable penetrance means that a gene variant may be present but not causing the disease that</a:t>
            </a:r>
            <a:r>
              <a:rPr lang="en-AU" baseline="0" dirty="0" smtClean="0"/>
              <a:t> the variant is associated with.</a:t>
            </a:r>
          </a:p>
          <a:p>
            <a:r>
              <a:rPr lang="en-AU" baseline="0" dirty="0" smtClean="0"/>
              <a:t>Phenotypes are dependent on how genes are regulated. A variant can cause different phenotypes depending on the level of silencing or promotion caused by the </a:t>
            </a:r>
            <a:r>
              <a:rPr lang="en-AU" baseline="0" dirty="0" err="1" smtClean="0"/>
              <a:t>epigenome</a:t>
            </a:r>
            <a:r>
              <a:rPr lang="en-AU" baseline="0" dirty="0" smtClean="0"/>
              <a:t>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BCBD7-AD3B-427B-83D3-82085E89D17B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1417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is from the Observables Model 2014-03-13 </a:t>
            </a:r>
            <a:r>
              <a:rPr lang="en-AU" dirty="0" err="1" smtClean="0"/>
              <a:t>powerpoint</a:t>
            </a:r>
            <a:r>
              <a:rPr lang="en-AU" dirty="0" smtClean="0"/>
              <a:t> slides.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BCBD7-AD3B-427B-83D3-82085E89D17B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2478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7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67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E232A49-C30C-43C2-9758-D37BE79A61C2}" type="slidenum">
              <a:rPr lang="en-US" altLang="en-US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Patients Homozygous for this gene variant</a:t>
            </a:r>
            <a:r>
              <a:rPr lang="en-AU" baseline="0" dirty="0" smtClean="0"/>
              <a:t> have a high probability (~80%) of having Hemochromatosis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BCBD7-AD3B-427B-83D3-82085E89D17B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3479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9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The Gene</a:t>
            </a:r>
            <a:r>
              <a:rPr lang="en-US" altLang="en-US" baseline="0" dirty="0" smtClean="0"/>
              <a:t> Taxon hierarchy doesn’t currently exist but is preferred over the substances hierarchy.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baseline="0" dirty="0" smtClean="0"/>
              <a:t>This is similar to Slide 86 of the Observable Model 2014-03-13 </a:t>
            </a:r>
            <a:r>
              <a:rPr lang="en-US" altLang="en-US" baseline="0" dirty="0" err="1" smtClean="0"/>
              <a:t>ppt</a:t>
            </a:r>
            <a:r>
              <a:rPr lang="en-US" altLang="en-US" baseline="0" dirty="0" smtClean="0"/>
              <a:t> – MRSA  </a:t>
            </a:r>
            <a:r>
              <a:rPr lang="en-US" altLang="en-US" baseline="0" smtClean="0"/>
              <a:t>POC test</a:t>
            </a:r>
            <a:endParaRPr lang="en-US" altLang="en-US" dirty="0" smtClean="0"/>
          </a:p>
        </p:txBody>
      </p:sp>
      <p:sp>
        <p:nvSpPr>
          <p:cNvPr id="179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509C2DC-0A47-4B1B-BD06-1EFD988D3703}" type="slidenum">
              <a:rPr lang="en-US" altLang="en-US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Note that</a:t>
            </a:r>
            <a:r>
              <a:rPr lang="en-AU" baseline="0" dirty="0" smtClean="0"/>
              <a:t> it has been suggested that the appropriate hierarchy for Genes is not “Substances”, rather “Gene Taxon”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BCBD7-AD3B-427B-83D3-82085E89D17B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2711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is from the 2008 LOINC collaboration work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BCBD7-AD3B-427B-83D3-82085E89D17B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8285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6232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156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666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299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7733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451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155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470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866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469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6934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57D98-2E36-4500-BE8B-132371B13ADA}" type="datetimeFigureOut">
              <a:rPr lang="en-AU" smtClean="0"/>
              <a:t>27/10/2014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40732-3A4E-44D1-8BE1-1DD8721CD2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36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mim.org/entry/23520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mim.org/entry/613609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enames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sfe.aceworkspace.net/sf/discussion/do/listPosts/projects.observable_and_investigation_mod/discussion.general_discussions_observables.topc670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ontology.buffalo.edu/smith/articles/realizables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Naming and modelling of genetic tests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1800" dirty="0" smtClean="0"/>
              <a:t>Michael Osborne</a:t>
            </a:r>
          </a:p>
          <a:p>
            <a:r>
              <a:rPr lang="en-AU" sz="1800" dirty="0" smtClean="0"/>
              <a:t>Content Committee</a:t>
            </a: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1337428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Evaluation Procedures – Presence or Absence of a specific gene variant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err="1" smtClean="0"/>
              <a:t>E.g</a:t>
            </a:r>
            <a:r>
              <a:rPr lang="en-AU" dirty="0" smtClean="0"/>
              <a:t>  </a:t>
            </a:r>
            <a:r>
              <a:rPr lang="en-AU" b="1" dirty="0" smtClean="0"/>
              <a:t>HFE Gene Analysis   </a:t>
            </a:r>
          </a:p>
          <a:p>
            <a:r>
              <a:rPr lang="en-AU" dirty="0" smtClean="0"/>
              <a:t>In </a:t>
            </a:r>
            <a:r>
              <a:rPr lang="en-AU" dirty="0"/>
              <a:t>patients with hereditary hemochromatosis (HFE1; </a:t>
            </a:r>
            <a:r>
              <a:rPr lang="en-AU" dirty="0">
                <a:hlinkClick r:id="rId3"/>
              </a:rPr>
              <a:t>235200</a:t>
            </a:r>
            <a:r>
              <a:rPr lang="en-AU" dirty="0"/>
              <a:t>), </a:t>
            </a:r>
            <a:r>
              <a:rPr lang="en-AU" dirty="0" err="1"/>
              <a:t>Feder</a:t>
            </a:r>
            <a:r>
              <a:rPr lang="en-AU" dirty="0"/>
              <a:t> et al. (1996) identified 2 mutations in the HFE gene (C282Y, 613609.0001 and H63D, 613609.0002). The C282Y mutation was detected in 85% of all HFE chromosomes, indicating that in their population 83% of hemochromatosis cases are related to C282Y </a:t>
            </a:r>
            <a:r>
              <a:rPr lang="en-AU" dirty="0" err="1"/>
              <a:t>homozygosity</a:t>
            </a:r>
            <a:r>
              <a:rPr lang="en-AU" dirty="0"/>
              <a:t>. (</a:t>
            </a:r>
            <a:r>
              <a:rPr lang="en-AU" dirty="0">
                <a:hlinkClick r:id="rId4"/>
              </a:rPr>
              <a:t>http://www.omim.org/entry/613609</a:t>
            </a:r>
            <a:r>
              <a:rPr lang="en-AU" dirty="0"/>
              <a:t>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29201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3"/>
          <p:cNvSpPr>
            <a:spLocks noChangeArrowheads="1"/>
          </p:cNvSpPr>
          <p:nvPr/>
        </p:nvSpPr>
        <p:spPr bwMode="auto">
          <a:xfrm>
            <a:off x="152400" y="3733800"/>
            <a:ext cx="13716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observationprocedure</a:t>
            </a:r>
            <a:endParaRPr lang="en-US" altLang="en-US" sz="1800"/>
          </a:p>
        </p:txBody>
      </p:sp>
      <p:sp>
        <p:nvSpPr>
          <p:cNvPr id="15" name="Rounded Rectangle 14"/>
          <p:cNvSpPr/>
          <p:nvPr/>
        </p:nvSpPr>
        <p:spPr>
          <a:xfrm>
            <a:off x="2590800" y="19812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sp>
        <p:nvSpPr>
          <p:cNvPr id="88068" name="Rectangle 17"/>
          <p:cNvSpPr>
            <a:spLocks noChangeArrowheads="1"/>
          </p:cNvSpPr>
          <p:nvPr/>
        </p:nvSpPr>
        <p:spPr bwMode="auto">
          <a:xfrm>
            <a:off x="5791200" y="1981200"/>
            <a:ext cx="29718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solidFill>
                  <a:srgbClr val="000000"/>
                </a:solidFill>
              </a:rPr>
              <a:t>HFE gene (gene taxon)</a:t>
            </a:r>
            <a:endParaRPr lang="en-US" altLang="en-US" sz="2000" dirty="0">
              <a:solidFill>
                <a:srgbClr val="000000"/>
              </a:solidFill>
            </a:endParaRPr>
          </a:p>
        </p:txBody>
      </p:sp>
      <p:cxnSp>
        <p:nvCxnSpPr>
          <p:cNvPr id="88069" name="AutoShape 18"/>
          <p:cNvCxnSpPr>
            <a:cxnSpLocks noChangeShapeType="1"/>
            <a:stCxn id="15" idx="3"/>
            <a:endCxn id="88068" idx="1"/>
          </p:cNvCxnSpPr>
          <p:nvPr/>
        </p:nvCxnSpPr>
        <p:spPr bwMode="auto">
          <a:xfrm>
            <a:off x="4876800" y="2133600"/>
            <a:ext cx="9144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Rounded Rectangle 65"/>
          <p:cNvSpPr/>
          <p:nvPr/>
        </p:nvSpPr>
        <p:spPr>
          <a:xfrm>
            <a:off x="2514600" y="4495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12298" name="Rectangle 17"/>
          <p:cNvSpPr>
            <a:spLocks noChangeArrowheads="1"/>
          </p:cNvSpPr>
          <p:nvPr/>
        </p:nvSpPr>
        <p:spPr bwMode="auto">
          <a:xfrm>
            <a:off x="5105400" y="4495800"/>
            <a:ext cx="3200400" cy="3048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scale types</a:t>
            </a:r>
            <a:endParaRPr lang="en-US" sz="3200">
              <a:solidFill>
                <a:schemeClr val="bg1">
                  <a:lumMod val="8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2299" name="AutoShape 18"/>
          <p:cNvCxnSpPr>
            <a:cxnSpLocks noChangeShapeType="1"/>
            <a:stCxn id="66" idx="3"/>
            <a:endCxn id="12298" idx="1"/>
          </p:cNvCxnSpPr>
          <p:nvPr/>
        </p:nvCxnSpPr>
        <p:spPr bwMode="auto">
          <a:xfrm>
            <a:off x="4800600" y="4648200"/>
            <a:ext cx="304800" cy="1588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sp>
        <p:nvSpPr>
          <p:cNvPr id="90" name="Rounded Rectangle 89"/>
          <p:cNvSpPr/>
          <p:nvPr/>
        </p:nvSpPr>
        <p:spPr>
          <a:xfrm>
            <a:off x="2514600" y="5257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ea typeface="ＭＳ Ｐゴシック" pitchFamily="-106" charset="-128"/>
              </a:rPr>
              <a:t>has value</a:t>
            </a:r>
          </a:p>
        </p:txBody>
      </p:sp>
      <p:sp>
        <p:nvSpPr>
          <p:cNvPr id="12301" name="Rectangle 17"/>
          <p:cNvSpPr>
            <a:spLocks noChangeArrowheads="1"/>
          </p:cNvSpPr>
          <p:nvPr/>
        </p:nvSpPr>
        <p:spPr bwMode="auto">
          <a:xfrm>
            <a:off x="5105400" y="5257800"/>
            <a:ext cx="3200400" cy="280988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Numeric, ordinal, nominal</a:t>
            </a:r>
            <a:endParaRPr lang="en-US" sz="3200">
              <a:solidFill>
                <a:schemeClr val="bg1">
                  <a:lumMod val="8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2302" name="AutoShape 18"/>
          <p:cNvCxnSpPr>
            <a:cxnSpLocks noChangeShapeType="1"/>
            <a:stCxn id="90" idx="3"/>
            <a:endCxn id="12301" idx="1"/>
          </p:cNvCxnSpPr>
          <p:nvPr/>
        </p:nvCxnSpPr>
        <p:spPr bwMode="auto">
          <a:xfrm flipV="1">
            <a:off x="4800600" y="5399088"/>
            <a:ext cx="304800" cy="11112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88076" name="AutoShape 21"/>
          <p:cNvCxnSpPr>
            <a:cxnSpLocks noChangeShapeType="1"/>
            <a:stCxn id="88066" idx="3"/>
            <a:endCxn id="15" idx="1"/>
          </p:cNvCxnSpPr>
          <p:nvPr/>
        </p:nvCxnSpPr>
        <p:spPr bwMode="auto">
          <a:xfrm flipV="1">
            <a:off x="1524000" y="2133600"/>
            <a:ext cx="1066800" cy="1922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8" name="AutoShape 21"/>
          <p:cNvCxnSpPr>
            <a:cxnSpLocks noChangeShapeType="1"/>
            <a:stCxn id="88066" idx="3"/>
            <a:endCxn id="66" idx="1"/>
          </p:cNvCxnSpPr>
          <p:nvPr/>
        </p:nvCxnSpPr>
        <p:spPr bwMode="auto">
          <a:xfrm>
            <a:off x="1524000" y="4056063"/>
            <a:ext cx="990600" cy="592137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2309" name="AutoShape 21"/>
          <p:cNvCxnSpPr>
            <a:cxnSpLocks noChangeShapeType="1"/>
            <a:stCxn id="88066" idx="3"/>
            <a:endCxn id="90" idx="1"/>
          </p:cNvCxnSpPr>
          <p:nvPr/>
        </p:nvCxnSpPr>
        <p:spPr bwMode="auto">
          <a:xfrm>
            <a:off x="1524000" y="4056063"/>
            <a:ext cx="990600" cy="1354137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sp>
        <p:nvSpPr>
          <p:cNvPr id="88079" name="TextBox 82"/>
          <p:cNvSpPr txBox="1">
            <a:spLocks noChangeArrowheads="1"/>
          </p:cNvSpPr>
          <p:nvPr/>
        </p:nvSpPr>
        <p:spPr bwMode="auto">
          <a:xfrm>
            <a:off x="2286000" y="533400"/>
            <a:ext cx="55451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Arial" charset="0"/>
                <a:cs typeface="Arial" charset="0"/>
              </a:rPr>
              <a:t>HFE gene </a:t>
            </a:r>
            <a:r>
              <a:rPr lang="en-US" altLang="en-US" sz="2400" dirty="0" err="1">
                <a:latin typeface="Arial" charset="0"/>
                <a:cs typeface="Arial" charset="0"/>
              </a:rPr>
              <a:t>p</a:t>
            </a:r>
            <a:r>
              <a:rPr lang="en-US" altLang="en-US" sz="2400" dirty="0" err="1" smtClean="0">
                <a:latin typeface="Arial" charset="0"/>
                <a:cs typeface="Arial" charset="0"/>
              </a:rPr>
              <a:t>yrosequencing</a:t>
            </a:r>
            <a:r>
              <a:rPr lang="en-US" altLang="en-US" sz="2400" dirty="0" smtClean="0">
                <a:latin typeface="Arial" charset="0"/>
                <a:cs typeface="Arial" charset="0"/>
              </a:rPr>
              <a:t> </a:t>
            </a:r>
            <a:r>
              <a:rPr lang="en-US" altLang="en-US" sz="2400" dirty="0">
                <a:latin typeface="Arial" charset="0"/>
                <a:cs typeface="Arial" charset="0"/>
              </a:rPr>
              <a:t>(procedure)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2514600" y="4876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12320" name="Rectangle 17"/>
          <p:cNvSpPr>
            <a:spLocks noChangeArrowheads="1"/>
          </p:cNvSpPr>
          <p:nvPr/>
        </p:nvSpPr>
        <p:spPr bwMode="auto">
          <a:xfrm>
            <a:off x="5105400" y="4876800"/>
            <a:ext cx="3200400" cy="3048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units</a:t>
            </a:r>
            <a:endParaRPr lang="en-US" sz="3200">
              <a:solidFill>
                <a:schemeClr val="bg1">
                  <a:lumMod val="8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2321" name="AutoShape 18"/>
          <p:cNvCxnSpPr>
            <a:cxnSpLocks noChangeShapeType="1"/>
            <a:stCxn id="54" idx="3"/>
            <a:endCxn id="12320" idx="1"/>
          </p:cNvCxnSpPr>
          <p:nvPr/>
        </p:nvCxnSpPr>
        <p:spPr bwMode="auto">
          <a:xfrm>
            <a:off x="4800600" y="5029200"/>
            <a:ext cx="304800" cy="1588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2322" name="AutoShape 21"/>
          <p:cNvCxnSpPr>
            <a:cxnSpLocks noChangeShapeType="1"/>
            <a:stCxn id="88066" idx="3"/>
            <a:endCxn id="54" idx="1"/>
          </p:cNvCxnSpPr>
          <p:nvPr/>
        </p:nvCxnSpPr>
        <p:spPr bwMode="auto">
          <a:xfrm>
            <a:off x="1524000" y="4056063"/>
            <a:ext cx="990600" cy="973137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sp>
        <p:nvSpPr>
          <p:cNvPr id="70" name="Rounded Rectangle 69"/>
          <p:cNvSpPr/>
          <p:nvPr/>
        </p:nvSpPr>
        <p:spPr>
          <a:xfrm>
            <a:off x="2514600" y="5638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88085" name="Rectangle 17"/>
          <p:cNvSpPr>
            <a:spLocks noChangeArrowheads="1"/>
          </p:cNvSpPr>
          <p:nvPr/>
        </p:nvSpPr>
        <p:spPr bwMode="auto">
          <a:xfrm>
            <a:off x="5105400" y="5638800"/>
            <a:ext cx="36576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err="1" smtClean="0">
                <a:solidFill>
                  <a:srgbClr val="000000"/>
                </a:solidFill>
              </a:rPr>
              <a:t>Pyrosequencing</a:t>
            </a:r>
            <a:endParaRPr lang="en-US" altLang="en-US" dirty="0"/>
          </a:p>
        </p:txBody>
      </p:sp>
      <p:cxnSp>
        <p:nvCxnSpPr>
          <p:cNvPr id="88086" name="AutoShape 18"/>
          <p:cNvCxnSpPr>
            <a:cxnSpLocks noChangeShapeType="1"/>
            <a:stCxn id="70" idx="3"/>
            <a:endCxn id="88085" idx="1"/>
          </p:cNvCxnSpPr>
          <p:nvPr/>
        </p:nvCxnSpPr>
        <p:spPr bwMode="auto">
          <a:xfrm flipV="1">
            <a:off x="4800600" y="5780088"/>
            <a:ext cx="3048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8087" name="AutoShape 21"/>
          <p:cNvCxnSpPr>
            <a:cxnSpLocks noChangeShapeType="1"/>
            <a:stCxn id="88066" idx="3"/>
            <a:endCxn id="70" idx="1"/>
          </p:cNvCxnSpPr>
          <p:nvPr/>
        </p:nvCxnSpPr>
        <p:spPr bwMode="auto">
          <a:xfrm>
            <a:off x="1524000" y="4056063"/>
            <a:ext cx="990600" cy="1735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Rounded Rectangle 98"/>
          <p:cNvSpPr/>
          <p:nvPr/>
        </p:nvSpPr>
        <p:spPr>
          <a:xfrm>
            <a:off x="2514600" y="6019800"/>
            <a:ext cx="23622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88089" name="Rectangle 17"/>
          <p:cNvSpPr>
            <a:spLocks noChangeArrowheads="1"/>
          </p:cNvSpPr>
          <p:nvPr/>
        </p:nvSpPr>
        <p:spPr bwMode="auto">
          <a:xfrm>
            <a:off x="5105400" y="6019800"/>
            <a:ext cx="3200400" cy="280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solidFill>
                  <a:srgbClr val="000000"/>
                </a:solidFill>
              </a:rPr>
              <a:t>Blood specimen</a:t>
            </a:r>
            <a:endParaRPr lang="en-US" altLang="en-US" dirty="0"/>
          </a:p>
        </p:txBody>
      </p:sp>
      <p:cxnSp>
        <p:nvCxnSpPr>
          <p:cNvPr id="88090" name="AutoShape 18"/>
          <p:cNvCxnSpPr>
            <a:cxnSpLocks noChangeShapeType="1"/>
            <a:stCxn id="99" idx="3"/>
            <a:endCxn id="88089" idx="1"/>
          </p:cNvCxnSpPr>
          <p:nvPr/>
        </p:nvCxnSpPr>
        <p:spPr bwMode="auto">
          <a:xfrm flipV="1">
            <a:off x="4876800" y="6161088"/>
            <a:ext cx="2286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8091" name="AutoShape 21"/>
          <p:cNvCxnSpPr>
            <a:cxnSpLocks noChangeShapeType="1"/>
            <a:stCxn id="88066" idx="3"/>
            <a:endCxn id="99" idx="1"/>
          </p:cNvCxnSpPr>
          <p:nvPr/>
        </p:nvCxnSpPr>
        <p:spPr bwMode="auto">
          <a:xfrm>
            <a:off x="1524000" y="4056063"/>
            <a:ext cx="990600" cy="211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Rounded Rectangle 49"/>
          <p:cNvSpPr/>
          <p:nvPr/>
        </p:nvSpPr>
        <p:spPr>
          <a:xfrm>
            <a:off x="2514600" y="6400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method</a:t>
            </a:r>
          </a:p>
        </p:txBody>
      </p:sp>
      <p:cxnSp>
        <p:nvCxnSpPr>
          <p:cNvPr id="88093" name="AutoShape 21"/>
          <p:cNvCxnSpPr>
            <a:cxnSpLocks noChangeShapeType="1"/>
            <a:stCxn id="88066" idx="3"/>
            <a:endCxn id="50" idx="1"/>
          </p:cNvCxnSpPr>
          <p:nvPr/>
        </p:nvCxnSpPr>
        <p:spPr bwMode="auto">
          <a:xfrm>
            <a:off x="1524000" y="4056063"/>
            <a:ext cx="990600" cy="2497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8094" name="Rectangle 22"/>
          <p:cNvSpPr>
            <a:spLocks noChangeArrowheads="1"/>
          </p:cNvSpPr>
          <p:nvPr/>
        </p:nvSpPr>
        <p:spPr bwMode="auto">
          <a:xfrm>
            <a:off x="5105400" y="6400800"/>
            <a:ext cx="2971800" cy="30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observation action</a:t>
            </a:r>
            <a:endParaRPr lang="en-US" altLang="en-US"/>
          </a:p>
        </p:txBody>
      </p:sp>
      <p:cxnSp>
        <p:nvCxnSpPr>
          <p:cNvPr id="88095" name="AutoShape 21"/>
          <p:cNvCxnSpPr>
            <a:cxnSpLocks noChangeShapeType="1"/>
            <a:stCxn id="50" idx="3"/>
            <a:endCxn id="88094" idx="1"/>
          </p:cNvCxnSpPr>
          <p:nvPr/>
        </p:nvCxnSpPr>
        <p:spPr bwMode="auto">
          <a:xfrm>
            <a:off x="4800600" y="6553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42132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Human Gene Taxon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3"/>
              </a:rPr>
              <a:t>http://www.genenames.org/</a:t>
            </a:r>
            <a:r>
              <a:rPr lang="en-AU" dirty="0" smtClean="0"/>
              <a:t> HUGO responsible for approving (human) gene names</a:t>
            </a:r>
          </a:p>
          <a:p>
            <a:r>
              <a:rPr lang="en-AU" dirty="0" smtClean="0"/>
              <a:t>HGNC body </a:t>
            </a:r>
            <a:r>
              <a:rPr lang="en-AU" dirty="0"/>
              <a:t>c</a:t>
            </a:r>
            <a:r>
              <a:rPr lang="en-AU" dirty="0" smtClean="0"/>
              <a:t>ould be a target for collaboration with IHTSDO</a:t>
            </a:r>
          </a:p>
          <a:p>
            <a:r>
              <a:rPr lang="en-AU" dirty="0" smtClean="0"/>
              <a:t>Required for LOINC collaboration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37762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Example LOINC/SNOMED modelled Observable</a:t>
            </a:r>
            <a:endParaRPr lang="en-AU" dirty="0"/>
          </a:p>
        </p:txBody>
      </p:sp>
      <p:pic>
        <p:nvPicPr>
          <p:cNvPr id="4" name="Content Placeholder 3" descr="\\psf\Host\Users\spackman\Desktop\Screen shot 2012-02-27 at 5.22.00 PM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8552"/>
            <a:ext cx="8229600" cy="446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1547664" y="2708920"/>
            <a:ext cx="1008112" cy="28803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7237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CollabNet</a:t>
            </a:r>
            <a:r>
              <a:rPr lang="en-AU" dirty="0" smtClean="0"/>
              <a:t> Discussion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hlinkClick r:id="rId3"/>
              </a:rPr>
              <a:t>https://</a:t>
            </a:r>
            <a:r>
              <a:rPr lang="en-AU" dirty="0" smtClean="0">
                <a:hlinkClick r:id="rId3"/>
              </a:rPr>
              <a:t>csfe.aceworkspace.net/sf/discussion/do/listPosts/projects.observable_and_investigation_mod/discussion.general_discussions_observables.topc6701</a:t>
            </a: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60584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Disposition to Disease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Many genetic tests are looking to confirm a clinical </a:t>
            </a:r>
            <a:r>
              <a:rPr lang="en-AU" dirty="0"/>
              <a:t>s</a:t>
            </a:r>
            <a:r>
              <a:rPr lang="en-AU" dirty="0" smtClean="0"/>
              <a:t>uspicion of a disease or to predict a future diagnosis e.g.</a:t>
            </a:r>
            <a:br>
              <a:rPr lang="en-AU" dirty="0" smtClean="0"/>
            </a:br>
            <a:endParaRPr lang="en-AU" dirty="0" smtClean="0"/>
          </a:p>
          <a:p>
            <a:pPr lvl="1"/>
            <a:r>
              <a:rPr lang="en-AU" dirty="0" smtClean="0"/>
              <a:t>Cystic Fibrosis</a:t>
            </a:r>
          </a:p>
          <a:p>
            <a:pPr lvl="1"/>
            <a:r>
              <a:rPr lang="en-AU" dirty="0" smtClean="0"/>
              <a:t>MODY</a:t>
            </a:r>
          </a:p>
          <a:p>
            <a:pPr lvl="1"/>
            <a:r>
              <a:rPr lang="en-AU" dirty="0" smtClean="0"/>
              <a:t>Huntington’s disease</a:t>
            </a:r>
          </a:p>
          <a:p>
            <a:pPr lvl="1"/>
            <a:r>
              <a:rPr lang="en-AU" dirty="0" smtClean="0"/>
              <a:t>Muscular dystrophy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33267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Detection of a particular gene variant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Tests can be for specific gene variants</a:t>
            </a:r>
          </a:p>
          <a:p>
            <a:pPr lvl="1"/>
            <a:r>
              <a:rPr lang="en-AU" dirty="0" smtClean="0"/>
              <a:t>APOB</a:t>
            </a:r>
          </a:p>
          <a:p>
            <a:pPr lvl="1"/>
            <a:r>
              <a:rPr lang="en-AU" dirty="0" smtClean="0"/>
              <a:t>HFE</a:t>
            </a:r>
          </a:p>
          <a:p>
            <a:pPr lvl="1"/>
            <a:r>
              <a:rPr lang="en-AU" dirty="0" smtClean="0"/>
              <a:t>CHIC2</a:t>
            </a:r>
          </a:p>
          <a:p>
            <a:pPr lvl="1"/>
            <a:r>
              <a:rPr lang="en-AU" dirty="0" smtClean="0"/>
              <a:t>BCR/ABL</a:t>
            </a:r>
          </a:p>
          <a:p>
            <a:pPr lvl="1"/>
            <a:r>
              <a:rPr lang="en-AU" dirty="0" smtClean="0"/>
              <a:t>EGFR</a:t>
            </a:r>
          </a:p>
          <a:p>
            <a:pPr lvl="1"/>
            <a:r>
              <a:rPr lang="en-AU" dirty="0" smtClean="0"/>
              <a:t>SHOX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45519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Gene Panels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Tests can look for Panels of Genes </a:t>
            </a:r>
          </a:p>
          <a:p>
            <a:pPr marL="0" indent="0">
              <a:buNone/>
            </a:pPr>
            <a:r>
              <a:rPr lang="en-AU" dirty="0" smtClean="0"/>
              <a:t/>
            </a:r>
            <a:br>
              <a:rPr lang="en-AU" dirty="0" smtClean="0"/>
            </a:br>
            <a:r>
              <a:rPr lang="en-AU" sz="3300" dirty="0" smtClean="0"/>
              <a:t>Example: MODY Gene Analysis</a:t>
            </a:r>
          </a:p>
          <a:p>
            <a:pPr marL="514350" indent="-514350">
              <a:buAutoNum type="arabicPeriod"/>
            </a:pPr>
            <a:r>
              <a:rPr lang="en-AU" sz="3300" dirty="0" smtClean="0"/>
              <a:t>Core </a:t>
            </a:r>
            <a:r>
              <a:rPr lang="en-AU" sz="3300" dirty="0"/>
              <a:t>Genes: </a:t>
            </a:r>
            <a:r>
              <a:rPr lang="en-AU" sz="3300" i="1" dirty="0"/>
              <a:t>HNF4A</a:t>
            </a:r>
            <a:r>
              <a:rPr lang="en-AU" sz="3300" dirty="0"/>
              <a:t> (NM_175914.3), </a:t>
            </a:r>
            <a:r>
              <a:rPr lang="en-AU" sz="3300" i="1" dirty="0"/>
              <a:t>GCK</a:t>
            </a:r>
            <a:r>
              <a:rPr lang="en-AU" sz="3300" dirty="0"/>
              <a:t> (NM_000162.3), </a:t>
            </a:r>
            <a:r>
              <a:rPr lang="en-AU" sz="3300" i="1" dirty="0"/>
              <a:t>HNF1A</a:t>
            </a:r>
            <a:r>
              <a:rPr lang="en-AU" sz="3300" dirty="0"/>
              <a:t> </a:t>
            </a:r>
            <a:r>
              <a:rPr lang="en-AU" sz="3300" dirty="0" smtClean="0"/>
              <a:t>(</a:t>
            </a:r>
            <a:r>
              <a:rPr lang="en-AU" sz="3300" dirty="0"/>
              <a:t>NM_000545.5), </a:t>
            </a:r>
            <a:r>
              <a:rPr lang="en-AU" sz="3300" i="1" dirty="0"/>
              <a:t>HNF1B</a:t>
            </a:r>
            <a:r>
              <a:rPr lang="en-AU" sz="3300" dirty="0"/>
              <a:t> (NM_000458.2); </a:t>
            </a:r>
            <a:endParaRPr lang="en-AU" sz="3300" dirty="0" smtClean="0"/>
          </a:p>
          <a:p>
            <a:pPr marL="514350" indent="-514350">
              <a:buAutoNum type="arabicPeriod"/>
            </a:pPr>
            <a:r>
              <a:rPr lang="en-AU" sz="3300" dirty="0" smtClean="0"/>
              <a:t>Rare </a:t>
            </a:r>
            <a:r>
              <a:rPr lang="en-AU" sz="3300" dirty="0"/>
              <a:t>Genes: </a:t>
            </a:r>
            <a:r>
              <a:rPr lang="en-AU" sz="3300" i="1" dirty="0"/>
              <a:t>PDX1</a:t>
            </a:r>
            <a:r>
              <a:rPr lang="en-AU" sz="3300" dirty="0"/>
              <a:t> </a:t>
            </a:r>
          </a:p>
          <a:p>
            <a:pPr marL="0" indent="0">
              <a:buNone/>
            </a:pPr>
            <a:r>
              <a:rPr lang="en-AU" sz="3300" dirty="0"/>
              <a:t>(NM_000209.3), </a:t>
            </a:r>
            <a:r>
              <a:rPr lang="en-AU" sz="3300" i="1" dirty="0"/>
              <a:t>NEUROD1</a:t>
            </a:r>
            <a:r>
              <a:rPr lang="en-AU" sz="3300" dirty="0"/>
              <a:t> (NM_002500.4), </a:t>
            </a:r>
            <a:r>
              <a:rPr lang="en-AU" sz="3300" i="1" dirty="0"/>
              <a:t>KLF11</a:t>
            </a:r>
            <a:r>
              <a:rPr lang="en-AU" sz="3300" dirty="0"/>
              <a:t> (NM_003597.4), </a:t>
            </a:r>
            <a:r>
              <a:rPr lang="en-AU" sz="3300" i="1" dirty="0"/>
              <a:t>CEL</a:t>
            </a:r>
            <a:r>
              <a:rPr lang="en-AU" sz="3300" dirty="0"/>
              <a:t> </a:t>
            </a:r>
            <a:r>
              <a:rPr lang="de-DE" sz="3300" dirty="0" smtClean="0"/>
              <a:t>(</a:t>
            </a:r>
            <a:r>
              <a:rPr lang="de-DE" sz="3300" dirty="0"/>
              <a:t>NM_001807.4), </a:t>
            </a:r>
            <a:r>
              <a:rPr lang="de-DE" sz="3300" i="1" dirty="0"/>
              <a:t>PAX4</a:t>
            </a:r>
            <a:r>
              <a:rPr lang="de-DE" sz="3300" dirty="0"/>
              <a:t> (NM_006193.2), </a:t>
            </a:r>
            <a:r>
              <a:rPr lang="de-DE" sz="3300" i="1" dirty="0"/>
              <a:t>INS</a:t>
            </a:r>
            <a:r>
              <a:rPr lang="de-DE" sz="3300" dirty="0"/>
              <a:t> (NM_000207.2), </a:t>
            </a:r>
            <a:r>
              <a:rPr lang="de-DE" sz="3300" i="1" dirty="0"/>
              <a:t>BLK </a:t>
            </a:r>
            <a:r>
              <a:rPr lang="de-DE" sz="3300" dirty="0"/>
              <a:t> </a:t>
            </a:r>
            <a:r>
              <a:rPr lang="en-AU" sz="3300" dirty="0" smtClean="0"/>
              <a:t>(</a:t>
            </a:r>
            <a:r>
              <a:rPr lang="en-AU" sz="3300" dirty="0"/>
              <a:t>NM_001715.2), </a:t>
            </a:r>
            <a:r>
              <a:rPr lang="en-AU" sz="3300" i="1" dirty="0"/>
              <a:t>ABCC8 </a:t>
            </a:r>
            <a:r>
              <a:rPr lang="en-AU" sz="3300" dirty="0"/>
              <a:t>(NM_000352.3) and </a:t>
            </a:r>
            <a:r>
              <a:rPr lang="en-AU" sz="3300" i="1" dirty="0"/>
              <a:t>KCNJ11</a:t>
            </a:r>
            <a:r>
              <a:rPr lang="en-AU" sz="3300" dirty="0"/>
              <a:t> (NM_000525.3).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91256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Disposition Towards a Disease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Many Gene panels are requested because of a link to disease either from a novel mutation or inherited</a:t>
            </a:r>
          </a:p>
          <a:p>
            <a:r>
              <a:rPr lang="en-AU" dirty="0" smtClean="0"/>
              <a:t>The mere presence of genetic variants does not guarantee that the disease is present but may confirm a clinical finding</a:t>
            </a:r>
          </a:p>
          <a:p>
            <a:r>
              <a:rPr lang="en-AU" dirty="0" smtClean="0"/>
              <a:t>Complicated by variable penetrance of gene variants, epigenetic control and perhaps other undiscovered factors.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08589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Modelling Genetic Panels as “Dispositions”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Possible replacement for “property type” where the value of “is about” is neither a quality nor a process, but instead is a disposition or function </a:t>
            </a:r>
          </a:p>
          <a:p>
            <a:r>
              <a:rPr lang="en-AU" dirty="0" smtClean="0"/>
              <a:t>Controversial because a disposition necessarily occurs given a certain condition…Should this then be a </a:t>
            </a:r>
            <a:r>
              <a:rPr lang="en-AU" dirty="0" smtClean="0"/>
              <a:t>tendency but ……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90089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Dispositions in BFO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73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000" dirty="0"/>
              <a:t>Dispositions exist along a strength continuum. Weaker forms of disposition are realized in only a </a:t>
            </a:r>
            <a:r>
              <a:rPr lang="en-AU" sz="2000" dirty="0" smtClean="0"/>
              <a:t>fraction </a:t>
            </a:r>
            <a:r>
              <a:rPr lang="en-AU" sz="2000" dirty="0"/>
              <a:t>of triggering cases. These forms occur in a significant number of entities of a similar type such </a:t>
            </a:r>
            <a:r>
              <a:rPr lang="en-AU" sz="2000" dirty="0" smtClean="0"/>
              <a:t>that </a:t>
            </a:r>
            <a:r>
              <a:rPr lang="en-AU" sz="2000" dirty="0"/>
              <a:t>there exists a statistical, concomitant correlation present between two entities, if they are in certain </a:t>
            </a:r>
            <a:r>
              <a:rPr lang="en-AU" sz="2000" dirty="0" smtClean="0"/>
              <a:t>circumstances</a:t>
            </a:r>
            <a:r>
              <a:rPr lang="en-AU" sz="2000" dirty="0"/>
              <a:t>. Examples of weaker forms of disposition include</a:t>
            </a:r>
            <a:r>
              <a:rPr lang="en-AU" sz="2000" dirty="0" smtClean="0"/>
              <a:t>:</a:t>
            </a:r>
          </a:p>
          <a:p>
            <a:r>
              <a:rPr lang="en-AU" sz="2000" dirty="0"/>
              <a:t>a </a:t>
            </a:r>
            <a:r>
              <a:rPr lang="en-AU" sz="2000" dirty="0" err="1"/>
              <a:t>hemophiliac’s</a:t>
            </a:r>
            <a:r>
              <a:rPr lang="en-AU" sz="2000" dirty="0"/>
              <a:t> disposition to bleed an abnormally large amount of blood, </a:t>
            </a:r>
            <a:endParaRPr lang="en-AU" sz="2000" dirty="0" smtClean="0"/>
          </a:p>
          <a:p>
            <a:r>
              <a:rPr lang="en-AU" sz="2000" dirty="0"/>
              <a:t>a person who smokes two packs of cigarettes a day throughout adulthood has the disposition to </a:t>
            </a:r>
            <a:r>
              <a:rPr lang="en-AU" sz="2000" dirty="0" smtClean="0"/>
              <a:t>die </a:t>
            </a:r>
            <a:r>
              <a:rPr lang="en-AU" sz="2000" dirty="0"/>
              <a:t>of a disease earlier than </a:t>
            </a:r>
            <a:r>
              <a:rPr lang="en-AU" sz="2000" dirty="0" smtClean="0"/>
              <a:t>average</a:t>
            </a:r>
            <a:endParaRPr lang="en-AU" sz="2000" dirty="0"/>
          </a:p>
          <a:p>
            <a:r>
              <a:rPr lang="en-AU" sz="2000" b="1" dirty="0" smtClean="0"/>
              <a:t>Genetic and other risk factors for disease.</a:t>
            </a:r>
            <a:endParaRPr lang="en-A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5805264"/>
            <a:ext cx="5585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hlinkClick r:id="rId2"/>
              </a:rPr>
              <a:t>http://</a:t>
            </a:r>
            <a:r>
              <a:rPr lang="en-AU" dirty="0" smtClean="0">
                <a:hlinkClick r:id="rId2"/>
              </a:rPr>
              <a:t>ontology.buffalo.edu/smith/articles/realizables.pdf</a:t>
            </a: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44038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77" name="Elbow Connector 37"/>
          <p:cNvCxnSpPr>
            <a:cxnSpLocks noChangeShapeType="1"/>
            <a:stCxn id="75817" idx="3"/>
            <a:endCxn id="81" idx="1"/>
          </p:cNvCxnSpPr>
          <p:nvPr/>
        </p:nvCxnSpPr>
        <p:spPr bwMode="auto">
          <a:xfrm>
            <a:off x="2438400" y="2705100"/>
            <a:ext cx="1524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/>
            <a:tailEnd type="triangle" w="med" len="med"/>
          </a:ln>
        </p:spPr>
      </p:cxn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152400" y="3733800"/>
            <a:ext cx="1447800" cy="64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observation procedure</a:t>
            </a:r>
            <a:endParaRPr lang="en-US" altLang="en-US" sz="1800"/>
          </a:p>
        </p:txBody>
      </p:sp>
      <p:sp>
        <p:nvSpPr>
          <p:cNvPr id="15" name="Rounded Rectangle 14"/>
          <p:cNvSpPr/>
          <p:nvPr/>
        </p:nvSpPr>
        <p:spPr>
          <a:xfrm>
            <a:off x="2590800" y="19812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disposition type</a:t>
            </a:r>
          </a:p>
        </p:txBody>
      </p:sp>
      <p:sp>
        <p:nvSpPr>
          <p:cNvPr id="75781" name="Rectangle 17"/>
          <p:cNvSpPr>
            <a:spLocks noChangeArrowheads="1"/>
          </p:cNvSpPr>
          <p:nvPr/>
        </p:nvSpPr>
        <p:spPr bwMode="auto">
          <a:xfrm>
            <a:off x="5791200" y="1700808"/>
            <a:ext cx="3245296" cy="5851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solidFill>
                  <a:srgbClr val="000000"/>
                </a:solidFill>
              </a:rPr>
              <a:t>Mature Onset Diabetes of Youth</a:t>
            </a:r>
            <a:endParaRPr lang="en-US" altLang="en-US" sz="2000" dirty="0">
              <a:solidFill>
                <a:srgbClr val="000000"/>
              </a:solidFill>
            </a:endParaRPr>
          </a:p>
        </p:txBody>
      </p:sp>
      <p:cxnSp>
        <p:nvCxnSpPr>
          <p:cNvPr id="75782" name="AutoShape 18"/>
          <p:cNvCxnSpPr>
            <a:cxnSpLocks noChangeShapeType="1"/>
            <a:stCxn id="15" idx="3"/>
            <a:endCxn id="75781" idx="1"/>
          </p:cNvCxnSpPr>
          <p:nvPr/>
        </p:nvCxnSpPr>
        <p:spPr bwMode="auto">
          <a:xfrm flipV="1">
            <a:off x="4876800" y="1993404"/>
            <a:ext cx="914400" cy="14019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Rounded Rectangle 64"/>
          <p:cNvSpPr/>
          <p:nvPr/>
        </p:nvSpPr>
        <p:spPr>
          <a:xfrm>
            <a:off x="2514600" y="4114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ea typeface="ＭＳ Ｐゴシック" pitchFamily="-106" charset="-128"/>
              </a:rPr>
              <a:t>TIME ASPECT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2514600" y="4495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ea typeface="ＭＳ Ｐゴシック" pitchFamily="-106" charset="-128"/>
              </a:rPr>
              <a:t>scale</a:t>
            </a:r>
          </a:p>
        </p:txBody>
      </p:sp>
      <p:sp>
        <p:nvSpPr>
          <p:cNvPr id="10248" name="Rectangle 17"/>
          <p:cNvSpPr>
            <a:spLocks noChangeArrowheads="1"/>
          </p:cNvSpPr>
          <p:nvPr/>
        </p:nvSpPr>
        <p:spPr bwMode="auto">
          <a:xfrm>
            <a:off x="5105400" y="4114800"/>
            <a:ext cx="3200400" cy="280988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Time aspects</a:t>
            </a:r>
            <a:endParaRPr lang="en-US" sz="3200">
              <a:solidFill>
                <a:schemeClr val="bg1">
                  <a:lumMod val="8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0249" name="AutoShape 18"/>
          <p:cNvCxnSpPr>
            <a:cxnSpLocks noChangeShapeType="1"/>
            <a:stCxn id="65" idx="3"/>
            <a:endCxn id="10248" idx="1"/>
          </p:cNvCxnSpPr>
          <p:nvPr/>
        </p:nvCxnSpPr>
        <p:spPr bwMode="auto">
          <a:xfrm flipV="1">
            <a:off x="4800600" y="4256088"/>
            <a:ext cx="304800" cy="11112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sp>
        <p:nvSpPr>
          <p:cNvPr id="10250" name="Rectangle 17"/>
          <p:cNvSpPr>
            <a:spLocks noChangeArrowheads="1"/>
          </p:cNvSpPr>
          <p:nvPr/>
        </p:nvSpPr>
        <p:spPr bwMode="auto">
          <a:xfrm>
            <a:off x="5105400" y="4495800"/>
            <a:ext cx="3200400" cy="3048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scale types</a:t>
            </a:r>
            <a:endParaRPr lang="en-US" sz="3200">
              <a:solidFill>
                <a:schemeClr val="bg1">
                  <a:lumMod val="8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0251" name="AutoShape 18"/>
          <p:cNvCxnSpPr>
            <a:cxnSpLocks noChangeShapeType="1"/>
            <a:stCxn id="66" idx="3"/>
            <a:endCxn id="10250" idx="1"/>
          </p:cNvCxnSpPr>
          <p:nvPr/>
        </p:nvCxnSpPr>
        <p:spPr bwMode="auto">
          <a:xfrm>
            <a:off x="4800600" y="4648200"/>
            <a:ext cx="304800" cy="1588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0253" name="AutoShape 21"/>
          <p:cNvCxnSpPr>
            <a:cxnSpLocks noChangeShapeType="1"/>
            <a:stCxn id="75779" idx="3"/>
            <a:endCxn id="65" idx="1"/>
          </p:cNvCxnSpPr>
          <p:nvPr/>
        </p:nvCxnSpPr>
        <p:spPr bwMode="auto">
          <a:xfrm>
            <a:off x="1600200" y="4056063"/>
            <a:ext cx="914400" cy="211137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0254" name="AutoShape 21"/>
          <p:cNvCxnSpPr>
            <a:cxnSpLocks noChangeShapeType="1"/>
            <a:stCxn id="75779" idx="3"/>
            <a:endCxn id="66" idx="1"/>
          </p:cNvCxnSpPr>
          <p:nvPr/>
        </p:nvCxnSpPr>
        <p:spPr bwMode="auto">
          <a:xfrm>
            <a:off x="1600200" y="4056063"/>
            <a:ext cx="914400" cy="592137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sp>
        <p:nvSpPr>
          <p:cNvPr id="75791" name="TextBox 82"/>
          <p:cNvSpPr txBox="1">
            <a:spLocks noChangeArrowheads="1"/>
          </p:cNvSpPr>
          <p:nvPr/>
        </p:nvSpPr>
        <p:spPr bwMode="auto">
          <a:xfrm>
            <a:off x="395537" y="533400"/>
            <a:ext cx="83674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 smtClean="0">
                <a:latin typeface="Arial" charset="0"/>
                <a:cs typeface="Arial" charset="0"/>
              </a:rPr>
              <a:t>Mature Onset Diabetes of Youth Gene Analysis </a:t>
            </a:r>
            <a:r>
              <a:rPr lang="en-US" altLang="en-US" sz="2400" dirty="0">
                <a:latin typeface="Arial" charset="0"/>
                <a:cs typeface="Arial" charset="0"/>
              </a:rPr>
              <a:t>(procedure)</a:t>
            </a:r>
          </a:p>
        </p:txBody>
      </p:sp>
      <p:sp>
        <p:nvSpPr>
          <p:cNvPr id="75792" name="Rectangle 17"/>
          <p:cNvSpPr>
            <a:spLocks noChangeArrowheads="1"/>
          </p:cNvSpPr>
          <p:nvPr/>
        </p:nvSpPr>
        <p:spPr bwMode="auto">
          <a:xfrm>
            <a:off x="5791200" y="2362200"/>
            <a:ext cx="2971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Patient</a:t>
            </a:r>
            <a:endParaRPr lang="en-US" altLang="en-US" dirty="0"/>
          </a:p>
        </p:txBody>
      </p:sp>
      <p:cxnSp>
        <p:nvCxnSpPr>
          <p:cNvPr id="75793" name="AutoShape 18"/>
          <p:cNvCxnSpPr>
            <a:cxnSpLocks noChangeShapeType="1"/>
            <a:stCxn id="43" idx="3"/>
            <a:endCxn id="75792" idx="1"/>
          </p:cNvCxnSpPr>
          <p:nvPr/>
        </p:nvCxnSpPr>
        <p:spPr bwMode="auto">
          <a:xfrm>
            <a:off x="4648200" y="2505075"/>
            <a:ext cx="114300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2590800" y="2362200"/>
            <a:ext cx="2057400" cy="28575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inheres in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590800" y="2743200"/>
            <a:ext cx="2514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2000" dirty="0">
              <a:solidFill>
                <a:schemeClr val="tx1"/>
              </a:solidFill>
              <a:ea typeface="ＭＳ Ｐゴシック" pitchFamily="-106" charset="-128"/>
            </a:endParaRPr>
          </a:p>
        </p:txBody>
      </p:sp>
      <p:sp>
        <p:nvSpPr>
          <p:cNvPr id="75796" name="Rectangle 17"/>
          <p:cNvSpPr>
            <a:spLocks noChangeArrowheads="1"/>
          </p:cNvSpPr>
          <p:nvPr/>
        </p:nvSpPr>
        <p:spPr bwMode="auto">
          <a:xfrm>
            <a:off x="5791200" y="2767013"/>
            <a:ext cx="2971800" cy="28098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solidFill>
                  <a:schemeClr val="bg1">
                    <a:lumMod val="75000"/>
                  </a:schemeClr>
                </a:solidFill>
              </a:rPr>
              <a:t>Functions/substances</a:t>
            </a:r>
            <a:endParaRPr lang="en-US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75797" name="AutoShape 18"/>
          <p:cNvCxnSpPr>
            <a:cxnSpLocks noChangeShapeType="1"/>
            <a:stCxn id="44" idx="3"/>
            <a:endCxn id="75796" idx="1"/>
          </p:cNvCxnSpPr>
          <p:nvPr/>
        </p:nvCxnSpPr>
        <p:spPr bwMode="auto">
          <a:xfrm>
            <a:off x="5105400" y="2895600"/>
            <a:ext cx="685800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798" name="Elbow Connector 37"/>
          <p:cNvCxnSpPr>
            <a:cxnSpLocks noChangeShapeType="1"/>
            <a:stCxn id="75817" idx="3"/>
            <a:endCxn id="43" idx="1"/>
          </p:cNvCxnSpPr>
          <p:nvPr/>
        </p:nvCxnSpPr>
        <p:spPr bwMode="auto">
          <a:xfrm flipV="1">
            <a:off x="2438400" y="2505075"/>
            <a:ext cx="152400" cy="200025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799" name="Elbow Connector 37"/>
          <p:cNvCxnSpPr>
            <a:cxnSpLocks noChangeShapeType="1"/>
            <a:stCxn id="75817" idx="3"/>
            <a:endCxn id="44" idx="1"/>
          </p:cNvCxnSpPr>
          <p:nvPr/>
        </p:nvCxnSpPr>
        <p:spPr bwMode="auto">
          <a:xfrm>
            <a:off x="2438400" y="2705100"/>
            <a:ext cx="152400" cy="190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ounded Rectangle 53"/>
          <p:cNvSpPr/>
          <p:nvPr/>
        </p:nvSpPr>
        <p:spPr>
          <a:xfrm>
            <a:off x="2514600" y="4876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ea typeface="ＭＳ Ｐゴシック" pitchFamily="-106" charset="-128"/>
              </a:rPr>
              <a:t>units</a:t>
            </a:r>
          </a:p>
        </p:txBody>
      </p:sp>
      <p:sp>
        <p:nvSpPr>
          <p:cNvPr id="10265" name="Rectangle 17"/>
          <p:cNvSpPr>
            <a:spLocks noChangeArrowheads="1"/>
          </p:cNvSpPr>
          <p:nvPr/>
        </p:nvSpPr>
        <p:spPr bwMode="auto">
          <a:xfrm>
            <a:off x="5105400" y="4876800"/>
            <a:ext cx="3200400" cy="3048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units</a:t>
            </a:r>
            <a:endParaRPr lang="en-US" sz="3200">
              <a:solidFill>
                <a:schemeClr val="bg1">
                  <a:lumMod val="8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0266" name="AutoShape 18"/>
          <p:cNvCxnSpPr>
            <a:cxnSpLocks noChangeShapeType="1"/>
            <a:stCxn id="54" idx="3"/>
            <a:endCxn id="10265" idx="1"/>
          </p:cNvCxnSpPr>
          <p:nvPr/>
        </p:nvCxnSpPr>
        <p:spPr bwMode="auto">
          <a:xfrm>
            <a:off x="4800600" y="5029200"/>
            <a:ext cx="304800" cy="1588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0267" name="AutoShape 21"/>
          <p:cNvCxnSpPr>
            <a:cxnSpLocks noChangeShapeType="1"/>
            <a:stCxn id="75779" idx="3"/>
            <a:endCxn id="54" idx="1"/>
          </p:cNvCxnSpPr>
          <p:nvPr/>
        </p:nvCxnSpPr>
        <p:spPr bwMode="auto">
          <a:xfrm>
            <a:off x="1600200" y="4056063"/>
            <a:ext cx="914400" cy="973137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sp>
        <p:nvSpPr>
          <p:cNvPr id="70" name="Rounded Rectangle 69"/>
          <p:cNvSpPr/>
          <p:nvPr/>
        </p:nvSpPr>
        <p:spPr>
          <a:xfrm>
            <a:off x="2514600" y="5638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</a:rPr>
              <a:t>technique</a:t>
            </a:r>
          </a:p>
        </p:txBody>
      </p:sp>
      <p:sp>
        <p:nvSpPr>
          <p:cNvPr id="10269" name="Rectangle 17"/>
          <p:cNvSpPr>
            <a:spLocks noChangeArrowheads="1"/>
          </p:cNvSpPr>
          <p:nvPr/>
        </p:nvSpPr>
        <p:spPr bwMode="auto">
          <a:xfrm>
            <a:off x="5105400" y="5638800"/>
            <a:ext cx="3200400" cy="280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 dirty="0" smtClean="0">
                <a:latin typeface="Calibri" pitchFamily="34" charset="0"/>
              </a:rPr>
              <a:t>Sanger Sequencing</a:t>
            </a:r>
            <a:endParaRPr lang="en-US" sz="3200" dirty="0">
              <a:latin typeface="Calibri" pitchFamily="34" charset="0"/>
            </a:endParaRPr>
          </a:p>
        </p:txBody>
      </p:sp>
      <p:cxnSp>
        <p:nvCxnSpPr>
          <p:cNvPr id="10270" name="AutoShape 18"/>
          <p:cNvCxnSpPr>
            <a:cxnSpLocks noChangeShapeType="1"/>
            <a:stCxn id="70" idx="3"/>
            <a:endCxn id="10269" idx="1"/>
          </p:cNvCxnSpPr>
          <p:nvPr/>
        </p:nvCxnSpPr>
        <p:spPr bwMode="auto">
          <a:xfrm flipV="1">
            <a:off x="4800600" y="5780088"/>
            <a:ext cx="3048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271" name="AutoShape 21"/>
          <p:cNvCxnSpPr>
            <a:cxnSpLocks noChangeShapeType="1"/>
            <a:stCxn id="75779" idx="3"/>
            <a:endCxn id="70" idx="1"/>
          </p:cNvCxnSpPr>
          <p:nvPr/>
        </p:nvCxnSpPr>
        <p:spPr bwMode="auto">
          <a:xfrm>
            <a:off x="1600200" y="4056063"/>
            <a:ext cx="914400" cy="1735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8" name="Rounded Rectangle 57"/>
          <p:cNvSpPr/>
          <p:nvPr/>
        </p:nvSpPr>
        <p:spPr>
          <a:xfrm>
            <a:off x="152400" y="2590800"/>
            <a:ext cx="1143000" cy="2286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cxnSp>
        <p:nvCxnSpPr>
          <p:cNvPr id="75809" name="Elbow Connector 37"/>
          <p:cNvCxnSpPr>
            <a:cxnSpLocks noChangeShapeType="1"/>
            <a:stCxn id="75817" idx="3"/>
            <a:endCxn id="15" idx="1"/>
          </p:cNvCxnSpPr>
          <p:nvPr/>
        </p:nvCxnSpPr>
        <p:spPr bwMode="auto">
          <a:xfrm flipV="1">
            <a:off x="2438400" y="2133600"/>
            <a:ext cx="152400" cy="5715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Rounded Rectangle 80"/>
          <p:cNvSpPr/>
          <p:nvPr/>
        </p:nvSpPr>
        <p:spPr>
          <a:xfrm>
            <a:off x="2590800" y="3124200"/>
            <a:ext cx="21336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ea typeface="ＭＳ Ｐゴシック" pitchFamily="-106" charset="-128"/>
              </a:rPr>
              <a:t>precondition</a:t>
            </a:r>
          </a:p>
        </p:txBody>
      </p:sp>
      <p:sp>
        <p:nvSpPr>
          <p:cNvPr id="10275" name="Rectangle 17"/>
          <p:cNvSpPr>
            <a:spLocks noChangeArrowheads="1"/>
          </p:cNvSpPr>
          <p:nvPr/>
        </p:nvSpPr>
        <p:spPr bwMode="auto">
          <a:xfrm>
            <a:off x="5791200" y="3124200"/>
            <a:ext cx="3124200" cy="28098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>
                <a:solidFill>
                  <a:schemeClr val="bg1">
                    <a:lumMod val="85000"/>
                  </a:schemeClr>
                </a:solidFill>
                <a:latin typeface="Calibri" pitchFamily="34" charset="0"/>
              </a:rPr>
              <a:t>body states</a:t>
            </a:r>
            <a:endParaRPr lang="en-US" sz="3200">
              <a:solidFill>
                <a:schemeClr val="bg1">
                  <a:lumMod val="8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10276" name="AutoShape 18"/>
          <p:cNvCxnSpPr>
            <a:cxnSpLocks noChangeShapeType="1"/>
            <a:stCxn id="81" idx="3"/>
            <a:endCxn id="10275" idx="1"/>
          </p:cNvCxnSpPr>
          <p:nvPr/>
        </p:nvCxnSpPr>
        <p:spPr bwMode="auto">
          <a:xfrm flipV="1">
            <a:off x="4724400" y="3265488"/>
            <a:ext cx="1066800" cy="11112"/>
          </a:xfrm>
          <a:prstGeom prst="straightConnector1">
            <a:avLst/>
          </a:prstGeom>
          <a:noFill/>
          <a:ln w="9525">
            <a:solidFill>
              <a:schemeClr val="bg1">
                <a:lumMod val="85000"/>
              </a:schemeClr>
            </a:solidFill>
            <a:round/>
            <a:headEnd/>
            <a:tailEnd type="triangle" w="med" len="med"/>
          </a:ln>
        </p:spPr>
      </p:cxnSp>
      <p:sp>
        <p:nvSpPr>
          <p:cNvPr id="99" name="Rounded Rectangle 98"/>
          <p:cNvSpPr/>
          <p:nvPr/>
        </p:nvSpPr>
        <p:spPr>
          <a:xfrm>
            <a:off x="2514600" y="6019800"/>
            <a:ext cx="23622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direct site</a:t>
            </a:r>
          </a:p>
        </p:txBody>
      </p:sp>
      <p:sp>
        <p:nvSpPr>
          <p:cNvPr id="10279" name="Rectangle 17"/>
          <p:cNvSpPr>
            <a:spLocks noChangeArrowheads="1"/>
          </p:cNvSpPr>
          <p:nvPr/>
        </p:nvSpPr>
        <p:spPr bwMode="auto">
          <a:xfrm>
            <a:off x="5105400" y="6019800"/>
            <a:ext cx="3581400" cy="280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>
              <a:defRPr/>
            </a:pPr>
            <a:r>
              <a:rPr lang="en-US" sz="2000" dirty="0" smtClean="0">
                <a:latin typeface="Calibri" pitchFamily="34" charset="0"/>
              </a:rPr>
              <a:t>Blood Specimen</a:t>
            </a:r>
            <a:endParaRPr lang="en-US" sz="3200" dirty="0">
              <a:latin typeface="Calibri" pitchFamily="34" charset="0"/>
            </a:endParaRPr>
          </a:p>
        </p:txBody>
      </p:sp>
      <p:cxnSp>
        <p:nvCxnSpPr>
          <p:cNvPr id="10280" name="AutoShape 18"/>
          <p:cNvCxnSpPr>
            <a:cxnSpLocks noChangeShapeType="1"/>
            <a:stCxn id="99" idx="3"/>
            <a:endCxn id="10279" idx="1"/>
          </p:cNvCxnSpPr>
          <p:nvPr/>
        </p:nvCxnSpPr>
        <p:spPr bwMode="auto">
          <a:xfrm flipV="1">
            <a:off x="4876800" y="6161088"/>
            <a:ext cx="228600" cy="11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281" name="AutoShape 21"/>
          <p:cNvCxnSpPr>
            <a:cxnSpLocks noChangeShapeType="1"/>
            <a:stCxn id="75779" idx="3"/>
            <a:endCxn id="99" idx="1"/>
          </p:cNvCxnSpPr>
          <p:nvPr/>
        </p:nvCxnSpPr>
        <p:spPr bwMode="auto">
          <a:xfrm>
            <a:off x="1600200" y="4056063"/>
            <a:ext cx="914400" cy="211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5817" name="Rectangle 3"/>
          <p:cNvSpPr>
            <a:spLocks noChangeArrowheads="1"/>
          </p:cNvSpPr>
          <p:nvPr/>
        </p:nvSpPr>
        <p:spPr bwMode="auto">
          <a:xfrm>
            <a:off x="1447800" y="2590800"/>
            <a:ext cx="990600" cy="228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/>
              <a:t>disposition</a:t>
            </a:r>
            <a:endParaRPr lang="en-US" altLang="en-US" sz="1200" dirty="0"/>
          </a:p>
        </p:txBody>
      </p:sp>
      <p:cxnSp>
        <p:nvCxnSpPr>
          <p:cNvPr id="75818" name="Elbow Connector 37"/>
          <p:cNvCxnSpPr>
            <a:cxnSpLocks noChangeShapeType="1"/>
            <a:stCxn id="75779" idx="3"/>
            <a:endCxn id="58" idx="1"/>
          </p:cNvCxnSpPr>
          <p:nvPr/>
        </p:nvCxnSpPr>
        <p:spPr bwMode="auto">
          <a:xfrm flipH="1" flipV="1">
            <a:off x="152400" y="2705100"/>
            <a:ext cx="1447800" cy="1350963"/>
          </a:xfrm>
          <a:prstGeom prst="bentConnector5">
            <a:avLst>
              <a:gd name="adj1" fmla="val -15787"/>
              <a:gd name="adj2" fmla="val 57699"/>
              <a:gd name="adj3" fmla="val 106579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819" name="Elbow Connector 37"/>
          <p:cNvCxnSpPr>
            <a:cxnSpLocks noChangeShapeType="1"/>
            <a:stCxn id="58" idx="3"/>
            <a:endCxn id="75817" idx="1"/>
          </p:cNvCxnSpPr>
          <p:nvPr/>
        </p:nvCxnSpPr>
        <p:spPr bwMode="auto">
          <a:xfrm>
            <a:off x="1295400" y="2705100"/>
            <a:ext cx="152400" cy="158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Rounded Rectangle 51"/>
          <p:cNvSpPr/>
          <p:nvPr/>
        </p:nvSpPr>
        <p:spPr>
          <a:xfrm>
            <a:off x="2514600" y="6400800"/>
            <a:ext cx="2286000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method</a:t>
            </a:r>
          </a:p>
        </p:txBody>
      </p:sp>
      <p:sp>
        <p:nvSpPr>
          <p:cNvPr id="75821" name="Rectangle 22"/>
          <p:cNvSpPr>
            <a:spLocks noChangeArrowheads="1"/>
          </p:cNvSpPr>
          <p:nvPr/>
        </p:nvSpPr>
        <p:spPr bwMode="auto">
          <a:xfrm>
            <a:off x="5105400" y="6400800"/>
            <a:ext cx="2971800" cy="30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observation action</a:t>
            </a:r>
            <a:endParaRPr lang="en-US" altLang="en-US"/>
          </a:p>
        </p:txBody>
      </p:sp>
      <p:cxnSp>
        <p:nvCxnSpPr>
          <p:cNvPr id="75822" name="AutoShape 21"/>
          <p:cNvCxnSpPr>
            <a:cxnSpLocks noChangeShapeType="1"/>
            <a:stCxn id="52" idx="3"/>
            <a:endCxn id="75821" idx="1"/>
          </p:cNvCxnSpPr>
          <p:nvPr/>
        </p:nvCxnSpPr>
        <p:spPr bwMode="auto">
          <a:xfrm>
            <a:off x="4800600" y="6553200"/>
            <a:ext cx="3048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823" name="AutoShape 21"/>
          <p:cNvCxnSpPr>
            <a:cxnSpLocks noChangeShapeType="1"/>
            <a:stCxn id="75779" idx="3"/>
            <a:endCxn id="52" idx="1"/>
          </p:cNvCxnSpPr>
          <p:nvPr/>
        </p:nvCxnSpPr>
        <p:spPr bwMode="auto">
          <a:xfrm>
            <a:off x="1600200" y="4056063"/>
            <a:ext cx="914400" cy="2497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Rectangle 2"/>
          <p:cNvSpPr/>
          <p:nvPr/>
        </p:nvSpPr>
        <p:spPr>
          <a:xfrm>
            <a:off x="3262773" y="2723634"/>
            <a:ext cx="94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dirty="0" smtClean="0">
                <a:solidFill>
                  <a:schemeClr val="bg1">
                    <a:lumMod val="75000"/>
                  </a:schemeClr>
                </a:solidFill>
              </a:rPr>
              <a:t>towards</a:t>
            </a:r>
            <a:endParaRPr lang="en-US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3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632</Words>
  <Application>Microsoft Office PowerPoint</Application>
  <PresentationFormat>On-screen Show (4:3)</PresentationFormat>
  <Paragraphs>105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Naming and modelling of genetic tests</vt:lpstr>
      <vt:lpstr>CollabNet Discussion</vt:lpstr>
      <vt:lpstr>Disposition to Disease</vt:lpstr>
      <vt:lpstr>Detection of a particular gene variant</vt:lpstr>
      <vt:lpstr>Gene Panels</vt:lpstr>
      <vt:lpstr>Disposition Towards a Disease</vt:lpstr>
      <vt:lpstr>Modelling Genetic Panels as “Dispositions”</vt:lpstr>
      <vt:lpstr>Dispositions in BFO</vt:lpstr>
      <vt:lpstr>PowerPoint Presentation</vt:lpstr>
      <vt:lpstr>Evaluation Procedures – Presence or Absence of a specific gene variant</vt:lpstr>
      <vt:lpstr>PowerPoint Presentation</vt:lpstr>
      <vt:lpstr>Human Gene Taxon</vt:lpstr>
      <vt:lpstr>Example LOINC/SNOMED modelled Observable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Testing Observables and Procedures</dc:title>
  <dc:creator>Michael Osborne</dc:creator>
  <cp:lastModifiedBy>Michael Osborne</cp:lastModifiedBy>
  <cp:revision>38</cp:revision>
  <dcterms:created xsi:type="dcterms:W3CDTF">2014-10-25T14:33:02Z</dcterms:created>
  <dcterms:modified xsi:type="dcterms:W3CDTF">2014-10-26T21:22:17Z</dcterms:modified>
</cp:coreProperties>
</file>