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65" r:id="rId4"/>
    <p:sldId id="266" r:id="rId5"/>
    <p:sldId id="267" r:id="rId6"/>
    <p:sldId id="270" r:id="rId7"/>
    <p:sldId id="257" r:id="rId8"/>
    <p:sldId id="259" r:id="rId9"/>
    <p:sldId id="271" r:id="rId10"/>
    <p:sldId id="260" r:id="rId11"/>
    <p:sldId id="268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7B7"/>
    <a:srgbClr val="CC66FF"/>
    <a:srgbClr val="FF9797"/>
    <a:srgbClr val="FFC5C5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63" autoAdjust="0"/>
  </p:normalViewPr>
  <p:slideViewPr>
    <p:cSldViewPr>
      <p:cViewPr>
        <p:scale>
          <a:sx n="75" d="100"/>
          <a:sy n="75" d="100"/>
        </p:scale>
        <p:origin x="-1656" y="-30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B26DB-BDA7-4040-B169-3879666CD9B8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83898-7806-4909-8403-D7369D6901B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22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AA4B2E-DCFF-455E-A515-666040658902}" type="slidenum">
              <a:rPr lang="de-DE" smtClean="0"/>
              <a:pPr/>
              <a:t>11</a:t>
            </a:fld>
            <a:endParaRPr lang="de-DE" smtClean="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23B4-69C6-4208-9170-AF659347A77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72FF3-1E6C-439F-AF9A-6C628840287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23B4-69C6-4208-9170-AF659347A77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72FF3-1E6C-439F-AF9A-6C628840287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23B4-69C6-4208-9170-AF659347A77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72FF3-1E6C-439F-AF9A-6C628840287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23B4-69C6-4208-9170-AF659347A77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72FF3-1E6C-439F-AF9A-6C628840287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23B4-69C6-4208-9170-AF659347A77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72FF3-1E6C-439F-AF9A-6C628840287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23B4-69C6-4208-9170-AF659347A77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72FF3-1E6C-439F-AF9A-6C628840287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23B4-69C6-4208-9170-AF659347A77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72FF3-1E6C-439F-AF9A-6C628840287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23B4-69C6-4208-9170-AF659347A77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72FF3-1E6C-439F-AF9A-6C628840287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23B4-69C6-4208-9170-AF659347A77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72FF3-1E6C-439F-AF9A-6C628840287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23B4-69C6-4208-9170-AF659347A77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72FF3-1E6C-439F-AF9A-6C628840287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23B4-69C6-4208-9170-AF659347A77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72FF3-1E6C-439F-AF9A-6C628840287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823B4-69C6-4208-9170-AF659347A77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72FF3-1E6C-439F-AF9A-6C628840287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350696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ICD 11 FC and SNOMED CT – finding as</a:t>
            </a:r>
            <a:br>
              <a:rPr lang="en-US" dirty="0" smtClean="0"/>
            </a:br>
            <a:r>
              <a:rPr lang="en-US" dirty="0" smtClean="0"/>
              <a:t>Ontologies of Clinical Situations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Stefan Schulz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997152"/>
          </a:xfrm>
        </p:spPr>
        <p:txBody>
          <a:bodyPr>
            <a:normAutofit/>
          </a:bodyPr>
          <a:lstStyle/>
          <a:p>
            <a:r>
              <a:rPr lang="en-US" sz="2000" dirty="0"/>
              <a:t>Numerous Is-a links in the SNOMED finding hierarchy only plausible for situations</a:t>
            </a:r>
          </a:p>
          <a:p>
            <a:r>
              <a:rPr lang="en-US" sz="2000" dirty="0"/>
              <a:t>Very difficult to draw a line between conditions and situations, empirical study (AMIA 2012 paper)</a:t>
            </a:r>
          </a:p>
          <a:p>
            <a:r>
              <a:rPr lang="en-US" sz="2000" dirty="0"/>
              <a:t>Findings and disorders best considered as clinical situations</a:t>
            </a:r>
          </a:p>
          <a:p>
            <a:r>
              <a:rPr lang="en-US" sz="2000" dirty="0"/>
              <a:t>Here, “has condition” is the best interpretation of the role group relation</a:t>
            </a:r>
          </a:p>
          <a:p>
            <a:r>
              <a:rPr lang="en-US" sz="2000" dirty="0"/>
              <a:t>Caveat: Bipartition in existing SNOMED situation hierarchy (context model):</a:t>
            </a:r>
          </a:p>
          <a:p>
            <a:pPr lvl="1"/>
            <a:r>
              <a:rPr lang="en-US" sz="1800" dirty="0"/>
              <a:t>Situations proper (e.g. Has a red eye)</a:t>
            </a:r>
          </a:p>
          <a:p>
            <a:pPr lvl="1"/>
            <a:r>
              <a:rPr lang="en-US" sz="1800" dirty="0"/>
              <a:t>Information entities (e.g. Suspected sarcoma</a:t>
            </a:r>
            <a:r>
              <a:rPr lang="en-US" sz="1800" dirty="0" smtClean="0"/>
              <a:t>)</a:t>
            </a:r>
          </a:p>
          <a:p>
            <a:r>
              <a:rPr lang="en-US" sz="2200" dirty="0" smtClean="0"/>
              <a:t>Caveat: Situation interpretation may be ambiguous</a:t>
            </a:r>
          </a:p>
          <a:p>
            <a:pPr marL="457200" lvl="1" indent="0">
              <a:buNone/>
            </a:pPr>
            <a:r>
              <a:rPr lang="en-US" sz="1800" dirty="0" smtClean="0"/>
              <a:t>	HER2-positive </a:t>
            </a:r>
            <a:r>
              <a:rPr lang="en-US" sz="1800" dirty="0"/>
              <a:t>carcinoma of breast (disorder</a:t>
            </a:r>
            <a:r>
              <a:rPr lang="en-US" sz="1800" dirty="0" smtClean="0"/>
              <a:t>)    AND</a:t>
            </a:r>
            <a:br>
              <a:rPr lang="en-US" sz="1800" dirty="0" smtClean="0"/>
            </a:br>
            <a:r>
              <a:rPr lang="en-US" sz="1800" dirty="0"/>
              <a:t>        </a:t>
            </a:r>
            <a:r>
              <a:rPr lang="en-US" sz="1800" dirty="0" smtClean="0"/>
              <a:t> Progesterone </a:t>
            </a:r>
            <a:r>
              <a:rPr lang="en-US" sz="1800" dirty="0"/>
              <a:t>receptor positive tumor (disorder</a:t>
            </a:r>
            <a:r>
              <a:rPr lang="en-US" sz="1800" dirty="0" smtClean="0"/>
              <a:t>)</a:t>
            </a:r>
          </a:p>
          <a:p>
            <a:pPr marL="457200" lvl="1" indent="0">
              <a:buNone/>
            </a:pPr>
            <a:r>
              <a:rPr lang="en-US" sz="1800" dirty="0" smtClean="0"/>
              <a:t>One or two tumors</a:t>
            </a:r>
            <a:endParaRPr lang="en-US" sz="1800" dirty="0"/>
          </a:p>
          <a:p>
            <a:pPr lvl="1"/>
            <a:endParaRPr lang="en-US" sz="1800" dirty="0" smtClean="0"/>
          </a:p>
          <a:p>
            <a:endParaRPr lang="en-US" sz="2200" dirty="0"/>
          </a:p>
          <a:p>
            <a:endParaRPr lang="en-US" sz="2000" dirty="0"/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Proper parts or taxonomic parents ?</a:t>
            </a:r>
          </a:p>
        </p:txBody>
      </p:sp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133600"/>
            <a:ext cx="390525" cy="49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379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2133600"/>
            <a:ext cx="488950" cy="477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379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8175" y="2133600"/>
            <a:ext cx="493713" cy="503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379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00338" y="2133600"/>
            <a:ext cx="468312" cy="4587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3798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0113" y="3865563"/>
            <a:ext cx="1770062" cy="2659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3799" name="Rectangle 9"/>
          <p:cNvSpPr>
            <a:spLocks noChangeArrowheads="1"/>
          </p:cNvSpPr>
          <p:nvPr/>
        </p:nvSpPr>
        <p:spPr bwMode="auto">
          <a:xfrm>
            <a:off x="590550" y="3429000"/>
            <a:ext cx="576263" cy="100806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/>
            <a:endParaRPr lang="pt-BR"/>
          </a:p>
        </p:txBody>
      </p:sp>
      <p:cxnSp>
        <p:nvCxnSpPr>
          <p:cNvPr id="33800" name="AutoShape 10"/>
          <p:cNvCxnSpPr>
            <a:cxnSpLocks noChangeShapeType="1"/>
          </p:cNvCxnSpPr>
          <p:nvPr/>
        </p:nvCxnSpPr>
        <p:spPr bwMode="auto">
          <a:xfrm flipH="1" flipV="1">
            <a:off x="684213" y="2632075"/>
            <a:ext cx="1101725" cy="1233488"/>
          </a:xfrm>
          <a:prstGeom prst="straightConnector1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</p:spPr>
      </p:cxnSp>
      <p:cxnSp>
        <p:nvCxnSpPr>
          <p:cNvPr id="33801" name="AutoShape 11"/>
          <p:cNvCxnSpPr>
            <a:cxnSpLocks noChangeShapeType="1"/>
          </p:cNvCxnSpPr>
          <p:nvPr/>
        </p:nvCxnSpPr>
        <p:spPr bwMode="auto">
          <a:xfrm flipH="1" flipV="1">
            <a:off x="1360488" y="2611438"/>
            <a:ext cx="425450" cy="1254125"/>
          </a:xfrm>
          <a:prstGeom prst="straightConnector1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</p:spPr>
      </p:cxnSp>
      <p:cxnSp>
        <p:nvCxnSpPr>
          <p:cNvPr id="33802" name="AutoShape 12"/>
          <p:cNvCxnSpPr>
            <a:cxnSpLocks noChangeShapeType="1"/>
          </p:cNvCxnSpPr>
          <p:nvPr/>
        </p:nvCxnSpPr>
        <p:spPr bwMode="auto">
          <a:xfrm flipV="1">
            <a:off x="1785938" y="2636838"/>
            <a:ext cx="369887" cy="1228725"/>
          </a:xfrm>
          <a:prstGeom prst="straightConnector1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</p:spPr>
      </p:cxnSp>
      <p:cxnSp>
        <p:nvCxnSpPr>
          <p:cNvPr id="33803" name="AutoShape 13"/>
          <p:cNvCxnSpPr>
            <a:cxnSpLocks noChangeShapeType="1"/>
          </p:cNvCxnSpPr>
          <p:nvPr/>
        </p:nvCxnSpPr>
        <p:spPr bwMode="auto">
          <a:xfrm flipV="1">
            <a:off x="1785938" y="2592388"/>
            <a:ext cx="1149350" cy="1273175"/>
          </a:xfrm>
          <a:prstGeom prst="straightConnector1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</p:spPr>
      </p:cxnSp>
      <p:sp>
        <p:nvSpPr>
          <p:cNvPr id="33804" name="Text Box 14"/>
          <p:cNvSpPr txBox="1">
            <a:spLocks noChangeArrowheads="1"/>
          </p:cNvSpPr>
          <p:nvPr/>
        </p:nvSpPr>
        <p:spPr bwMode="auto">
          <a:xfrm>
            <a:off x="755650" y="3141663"/>
            <a:ext cx="4254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200"/>
              <a:t>is-a</a:t>
            </a:r>
          </a:p>
        </p:txBody>
      </p:sp>
      <p:sp>
        <p:nvSpPr>
          <p:cNvPr id="33805" name="Text Box 15"/>
          <p:cNvSpPr txBox="1">
            <a:spLocks noChangeArrowheads="1"/>
          </p:cNvSpPr>
          <p:nvPr/>
        </p:nvSpPr>
        <p:spPr bwMode="auto">
          <a:xfrm>
            <a:off x="1219200" y="3141663"/>
            <a:ext cx="4254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200"/>
              <a:t>is-a</a:t>
            </a:r>
          </a:p>
        </p:txBody>
      </p:sp>
      <p:sp>
        <p:nvSpPr>
          <p:cNvPr id="33806" name="Text Box 16"/>
          <p:cNvSpPr txBox="1">
            <a:spLocks noChangeArrowheads="1"/>
          </p:cNvSpPr>
          <p:nvPr/>
        </p:nvSpPr>
        <p:spPr bwMode="auto">
          <a:xfrm>
            <a:off x="1560513" y="3141663"/>
            <a:ext cx="4254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200"/>
              <a:t>is-a</a:t>
            </a:r>
          </a:p>
        </p:txBody>
      </p:sp>
      <p:sp>
        <p:nvSpPr>
          <p:cNvPr id="33807" name="Text Box 17"/>
          <p:cNvSpPr txBox="1">
            <a:spLocks noChangeArrowheads="1"/>
          </p:cNvSpPr>
          <p:nvPr/>
        </p:nvSpPr>
        <p:spPr bwMode="auto">
          <a:xfrm>
            <a:off x="1927225" y="3141663"/>
            <a:ext cx="4254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200"/>
              <a:t>is-a</a:t>
            </a:r>
          </a:p>
        </p:txBody>
      </p:sp>
      <p:pic>
        <p:nvPicPr>
          <p:cNvPr id="33808" name="Picture 2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938" y="4149725"/>
            <a:ext cx="1812925" cy="2087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33809" name="AutoShape 21"/>
          <p:cNvCxnSpPr>
            <a:cxnSpLocks noChangeShapeType="1"/>
          </p:cNvCxnSpPr>
          <p:nvPr/>
        </p:nvCxnSpPr>
        <p:spPr bwMode="auto">
          <a:xfrm flipH="1" flipV="1">
            <a:off x="5599113" y="2636838"/>
            <a:ext cx="1157287" cy="1512887"/>
          </a:xfrm>
          <a:prstGeom prst="straightConnector1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</p:spPr>
      </p:cxnSp>
      <p:cxnSp>
        <p:nvCxnSpPr>
          <p:cNvPr id="33810" name="AutoShape 22"/>
          <p:cNvCxnSpPr>
            <a:cxnSpLocks noChangeShapeType="1"/>
          </p:cNvCxnSpPr>
          <p:nvPr/>
        </p:nvCxnSpPr>
        <p:spPr bwMode="auto">
          <a:xfrm flipH="1" flipV="1">
            <a:off x="6751638" y="2636838"/>
            <a:ext cx="4762" cy="1512887"/>
          </a:xfrm>
          <a:prstGeom prst="straightConnector1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</p:spPr>
      </p:cxnSp>
      <p:cxnSp>
        <p:nvCxnSpPr>
          <p:cNvPr id="33811" name="AutoShape 23"/>
          <p:cNvCxnSpPr>
            <a:cxnSpLocks noChangeShapeType="1"/>
          </p:cNvCxnSpPr>
          <p:nvPr/>
        </p:nvCxnSpPr>
        <p:spPr bwMode="auto">
          <a:xfrm flipV="1">
            <a:off x="6756400" y="2636838"/>
            <a:ext cx="1001713" cy="1512887"/>
          </a:xfrm>
          <a:prstGeom prst="straightConnector1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</p:spPr>
      </p:cxnSp>
      <p:sp>
        <p:nvSpPr>
          <p:cNvPr id="33812" name="Text Box 24"/>
          <p:cNvSpPr txBox="1">
            <a:spLocks noChangeArrowheads="1"/>
          </p:cNvSpPr>
          <p:nvPr/>
        </p:nvSpPr>
        <p:spPr bwMode="auto">
          <a:xfrm>
            <a:off x="5634038" y="3167063"/>
            <a:ext cx="4254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200"/>
              <a:t>is-a</a:t>
            </a:r>
          </a:p>
        </p:txBody>
      </p:sp>
      <p:sp>
        <p:nvSpPr>
          <p:cNvPr id="33813" name="Text Box 25"/>
          <p:cNvSpPr txBox="1">
            <a:spLocks noChangeArrowheads="1"/>
          </p:cNvSpPr>
          <p:nvPr/>
        </p:nvSpPr>
        <p:spPr bwMode="auto">
          <a:xfrm>
            <a:off x="6194425" y="3167063"/>
            <a:ext cx="4254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200"/>
              <a:t>is-a</a:t>
            </a:r>
          </a:p>
        </p:txBody>
      </p:sp>
      <p:sp>
        <p:nvSpPr>
          <p:cNvPr id="33814" name="Text Box 27"/>
          <p:cNvSpPr txBox="1">
            <a:spLocks noChangeArrowheads="1"/>
          </p:cNvSpPr>
          <p:nvPr/>
        </p:nvSpPr>
        <p:spPr bwMode="auto">
          <a:xfrm>
            <a:off x="6838950" y="3167063"/>
            <a:ext cx="4254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200"/>
              <a:t>is-a</a:t>
            </a:r>
          </a:p>
        </p:txBody>
      </p:sp>
      <p:pic>
        <p:nvPicPr>
          <p:cNvPr id="33815" name="Picture 2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46700" y="2149475"/>
            <a:ext cx="503238" cy="487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3816" name="Picture 2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99225" y="2159000"/>
            <a:ext cx="503238" cy="477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3817" name="Picture 3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05700" y="2144713"/>
            <a:ext cx="503238" cy="492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3818" name="Rectangle 31"/>
          <p:cNvSpPr>
            <a:spLocks noChangeArrowheads="1"/>
          </p:cNvSpPr>
          <p:nvPr/>
        </p:nvSpPr>
        <p:spPr bwMode="auto">
          <a:xfrm>
            <a:off x="727075" y="6521450"/>
            <a:ext cx="6697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600">
                <a:solidFill>
                  <a:srgbClr val="292929"/>
                </a:solidFill>
              </a:rPr>
              <a:t>Tetralogy of Fallot                                                                  Traffic Light </a:t>
            </a:r>
          </a:p>
        </p:txBody>
      </p:sp>
      <p:sp>
        <p:nvSpPr>
          <p:cNvPr id="33819" name="Rectangle 32"/>
          <p:cNvSpPr>
            <a:spLocks noChangeArrowheads="1"/>
          </p:cNvSpPr>
          <p:nvPr/>
        </p:nvSpPr>
        <p:spPr bwMode="auto">
          <a:xfrm>
            <a:off x="4986338" y="1628775"/>
            <a:ext cx="35464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600">
                <a:solidFill>
                  <a:srgbClr val="292929"/>
                </a:solidFill>
              </a:rPr>
              <a:t>Red Light   Yellow Light   Green Light</a:t>
            </a:r>
          </a:p>
        </p:txBody>
      </p:sp>
      <p:sp>
        <p:nvSpPr>
          <p:cNvPr id="33820" name="Rectangle 33"/>
          <p:cNvSpPr>
            <a:spLocks noChangeArrowheads="1"/>
          </p:cNvSpPr>
          <p:nvPr/>
        </p:nvSpPr>
        <p:spPr bwMode="auto">
          <a:xfrm>
            <a:off x="395288" y="1628775"/>
            <a:ext cx="2935287" cy="341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600">
                <a:solidFill>
                  <a:srgbClr val="292929"/>
                </a:solidFill>
              </a:rPr>
              <a:t>VSD     PVS       RVH       OA  </a:t>
            </a:r>
          </a:p>
        </p:txBody>
      </p:sp>
      <p:sp>
        <p:nvSpPr>
          <p:cNvPr id="33822" name="Rectangle 36"/>
          <p:cNvSpPr>
            <a:spLocks noChangeArrowheads="1"/>
          </p:cNvSpPr>
          <p:nvPr/>
        </p:nvSpPr>
        <p:spPr bwMode="auto">
          <a:xfrm>
            <a:off x="6281738" y="1090613"/>
            <a:ext cx="27765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600">
                <a:solidFill>
                  <a:srgbClr val="292929"/>
                </a:solidFill>
              </a:rPr>
              <a:t>Example from Harold Solbrig</a:t>
            </a:r>
          </a:p>
        </p:txBody>
      </p:sp>
    </p:spTree>
    <p:extLst>
      <p:ext uri="{BB962C8B-B14F-4D97-AF65-F5344CB8AC3E}">
        <p14:creationId xmlns:p14="http://schemas.microsoft.com/office/powerpoint/2010/main" val="4237052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7562" t="25200" r="20464" b="41201"/>
          <a:stretch>
            <a:fillRect/>
          </a:stretch>
        </p:blipFill>
        <p:spPr bwMode="auto">
          <a:xfrm>
            <a:off x="395536" y="3068959"/>
            <a:ext cx="5256584" cy="191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bgerundetes Rechteck 4"/>
          <p:cNvSpPr/>
          <p:nvPr/>
        </p:nvSpPr>
        <p:spPr>
          <a:xfrm>
            <a:off x="5436096" y="1916832"/>
            <a:ext cx="1440160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Fracture of</a:t>
            </a:r>
            <a:br>
              <a:rPr lang="en-US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Ulna</a:t>
            </a: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7380312" y="1916832"/>
            <a:ext cx="1440160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Fracture of</a:t>
            </a:r>
            <a:br>
              <a:rPr lang="en-US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Radius</a:t>
            </a: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6228184" y="4005064"/>
            <a:ext cx="1800200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Fracture of</a:t>
            </a:r>
            <a:br>
              <a:rPr lang="en-US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Radius and Ulna</a:t>
            </a: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9" name="Gerade Verbindung mit Pfeil 8"/>
          <p:cNvCxnSpPr>
            <a:stCxn id="7" idx="0"/>
            <a:endCxn id="5" idx="2"/>
          </p:cNvCxnSpPr>
          <p:nvPr/>
        </p:nvCxnSpPr>
        <p:spPr>
          <a:xfrm flipH="1" flipV="1">
            <a:off x="6156176" y="2636912"/>
            <a:ext cx="972108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>
            <a:stCxn id="7" idx="0"/>
            <a:endCxn id="6" idx="2"/>
          </p:cNvCxnSpPr>
          <p:nvPr/>
        </p:nvCxnSpPr>
        <p:spPr>
          <a:xfrm flipV="1">
            <a:off x="7128284" y="2636912"/>
            <a:ext cx="972108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5508104" y="3244334"/>
            <a:ext cx="1207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subClassOf</a:t>
            </a:r>
            <a:endParaRPr lang="en-US" dirty="0"/>
          </a:p>
        </p:txBody>
      </p:sp>
      <p:sp>
        <p:nvSpPr>
          <p:cNvPr id="15" name="Rechteck 14"/>
          <p:cNvSpPr/>
          <p:nvPr/>
        </p:nvSpPr>
        <p:spPr>
          <a:xfrm>
            <a:off x="7568002" y="3212976"/>
            <a:ext cx="1207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subClassOf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 l="51974" t="25900" r="1564" b="37001"/>
          <a:stretch>
            <a:fillRect/>
          </a:stretch>
        </p:blipFill>
        <p:spPr bwMode="auto">
          <a:xfrm>
            <a:off x="395536" y="1556792"/>
            <a:ext cx="849694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9" descr="Bil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4077072"/>
            <a:ext cx="1008112" cy="1008112"/>
          </a:xfrm>
          <a:prstGeom prst="rect">
            <a:avLst/>
          </a:prstGeom>
          <a:noFill/>
        </p:spPr>
      </p:pic>
      <p:pic>
        <p:nvPicPr>
          <p:cNvPr id="16" name="Picture 53" descr="Bild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88640"/>
            <a:ext cx="1758553" cy="2716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427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" name="Oval 29"/>
          <p:cNvSpPr>
            <a:spLocks noChangeArrowheads="1"/>
          </p:cNvSpPr>
          <p:nvPr/>
        </p:nvSpPr>
        <p:spPr bwMode="auto">
          <a:xfrm>
            <a:off x="5172075" y="3225800"/>
            <a:ext cx="3240088" cy="2808288"/>
          </a:xfrm>
          <a:prstGeom prst="ellips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5" name="Oval 30"/>
          <p:cNvSpPr>
            <a:spLocks noChangeArrowheads="1"/>
          </p:cNvSpPr>
          <p:nvPr/>
        </p:nvSpPr>
        <p:spPr bwMode="auto">
          <a:xfrm>
            <a:off x="420688" y="2578100"/>
            <a:ext cx="8280400" cy="4176713"/>
          </a:xfrm>
          <a:prstGeom prst="ellips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pic>
        <p:nvPicPr>
          <p:cNvPr id="6" name="Picture 46" descr="Bil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0050" y="5026025"/>
            <a:ext cx="752475" cy="752475"/>
          </a:xfrm>
          <a:prstGeom prst="rect">
            <a:avLst/>
          </a:prstGeom>
          <a:noFill/>
        </p:spPr>
      </p:pic>
      <p:pic>
        <p:nvPicPr>
          <p:cNvPr id="7" name="Picture 47" descr="Bil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3338" y="5673725"/>
            <a:ext cx="752475" cy="752475"/>
          </a:xfrm>
          <a:prstGeom prst="rect">
            <a:avLst/>
          </a:prstGeom>
          <a:noFill/>
        </p:spPr>
      </p:pic>
      <p:pic>
        <p:nvPicPr>
          <p:cNvPr id="8" name="Picture 48" descr="Bil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2625" y="4953000"/>
            <a:ext cx="752475" cy="752475"/>
          </a:xfrm>
          <a:prstGeom prst="rect">
            <a:avLst/>
          </a:prstGeom>
          <a:noFill/>
        </p:spPr>
      </p:pic>
      <p:pic>
        <p:nvPicPr>
          <p:cNvPr id="9" name="Picture 49" descr="Bil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1900" y="3946525"/>
            <a:ext cx="752475" cy="752475"/>
          </a:xfrm>
          <a:prstGeom prst="rect">
            <a:avLst/>
          </a:prstGeom>
          <a:noFill/>
        </p:spPr>
      </p:pic>
      <p:pic>
        <p:nvPicPr>
          <p:cNvPr id="10" name="Picture 50" descr="Bild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3738" y="3657600"/>
            <a:ext cx="606425" cy="936625"/>
          </a:xfrm>
          <a:prstGeom prst="rect">
            <a:avLst/>
          </a:prstGeom>
          <a:noFill/>
        </p:spPr>
      </p:pic>
      <p:pic>
        <p:nvPicPr>
          <p:cNvPr id="11" name="Picture 51" descr="Bild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32438" y="4521200"/>
            <a:ext cx="606425" cy="936625"/>
          </a:xfrm>
          <a:prstGeom prst="rect">
            <a:avLst/>
          </a:prstGeom>
          <a:noFill/>
        </p:spPr>
      </p:pic>
      <p:pic>
        <p:nvPicPr>
          <p:cNvPr id="12" name="Picture 52" descr="Bild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1938" y="4810125"/>
            <a:ext cx="606425" cy="936625"/>
          </a:xfrm>
          <a:prstGeom prst="rect">
            <a:avLst/>
          </a:prstGeom>
          <a:noFill/>
        </p:spPr>
      </p:pic>
      <p:pic>
        <p:nvPicPr>
          <p:cNvPr id="13" name="Picture 53" descr="Bild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1213" y="3405188"/>
            <a:ext cx="606425" cy="936625"/>
          </a:xfrm>
          <a:prstGeom prst="rect">
            <a:avLst/>
          </a:prstGeom>
          <a:noFill/>
        </p:spPr>
      </p:pic>
      <p:pic>
        <p:nvPicPr>
          <p:cNvPr id="14" name="Picture 55" descr="Bil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150" y="3209925"/>
            <a:ext cx="752475" cy="752475"/>
          </a:xfrm>
          <a:prstGeom prst="rect">
            <a:avLst/>
          </a:prstGeom>
          <a:noFill/>
        </p:spPr>
      </p:pic>
      <p:pic>
        <p:nvPicPr>
          <p:cNvPr id="15" name="Picture 56" descr="Bil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5" y="4306888"/>
            <a:ext cx="752475" cy="752475"/>
          </a:xfrm>
          <a:prstGeom prst="rect">
            <a:avLst/>
          </a:prstGeom>
          <a:noFill/>
        </p:spPr>
      </p:pic>
      <p:pic>
        <p:nvPicPr>
          <p:cNvPr id="16" name="Picture 59" descr="Bil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375" y="2833688"/>
            <a:ext cx="752475" cy="752475"/>
          </a:xfrm>
          <a:prstGeom prst="rect">
            <a:avLst/>
          </a:prstGeom>
          <a:noFill/>
        </p:spPr>
      </p:pic>
      <p:pic>
        <p:nvPicPr>
          <p:cNvPr id="17" name="Picture 60" descr="Bil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2488" y="4306888"/>
            <a:ext cx="752475" cy="752475"/>
          </a:xfrm>
          <a:prstGeom prst="rect">
            <a:avLst/>
          </a:prstGeom>
          <a:noFill/>
        </p:spPr>
      </p:pic>
      <p:sp>
        <p:nvSpPr>
          <p:cNvPr id="18" name="Rectangle 61"/>
          <p:cNvSpPr txBox="1">
            <a:spLocks noChangeArrowheads="1"/>
          </p:cNvSpPr>
          <p:nvPr/>
        </p:nvSpPr>
        <p:spPr>
          <a:xfrm>
            <a:off x="395288" y="1412777"/>
            <a:ext cx="8353425" cy="4824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Extension of “Pulmonic Valve Stenosis” includes extension of “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Tetralogy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Fallot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”: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FALSE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495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grpSp>
        <p:nvGrpSpPr>
          <p:cNvPr id="19" name="Group 71"/>
          <p:cNvGrpSpPr>
            <a:grpSpLocks/>
          </p:cNvGrpSpPr>
          <p:nvPr/>
        </p:nvGrpSpPr>
        <p:grpSpPr bwMode="auto">
          <a:xfrm>
            <a:off x="5808663" y="4797425"/>
            <a:ext cx="1296987" cy="503238"/>
            <a:chOff x="3659" y="3022"/>
            <a:chExt cx="817" cy="317"/>
          </a:xfrm>
        </p:grpSpPr>
        <p:sp>
          <p:nvSpPr>
            <p:cNvPr id="20" name="Line 68"/>
            <p:cNvSpPr>
              <a:spLocks noChangeShapeType="1"/>
            </p:cNvSpPr>
            <p:nvPr/>
          </p:nvSpPr>
          <p:spPr bwMode="auto">
            <a:xfrm>
              <a:off x="3659" y="3203"/>
              <a:ext cx="817" cy="0"/>
            </a:xfrm>
            <a:prstGeom prst="line">
              <a:avLst/>
            </a:prstGeom>
            <a:noFill/>
            <a:ln w="76200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21" name="Line 69"/>
            <p:cNvSpPr>
              <a:spLocks noChangeShapeType="1"/>
            </p:cNvSpPr>
            <p:nvPr/>
          </p:nvSpPr>
          <p:spPr bwMode="auto">
            <a:xfrm>
              <a:off x="3659" y="3022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22" name="Line 70"/>
            <p:cNvSpPr>
              <a:spLocks noChangeShapeType="1"/>
            </p:cNvSpPr>
            <p:nvPr/>
          </p:nvSpPr>
          <p:spPr bwMode="auto">
            <a:xfrm>
              <a:off x="4476" y="3022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</p:grpSp>
      <p:grpSp>
        <p:nvGrpSpPr>
          <p:cNvPr id="23" name="Group 72"/>
          <p:cNvGrpSpPr>
            <a:grpSpLocks/>
          </p:cNvGrpSpPr>
          <p:nvPr/>
        </p:nvGrpSpPr>
        <p:grpSpPr bwMode="auto">
          <a:xfrm>
            <a:off x="6862763" y="4437063"/>
            <a:ext cx="1296987" cy="503237"/>
            <a:chOff x="3659" y="3022"/>
            <a:chExt cx="817" cy="317"/>
          </a:xfrm>
        </p:grpSpPr>
        <p:sp>
          <p:nvSpPr>
            <p:cNvPr id="24" name="Line 73"/>
            <p:cNvSpPr>
              <a:spLocks noChangeShapeType="1"/>
            </p:cNvSpPr>
            <p:nvPr/>
          </p:nvSpPr>
          <p:spPr bwMode="auto">
            <a:xfrm>
              <a:off x="3659" y="3203"/>
              <a:ext cx="817" cy="0"/>
            </a:xfrm>
            <a:prstGeom prst="line">
              <a:avLst/>
            </a:prstGeom>
            <a:noFill/>
            <a:ln w="76200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25" name="Line 74"/>
            <p:cNvSpPr>
              <a:spLocks noChangeShapeType="1"/>
            </p:cNvSpPr>
            <p:nvPr/>
          </p:nvSpPr>
          <p:spPr bwMode="auto">
            <a:xfrm>
              <a:off x="3659" y="3022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26" name="Line 75"/>
            <p:cNvSpPr>
              <a:spLocks noChangeShapeType="1"/>
            </p:cNvSpPr>
            <p:nvPr/>
          </p:nvSpPr>
          <p:spPr bwMode="auto">
            <a:xfrm>
              <a:off x="4476" y="3022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</p:grpSp>
      <p:grpSp>
        <p:nvGrpSpPr>
          <p:cNvPr id="27" name="Group 76"/>
          <p:cNvGrpSpPr>
            <a:grpSpLocks/>
          </p:cNvGrpSpPr>
          <p:nvPr/>
        </p:nvGrpSpPr>
        <p:grpSpPr bwMode="auto">
          <a:xfrm>
            <a:off x="6253163" y="3573463"/>
            <a:ext cx="1296987" cy="503237"/>
            <a:chOff x="3659" y="3022"/>
            <a:chExt cx="817" cy="317"/>
          </a:xfrm>
        </p:grpSpPr>
        <p:sp>
          <p:nvSpPr>
            <p:cNvPr id="28" name="Line 77"/>
            <p:cNvSpPr>
              <a:spLocks noChangeShapeType="1"/>
            </p:cNvSpPr>
            <p:nvPr/>
          </p:nvSpPr>
          <p:spPr bwMode="auto">
            <a:xfrm>
              <a:off x="3659" y="3203"/>
              <a:ext cx="817" cy="0"/>
            </a:xfrm>
            <a:prstGeom prst="line">
              <a:avLst/>
            </a:prstGeom>
            <a:noFill/>
            <a:ln w="76200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29" name="Line 78"/>
            <p:cNvSpPr>
              <a:spLocks noChangeShapeType="1"/>
            </p:cNvSpPr>
            <p:nvPr/>
          </p:nvSpPr>
          <p:spPr bwMode="auto">
            <a:xfrm>
              <a:off x="3659" y="3022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30" name="Line 79"/>
            <p:cNvSpPr>
              <a:spLocks noChangeShapeType="1"/>
            </p:cNvSpPr>
            <p:nvPr/>
          </p:nvSpPr>
          <p:spPr bwMode="auto">
            <a:xfrm>
              <a:off x="4476" y="3022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</p:grpSp>
      <p:grpSp>
        <p:nvGrpSpPr>
          <p:cNvPr id="31" name="Group 80"/>
          <p:cNvGrpSpPr>
            <a:grpSpLocks/>
          </p:cNvGrpSpPr>
          <p:nvPr/>
        </p:nvGrpSpPr>
        <p:grpSpPr bwMode="auto">
          <a:xfrm>
            <a:off x="5219700" y="3933825"/>
            <a:ext cx="1296988" cy="503238"/>
            <a:chOff x="3659" y="3022"/>
            <a:chExt cx="817" cy="317"/>
          </a:xfrm>
        </p:grpSpPr>
        <p:sp>
          <p:nvSpPr>
            <p:cNvPr id="32" name="Line 81"/>
            <p:cNvSpPr>
              <a:spLocks noChangeShapeType="1"/>
            </p:cNvSpPr>
            <p:nvPr/>
          </p:nvSpPr>
          <p:spPr bwMode="auto">
            <a:xfrm>
              <a:off x="3659" y="3203"/>
              <a:ext cx="817" cy="0"/>
            </a:xfrm>
            <a:prstGeom prst="line">
              <a:avLst/>
            </a:prstGeom>
            <a:noFill/>
            <a:ln w="76200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33" name="Line 82"/>
            <p:cNvSpPr>
              <a:spLocks noChangeShapeType="1"/>
            </p:cNvSpPr>
            <p:nvPr/>
          </p:nvSpPr>
          <p:spPr bwMode="auto">
            <a:xfrm>
              <a:off x="3659" y="3022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34" name="Line 83"/>
            <p:cNvSpPr>
              <a:spLocks noChangeShapeType="1"/>
            </p:cNvSpPr>
            <p:nvPr/>
          </p:nvSpPr>
          <p:spPr bwMode="auto">
            <a:xfrm>
              <a:off x="4476" y="3022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</p:grpSp>
      <p:grpSp>
        <p:nvGrpSpPr>
          <p:cNvPr id="35" name="Group 42"/>
          <p:cNvGrpSpPr>
            <a:grpSpLocks/>
          </p:cNvGrpSpPr>
          <p:nvPr/>
        </p:nvGrpSpPr>
        <p:grpSpPr bwMode="auto">
          <a:xfrm>
            <a:off x="2817813" y="3141663"/>
            <a:ext cx="1296987" cy="503237"/>
            <a:chOff x="1775" y="1979"/>
            <a:chExt cx="817" cy="317"/>
          </a:xfrm>
        </p:grpSpPr>
        <p:sp>
          <p:nvSpPr>
            <p:cNvPr id="36" name="Line 39"/>
            <p:cNvSpPr>
              <a:spLocks noChangeShapeType="1"/>
            </p:cNvSpPr>
            <p:nvPr/>
          </p:nvSpPr>
          <p:spPr bwMode="auto">
            <a:xfrm>
              <a:off x="1775" y="2160"/>
              <a:ext cx="81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37" name="Line 40"/>
            <p:cNvSpPr>
              <a:spLocks noChangeShapeType="1"/>
            </p:cNvSpPr>
            <p:nvPr/>
          </p:nvSpPr>
          <p:spPr bwMode="auto">
            <a:xfrm>
              <a:off x="1775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38" name="Line 41"/>
            <p:cNvSpPr>
              <a:spLocks noChangeShapeType="1"/>
            </p:cNvSpPr>
            <p:nvPr/>
          </p:nvSpPr>
          <p:spPr bwMode="auto">
            <a:xfrm>
              <a:off x="2592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</p:grpSp>
      <p:grpSp>
        <p:nvGrpSpPr>
          <p:cNvPr id="39" name="Group 43"/>
          <p:cNvGrpSpPr>
            <a:grpSpLocks/>
          </p:cNvGrpSpPr>
          <p:nvPr/>
        </p:nvGrpSpPr>
        <p:grpSpPr bwMode="auto">
          <a:xfrm>
            <a:off x="1476375" y="3789363"/>
            <a:ext cx="1296988" cy="503237"/>
            <a:chOff x="1775" y="1979"/>
            <a:chExt cx="817" cy="317"/>
          </a:xfrm>
        </p:grpSpPr>
        <p:sp>
          <p:nvSpPr>
            <p:cNvPr id="40" name="Line 44"/>
            <p:cNvSpPr>
              <a:spLocks noChangeShapeType="1"/>
            </p:cNvSpPr>
            <p:nvPr/>
          </p:nvSpPr>
          <p:spPr bwMode="auto">
            <a:xfrm>
              <a:off x="1775" y="2160"/>
              <a:ext cx="81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41" name="Line 45"/>
            <p:cNvSpPr>
              <a:spLocks noChangeShapeType="1"/>
            </p:cNvSpPr>
            <p:nvPr/>
          </p:nvSpPr>
          <p:spPr bwMode="auto">
            <a:xfrm>
              <a:off x="1775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42" name="Line 46"/>
            <p:cNvSpPr>
              <a:spLocks noChangeShapeType="1"/>
            </p:cNvSpPr>
            <p:nvPr/>
          </p:nvSpPr>
          <p:spPr bwMode="auto">
            <a:xfrm>
              <a:off x="2592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</p:grpSp>
      <p:grpSp>
        <p:nvGrpSpPr>
          <p:cNvPr id="43" name="Group 47"/>
          <p:cNvGrpSpPr>
            <a:grpSpLocks/>
          </p:cNvGrpSpPr>
          <p:nvPr/>
        </p:nvGrpSpPr>
        <p:grpSpPr bwMode="auto">
          <a:xfrm>
            <a:off x="1692275" y="4870450"/>
            <a:ext cx="1296988" cy="503238"/>
            <a:chOff x="1775" y="1979"/>
            <a:chExt cx="817" cy="317"/>
          </a:xfrm>
        </p:grpSpPr>
        <p:sp>
          <p:nvSpPr>
            <p:cNvPr id="44" name="Line 48"/>
            <p:cNvSpPr>
              <a:spLocks noChangeShapeType="1"/>
            </p:cNvSpPr>
            <p:nvPr/>
          </p:nvSpPr>
          <p:spPr bwMode="auto">
            <a:xfrm>
              <a:off x="1775" y="2160"/>
              <a:ext cx="81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45" name="Line 49"/>
            <p:cNvSpPr>
              <a:spLocks noChangeShapeType="1"/>
            </p:cNvSpPr>
            <p:nvPr/>
          </p:nvSpPr>
          <p:spPr bwMode="auto">
            <a:xfrm>
              <a:off x="1775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46" name="Line 50"/>
            <p:cNvSpPr>
              <a:spLocks noChangeShapeType="1"/>
            </p:cNvSpPr>
            <p:nvPr/>
          </p:nvSpPr>
          <p:spPr bwMode="auto">
            <a:xfrm>
              <a:off x="2592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</p:grpSp>
      <p:grpSp>
        <p:nvGrpSpPr>
          <p:cNvPr id="47" name="Group 51"/>
          <p:cNvGrpSpPr>
            <a:grpSpLocks/>
          </p:cNvGrpSpPr>
          <p:nvPr/>
        </p:nvGrpSpPr>
        <p:grpSpPr bwMode="auto">
          <a:xfrm>
            <a:off x="3275013" y="5518150"/>
            <a:ext cx="1296987" cy="503238"/>
            <a:chOff x="1775" y="1979"/>
            <a:chExt cx="817" cy="317"/>
          </a:xfrm>
        </p:grpSpPr>
        <p:sp>
          <p:nvSpPr>
            <p:cNvPr id="48" name="Line 52"/>
            <p:cNvSpPr>
              <a:spLocks noChangeShapeType="1"/>
            </p:cNvSpPr>
            <p:nvPr/>
          </p:nvSpPr>
          <p:spPr bwMode="auto">
            <a:xfrm>
              <a:off x="1775" y="2160"/>
              <a:ext cx="81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49" name="Line 53"/>
            <p:cNvSpPr>
              <a:spLocks noChangeShapeType="1"/>
            </p:cNvSpPr>
            <p:nvPr/>
          </p:nvSpPr>
          <p:spPr bwMode="auto">
            <a:xfrm>
              <a:off x="1775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50" name="Line 54"/>
            <p:cNvSpPr>
              <a:spLocks noChangeShapeType="1"/>
            </p:cNvSpPr>
            <p:nvPr/>
          </p:nvSpPr>
          <p:spPr bwMode="auto">
            <a:xfrm>
              <a:off x="2592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</p:grpSp>
      <p:grpSp>
        <p:nvGrpSpPr>
          <p:cNvPr id="51" name="Group 55"/>
          <p:cNvGrpSpPr>
            <a:grpSpLocks/>
          </p:cNvGrpSpPr>
          <p:nvPr/>
        </p:nvGrpSpPr>
        <p:grpSpPr bwMode="auto">
          <a:xfrm>
            <a:off x="4140200" y="5157788"/>
            <a:ext cx="1296988" cy="503237"/>
            <a:chOff x="1775" y="1979"/>
            <a:chExt cx="817" cy="317"/>
          </a:xfrm>
        </p:grpSpPr>
        <p:sp>
          <p:nvSpPr>
            <p:cNvPr id="52" name="Line 56"/>
            <p:cNvSpPr>
              <a:spLocks noChangeShapeType="1"/>
            </p:cNvSpPr>
            <p:nvPr/>
          </p:nvSpPr>
          <p:spPr bwMode="auto">
            <a:xfrm>
              <a:off x="1775" y="2160"/>
              <a:ext cx="81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53" name="Line 57"/>
            <p:cNvSpPr>
              <a:spLocks noChangeShapeType="1"/>
            </p:cNvSpPr>
            <p:nvPr/>
          </p:nvSpPr>
          <p:spPr bwMode="auto">
            <a:xfrm>
              <a:off x="1775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54" name="Line 58"/>
            <p:cNvSpPr>
              <a:spLocks noChangeShapeType="1"/>
            </p:cNvSpPr>
            <p:nvPr/>
          </p:nvSpPr>
          <p:spPr bwMode="auto">
            <a:xfrm>
              <a:off x="2592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</p:grpSp>
      <p:grpSp>
        <p:nvGrpSpPr>
          <p:cNvPr id="55" name="Group 59"/>
          <p:cNvGrpSpPr>
            <a:grpSpLocks/>
          </p:cNvGrpSpPr>
          <p:nvPr/>
        </p:nvGrpSpPr>
        <p:grpSpPr bwMode="auto">
          <a:xfrm>
            <a:off x="3779838" y="3933825"/>
            <a:ext cx="1296987" cy="503238"/>
            <a:chOff x="1775" y="1979"/>
            <a:chExt cx="817" cy="317"/>
          </a:xfrm>
        </p:grpSpPr>
        <p:sp>
          <p:nvSpPr>
            <p:cNvPr id="56" name="Line 60"/>
            <p:cNvSpPr>
              <a:spLocks noChangeShapeType="1"/>
            </p:cNvSpPr>
            <p:nvPr/>
          </p:nvSpPr>
          <p:spPr bwMode="auto">
            <a:xfrm>
              <a:off x="1775" y="2160"/>
              <a:ext cx="81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57" name="Line 61"/>
            <p:cNvSpPr>
              <a:spLocks noChangeShapeType="1"/>
            </p:cNvSpPr>
            <p:nvPr/>
          </p:nvSpPr>
          <p:spPr bwMode="auto">
            <a:xfrm>
              <a:off x="1775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58" name="Line 62"/>
            <p:cNvSpPr>
              <a:spLocks noChangeShapeType="1"/>
            </p:cNvSpPr>
            <p:nvPr/>
          </p:nvSpPr>
          <p:spPr bwMode="auto">
            <a:xfrm>
              <a:off x="2592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</p:grpSp>
      <p:grpSp>
        <p:nvGrpSpPr>
          <p:cNvPr id="59" name="Group 63"/>
          <p:cNvGrpSpPr>
            <a:grpSpLocks/>
          </p:cNvGrpSpPr>
          <p:nvPr/>
        </p:nvGrpSpPr>
        <p:grpSpPr bwMode="auto">
          <a:xfrm>
            <a:off x="2987675" y="4365625"/>
            <a:ext cx="1296988" cy="503238"/>
            <a:chOff x="1775" y="1979"/>
            <a:chExt cx="817" cy="317"/>
          </a:xfrm>
        </p:grpSpPr>
        <p:sp>
          <p:nvSpPr>
            <p:cNvPr id="60" name="Line 64"/>
            <p:cNvSpPr>
              <a:spLocks noChangeShapeType="1"/>
            </p:cNvSpPr>
            <p:nvPr/>
          </p:nvSpPr>
          <p:spPr bwMode="auto">
            <a:xfrm>
              <a:off x="1775" y="2160"/>
              <a:ext cx="81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61" name="Line 65"/>
            <p:cNvSpPr>
              <a:spLocks noChangeShapeType="1"/>
            </p:cNvSpPr>
            <p:nvPr/>
          </p:nvSpPr>
          <p:spPr bwMode="auto">
            <a:xfrm>
              <a:off x="1775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62" name="Line 66"/>
            <p:cNvSpPr>
              <a:spLocks noChangeShapeType="1"/>
            </p:cNvSpPr>
            <p:nvPr/>
          </p:nvSpPr>
          <p:spPr bwMode="auto">
            <a:xfrm>
              <a:off x="2592" y="197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</p:grpSp>
      <p:grpSp>
        <p:nvGrpSpPr>
          <p:cNvPr id="63" name="Group 3"/>
          <p:cNvGrpSpPr>
            <a:grpSpLocks/>
          </p:cNvGrpSpPr>
          <p:nvPr/>
        </p:nvGrpSpPr>
        <p:grpSpPr bwMode="auto">
          <a:xfrm>
            <a:off x="6105525" y="4533900"/>
            <a:ext cx="766763" cy="911225"/>
            <a:chOff x="3515" y="1586"/>
            <a:chExt cx="483" cy="574"/>
          </a:xfrm>
        </p:grpSpPr>
        <p:pic>
          <p:nvPicPr>
            <p:cNvPr id="64" name="Picture 4" descr="000"/>
            <p:cNvPicPr>
              <a:picLocks noChangeAspect="1" noChangeArrowheads="1"/>
            </p:cNvPicPr>
            <p:nvPr/>
          </p:nvPicPr>
          <p:blipFill>
            <a:blip r:embed="rId2" cstate="print">
              <a:lum bright="-60000"/>
            </a:blip>
            <a:srcRect/>
            <a:stretch>
              <a:fillRect/>
            </a:stretch>
          </p:blipFill>
          <p:spPr bwMode="auto">
            <a:xfrm>
              <a:off x="3515" y="1586"/>
              <a:ext cx="48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" name="Text Box 5"/>
            <p:cNvSpPr txBox="1">
              <a:spLocks noChangeArrowheads="1"/>
            </p:cNvSpPr>
            <p:nvPr/>
          </p:nvSpPr>
          <p:spPr bwMode="auto">
            <a:xfrm>
              <a:off x="3614" y="1805"/>
              <a:ext cx="231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F</a:t>
              </a:r>
            </a:p>
          </p:txBody>
        </p:sp>
      </p:grpSp>
      <p:grpSp>
        <p:nvGrpSpPr>
          <p:cNvPr id="66" name="Group 6"/>
          <p:cNvGrpSpPr>
            <a:grpSpLocks/>
          </p:cNvGrpSpPr>
          <p:nvPr/>
        </p:nvGrpSpPr>
        <p:grpSpPr bwMode="auto">
          <a:xfrm>
            <a:off x="3081338" y="2949575"/>
            <a:ext cx="766762" cy="911225"/>
            <a:chOff x="2638" y="1344"/>
            <a:chExt cx="483" cy="574"/>
          </a:xfrm>
        </p:grpSpPr>
        <p:pic>
          <p:nvPicPr>
            <p:cNvPr id="67" name="Picture 7" descr="00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38" y="1344"/>
              <a:ext cx="483" cy="574"/>
            </a:xfrm>
            <a:prstGeom prst="rect">
              <a:avLst/>
            </a:prstGeom>
            <a:noFill/>
          </p:spPr>
        </p:pic>
        <p:sp>
          <p:nvSpPr>
            <p:cNvPr id="68" name="Text Box 8"/>
            <p:cNvSpPr txBox="1">
              <a:spLocks noChangeArrowheads="1"/>
            </p:cNvSpPr>
            <p:nvPr/>
          </p:nvSpPr>
          <p:spPr bwMode="auto">
            <a:xfrm>
              <a:off x="2748" y="1592"/>
              <a:ext cx="24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b="1">
                  <a:solidFill>
                    <a:srgbClr val="800000"/>
                  </a:solidFill>
                </a:rPr>
                <a:t>P</a:t>
              </a:r>
            </a:p>
          </p:txBody>
        </p:sp>
      </p:grpSp>
      <p:grpSp>
        <p:nvGrpSpPr>
          <p:cNvPr id="69" name="Group 9"/>
          <p:cNvGrpSpPr>
            <a:grpSpLocks/>
          </p:cNvGrpSpPr>
          <p:nvPr/>
        </p:nvGrpSpPr>
        <p:grpSpPr bwMode="auto">
          <a:xfrm>
            <a:off x="1784350" y="3573463"/>
            <a:ext cx="766763" cy="911225"/>
            <a:chOff x="2638" y="1344"/>
            <a:chExt cx="483" cy="574"/>
          </a:xfrm>
        </p:grpSpPr>
        <p:pic>
          <p:nvPicPr>
            <p:cNvPr id="70" name="Picture 10" descr="00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38" y="1344"/>
              <a:ext cx="483" cy="574"/>
            </a:xfrm>
            <a:prstGeom prst="rect">
              <a:avLst/>
            </a:prstGeom>
            <a:noFill/>
          </p:spPr>
        </p:pic>
        <p:sp>
          <p:nvSpPr>
            <p:cNvPr id="71" name="Text Box 11"/>
            <p:cNvSpPr txBox="1">
              <a:spLocks noChangeArrowheads="1"/>
            </p:cNvSpPr>
            <p:nvPr/>
          </p:nvSpPr>
          <p:spPr bwMode="auto">
            <a:xfrm>
              <a:off x="2748" y="1592"/>
              <a:ext cx="24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b="1">
                  <a:solidFill>
                    <a:srgbClr val="800000"/>
                  </a:solidFill>
                </a:rPr>
                <a:t>P</a:t>
              </a:r>
            </a:p>
          </p:txBody>
        </p:sp>
      </p:grpSp>
      <p:grpSp>
        <p:nvGrpSpPr>
          <p:cNvPr id="72" name="Group 12"/>
          <p:cNvGrpSpPr>
            <a:grpSpLocks/>
          </p:cNvGrpSpPr>
          <p:nvPr/>
        </p:nvGrpSpPr>
        <p:grpSpPr bwMode="auto">
          <a:xfrm>
            <a:off x="3152775" y="4175125"/>
            <a:ext cx="766763" cy="911225"/>
            <a:chOff x="2638" y="1344"/>
            <a:chExt cx="483" cy="574"/>
          </a:xfrm>
        </p:grpSpPr>
        <p:pic>
          <p:nvPicPr>
            <p:cNvPr id="73" name="Picture 13" descr="00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38" y="1344"/>
              <a:ext cx="483" cy="574"/>
            </a:xfrm>
            <a:prstGeom prst="rect">
              <a:avLst/>
            </a:prstGeom>
            <a:noFill/>
          </p:spPr>
        </p:pic>
        <p:sp>
          <p:nvSpPr>
            <p:cNvPr id="74" name="Text Box 14"/>
            <p:cNvSpPr txBox="1">
              <a:spLocks noChangeArrowheads="1"/>
            </p:cNvSpPr>
            <p:nvPr/>
          </p:nvSpPr>
          <p:spPr bwMode="auto">
            <a:xfrm>
              <a:off x="2748" y="1592"/>
              <a:ext cx="24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b="1">
                  <a:solidFill>
                    <a:srgbClr val="800000"/>
                  </a:solidFill>
                </a:rPr>
                <a:t>P</a:t>
              </a:r>
            </a:p>
          </p:txBody>
        </p:sp>
      </p:grpSp>
      <p:grpSp>
        <p:nvGrpSpPr>
          <p:cNvPr id="75" name="Group 15"/>
          <p:cNvGrpSpPr>
            <a:grpSpLocks/>
          </p:cNvGrpSpPr>
          <p:nvPr/>
        </p:nvGrpSpPr>
        <p:grpSpPr bwMode="auto">
          <a:xfrm>
            <a:off x="3584575" y="5302250"/>
            <a:ext cx="766763" cy="911225"/>
            <a:chOff x="2638" y="1344"/>
            <a:chExt cx="483" cy="574"/>
          </a:xfrm>
        </p:grpSpPr>
        <p:pic>
          <p:nvPicPr>
            <p:cNvPr id="76" name="Picture 16" descr="00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38" y="1344"/>
              <a:ext cx="483" cy="574"/>
            </a:xfrm>
            <a:prstGeom prst="rect">
              <a:avLst/>
            </a:prstGeom>
            <a:noFill/>
          </p:spPr>
        </p:pic>
        <p:sp>
          <p:nvSpPr>
            <p:cNvPr id="77" name="Text Box 17"/>
            <p:cNvSpPr txBox="1">
              <a:spLocks noChangeArrowheads="1"/>
            </p:cNvSpPr>
            <p:nvPr/>
          </p:nvSpPr>
          <p:spPr bwMode="auto">
            <a:xfrm>
              <a:off x="2748" y="1592"/>
              <a:ext cx="24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b="1">
                  <a:solidFill>
                    <a:srgbClr val="800000"/>
                  </a:solidFill>
                </a:rPr>
                <a:t>P</a:t>
              </a:r>
            </a:p>
          </p:txBody>
        </p:sp>
      </p:grpSp>
      <p:grpSp>
        <p:nvGrpSpPr>
          <p:cNvPr id="78" name="Group 18"/>
          <p:cNvGrpSpPr>
            <a:grpSpLocks/>
          </p:cNvGrpSpPr>
          <p:nvPr/>
        </p:nvGrpSpPr>
        <p:grpSpPr bwMode="auto">
          <a:xfrm>
            <a:off x="5457825" y="3670300"/>
            <a:ext cx="766763" cy="911225"/>
            <a:chOff x="3515" y="1586"/>
            <a:chExt cx="483" cy="574"/>
          </a:xfrm>
        </p:grpSpPr>
        <p:pic>
          <p:nvPicPr>
            <p:cNvPr id="79" name="Picture 19" descr="000"/>
            <p:cNvPicPr>
              <a:picLocks noChangeAspect="1" noChangeArrowheads="1"/>
            </p:cNvPicPr>
            <p:nvPr/>
          </p:nvPicPr>
          <p:blipFill>
            <a:blip r:embed="rId2" cstate="print">
              <a:lum bright="-60000"/>
            </a:blip>
            <a:srcRect/>
            <a:stretch>
              <a:fillRect/>
            </a:stretch>
          </p:blipFill>
          <p:spPr bwMode="auto">
            <a:xfrm>
              <a:off x="3515" y="1586"/>
              <a:ext cx="48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0" name="Text Box 20"/>
            <p:cNvSpPr txBox="1">
              <a:spLocks noChangeArrowheads="1"/>
            </p:cNvSpPr>
            <p:nvPr/>
          </p:nvSpPr>
          <p:spPr bwMode="auto">
            <a:xfrm>
              <a:off x="3614" y="1805"/>
              <a:ext cx="231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F</a:t>
              </a:r>
            </a:p>
          </p:txBody>
        </p:sp>
      </p:grpSp>
      <p:grpSp>
        <p:nvGrpSpPr>
          <p:cNvPr id="81" name="Group 21"/>
          <p:cNvGrpSpPr>
            <a:grpSpLocks/>
          </p:cNvGrpSpPr>
          <p:nvPr/>
        </p:nvGrpSpPr>
        <p:grpSpPr bwMode="auto">
          <a:xfrm>
            <a:off x="6537325" y="3357563"/>
            <a:ext cx="766763" cy="911225"/>
            <a:chOff x="3515" y="1586"/>
            <a:chExt cx="483" cy="574"/>
          </a:xfrm>
        </p:grpSpPr>
        <p:pic>
          <p:nvPicPr>
            <p:cNvPr id="82" name="Picture 22" descr="000"/>
            <p:cNvPicPr>
              <a:picLocks noChangeAspect="1" noChangeArrowheads="1"/>
            </p:cNvPicPr>
            <p:nvPr/>
          </p:nvPicPr>
          <p:blipFill>
            <a:blip r:embed="rId2" cstate="print">
              <a:lum bright="-60000"/>
            </a:blip>
            <a:srcRect/>
            <a:stretch>
              <a:fillRect/>
            </a:stretch>
          </p:blipFill>
          <p:spPr bwMode="auto">
            <a:xfrm>
              <a:off x="3515" y="1586"/>
              <a:ext cx="48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3" name="Text Box 23"/>
            <p:cNvSpPr txBox="1">
              <a:spLocks noChangeArrowheads="1"/>
            </p:cNvSpPr>
            <p:nvPr/>
          </p:nvSpPr>
          <p:spPr bwMode="auto">
            <a:xfrm>
              <a:off x="3614" y="1805"/>
              <a:ext cx="231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F</a:t>
              </a:r>
            </a:p>
          </p:txBody>
        </p:sp>
      </p:grpSp>
      <p:grpSp>
        <p:nvGrpSpPr>
          <p:cNvPr id="84" name="Group 24"/>
          <p:cNvGrpSpPr>
            <a:grpSpLocks/>
          </p:cNvGrpSpPr>
          <p:nvPr/>
        </p:nvGrpSpPr>
        <p:grpSpPr bwMode="auto">
          <a:xfrm>
            <a:off x="2000250" y="4678363"/>
            <a:ext cx="766763" cy="911225"/>
            <a:chOff x="2638" y="1344"/>
            <a:chExt cx="483" cy="574"/>
          </a:xfrm>
        </p:grpSpPr>
        <p:pic>
          <p:nvPicPr>
            <p:cNvPr id="85" name="Picture 25" descr="00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38" y="1344"/>
              <a:ext cx="483" cy="574"/>
            </a:xfrm>
            <a:prstGeom prst="rect">
              <a:avLst/>
            </a:prstGeom>
            <a:noFill/>
          </p:spPr>
        </p:pic>
        <p:sp>
          <p:nvSpPr>
            <p:cNvPr id="86" name="Text Box 26"/>
            <p:cNvSpPr txBox="1">
              <a:spLocks noChangeArrowheads="1"/>
            </p:cNvSpPr>
            <p:nvPr/>
          </p:nvSpPr>
          <p:spPr bwMode="auto">
            <a:xfrm>
              <a:off x="2748" y="1592"/>
              <a:ext cx="24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b="1">
                  <a:solidFill>
                    <a:srgbClr val="800000"/>
                  </a:solidFill>
                </a:rPr>
                <a:t>P</a:t>
              </a:r>
            </a:p>
          </p:txBody>
        </p:sp>
      </p:grpSp>
      <p:grpSp>
        <p:nvGrpSpPr>
          <p:cNvPr id="87" name="Group 27"/>
          <p:cNvGrpSpPr>
            <a:grpSpLocks/>
          </p:cNvGrpSpPr>
          <p:nvPr/>
        </p:nvGrpSpPr>
        <p:grpSpPr bwMode="auto">
          <a:xfrm>
            <a:off x="7138988" y="4175125"/>
            <a:ext cx="766762" cy="911225"/>
            <a:chOff x="3515" y="1586"/>
            <a:chExt cx="483" cy="574"/>
          </a:xfrm>
        </p:grpSpPr>
        <p:pic>
          <p:nvPicPr>
            <p:cNvPr id="88" name="Picture 28" descr="000"/>
            <p:cNvPicPr>
              <a:picLocks noChangeAspect="1" noChangeArrowheads="1"/>
            </p:cNvPicPr>
            <p:nvPr/>
          </p:nvPicPr>
          <p:blipFill>
            <a:blip r:embed="rId2" cstate="print">
              <a:lum bright="-60000"/>
            </a:blip>
            <a:srcRect/>
            <a:stretch>
              <a:fillRect/>
            </a:stretch>
          </p:blipFill>
          <p:spPr bwMode="auto">
            <a:xfrm>
              <a:off x="3515" y="1586"/>
              <a:ext cx="48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" name="Text Box 29"/>
            <p:cNvSpPr txBox="1">
              <a:spLocks noChangeArrowheads="1"/>
            </p:cNvSpPr>
            <p:nvPr/>
          </p:nvSpPr>
          <p:spPr bwMode="auto">
            <a:xfrm>
              <a:off x="3614" y="1805"/>
              <a:ext cx="231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F</a:t>
              </a:r>
            </a:p>
          </p:txBody>
        </p:sp>
      </p:grpSp>
      <p:grpSp>
        <p:nvGrpSpPr>
          <p:cNvPr id="90" name="Group 30"/>
          <p:cNvGrpSpPr>
            <a:grpSpLocks/>
          </p:cNvGrpSpPr>
          <p:nvPr/>
        </p:nvGrpSpPr>
        <p:grpSpPr bwMode="auto">
          <a:xfrm>
            <a:off x="3970338" y="3644900"/>
            <a:ext cx="766762" cy="911225"/>
            <a:chOff x="2638" y="1344"/>
            <a:chExt cx="483" cy="574"/>
          </a:xfrm>
        </p:grpSpPr>
        <p:pic>
          <p:nvPicPr>
            <p:cNvPr id="91" name="Picture 31" descr="00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38" y="1344"/>
              <a:ext cx="483" cy="574"/>
            </a:xfrm>
            <a:prstGeom prst="rect">
              <a:avLst/>
            </a:prstGeom>
            <a:noFill/>
          </p:spPr>
        </p:pic>
        <p:sp>
          <p:nvSpPr>
            <p:cNvPr id="92" name="Text Box 32"/>
            <p:cNvSpPr txBox="1">
              <a:spLocks noChangeArrowheads="1"/>
            </p:cNvSpPr>
            <p:nvPr/>
          </p:nvSpPr>
          <p:spPr bwMode="auto">
            <a:xfrm>
              <a:off x="2748" y="1592"/>
              <a:ext cx="24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b="1">
                  <a:solidFill>
                    <a:srgbClr val="800000"/>
                  </a:solidFill>
                </a:rPr>
                <a:t>P</a:t>
              </a:r>
            </a:p>
          </p:txBody>
        </p:sp>
      </p:grpSp>
      <p:grpSp>
        <p:nvGrpSpPr>
          <p:cNvPr id="93" name="Group 33"/>
          <p:cNvGrpSpPr>
            <a:grpSpLocks/>
          </p:cNvGrpSpPr>
          <p:nvPr/>
        </p:nvGrpSpPr>
        <p:grpSpPr bwMode="auto">
          <a:xfrm>
            <a:off x="4402138" y="4822825"/>
            <a:ext cx="766762" cy="911225"/>
            <a:chOff x="2638" y="1344"/>
            <a:chExt cx="483" cy="574"/>
          </a:xfrm>
        </p:grpSpPr>
        <p:pic>
          <p:nvPicPr>
            <p:cNvPr id="94" name="Picture 34" descr="00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38" y="1344"/>
              <a:ext cx="483" cy="574"/>
            </a:xfrm>
            <a:prstGeom prst="rect">
              <a:avLst/>
            </a:prstGeom>
            <a:noFill/>
          </p:spPr>
        </p:pic>
        <p:sp>
          <p:nvSpPr>
            <p:cNvPr id="95" name="Text Box 35"/>
            <p:cNvSpPr txBox="1">
              <a:spLocks noChangeArrowheads="1"/>
            </p:cNvSpPr>
            <p:nvPr/>
          </p:nvSpPr>
          <p:spPr bwMode="auto">
            <a:xfrm>
              <a:off x="2748" y="1592"/>
              <a:ext cx="24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b="1">
                  <a:solidFill>
                    <a:srgbClr val="800000"/>
                  </a:solidFill>
                </a:rPr>
                <a:t>P</a:t>
              </a:r>
            </a:p>
          </p:txBody>
        </p:sp>
      </p:grpSp>
      <p:sp>
        <p:nvSpPr>
          <p:cNvPr id="96" name="Oval 36"/>
          <p:cNvSpPr>
            <a:spLocks noChangeArrowheads="1"/>
          </p:cNvSpPr>
          <p:nvPr/>
        </p:nvSpPr>
        <p:spPr bwMode="auto">
          <a:xfrm>
            <a:off x="5168900" y="3213100"/>
            <a:ext cx="3240088" cy="2808288"/>
          </a:xfrm>
          <a:prstGeom prst="ellips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97" name="Oval 37"/>
          <p:cNvSpPr>
            <a:spLocks noChangeArrowheads="1"/>
          </p:cNvSpPr>
          <p:nvPr/>
        </p:nvSpPr>
        <p:spPr bwMode="auto">
          <a:xfrm>
            <a:off x="417513" y="2565400"/>
            <a:ext cx="8280400" cy="4176713"/>
          </a:xfrm>
          <a:prstGeom prst="ellips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98" name="Rectangle 38"/>
          <p:cNvSpPr txBox="1">
            <a:spLocks noChangeArrowheads="1"/>
          </p:cNvSpPr>
          <p:nvPr/>
        </p:nvSpPr>
        <p:spPr>
          <a:xfrm>
            <a:off x="395288" y="1340768"/>
            <a:ext cx="8748712" cy="4608513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Extension of “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Situation with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Pulmonic Valve Stenosis” includes extension of “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Situation with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Tetralogy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Fallot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”: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TRUE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865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Clinical Situation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 clinical situation with </a:t>
            </a:r>
            <a:r>
              <a:rPr lang="en-US" sz="2400" dirty="0" smtClean="0"/>
              <a:t>C </a:t>
            </a:r>
            <a:r>
              <a:rPr lang="en-US" sz="2400" dirty="0"/>
              <a:t>is a phase of a patient's life in which a condition of the type </a:t>
            </a:r>
            <a:r>
              <a:rPr lang="en-US" sz="2400" dirty="0" smtClean="0"/>
              <a:t>C </a:t>
            </a:r>
            <a:r>
              <a:rPr lang="en-US" sz="2400" dirty="0"/>
              <a:t>is </a:t>
            </a:r>
            <a:r>
              <a:rPr lang="en-US" sz="2400" dirty="0" smtClean="0"/>
              <a:t>wholly </a:t>
            </a:r>
            <a:r>
              <a:rPr lang="en-US" sz="2400" dirty="0"/>
              <a:t>present</a:t>
            </a:r>
            <a:r>
              <a:rPr lang="en-US" sz="2400" dirty="0" smtClean="0"/>
              <a:t> </a:t>
            </a:r>
          </a:p>
          <a:p>
            <a:r>
              <a:rPr lang="en-US" sz="2400" dirty="0"/>
              <a:t>A clinical situation without X is a phase of a patient's life that does not include any condition </a:t>
            </a:r>
            <a:br>
              <a:rPr lang="en-US" sz="2400" dirty="0"/>
            </a:br>
            <a:r>
              <a:rPr lang="en-US" sz="2400" dirty="0"/>
              <a:t>of the type X at any time</a:t>
            </a:r>
          </a:p>
          <a:p>
            <a:endParaRPr lang="en-US" sz="2400" dirty="0"/>
          </a:p>
        </p:txBody>
      </p:sp>
      <p:pic>
        <p:nvPicPr>
          <p:cNvPr id="9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99592" y="3779748"/>
            <a:ext cx="766763" cy="911225"/>
          </a:xfrm>
          <a:prstGeom prst="rect">
            <a:avLst/>
          </a:prstGeom>
          <a:noFill/>
        </p:spPr>
      </p:pic>
      <p:pic>
        <p:nvPicPr>
          <p:cNvPr id="10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51992" y="3779748"/>
            <a:ext cx="766763" cy="911225"/>
          </a:xfrm>
          <a:prstGeom prst="rect">
            <a:avLst/>
          </a:prstGeom>
          <a:noFill/>
        </p:spPr>
      </p:pic>
      <p:pic>
        <p:nvPicPr>
          <p:cNvPr id="11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04392" y="3779748"/>
            <a:ext cx="766763" cy="911225"/>
          </a:xfrm>
          <a:prstGeom prst="rect">
            <a:avLst/>
          </a:prstGeom>
          <a:noFill/>
        </p:spPr>
      </p:pic>
      <p:pic>
        <p:nvPicPr>
          <p:cNvPr id="12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356792" y="3779748"/>
            <a:ext cx="766763" cy="911225"/>
          </a:xfrm>
          <a:prstGeom prst="rect">
            <a:avLst/>
          </a:prstGeom>
          <a:noFill/>
        </p:spPr>
      </p:pic>
      <p:pic>
        <p:nvPicPr>
          <p:cNvPr id="13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75656" y="3779748"/>
            <a:ext cx="766763" cy="911225"/>
          </a:xfrm>
          <a:prstGeom prst="rect">
            <a:avLst/>
          </a:prstGeom>
          <a:noFill/>
        </p:spPr>
      </p:pic>
      <p:pic>
        <p:nvPicPr>
          <p:cNvPr id="14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628056" y="3779748"/>
            <a:ext cx="766763" cy="911225"/>
          </a:xfrm>
          <a:prstGeom prst="rect">
            <a:avLst/>
          </a:prstGeom>
          <a:noFill/>
        </p:spPr>
      </p:pic>
      <p:pic>
        <p:nvPicPr>
          <p:cNvPr id="15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80456" y="3779748"/>
            <a:ext cx="766763" cy="911225"/>
          </a:xfrm>
          <a:prstGeom prst="rect">
            <a:avLst/>
          </a:prstGeom>
          <a:noFill/>
        </p:spPr>
      </p:pic>
      <p:pic>
        <p:nvPicPr>
          <p:cNvPr id="16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932856" y="3779748"/>
            <a:ext cx="766763" cy="911225"/>
          </a:xfrm>
          <a:prstGeom prst="rect">
            <a:avLst/>
          </a:prstGeom>
          <a:noFill/>
        </p:spPr>
      </p:pic>
      <p:pic>
        <p:nvPicPr>
          <p:cNvPr id="6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7045" y="3779748"/>
            <a:ext cx="766763" cy="911225"/>
          </a:xfrm>
          <a:prstGeom prst="rect">
            <a:avLst/>
          </a:prstGeom>
          <a:noFill/>
        </p:spPr>
      </p:pic>
      <p:pic>
        <p:nvPicPr>
          <p:cNvPr id="17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29445" y="3779748"/>
            <a:ext cx="766763" cy="911225"/>
          </a:xfrm>
          <a:prstGeom prst="rect">
            <a:avLst/>
          </a:prstGeom>
          <a:noFill/>
        </p:spPr>
      </p:pic>
      <p:pic>
        <p:nvPicPr>
          <p:cNvPr id="18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845" y="3779748"/>
            <a:ext cx="766763" cy="911225"/>
          </a:xfrm>
          <a:prstGeom prst="rect">
            <a:avLst/>
          </a:prstGeom>
          <a:noFill/>
        </p:spPr>
      </p:pic>
      <p:pic>
        <p:nvPicPr>
          <p:cNvPr id="19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4245" y="3779748"/>
            <a:ext cx="766763" cy="911225"/>
          </a:xfrm>
          <a:prstGeom prst="rect">
            <a:avLst/>
          </a:prstGeom>
          <a:noFill/>
        </p:spPr>
      </p:pic>
      <p:pic>
        <p:nvPicPr>
          <p:cNvPr id="20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6645" y="3779748"/>
            <a:ext cx="766763" cy="911225"/>
          </a:xfrm>
          <a:prstGeom prst="rect">
            <a:avLst/>
          </a:prstGeom>
          <a:noFill/>
        </p:spPr>
      </p:pic>
      <p:pic>
        <p:nvPicPr>
          <p:cNvPr id="21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39045" y="3779748"/>
            <a:ext cx="766763" cy="911225"/>
          </a:xfrm>
          <a:prstGeom prst="rect">
            <a:avLst/>
          </a:prstGeom>
          <a:noFill/>
        </p:spPr>
      </p:pic>
      <p:pic>
        <p:nvPicPr>
          <p:cNvPr id="22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91445" y="3779748"/>
            <a:ext cx="766763" cy="911225"/>
          </a:xfrm>
          <a:prstGeom prst="rect">
            <a:avLst/>
          </a:prstGeom>
          <a:noFill/>
        </p:spPr>
      </p:pic>
      <p:pic>
        <p:nvPicPr>
          <p:cNvPr id="23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845" y="3779748"/>
            <a:ext cx="766763" cy="911225"/>
          </a:xfrm>
          <a:prstGeom prst="rect">
            <a:avLst/>
          </a:prstGeom>
          <a:noFill/>
        </p:spPr>
      </p:pic>
      <p:pic>
        <p:nvPicPr>
          <p:cNvPr id="24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779748"/>
            <a:ext cx="766763" cy="911225"/>
          </a:xfrm>
          <a:prstGeom prst="rect">
            <a:avLst/>
          </a:prstGeom>
          <a:noFill/>
        </p:spPr>
      </p:pic>
      <p:pic>
        <p:nvPicPr>
          <p:cNvPr id="25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256" y="3779748"/>
            <a:ext cx="766763" cy="911225"/>
          </a:xfrm>
          <a:prstGeom prst="rect">
            <a:avLst/>
          </a:prstGeom>
          <a:noFill/>
        </p:spPr>
      </p:pic>
      <p:pic>
        <p:nvPicPr>
          <p:cNvPr id="26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0656" y="3779748"/>
            <a:ext cx="766763" cy="911225"/>
          </a:xfrm>
          <a:prstGeom prst="rect">
            <a:avLst/>
          </a:prstGeom>
          <a:noFill/>
        </p:spPr>
      </p:pic>
      <p:pic>
        <p:nvPicPr>
          <p:cNvPr id="27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056" y="3779748"/>
            <a:ext cx="766763" cy="911225"/>
          </a:xfrm>
          <a:prstGeom prst="rect">
            <a:avLst/>
          </a:prstGeom>
          <a:noFill/>
        </p:spPr>
      </p:pic>
      <p:pic>
        <p:nvPicPr>
          <p:cNvPr id="50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99122" y="3779748"/>
            <a:ext cx="766763" cy="911225"/>
          </a:xfrm>
          <a:prstGeom prst="rect">
            <a:avLst/>
          </a:prstGeom>
          <a:noFill/>
        </p:spPr>
      </p:pic>
      <p:pic>
        <p:nvPicPr>
          <p:cNvPr id="51" name="Picture 16" descr="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51522" y="3779748"/>
            <a:ext cx="766763" cy="911225"/>
          </a:xfrm>
          <a:prstGeom prst="rect">
            <a:avLst/>
          </a:prstGeom>
          <a:noFill/>
        </p:spPr>
      </p:pic>
      <p:pic>
        <p:nvPicPr>
          <p:cNvPr id="32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42221" y="3779747"/>
            <a:ext cx="766763" cy="911225"/>
          </a:xfrm>
          <a:prstGeom prst="rect">
            <a:avLst/>
          </a:prstGeom>
          <a:noFill/>
        </p:spPr>
      </p:pic>
      <p:pic>
        <p:nvPicPr>
          <p:cNvPr id="33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394621" y="3779747"/>
            <a:ext cx="766763" cy="911225"/>
          </a:xfrm>
          <a:prstGeom prst="rect">
            <a:avLst/>
          </a:prstGeom>
          <a:noFill/>
        </p:spPr>
      </p:pic>
      <p:pic>
        <p:nvPicPr>
          <p:cNvPr id="34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394621" y="3779748"/>
            <a:ext cx="766763" cy="911225"/>
          </a:xfrm>
          <a:prstGeom prst="rect">
            <a:avLst/>
          </a:prstGeom>
          <a:noFill/>
        </p:spPr>
      </p:pic>
      <p:pic>
        <p:nvPicPr>
          <p:cNvPr id="35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547021" y="3779748"/>
            <a:ext cx="766763" cy="911225"/>
          </a:xfrm>
          <a:prstGeom prst="rect">
            <a:avLst/>
          </a:prstGeom>
          <a:noFill/>
        </p:spPr>
      </p:pic>
      <p:pic>
        <p:nvPicPr>
          <p:cNvPr id="36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547021" y="3779748"/>
            <a:ext cx="766763" cy="911225"/>
          </a:xfrm>
          <a:prstGeom prst="rect">
            <a:avLst/>
          </a:prstGeom>
          <a:noFill/>
        </p:spPr>
      </p:pic>
      <p:pic>
        <p:nvPicPr>
          <p:cNvPr id="37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99421" y="3779748"/>
            <a:ext cx="766763" cy="911225"/>
          </a:xfrm>
          <a:prstGeom prst="rect">
            <a:avLst/>
          </a:prstGeom>
          <a:noFill/>
        </p:spPr>
      </p:pic>
      <p:pic>
        <p:nvPicPr>
          <p:cNvPr id="38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99421" y="3779748"/>
            <a:ext cx="766763" cy="911225"/>
          </a:xfrm>
          <a:prstGeom prst="rect">
            <a:avLst/>
          </a:prstGeom>
          <a:noFill/>
        </p:spPr>
      </p:pic>
      <p:pic>
        <p:nvPicPr>
          <p:cNvPr id="39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851821" y="3779748"/>
            <a:ext cx="766763" cy="911225"/>
          </a:xfrm>
          <a:prstGeom prst="rect">
            <a:avLst/>
          </a:prstGeom>
          <a:noFill/>
        </p:spPr>
      </p:pic>
      <p:pic>
        <p:nvPicPr>
          <p:cNvPr id="40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851821" y="3779748"/>
            <a:ext cx="766763" cy="911225"/>
          </a:xfrm>
          <a:prstGeom prst="rect">
            <a:avLst/>
          </a:prstGeom>
          <a:noFill/>
        </p:spPr>
      </p:pic>
      <p:pic>
        <p:nvPicPr>
          <p:cNvPr id="41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04221" y="3779748"/>
            <a:ext cx="766763" cy="911225"/>
          </a:xfrm>
          <a:prstGeom prst="rect">
            <a:avLst/>
          </a:prstGeom>
          <a:noFill/>
        </p:spPr>
      </p:pic>
      <p:pic>
        <p:nvPicPr>
          <p:cNvPr id="42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04221" y="3779748"/>
            <a:ext cx="766763" cy="911225"/>
          </a:xfrm>
          <a:prstGeom prst="rect">
            <a:avLst/>
          </a:prstGeom>
          <a:noFill/>
        </p:spPr>
      </p:pic>
      <p:pic>
        <p:nvPicPr>
          <p:cNvPr id="43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156621" y="3779748"/>
            <a:ext cx="766763" cy="911225"/>
          </a:xfrm>
          <a:prstGeom prst="rect">
            <a:avLst/>
          </a:prstGeom>
          <a:noFill/>
        </p:spPr>
      </p:pic>
      <p:pic>
        <p:nvPicPr>
          <p:cNvPr id="44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156621" y="3779748"/>
            <a:ext cx="766763" cy="911225"/>
          </a:xfrm>
          <a:prstGeom prst="rect">
            <a:avLst/>
          </a:prstGeom>
          <a:noFill/>
        </p:spPr>
      </p:pic>
      <p:pic>
        <p:nvPicPr>
          <p:cNvPr id="45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309021" y="3779748"/>
            <a:ext cx="766763" cy="911225"/>
          </a:xfrm>
          <a:prstGeom prst="rect">
            <a:avLst/>
          </a:prstGeom>
          <a:noFill/>
        </p:spPr>
      </p:pic>
      <p:pic>
        <p:nvPicPr>
          <p:cNvPr id="46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309021" y="3779748"/>
            <a:ext cx="766763" cy="911225"/>
          </a:xfrm>
          <a:prstGeom prst="rect">
            <a:avLst/>
          </a:prstGeom>
          <a:noFill/>
        </p:spPr>
      </p:pic>
      <p:pic>
        <p:nvPicPr>
          <p:cNvPr id="47" name="Picture 16" descr="000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461421" y="3779748"/>
            <a:ext cx="766763" cy="911225"/>
          </a:xfrm>
          <a:prstGeom prst="rect">
            <a:avLst/>
          </a:prstGeom>
          <a:noFill/>
        </p:spPr>
      </p:pic>
      <p:sp>
        <p:nvSpPr>
          <p:cNvPr id="55" name="Rechteck 54"/>
          <p:cNvSpPr/>
          <p:nvPr/>
        </p:nvSpPr>
        <p:spPr>
          <a:xfrm>
            <a:off x="2534245" y="3779748"/>
            <a:ext cx="1277392" cy="252028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249833" y="3779747"/>
            <a:ext cx="1945185" cy="1944217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/>
          <p:cNvSpPr/>
          <p:nvPr/>
        </p:nvSpPr>
        <p:spPr>
          <a:xfrm>
            <a:off x="2540157" y="6372036"/>
            <a:ext cx="1181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 situation</a:t>
            </a:r>
            <a:endParaRPr lang="de-DE" dirty="0"/>
          </a:p>
        </p:txBody>
      </p:sp>
      <p:sp>
        <p:nvSpPr>
          <p:cNvPr id="58" name="Rechteck 57"/>
          <p:cNvSpPr/>
          <p:nvPr/>
        </p:nvSpPr>
        <p:spPr>
          <a:xfrm>
            <a:off x="2985521" y="5795972"/>
            <a:ext cx="1181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 situation</a:t>
            </a:r>
            <a:endParaRPr lang="de-DE" dirty="0"/>
          </a:p>
        </p:txBody>
      </p:sp>
      <p:sp>
        <p:nvSpPr>
          <p:cNvPr id="59" name="Rechteck 58"/>
          <p:cNvSpPr/>
          <p:nvPr/>
        </p:nvSpPr>
        <p:spPr>
          <a:xfrm>
            <a:off x="4547021" y="4751537"/>
            <a:ext cx="19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situation without C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>
            <a:off x="481890" y="4690973"/>
            <a:ext cx="19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situation without 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320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hteck 42"/>
          <p:cNvSpPr/>
          <p:nvPr/>
        </p:nvSpPr>
        <p:spPr>
          <a:xfrm>
            <a:off x="3635896" y="908720"/>
            <a:ext cx="5112568" cy="367240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504056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Model according to </a:t>
            </a:r>
            <a:r>
              <a:rPr lang="en-US" sz="2800" dirty="0" smtClean="0"/>
              <a:t>SemanticHealthNet / </a:t>
            </a:r>
            <a:r>
              <a:rPr lang="en-US" sz="2800" dirty="0" err="1" smtClean="0"/>
              <a:t>BioTopLite</a:t>
            </a:r>
            <a:r>
              <a:rPr lang="en-US" sz="2800" dirty="0" smtClean="0"/>
              <a:t> 2</a:t>
            </a:r>
            <a:endParaRPr lang="en-US" sz="2800" dirty="0"/>
          </a:p>
        </p:txBody>
      </p:sp>
      <p:sp>
        <p:nvSpPr>
          <p:cNvPr id="4" name="Rechteck 3"/>
          <p:cNvSpPr/>
          <p:nvPr/>
        </p:nvSpPr>
        <p:spPr>
          <a:xfrm>
            <a:off x="4572000" y="2852936"/>
            <a:ext cx="1080120" cy="432048"/>
          </a:xfrm>
          <a:prstGeom prst="rect">
            <a:avLst/>
          </a:prstGeom>
          <a:solidFill>
            <a:srgbClr val="CC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Clinical Disposition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5940152" y="2852936"/>
            <a:ext cx="1008112" cy="432048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Clinical</a:t>
            </a:r>
            <a:br>
              <a:rPr lang="en-US" sz="1400" b="1" dirty="0" smtClean="0">
                <a:solidFill>
                  <a:schemeClr val="bg1"/>
                </a:solidFill>
              </a:rPr>
            </a:br>
            <a:r>
              <a:rPr lang="en-US" sz="1400" b="1" dirty="0" smtClean="0">
                <a:solidFill>
                  <a:schemeClr val="bg1"/>
                </a:solidFill>
              </a:rPr>
              <a:t>Structure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7308304" y="2852936"/>
            <a:ext cx="1008112" cy="432048"/>
          </a:xfrm>
          <a:prstGeom prst="rect">
            <a:avLst/>
          </a:prstGeom>
          <a:solidFill>
            <a:srgbClr val="FF979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Clinical</a:t>
            </a:r>
            <a:br>
              <a:rPr lang="en-US" sz="1400" b="1" dirty="0" smtClean="0">
                <a:solidFill>
                  <a:schemeClr val="bg1"/>
                </a:solidFill>
              </a:rPr>
            </a:br>
            <a:r>
              <a:rPr lang="en-US" sz="1400" b="1" dirty="0" smtClean="0">
                <a:solidFill>
                  <a:schemeClr val="bg1"/>
                </a:solidFill>
              </a:rPr>
              <a:t>Process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4572000" y="4005064"/>
            <a:ext cx="288032" cy="288032"/>
          </a:xfrm>
          <a:prstGeom prst="ellipse">
            <a:avLst/>
          </a:prstGeom>
          <a:solidFill>
            <a:srgbClr val="CC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Gerade Verbindung mit Pfeil 8"/>
          <p:cNvCxnSpPr>
            <a:stCxn id="7" idx="0"/>
            <a:endCxn id="4" idx="2"/>
          </p:cNvCxnSpPr>
          <p:nvPr/>
        </p:nvCxnSpPr>
        <p:spPr>
          <a:xfrm flipV="1">
            <a:off x="4716016" y="3284984"/>
            <a:ext cx="39604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>
            <a:off x="4932040" y="4005064"/>
            <a:ext cx="288032" cy="288032"/>
          </a:xfrm>
          <a:prstGeom prst="ellipse">
            <a:avLst/>
          </a:prstGeom>
          <a:solidFill>
            <a:srgbClr val="CC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Gerade Verbindung mit Pfeil 11"/>
          <p:cNvCxnSpPr>
            <a:stCxn id="11" idx="0"/>
            <a:endCxn id="4" idx="2"/>
          </p:cNvCxnSpPr>
          <p:nvPr/>
        </p:nvCxnSpPr>
        <p:spPr>
          <a:xfrm flipV="1">
            <a:off x="5076056" y="3284984"/>
            <a:ext cx="3600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e 12"/>
          <p:cNvSpPr/>
          <p:nvPr/>
        </p:nvSpPr>
        <p:spPr>
          <a:xfrm>
            <a:off x="5292080" y="4005064"/>
            <a:ext cx="288032" cy="288032"/>
          </a:xfrm>
          <a:prstGeom prst="ellipse">
            <a:avLst/>
          </a:prstGeom>
          <a:solidFill>
            <a:srgbClr val="CC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Gerade Verbindung mit Pfeil 13"/>
          <p:cNvCxnSpPr>
            <a:stCxn id="13" idx="0"/>
          </p:cNvCxnSpPr>
          <p:nvPr/>
        </p:nvCxnSpPr>
        <p:spPr>
          <a:xfrm flipH="1" flipV="1">
            <a:off x="5148064" y="3356992"/>
            <a:ext cx="28803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/>
          <p:cNvSpPr/>
          <p:nvPr/>
        </p:nvSpPr>
        <p:spPr>
          <a:xfrm>
            <a:off x="5868144" y="4005064"/>
            <a:ext cx="288032" cy="288032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Gerade Verbindung mit Pfeil 17"/>
          <p:cNvCxnSpPr>
            <a:stCxn id="17" idx="0"/>
          </p:cNvCxnSpPr>
          <p:nvPr/>
        </p:nvCxnSpPr>
        <p:spPr>
          <a:xfrm flipV="1">
            <a:off x="6012160" y="3284984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6228184" y="4005064"/>
            <a:ext cx="288032" cy="288032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Gerade Verbindung mit Pfeil 19"/>
          <p:cNvCxnSpPr>
            <a:stCxn id="19" idx="0"/>
          </p:cNvCxnSpPr>
          <p:nvPr/>
        </p:nvCxnSpPr>
        <p:spPr>
          <a:xfrm flipV="1">
            <a:off x="6372200" y="3284984"/>
            <a:ext cx="7200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e 20"/>
          <p:cNvSpPr/>
          <p:nvPr/>
        </p:nvSpPr>
        <p:spPr>
          <a:xfrm>
            <a:off x="6588224" y="4005064"/>
            <a:ext cx="288032" cy="288032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Gerade Verbindung mit Pfeil 21"/>
          <p:cNvCxnSpPr>
            <a:stCxn id="21" idx="0"/>
          </p:cNvCxnSpPr>
          <p:nvPr/>
        </p:nvCxnSpPr>
        <p:spPr>
          <a:xfrm flipH="1" flipV="1">
            <a:off x="6444208" y="3356992"/>
            <a:ext cx="28803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e 24"/>
          <p:cNvSpPr/>
          <p:nvPr/>
        </p:nvSpPr>
        <p:spPr>
          <a:xfrm>
            <a:off x="7236296" y="4005064"/>
            <a:ext cx="288032" cy="288032"/>
          </a:xfrm>
          <a:prstGeom prst="ellipse">
            <a:avLst/>
          </a:prstGeom>
          <a:solidFill>
            <a:srgbClr val="FFB7B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Gerade Verbindung mit Pfeil 25"/>
          <p:cNvCxnSpPr>
            <a:stCxn id="25" idx="0"/>
          </p:cNvCxnSpPr>
          <p:nvPr/>
        </p:nvCxnSpPr>
        <p:spPr>
          <a:xfrm flipV="1">
            <a:off x="7380312" y="3284984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llipse 26"/>
          <p:cNvSpPr/>
          <p:nvPr/>
        </p:nvSpPr>
        <p:spPr>
          <a:xfrm>
            <a:off x="7596336" y="4005064"/>
            <a:ext cx="288032" cy="288032"/>
          </a:xfrm>
          <a:prstGeom prst="ellipse">
            <a:avLst/>
          </a:prstGeom>
          <a:solidFill>
            <a:srgbClr val="FFB7B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Gerade Verbindung mit Pfeil 27"/>
          <p:cNvCxnSpPr>
            <a:stCxn id="27" idx="0"/>
          </p:cNvCxnSpPr>
          <p:nvPr/>
        </p:nvCxnSpPr>
        <p:spPr>
          <a:xfrm flipV="1">
            <a:off x="7740352" y="3284984"/>
            <a:ext cx="7200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/>
          <p:cNvSpPr/>
          <p:nvPr/>
        </p:nvSpPr>
        <p:spPr>
          <a:xfrm>
            <a:off x="7956376" y="4005064"/>
            <a:ext cx="288032" cy="288032"/>
          </a:xfrm>
          <a:prstGeom prst="ellipse">
            <a:avLst/>
          </a:prstGeom>
          <a:solidFill>
            <a:srgbClr val="FFB7B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Gerade Verbindung mit Pfeil 29"/>
          <p:cNvCxnSpPr>
            <a:stCxn id="29" idx="0"/>
          </p:cNvCxnSpPr>
          <p:nvPr/>
        </p:nvCxnSpPr>
        <p:spPr>
          <a:xfrm flipH="1" flipV="1">
            <a:off x="7812360" y="3356992"/>
            <a:ext cx="28803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hteck 32"/>
          <p:cNvSpPr/>
          <p:nvPr/>
        </p:nvSpPr>
        <p:spPr>
          <a:xfrm>
            <a:off x="5940152" y="1484784"/>
            <a:ext cx="1008112" cy="432048"/>
          </a:xfrm>
          <a:prstGeom prst="rect">
            <a:avLst/>
          </a:prstGeom>
          <a:solidFill>
            <a:srgbClr val="C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Clinical Condition</a:t>
            </a:r>
            <a:endParaRPr lang="en-US" sz="1400" b="1" dirty="0">
              <a:solidFill>
                <a:schemeClr val="bg1"/>
              </a:solidFill>
            </a:endParaRPr>
          </a:p>
        </p:txBody>
      </p:sp>
      <p:cxnSp>
        <p:nvCxnSpPr>
          <p:cNvPr id="34" name="Gerade Verbindung mit Pfeil 33"/>
          <p:cNvCxnSpPr>
            <a:stCxn id="4" idx="0"/>
            <a:endCxn id="33" idx="2"/>
          </p:cNvCxnSpPr>
          <p:nvPr/>
        </p:nvCxnSpPr>
        <p:spPr>
          <a:xfrm flipV="1">
            <a:off x="5112060" y="1916832"/>
            <a:ext cx="133214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>
            <a:stCxn id="6" idx="0"/>
            <a:endCxn id="33" idx="2"/>
          </p:cNvCxnSpPr>
          <p:nvPr/>
        </p:nvCxnSpPr>
        <p:spPr>
          <a:xfrm flipH="1" flipV="1">
            <a:off x="6444208" y="1916832"/>
            <a:ext cx="136815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stCxn id="5" idx="0"/>
            <a:endCxn id="33" idx="2"/>
          </p:cNvCxnSpPr>
          <p:nvPr/>
        </p:nvCxnSpPr>
        <p:spPr>
          <a:xfrm flipV="1">
            <a:off x="6444208" y="1916832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 43"/>
          <p:cNvSpPr/>
          <p:nvPr/>
        </p:nvSpPr>
        <p:spPr>
          <a:xfrm>
            <a:off x="323528" y="908720"/>
            <a:ext cx="2376264" cy="259228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feld 44"/>
          <p:cNvSpPr txBox="1"/>
          <p:nvPr/>
        </p:nvSpPr>
        <p:spPr>
          <a:xfrm>
            <a:off x="3779912" y="3491716"/>
            <a:ext cx="848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</a:t>
            </a:r>
            <a:endParaRPr lang="en-US" dirty="0"/>
          </a:p>
        </p:txBody>
      </p:sp>
      <p:sp>
        <p:nvSpPr>
          <p:cNvPr id="46" name="Textfeld 45"/>
          <p:cNvSpPr txBox="1"/>
          <p:nvPr/>
        </p:nvSpPr>
        <p:spPr>
          <a:xfrm>
            <a:off x="467544" y="3068960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EHR</a:t>
            </a:r>
            <a:endParaRPr lang="en-US" dirty="0"/>
          </a:p>
        </p:txBody>
      </p:sp>
      <p:sp>
        <p:nvSpPr>
          <p:cNvPr id="50" name="Rechteck 49"/>
          <p:cNvSpPr/>
          <p:nvPr/>
        </p:nvSpPr>
        <p:spPr>
          <a:xfrm>
            <a:off x="3995936" y="1484784"/>
            <a:ext cx="1008112" cy="432048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Clinical Situation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1" name="Flussdiagramm: Dokument 50"/>
          <p:cNvSpPr/>
          <p:nvPr/>
        </p:nvSpPr>
        <p:spPr>
          <a:xfrm>
            <a:off x="683568" y="1196752"/>
            <a:ext cx="1656184" cy="1728192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hteck 51"/>
          <p:cNvSpPr/>
          <p:nvPr/>
        </p:nvSpPr>
        <p:spPr>
          <a:xfrm>
            <a:off x="827584" y="1484784"/>
            <a:ext cx="1008112" cy="432048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Clinical Diagnosis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3" name="Pfeil nach rechts 52"/>
          <p:cNvSpPr/>
          <p:nvPr/>
        </p:nvSpPr>
        <p:spPr>
          <a:xfrm>
            <a:off x="5004048" y="1628800"/>
            <a:ext cx="936104" cy="144016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Pfeil nach rechts 53"/>
          <p:cNvSpPr/>
          <p:nvPr/>
        </p:nvSpPr>
        <p:spPr>
          <a:xfrm>
            <a:off x="1835696" y="1628800"/>
            <a:ext cx="2160240" cy="144016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feld 54"/>
          <p:cNvSpPr txBox="1"/>
          <p:nvPr/>
        </p:nvSpPr>
        <p:spPr>
          <a:xfrm>
            <a:off x="2704422" y="1428780"/>
            <a:ext cx="859466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i="1" dirty="0" err="1" smtClean="0"/>
              <a:t>isAbout</a:t>
            </a:r>
            <a:r>
              <a:rPr lang="en-US" sz="1400" b="1" i="1" dirty="0" smtClean="0"/>
              <a:t/>
            </a:r>
            <a:br>
              <a:rPr lang="en-US" sz="1400" b="1" i="1" dirty="0" smtClean="0"/>
            </a:br>
            <a:r>
              <a:rPr lang="en-US" sz="1400" b="1" i="1" dirty="0" smtClean="0"/>
              <a:t>Situation</a:t>
            </a:r>
            <a:endParaRPr lang="en-US" sz="1400" b="1" i="1" dirty="0"/>
          </a:p>
        </p:txBody>
      </p:sp>
      <p:sp>
        <p:nvSpPr>
          <p:cNvPr id="56" name="Textfeld 55"/>
          <p:cNvSpPr txBox="1"/>
          <p:nvPr/>
        </p:nvSpPr>
        <p:spPr>
          <a:xfrm>
            <a:off x="5018148" y="1115122"/>
            <a:ext cx="892296" cy="38658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lnSpc>
                <a:spcPts val="1100"/>
              </a:lnSpc>
              <a:defRPr sz="1400" b="1">
                <a:solidFill>
                  <a:srgbClr val="FF0000"/>
                </a:solidFill>
              </a:defRPr>
            </a:lvl1pPr>
          </a:lstStyle>
          <a:p>
            <a:r>
              <a:rPr lang="en-US" i="1" dirty="0">
                <a:solidFill>
                  <a:schemeClr val="tx1"/>
                </a:solidFill>
              </a:rPr>
              <a:t>includes</a:t>
            </a:r>
            <a:br>
              <a:rPr lang="en-US" i="1" dirty="0">
                <a:solidFill>
                  <a:schemeClr val="tx1"/>
                </a:solidFill>
              </a:rPr>
            </a:br>
            <a:r>
              <a:rPr lang="en-US" i="1" dirty="0">
                <a:solidFill>
                  <a:schemeClr val="tx1"/>
                </a:solidFill>
              </a:rPr>
              <a:t>condition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5529462" y="2401143"/>
            <a:ext cx="41069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isA</a:t>
            </a:r>
            <a:endParaRPr lang="en-US" sz="1400" b="1" dirty="0"/>
          </a:p>
        </p:txBody>
      </p:sp>
      <p:sp>
        <p:nvSpPr>
          <p:cNvPr id="58" name="Textfeld 57"/>
          <p:cNvSpPr txBox="1"/>
          <p:nvPr/>
        </p:nvSpPr>
        <p:spPr>
          <a:xfrm>
            <a:off x="5034221" y="1773044"/>
            <a:ext cx="881908" cy="52764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400" b="1" i="1" dirty="0" smtClean="0">
                <a:solidFill>
                  <a:srgbClr val="FF0000"/>
                </a:solidFill>
              </a:rPr>
              <a:t>not </a:t>
            </a:r>
            <a:r>
              <a:rPr lang="en-US" sz="1400" b="1" i="1" dirty="0" smtClean="0">
                <a:solidFill>
                  <a:srgbClr val="FF0000"/>
                </a:solidFill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</a:rPr>
            </a:br>
            <a:r>
              <a:rPr lang="en-US" sz="1400" b="1" i="1" dirty="0" smtClean="0">
                <a:solidFill>
                  <a:srgbClr val="FF0000"/>
                </a:solidFill>
              </a:rPr>
              <a:t>includes</a:t>
            </a:r>
            <a:br>
              <a:rPr lang="en-US" sz="1400" b="1" i="1" dirty="0" smtClean="0">
                <a:solidFill>
                  <a:srgbClr val="FF0000"/>
                </a:solidFill>
              </a:rPr>
            </a:br>
            <a:r>
              <a:rPr lang="en-US" sz="1400" b="1" i="1" dirty="0" smtClean="0">
                <a:solidFill>
                  <a:srgbClr val="FF0000"/>
                </a:solidFill>
              </a:rPr>
              <a:t>condition</a:t>
            </a:r>
            <a:endParaRPr lang="en-US" sz="1400" b="1" i="1" dirty="0">
              <a:solidFill>
                <a:srgbClr val="FF0000"/>
              </a:solidFill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323528" y="566124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7" name="Textfeld 46"/>
          <p:cNvSpPr txBox="1"/>
          <p:nvPr/>
        </p:nvSpPr>
        <p:spPr>
          <a:xfrm>
            <a:off x="6393558" y="2401143"/>
            <a:ext cx="41069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isA</a:t>
            </a:r>
            <a:endParaRPr lang="en-US" sz="1400" b="1" dirty="0"/>
          </a:p>
        </p:txBody>
      </p:sp>
      <p:sp>
        <p:nvSpPr>
          <p:cNvPr id="48" name="Textfeld 47"/>
          <p:cNvSpPr txBox="1"/>
          <p:nvPr/>
        </p:nvSpPr>
        <p:spPr>
          <a:xfrm>
            <a:off x="7401670" y="2401143"/>
            <a:ext cx="41069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isA</a:t>
            </a:r>
            <a:endParaRPr lang="en-US" sz="1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" t="20138" r="84784" b="52100"/>
          <a:stretch/>
        </p:blipFill>
        <p:spPr bwMode="auto">
          <a:xfrm>
            <a:off x="272371" y="3749039"/>
            <a:ext cx="2643445" cy="3009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0" t="21188" r="66250" b="61345"/>
          <a:stretch/>
        </p:blipFill>
        <p:spPr bwMode="auto">
          <a:xfrm>
            <a:off x="3309297" y="4725144"/>
            <a:ext cx="3062903" cy="1897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Gewinkelte Verbindung 22"/>
          <p:cNvCxnSpPr/>
          <p:nvPr/>
        </p:nvCxnSpPr>
        <p:spPr>
          <a:xfrm>
            <a:off x="1403648" y="3861048"/>
            <a:ext cx="1905649" cy="1008112"/>
          </a:xfrm>
          <a:prstGeom prst="bentConnector3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Situation interpretation in other terminologies (here ICD11 </a:t>
            </a:r>
            <a:r>
              <a:rPr lang="en-US" dirty="0" smtClean="0"/>
              <a:t>draft)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2600" t="32200" r="36783" b="42601"/>
          <a:stretch>
            <a:fillRect/>
          </a:stretch>
        </p:blipFill>
        <p:spPr bwMode="auto">
          <a:xfrm>
            <a:off x="611560" y="1772816"/>
            <a:ext cx="5832648" cy="1633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Abgerundete rechteckige Legende 17"/>
          <p:cNvSpPr/>
          <p:nvPr/>
        </p:nvSpPr>
        <p:spPr>
          <a:xfrm>
            <a:off x="6372200" y="1628800"/>
            <a:ext cx="2016224" cy="288032"/>
          </a:xfrm>
          <a:prstGeom prst="wedgeRoundRectCallout">
            <a:avLst>
              <a:gd name="adj1" fmla="val -57464"/>
              <a:gd name="adj2" fmla="val 70131"/>
              <a:gd name="adj3" fmla="val 16667"/>
            </a:avLst>
          </a:prstGeom>
          <a:solidFill>
            <a:srgbClr val="FFFFC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clinical disposition ?</a:t>
            </a:r>
            <a:endParaRPr lang="en-US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Abgerundete rechteckige Legende 18"/>
          <p:cNvSpPr/>
          <p:nvPr/>
        </p:nvSpPr>
        <p:spPr>
          <a:xfrm>
            <a:off x="5508104" y="2132856"/>
            <a:ext cx="2016224" cy="288032"/>
          </a:xfrm>
          <a:prstGeom prst="wedgeRoundRectCallout">
            <a:avLst>
              <a:gd name="adj1" fmla="val -57464"/>
              <a:gd name="adj2" fmla="val 70131"/>
              <a:gd name="adj3" fmla="val 16667"/>
            </a:avLst>
          </a:prstGeom>
          <a:solidFill>
            <a:srgbClr val="FFFFC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clinical process?</a:t>
            </a:r>
            <a:endParaRPr lang="en-US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" name="Abgerundete rechteckige Legende 19"/>
          <p:cNvSpPr/>
          <p:nvPr/>
        </p:nvSpPr>
        <p:spPr>
          <a:xfrm>
            <a:off x="5508104" y="2492896"/>
            <a:ext cx="2016224" cy="288032"/>
          </a:xfrm>
          <a:prstGeom prst="wedgeRoundRectCallout">
            <a:avLst>
              <a:gd name="adj1" fmla="val -57464"/>
              <a:gd name="adj2" fmla="val 70131"/>
              <a:gd name="adj3" fmla="val 16667"/>
            </a:avLst>
          </a:prstGeom>
          <a:solidFill>
            <a:srgbClr val="FFFFC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clinical structure?</a:t>
            </a:r>
            <a:endParaRPr lang="en-US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" name="Abgerundete rechteckige Legende 20"/>
          <p:cNvSpPr/>
          <p:nvPr/>
        </p:nvSpPr>
        <p:spPr>
          <a:xfrm>
            <a:off x="4932040" y="2924944"/>
            <a:ext cx="2016224" cy="288032"/>
          </a:xfrm>
          <a:prstGeom prst="wedgeRoundRectCallout">
            <a:avLst>
              <a:gd name="adj1" fmla="val -57464"/>
              <a:gd name="adj2" fmla="val 70131"/>
              <a:gd name="adj3" fmla="val 16667"/>
            </a:avLst>
          </a:prstGeom>
          <a:solidFill>
            <a:srgbClr val="FFFFC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clinical structure?</a:t>
            </a:r>
            <a:endParaRPr lang="en-US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 l="12600" t="32200" r="36783" b="42601"/>
          <a:stretch>
            <a:fillRect/>
          </a:stretch>
        </p:blipFill>
        <p:spPr bwMode="auto">
          <a:xfrm>
            <a:off x="611560" y="3883866"/>
            <a:ext cx="5832648" cy="1633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feld 22"/>
          <p:cNvSpPr txBox="1"/>
          <p:nvPr/>
        </p:nvSpPr>
        <p:spPr>
          <a:xfrm>
            <a:off x="6256232" y="3933056"/>
            <a:ext cx="1024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Situation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5708113" y="4365104"/>
            <a:ext cx="1024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Situation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5292080" y="4725144"/>
            <a:ext cx="1024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Situation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4716016" y="5085184"/>
            <a:ext cx="1024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Situation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0" name="Gekrümmte Verbindung 29"/>
          <p:cNvCxnSpPr/>
          <p:nvPr/>
        </p:nvCxnSpPr>
        <p:spPr>
          <a:xfrm flipV="1">
            <a:off x="5724128" y="4149080"/>
            <a:ext cx="2016224" cy="1152128"/>
          </a:xfrm>
          <a:prstGeom prst="curvedConnector3">
            <a:avLst>
              <a:gd name="adj1" fmla="val 126274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krümmte Verbindung 31"/>
          <p:cNvCxnSpPr>
            <a:stCxn id="25" idx="3"/>
          </p:cNvCxnSpPr>
          <p:nvPr/>
        </p:nvCxnSpPr>
        <p:spPr>
          <a:xfrm flipV="1">
            <a:off x="6316207" y="4149080"/>
            <a:ext cx="1064105" cy="760730"/>
          </a:xfrm>
          <a:prstGeom prst="curvedConnector3">
            <a:avLst>
              <a:gd name="adj1" fmla="val 149323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krümmte Verbindung 31"/>
          <p:cNvCxnSpPr>
            <a:stCxn id="24" idx="3"/>
          </p:cNvCxnSpPr>
          <p:nvPr/>
        </p:nvCxnSpPr>
        <p:spPr>
          <a:xfrm flipV="1">
            <a:off x="6732240" y="4149080"/>
            <a:ext cx="520071" cy="400690"/>
          </a:xfrm>
          <a:prstGeom prst="curvedConnector3">
            <a:avLst>
              <a:gd name="adj1" fmla="val 142983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/>
        </p:nvSpPr>
        <p:spPr>
          <a:xfrm>
            <a:off x="7473678" y="4221088"/>
            <a:ext cx="41069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isA</a:t>
            </a:r>
            <a:endParaRPr lang="en-US" sz="1400" b="1" dirty="0"/>
          </a:p>
        </p:txBody>
      </p:sp>
      <p:sp>
        <p:nvSpPr>
          <p:cNvPr id="41" name="Textfeld 40"/>
          <p:cNvSpPr txBox="1"/>
          <p:nvPr/>
        </p:nvSpPr>
        <p:spPr>
          <a:xfrm>
            <a:off x="6732240" y="4581128"/>
            <a:ext cx="41069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isA</a:t>
            </a:r>
            <a:endParaRPr lang="en-US" sz="1400" b="1" dirty="0"/>
          </a:p>
        </p:txBody>
      </p:sp>
      <p:sp>
        <p:nvSpPr>
          <p:cNvPr id="42" name="Textfeld 41"/>
          <p:cNvSpPr txBox="1"/>
          <p:nvPr/>
        </p:nvSpPr>
        <p:spPr>
          <a:xfrm>
            <a:off x="6588224" y="4993431"/>
            <a:ext cx="41069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isA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Gerade Verbindung 12"/>
          <p:cNvCxnSpPr>
            <a:stCxn id="12" idx="7"/>
          </p:cNvCxnSpPr>
          <p:nvPr/>
        </p:nvCxnSpPr>
        <p:spPr>
          <a:xfrm flipV="1">
            <a:off x="4744033" y="2996952"/>
            <a:ext cx="349779" cy="11913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>
            <a:stCxn id="12" idx="5"/>
          </p:cNvCxnSpPr>
          <p:nvPr/>
        </p:nvCxnSpPr>
        <p:spPr>
          <a:xfrm>
            <a:off x="4744033" y="3409910"/>
            <a:ext cx="476039" cy="14798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>
            <a:off x="5093812" y="3470764"/>
            <a:ext cx="504056" cy="174260"/>
          </a:xfrm>
          <a:prstGeom prst="ellipse">
            <a:avLst/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/>
        </p:nvSpPr>
        <p:spPr>
          <a:xfrm>
            <a:off x="5076056" y="2909822"/>
            <a:ext cx="504056" cy="174260"/>
          </a:xfrm>
          <a:prstGeom prst="ellipse">
            <a:avLst/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Reinterpretation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5" t="38400" r="20725" b="20400"/>
          <a:stretch/>
        </p:blipFill>
        <p:spPr bwMode="auto">
          <a:xfrm>
            <a:off x="33533" y="1772816"/>
            <a:ext cx="895835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395536" y="2780928"/>
            <a:ext cx="2520280" cy="21602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2772362" y="2236222"/>
            <a:ext cx="178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i="1" dirty="0" smtClean="0">
                <a:solidFill>
                  <a:srgbClr val="FFC000"/>
                </a:solidFill>
              </a:rPr>
              <a:t>Clinical Situation</a:t>
            </a:r>
            <a:endParaRPr lang="de-DE" b="1" i="1" dirty="0">
              <a:solidFill>
                <a:srgbClr val="FFC000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220072" y="3104964"/>
            <a:ext cx="3600400" cy="39604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220072" y="3645024"/>
            <a:ext cx="3600400" cy="2880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7020272" y="2605554"/>
            <a:ext cx="18403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b="1" i="1" dirty="0" smtClean="0">
                <a:solidFill>
                  <a:srgbClr val="C00000"/>
                </a:solidFill>
              </a:rPr>
              <a:t>Clinical </a:t>
            </a:r>
            <a:r>
              <a:rPr lang="de-DE" b="1" i="1" dirty="0" err="1" smtClean="0">
                <a:solidFill>
                  <a:srgbClr val="C00000"/>
                </a:solidFill>
              </a:rPr>
              <a:t>Condition</a:t>
            </a:r>
            <a:endParaRPr lang="de-DE" b="1" i="1" dirty="0">
              <a:solidFill>
                <a:srgbClr val="C0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067944" y="3055228"/>
            <a:ext cx="792088" cy="415536"/>
          </a:xfrm>
          <a:prstGeom prst="ellipse">
            <a:avLst/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50" b="1" dirty="0" err="1" smtClean="0">
                <a:solidFill>
                  <a:schemeClr val="tx1"/>
                </a:solidFill>
              </a:rPr>
              <a:t>Has</a:t>
            </a:r>
            <a:r>
              <a:rPr lang="de-DE" sz="1050" b="1" dirty="0" smtClean="0">
                <a:solidFill>
                  <a:schemeClr val="tx1"/>
                </a:solidFill>
              </a:rPr>
              <a:t> </a:t>
            </a:r>
            <a:r>
              <a:rPr lang="de-DE" sz="1050" b="1" dirty="0" err="1" smtClean="0">
                <a:solidFill>
                  <a:schemeClr val="tx1"/>
                </a:solidFill>
              </a:rPr>
              <a:t>condition</a:t>
            </a:r>
            <a:endParaRPr lang="de-DE" sz="105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96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4" grpId="0" animBg="1"/>
      <p:bldP spid="5" grpId="0"/>
      <p:bldP spid="7" grpId="0" animBg="1"/>
      <p:bldP spid="8" grpId="0" animBg="1"/>
      <p:bldP spid="9" grpId="0" animBg="1"/>
      <p:bldP spid="12" grpId="0" animBg="1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CC"/>
        </a:solidFill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</Words>
  <Application>Microsoft Office PowerPoint</Application>
  <PresentationFormat>Bildschirmpräsentation (4:3)</PresentationFormat>
  <Paragraphs>89</Paragraphs>
  <Slides>11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Larissa-Design</vt:lpstr>
      <vt:lpstr>ICD 11 FC and SNOMED CT – finding as Ontologies of Clinical Situations</vt:lpstr>
      <vt:lpstr>Example 1</vt:lpstr>
      <vt:lpstr>Example 2</vt:lpstr>
      <vt:lpstr>Example 2</vt:lpstr>
      <vt:lpstr>Example 2</vt:lpstr>
      <vt:lpstr>Definition of Clinical Situation</vt:lpstr>
      <vt:lpstr>Model according to SemanticHealthNet / BioTopLite 2</vt:lpstr>
      <vt:lpstr>Situation interpretation in other terminologies (here ICD11 draft)</vt:lpstr>
      <vt:lpstr>Reinterpretation of role groups</vt:lpstr>
      <vt:lpstr>Summary</vt:lpstr>
      <vt:lpstr>Proper parts or taxonomic parents 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ICD 11 and SNOMED CT as Ontologies of Clinical Situations</dc:title>
  <dc:creator>schulz</dc:creator>
  <cp:lastModifiedBy>stschulz</cp:lastModifiedBy>
  <cp:revision>50</cp:revision>
  <dcterms:created xsi:type="dcterms:W3CDTF">2012-12-07T08:08:01Z</dcterms:created>
  <dcterms:modified xsi:type="dcterms:W3CDTF">2014-05-27T21:10:15Z</dcterms:modified>
</cp:coreProperties>
</file>