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handoutMasterIdLst>
    <p:handoutMasterId r:id="rId15"/>
  </p:handoutMasterIdLst>
  <p:sldIdLst>
    <p:sldId id="256" r:id="rId2"/>
    <p:sldId id="323" r:id="rId3"/>
    <p:sldId id="297" r:id="rId4"/>
    <p:sldId id="336" r:id="rId5"/>
    <p:sldId id="337" r:id="rId6"/>
    <p:sldId id="338" r:id="rId7"/>
    <p:sldId id="339" r:id="rId8"/>
    <p:sldId id="340" r:id="rId9"/>
    <p:sldId id="341" r:id="rId10"/>
    <p:sldId id="325" r:id="rId11"/>
    <p:sldId id="342" r:id="rId12"/>
    <p:sldId id="258" r:id="rId13"/>
    <p:sldId id="259" r:id="rId14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bg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0C30"/>
    <a:srgbClr val="4D4F53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119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B737E41-1B62-4F3D-98E5-8AFEC8EBAC13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F049DC6-6298-490B-A2DE-1630641AD7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237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21" name="Picture 3" descr="UNMC_PPT_Titlepage_grey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2413" cy="459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126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1447800" y="2667000"/>
            <a:ext cx="7543800" cy="1447800"/>
          </a:xfrm>
        </p:spPr>
        <p:txBody>
          <a:bodyPr/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0127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4038600"/>
            <a:ext cx="7543800" cy="533400"/>
          </a:xfrm>
        </p:spPr>
        <p:txBody>
          <a:bodyPr anchor="b"/>
          <a:lstStyle>
            <a:lvl1pPr marL="0" indent="0">
              <a:defRPr sz="2400">
                <a:solidFill>
                  <a:srgbClr val="EAEAEA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-1588" y="4648200"/>
            <a:ext cx="9144001" cy="2209800"/>
          </a:xfrm>
          <a:prstGeom prst="rect">
            <a:avLst/>
          </a:prstGeom>
          <a:solidFill>
            <a:srgbClr val="C1BB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 sz="1800">
              <a:solidFill>
                <a:srgbClr val="FFFFFF"/>
              </a:solidFill>
              <a:latin typeface="Calibri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University of Nebraska Medical Center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914400"/>
            <a:ext cx="20574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914400"/>
            <a:ext cx="60198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University of Nebraska Medical Center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University of Nebraska Medical Center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University of Nebraska Medical Center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057400"/>
            <a:ext cx="37719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8700" y="2057400"/>
            <a:ext cx="37719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University of Nebraska Medical Center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University of Nebraska Medical Center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University of Nebraska Medical Center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University of Nebraska Medical Center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University of Nebraska Medical Center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University of Nebraska Medical Center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80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057400"/>
            <a:ext cx="76962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0"/>
            <a:ext cx="9144000" cy="706438"/>
          </a:xfrm>
          <a:prstGeom prst="rect">
            <a:avLst/>
          </a:prstGeom>
          <a:solidFill>
            <a:srgbClr val="4D4F53"/>
          </a:solidFill>
          <a:ln w="0" algn="ctr">
            <a:noFill/>
            <a:round/>
            <a:headEnd/>
            <a:tailEnd/>
          </a:ln>
          <a:effectLst>
            <a:outerShdw dist="38100" dir="5400000" rotWithShape="0">
              <a:srgbClr val="000000">
                <a:alpha val="42999"/>
              </a:srgbClr>
            </a:outerShdw>
          </a:effectLst>
        </p:spPr>
        <p:txBody>
          <a:bodyPr anchor="ctr"/>
          <a:lstStyle/>
          <a:p>
            <a:pPr algn="ctr" defTabSz="457200"/>
            <a:endParaRPr lang="en-US" sz="180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88077" name="Picture 12" descr="UNMC_icon_box_pms186_RGB.eps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706438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079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14400" y="152400"/>
            <a:ext cx="5486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r>
              <a:rPr lang="en-US"/>
              <a:t>University of Nebraska Medical Center</a:t>
            </a:r>
          </a:p>
        </p:txBody>
      </p:sp>
      <p:sp>
        <p:nvSpPr>
          <p:cNvPr id="88083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9144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609600" indent="-609600" algn="l" rtl="0" fontAlgn="base">
        <a:lnSpc>
          <a:spcPct val="130000"/>
        </a:lnSpc>
        <a:spcBef>
          <a:spcPct val="20000"/>
        </a:spcBef>
        <a:spcAft>
          <a:spcPct val="0"/>
        </a:spcAft>
        <a:defRPr sz="2800">
          <a:solidFill>
            <a:srgbClr val="C60C30"/>
          </a:solidFill>
          <a:latin typeface="+mn-lt"/>
          <a:ea typeface="+mn-ea"/>
          <a:cs typeface="+mn-cs"/>
        </a:defRPr>
      </a:lvl1pPr>
      <a:lvl2pPr marL="990600" indent="-533400" algn="l" rtl="0" fontAlgn="base">
        <a:lnSpc>
          <a:spcPct val="130000"/>
        </a:lnSpc>
        <a:spcBef>
          <a:spcPct val="20000"/>
        </a:spcBef>
        <a:spcAft>
          <a:spcPct val="0"/>
        </a:spcAft>
        <a:buAutoNum type="arabicPeriod"/>
        <a:defRPr sz="2400">
          <a:solidFill>
            <a:schemeClr val="tx1"/>
          </a:solidFill>
          <a:latin typeface="+mn-lt"/>
        </a:defRPr>
      </a:lvl2pPr>
      <a:lvl3pPr marL="1371600" indent="-457200" algn="l" rtl="0" fontAlgn="base">
        <a:lnSpc>
          <a:spcPct val="130000"/>
        </a:lnSpc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752600" indent="-381000" algn="l" rtl="0" fontAlgn="base">
        <a:lnSpc>
          <a:spcPct val="130000"/>
        </a:lnSpc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4pPr>
      <a:lvl5pPr marL="22098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6670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31242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5814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40386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47800" y="990600"/>
            <a:ext cx="7543800" cy="3124200"/>
          </a:xfrm>
          <a:ln/>
        </p:spPr>
        <p:txBody>
          <a:bodyPr/>
          <a:lstStyle/>
          <a:p>
            <a:r>
              <a:rPr lang="en-US" dirty="0" smtClean="0"/>
              <a:t>Histopathology and Proposed Observable entity and evaluation procedure Model</a:t>
            </a:r>
            <a:endParaRPr lang="en-US" dirty="0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4724400"/>
            <a:ext cx="7543800" cy="1752600"/>
          </a:xfrm>
          <a:ln/>
        </p:spPr>
        <p:txBody>
          <a:bodyPr/>
          <a:lstStyle/>
          <a:p>
            <a:r>
              <a:rPr lang="en-US" dirty="0" smtClean="0"/>
              <a:t>W. Scott Campbell, MBA, PhD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University </a:t>
            </a:r>
            <a:r>
              <a:rPr lang="en-US" dirty="0" smtClean="0"/>
              <a:t>of Nebraska Medical Center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700" y="914400"/>
            <a:ext cx="8229600" cy="742950"/>
          </a:xfrm>
        </p:spPr>
        <p:txBody>
          <a:bodyPr/>
          <a:lstStyle/>
          <a:p>
            <a:r>
              <a:rPr lang="en-US" sz="2000" dirty="0" smtClean="0">
                <a:solidFill>
                  <a:schemeClr val="tx1"/>
                </a:solidFill>
              </a:rPr>
              <a:t/>
            </a:r>
            <a:br>
              <a:rPr lang="en-US" sz="2000" dirty="0" smtClean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/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000" dirty="0" smtClean="0">
                <a:solidFill>
                  <a:schemeClr val="tx1"/>
                </a:solidFill>
              </a:rPr>
              <a:t>Diagnostic Level Statement:</a:t>
            </a:r>
            <a:br>
              <a:rPr lang="en-US" sz="2000" dirty="0" smtClean="0">
                <a:solidFill>
                  <a:schemeClr val="tx1"/>
                </a:solidFill>
              </a:rPr>
            </a:br>
            <a:r>
              <a:rPr lang="en-US" sz="2000" dirty="0" smtClean="0">
                <a:solidFill>
                  <a:schemeClr val="tx1"/>
                </a:solidFill>
              </a:rPr>
              <a:t>Example</a:t>
            </a:r>
            <a:r>
              <a:rPr lang="en-US" sz="2000" dirty="0">
                <a:solidFill>
                  <a:schemeClr val="tx1"/>
                </a:solidFill>
              </a:rPr>
              <a:t>: Ductal Carcinoma in situ suspicious for microinvasion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57350"/>
            <a:ext cx="7696200" cy="4743450"/>
          </a:xfrm>
        </p:spPr>
        <p:txBody>
          <a:bodyPr/>
          <a:lstStyle/>
          <a:p>
            <a:r>
              <a:rPr lang="en-US" sz="1800" dirty="0"/>
              <a:t>243796009|situation with explicit context|: </a:t>
            </a:r>
          </a:p>
          <a:p>
            <a:r>
              <a:rPr lang="en-US" sz="1800" dirty="0"/>
              <a:t>	{408729009|finding context| = 415684004|suspected|, </a:t>
            </a:r>
          </a:p>
          <a:p>
            <a:r>
              <a:rPr lang="en-US" sz="1800" dirty="0"/>
              <a:t>	410510008|temporal context value| = 410585006|current – </a:t>
            </a:r>
            <a:r>
              <a:rPr lang="en-US" sz="1800" dirty="0" smtClean="0"/>
              <a:t>	unspecified</a:t>
            </a:r>
            <a:r>
              <a:rPr lang="en-US" sz="1800" dirty="0"/>
              <a:t>|,</a:t>
            </a:r>
          </a:p>
          <a:p>
            <a:r>
              <a:rPr lang="en-US" sz="1800" dirty="0"/>
              <a:t>	408732007|subject relationship context| = 410604004|subject of </a:t>
            </a:r>
            <a:r>
              <a:rPr lang="en-US" sz="1800" dirty="0" smtClean="0"/>
              <a:t>	record</a:t>
            </a:r>
            <a:r>
              <a:rPr lang="en-US" sz="1800" dirty="0"/>
              <a:t>,</a:t>
            </a:r>
          </a:p>
          <a:p>
            <a:r>
              <a:rPr lang="en-US" sz="1800" dirty="0" smtClean="0"/>
              <a:t>	246090004|associated </a:t>
            </a:r>
            <a:r>
              <a:rPr lang="en-US" sz="1800" dirty="0"/>
              <a:t>finding|= 404684003|clinical finding|:</a:t>
            </a:r>
          </a:p>
          <a:p>
            <a:r>
              <a:rPr lang="en-US" sz="1800" dirty="0"/>
              <a:t>	</a:t>
            </a:r>
            <a:r>
              <a:rPr lang="en-US" sz="1800" dirty="0" smtClean="0"/>
              <a:t>	{</a:t>
            </a:r>
            <a:r>
              <a:rPr lang="en-US" sz="1800" dirty="0"/>
              <a:t>363698007|finding site| = 64633006|lactiferous duct structure|,</a:t>
            </a:r>
          </a:p>
          <a:p>
            <a:r>
              <a:rPr lang="en-US" sz="1800" dirty="0"/>
              <a:t>	</a:t>
            </a:r>
            <a:r>
              <a:rPr lang="en-US" sz="1800" dirty="0" smtClean="0"/>
              <a:t>	116676008|associated </a:t>
            </a:r>
            <a:r>
              <a:rPr lang="en-US" sz="1800" dirty="0"/>
              <a:t>morphology| = 82711006|infiltrating duct </a:t>
            </a:r>
            <a:r>
              <a:rPr lang="en-US" sz="1800" dirty="0" smtClean="0"/>
              <a:t>	carcinoma</a:t>
            </a:r>
            <a:r>
              <a:rPr lang="en-US" sz="1800" dirty="0"/>
              <a:t>|}</a:t>
            </a:r>
          </a:p>
          <a:p>
            <a:r>
              <a:rPr lang="en-US" sz="1800" dirty="0" smtClean="0"/>
              <a:t>	}</a:t>
            </a: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University of Nebraska Medical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532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914400"/>
            <a:ext cx="8229600" cy="609600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7696200" cy="4876800"/>
          </a:xfrm>
        </p:spPr>
        <p:txBody>
          <a:bodyPr/>
          <a:lstStyle/>
          <a:p>
            <a:pPr>
              <a:buAutoNum type="arabicPeriod"/>
            </a:pPr>
            <a:r>
              <a:rPr lang="en-US" dirty="0" smtClean="0"/>
              <a:t>Clarification of acceptable attribute/value domains and ranges</a:t>
            </a:r>
          </a:p>
          <a:p>
            <a:pPr>
              <a:buAutoNum type="arabicPeriod"/>
            </a:pPr>
            <a:r>
              <a:rPr lang="en-US" dirty="0" smtClean="0"/>
              <a:t>Continue to struggle with descriptive language for architectural features (pre-diagnostic or importance to be determined)</a:t>
            </a:r>
          </a:p>
          <a:p>
            <a:pPr>
              <a:buAutoNum type="arabicPeriod"/>
            </a:pPr>
            <a:r>
              <a:rPr lang="en-US" dirty="0" smtClean="0"/>
              <a:t>Suspicion and probability of the Clinical Finding (diagnostic lines)</a:t>
            </a:r>
          </a:p>
          <a:p>
            <a:pPr>
              <a:buAutoNum type="arabicPeriod"/>
            </a:pPr>
            <a:r>
              <a:rPr lang="en-US" dirty="0" smtClean="0"/>
              <a:t>Binding to synoptic reports</a:t>
            </a:r>
            <a:br>
              <a:rPr lang="en-US" dirty="0" smtClean="0"/>
            </a:br>
            <a:endParaRPr lang="en-US" dirty="0" smtClean="0"/>
          </a:p>
          <a:p>
            <a:pPr>
              <a:buAutoNum type="arabicPeriod"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University of Nebraska Medical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040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University of Nebraska Medical Center</a:t>
            </a:r>
          </a:p>
        </p:txBody>
      </p:sp>
      <p:pic>
        <p:nvPicPr>
          <p:cNvPr id="142344" name="Picture 8" descr="29217_0742 (1)"/>
          <p:cNvPicPr>
            <a:picLocks noChangeAspect="1" noChangeArrowheads="1"/>
          </p:cNvPicPr>
          <p:nvPr/>
        </p:nvPicPr>
        <p:blipFill>
          <a:blip r:embed="rId2" cstate="print"/>
          <a:srcRect t="24585"/>
          <a:stretch>
            <a:fillRect/>
          </a:stretch>
        </p:blipFill>
        <p:spPr bwMode="auto">
          <a:xfrm>
            <a:off x="0" y="0"/>
            <a:ext cx="9144000" cy="459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0" y="4648200"/>
            <a:ext cx="9144000" cy="2209800"/>
          </a:xfrm>
          <a:prstGeom prst="rect">
            <a:avLst/>
          </a:prstGeom>
          <a:solidFill>
            <a:srgbClr val="C1BB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 sz="18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42341" name="TextBox 7"/>
          <p:cNvSpPr txBox="1">
            <a:spLocks noChangeArrowheads="1"/>
          </p:cNvSpPr>
          <p:nvPr/>
        </p:nvSpPr>
        <p:spPr bwMode="auto">
          <a:xfrm>
            <a:off x="914400" y="5029200"/>
            <a:ext cx="7391400" cy="1132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>
              <a:lnSpc>
                <a:spcPct val="130000"/>
              </a:lnSpc>
            </a:pPr>
            <a:r>
              <a:rPr lang="en-US" sz="3200" dirty="0" smtClean="0">
                <a:solidFill>
                  <a:srgbClr val="000000"/>
                </a:solidFill>
                <a:cs typeface="Arial" charset="0"/>
              </a:rPr>
              <a:t>Thank you</a:t>
            </a:r>
            <a:endParaRPr lang="en-US" sz="3200" dirty="0">
              <a:solidFill>
                <a:srgbClr val="000000"/>
              </a:solidFill>
              <a:cs typeface="Arial" charset="0"/>
            </a:endParaRPr>
          </a:p>
          <a:p>
            <a:pPr defTabSz="457200">
              <a:lnSpc>
                <a:spcPct val="130000"/>
              </a:lnSpc>
            </a:pPr>
            <a:endParaRPr lang="en-US" sz="2000" dirty="0">
              <a:solidFill>
                <a:schemeClr val="tx1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University of Nebraska Medical Center</a:t>
            </a:r>
          </a:p>
        </p:txBody>
      </p:sp>
      <p:pic>
        <p:nvPicPr>
          <p:cNvPr id="143372" name="Picture 12" descr="29217_2011"/>
          <p:cNvPicPr>
            <a:picLocks noChangeAspect="1" noChangeArrowheads="1"/>
          </p:cNvPicPr>
          <p:nvPr/>
        </p:nvPicPr>
        <p:blipFill>
          <a:blip r:embed="rId2" cstate="print"/>
          <a:srcRect t="3377" b="21208"/>
          <a:stretch>
            <a:fillRect/>
          </a:stretch>
        </p:blipFill>
        <p:spPr bwMode="auto">
          <a:xfrm>
            <a:off x="0" y="0"/>
            <a:ext cx="9144000" cy="4594225"/>
          </a:xfrm>
          <a:prstGeom prst="rect">
            <a:avLst/>
          </a:prstGeom>
          <a:noFill/>
        </p:spPr>
      </p:pic>
      <p:grpSp>
        <p:nvGrpSpPr>
          <p:cNvPr id="143370" name="Group 10"/>
          <p:cNvGrpSpPr>
            <a:grpSpLocks/>
          </p:cNvGrpSpPr>
          <p:nvPr/>
        </p:nvGrpSpPr>
        <p:grpSpPr bwMode="auto">
          <a:xfrm>
            <a:off x="0" y="0"/>
            <a:ext cx="9144000" cy="706438"/>
            <a:chOff x="0" y="0"/>
            <a:chExt cx="5760" cy="445"/>
          </a:xfrm>
        </p:grpSpPr>
        <p:sp>
          <p:nvSpPr>
            <p:cNvPr id="4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445"/>
            </a:xfrm>
            <a:prstGeom prst="rect">
              <a:avLst/>
            </a:prstGeom>
            <a:solidFill>
              <a:srgbClr val="4D4F53"/>
            </a:solidFill>
            <a:ln w="0" algn="ctr">
              <a:noFill/>
              <a:round/>
              <a:headEnd/>
              <a:tailEnd/>
            </a:ln>
            <a:effectLst>
              <a:outerShdw dist="38100" dir="5400000" rotWithShape="0">
                <a:srgbClr val="000000">
                  <a:alpha val="42999"/>
                </a:srgbClr>
              </a:outerShdw>
            </a:effectLst>
          </p:spPr>
          <p:txBody>
            <a:bodyPr anchor="ctr"/>
            <a:lstStyle/>
            <a:p>
              <a:pPr algn="ctr" defTabSz="457200"/>
              <a:endParaRPr lang="en-US" sz="180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pic>
          <p:nvPicPr>
            <p:cNvPr id="143367" name="Picture 12" descr="UNMC_icon_box_pms186_RGB.eps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445" cy="4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368" name="Rectangle 8"/>
            <p:cNvSpPr>
              <a:spLocks noChangeArrowheads="1"/>
            </p:cNvSpPr>
            <p:nvPr/>
          </p:nvSpPr>
          <p:spPr bwMode="auto">
            <a:xfrm>
              <a:off x="576" y="96"/>
              <a:ext cx="3456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r>
                <a:rPr lang="en-US"/>
                <a:t>University of Nebraska Medical Center</a:t>
              </a:r>
            </a:p>
          </p:txBody>
        </p:sp>
      </p:grpSp>
      <p:pic>
        <p:nvPicPr>
          <p:cNvPr id="143371" name="Picture 11" descr="wordmark on cool grey ba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648200"/>
            <a:ext cx="9144000" cy="2228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0" y="868539"/>
            <a:ext cx="6324600" cy="514350"/>
          </a:xfrm>
        </p:spPr>
        <p:txBody>
          <a:bodyPr/>
          <a:lstStyle/>
          <a:p>
            <a:r>
              <a:rPr lang="en-US" dirty="0" smtClean="0"/>
              <a:t>Surgical Pathology Overview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University of Nebraska Medical Center</a:t>
            </a:r>
            <a:endParaRPr lang="en-US"/>
          </a:p>
        </p:txBody>
      </p:sp>
      <p:sp>
        <p:nvSpPr>
          <p:cNvPr id="14" name="Oval 13"/>
          <p:cNvSpPr/>
          <p:nvPr/>
        </p:nvSpPr>
        <p:spPr bwMode="auto">
          <a:xfrm>
            <a:off x="2438400" y="2876550"/>
            <a:ext cx="1447800" cy="1276350"/>
          </a:xfrm>
          <a:prstGeom prst="ellipse">
            <a:avLst/>
          </a:prstGeom>
          <a:solidFill>
            <a:srgbClr val="0070C0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Specimen</a:t>
            </a:r>
          </a:p>
        </p:txBody>
      </p:sp>
      <p:sp>
        <p:nvSpPr>
          <p:cNvPr id="17" name="Oval 16"/>
          <p:cNvSpPr/>
          <p:nvPr/>
        </p:nvSpPr>
        <p:spPr bwMode="auto">
          <a:xfrm>
            <a:off x="4206521" y="4038600"/>
            <a:ext cx="1447800" cy="1276350"/>
          </a:xfrm>
          <a:prstGeom prst="ellipse">
            <a:avLst/>
          </a:prstGeom>
          <a:solidFill>
            <a:srgbClr val="0070C0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Blocks</a:t>
            </a:r>
          </a:p>
        </p:txBody>
      </p:sp>
      <p:sp>
        <p:nvSpPr>
          <p:cNvPr id="18" name="Oval 17"/>
          <p:cNvSpPr/>
          <p:nvPr/>
        </p:nvSpPr>
        <p:spPr bwMode="auto">
          <a:xfrm>
            <a:off x="6007098" y="5183691"/>
            <a:ext cx="1447800" cy="1313039"/>
          </a:xfrm>
          <a:prstGeom prst="ellipse">
            <a:avLst/>
          </a:prstGeom>
          <a:solidFill>
            <a:srgbClr val="0070C0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Slides</a:t>
            </a:r>
          </a:p>
        </p:txBody>
      </p:sp>
      <p:sp>
        <p:nvSpPr>
          <p:cNvPr id="19" name="Oval 18"/>
          <p:cNvSpPr/>
          <p:nvPr/>
        </p:nvSpPr>
        <p:spPr bwMode="auto">
          <a:xfrm>
            <a:off x="685800" y="1600200"/>
            <a:ext cx="1447800" cy="1276350"/>
          </a:xfrm>
          <a:prstGeom prst="ellipse">
            <a:avLst/>
          </a:prstGeom>
          <a:solidFill>
            <a:srgbClr val="0070C0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Case</a:t>
            </a:r>
          </a:p>
        </p:txBody>
      </p:sp>
      <p:cxnSp>
        <p:nvCxnSpPr>
          <p:cNvPr id="21" name="Elbow Connector 20"/>
          <p:cNvCxnSpPr>
            <a:stCxn id="19" idx="4"/>
            <a:endCxn id="14" idx="2"/>
          </p:cNvCxnSpPr>
          <p:nvPr/>
        </p:nvCxnSpPr>
        <p:spPr bwMode="auto">
          <a:xfrm rot="16200000" flipH="1">
            <a:off x="1604963" y="2681287"/>
            <a:ext cx="638175" cy="1028700"/>
          </a:xfrm>
          <a:prstGeom prst="bentConnector2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2" name="Elbow Connector 21"/>
          <p:cNvCxnSpPr>
            <a:stCxn id="14" idx="4"/>
            <a:endCxn id="17" idx="2"/>
          </p:cNvCxnSpPr>
          <p:nvPr/>
        </p:nvCxnSpPr>
        <p:spPr bwMode="auto">
          <a:xfrm rot="16200000" flipH="1">
            <a:off x="3422473" y="3892726"/>
            <a:ext cx="523875" cy="1044221"/>
          </a:xfrm>
          <a:prstGeom prst="bentConnector2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8" name="Elbow Connector 27"/>
          <p:cNvCxnSpPr>
            <a:stCxn id="17" idx="4"/>
            <a:endCxn id="18" idx="2"/>
          </p:cNvCxnSpPr>
          <p:nvPr/>
        </p:nvCxnSpPr>
        <p:spPr bwMode="auto">
          <a:xfrm rot="16200000" flipH="1">
            <a:off x="5206129" y="5039241"/>
            <a:ext cx="525261" cy="1076677"/>
          </a:xfrm>
          <a:prstGeom prst="bentConnector2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7" name="TextBox 36"/>
          <p:cNvSpPr txBox="1"/>
          <p:nvPr/>
        </p:nvSpPr>
        <p:spPr>
          <a:xfrm>
            <a:off x="7673621" y="4360841"/>
            <a:ext cx="1295400" cy="954107"/>
          </a:xfrm>
          <a:prstGeom prst="rect">
            <a:avLst/>
          </a:prstGeom>
          <a:noFill/>
          <a:ln w="317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Clinical Findings</a:t>
            </a:r>
          </a:p>
          <a:p>
            <a:endParaRPr lang="en-US" dirty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Observations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905500" y="3429000"/>
            <a:ext cx="990600" cy="523220"/>
          </a:xfrm>
          <a:prstGeom prst="rect">
            <a:avLst/>
          </a:prstGeom>
          <a:noFill/>
          <a:ln w="317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Clinical Findings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465460" y="2573842"/>
            <a:ext cx="929922" cy="523220"/>
          </a:xfrm>
          <a:prstGeom prst="rect">
            <a:avLst/>
          </a:prstGeom>
          <a:noFill/>
          <a:ln w="317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Clinical Findings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362200" y="1622582"/>
            <a:ext cx="1524000" cy="523220"/>
          </a:xfrm>
          <a:prstGeom prst="rect">
            <a:avLst/>
          </a:prstGeom>
          <a:noFill/>
          <a:ln w="317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Clinical Findings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(Diagnoses)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42" name="Curved Connector 41"/>
          <p:cNvCxnSpPr>
            <a:stCxn id="37" idx="0"/>
            <a:endCxn id="38" idx="3"/>
          </p:cNvCxnSpPr>
          <p:nvPr/>
        </p:nvCxnSpPr>
        <p:spPr bwMode="auto">
          <a:xfrm rot="16200000" flipV="1">
            <a:off x="7273596" y="3313115"/>
            <a:ext cx="670231" cy="1425221"/>
          </a:xfrm>
          <a:prstGeom prst="curvedConnector2">
            <a:avLst/>
          </a:prstGeom>
          <a:noFill/>
          <a:ln w="31750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3" name="Curved Connector 42"/>
          <p:cNvCxnSpPr>
            <a:stCxn id="38" idx="0"/>
            <a:endCxn id="39" idx="3"/>
          </p:cNvCxnSpPr>
          <p:nvPr/>
        </p:nvCxnSpPr>
        <p:spPr bwMode="auto">
          <a:xfrm rot="16200000" flipV="1">
            <a:off x="5601317" y="2629517"/>
            <a:ext cx="593548" cy="1005418"/>
          </a:xfrm>
          <a:prstGeom prst="curvedConnector2">
            <a:avLst/>
          </a:prstGeom>
          <a:noFill/>
          <a:ln w="31750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5" name="Curved Connector 44"/>
          <p:cNvCxnSpPr>
            <a:stCxn id="39" idx="0"/>
            <a:endCxn id="40" idx="3"/>
          </p:cNvCxnSpPr>
          <p:nvPr/>
        </p:nvCxnSpPr>
        <p:spPr bwMode="auto">
          <a:xfrm rot="16200000" flipV="1">
            <a:off x="4063486" y="1706906"/>
            <a:ext cx="689650" cy="1044221"/>
          </a:xfrm>
          <a:prstGeom prst="curvedConnector2">
            <a:avLst/>
          </a:prstGeom>
          <a:noFill/>
          <a:ln w="31750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0" name="Curved Connector 49"/>
          <p:cNvCxnSpPr>
            <a:stCxn id="18" idx="6"/>
            <a:endCxn id="37" idx="2"/>
          </p:cNvCxnSpPr>
          <p:nvPr/>
        </p:nvCxnSpPr>
        <p:spPr bwMode="auto">
          <a:xfrm flipV="1">
            <a:off x="7454898" y="5314948"/>
            <a:ext cx="866423" cy="525263"/>
          </a:xfrm>
          <a:prstGeom prst="curvedConnector2">
            <a:avLst/>
          </a:prstGeom>
          <a:noFill/>
          <a:ln w="31750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4" name="TextBox 63"/>
          <p:cNvSpPr txBox="1"/>
          <p:nvPr/>
        </p:nvSpPr>
        <p:spPr>
          <a:xfrm>
            <a:off x="1583266" y="3265514"/>
            <a:ext cx="53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1..n </a:t>
            </a:r>
            <a:r>
              <a:rPr lang="en-US" dirty="0" smtClean="0"/>
              <a:t> 1</a:t>
            </a:r>
            <a:endParaRPr 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3417710" y="4415164"/>
            <a:ext cx="53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1..n </a:t>
            </a:r>
            <a:r>
              <a:rPr lang="en-US" dirty="0" smtClean="0"/>
              <a:t> 1</a:t>
            </a:r>
            <a:endParaRPr lang="en-US" dirty="0"/>
          </a:p>
        </p:txBody>
      </p:sp>
      <p:sp>
        <p:nvSpPr>
          <p:cNvPr id="66" name="TextBox 65"/>
          <p:cNvSpPr txBox="1"/>
          <p:nvPr/>
        </p:nvSpPr>
        <p:spPr>
          <a:xfrm>
            <a:off x="5297310" y="5577579"/>
            <a:ext cx="53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1..n </a:t>
            </a:r>
            <a:r>
              <a:rPr lang="en-US" dirty="0" smtClean="0"/>
              <a:t> 1</a:t>
            </a:r>
            <a:endParaRPr lang="en-US" dirty="0"/>
          </a:p>
        </p:txBody>
      </p:sp>
      <p:sp>
        <p:nvSpPr>
          <p:cNvPr id="67" name="TextBox 66"/>
          <p:cNvSpPr txBox="1"/>
          <p:nvPr/>
        </p:nvSpPr>
        <p:spPr>
          <a:xfrm>
            <a:off x="228600" y="4791728"/>
            <a:ext cx="2541409" cy="1600438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C60C30"/>
                </a:solidFill>
              </a:rPr>
              <a:t>Pathologist Examines Slides by Microscope with various stains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C60C30"/>
                </a:solidFill>
              </a:rPr>
              <a:t>Observations lead to Clinical Findings Other patient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C60C30"/>
                </a:solidFill>
              </a:rPr>
              <a:t>Diagnoses rendered</a:t>
            </a:r>
          </a:p>
        </p:txBody>
      </p:sp>
    </p:spTree>
    <p:extLst>
      <p:ext uri="{BB962C8B-B14F-4D97-AF65-F5344CB8AC3E}">
        <p14:creationId xmlns:p14="http://schemas.microsoft.com/office/powerpoint/2010/main" val="2801595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9" grpId="0" animBg="1"/>
      <p:bldP spid="4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914400"/>
            <a:ext cx="8229600" cy="609600"/>
          </a:xfrm>
        </p:spPr>
        <p:txBody>
          <a:bodyPr/>
          <a:lstStyle/>
          <a:p>
            <a:r>
              <a:rPr lang="en-US" dirty="0" smtClean="0"/>
              <a:t>Typical Pathology 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7696200" cy="4800600"/>
          </a:xfrm>
        </p:spPr>
        <p:txBody>
          <a:bodyPr/>
          <a:lstStyle/>
          <a:p>
            <a:r>
              <a:rPr lang="en-US" sz="1600" b="1" dirty="0" smtClean="0"/>
              <a:t>Final Diagnosis:</a:t>
            </a:r>
            <a:endParaRPr lang="en-US" sz="1600" dirty="0" smtClean="0"/>
          </a:p>
          <a:p>
            <a:r>
              <a:rPr lang="en-US" sz="1600" dirty="0" smtClean="0"/>
              <a:t> </a:t>
            </a:r>
          </a:p>
          <a:p>
            <a:r>
              <a:rPr lang="en-US" sz="1600" dirty="0" smtClean="0"/>
              <a:t>RIGHT BREAST, VACUUM-ASSISTED NEEDLE CORE BIOPSY:</a:t>
            </a:r>
          </a:p>
          <a:p>
            <a:r>
              <a:rPr lang="en-US" sz="1600" dirty="0" smtClean="0"/>
              <a:t>  - DUCTAL CARCINOMA IN SITU WITH EXTENSIVE PERIDUCTAL SCLEROSIS AND</a:t>
            </a:r>
          </a:p>
          <a:p>
            <a:r>
              <a:rPr lang="en-US" sz="1600" dirty="0" smtClean="0"/>
              <a:t>     INFLAMMATION.</a:t>
            </a:r>
          </a:p>
          <a:p>
            <a:r>
              <a:rPr lang="en-US" sz="1600" dirty="0" smtClean="0"/>
              <a:t>  - FOCUS SUSPICIOUS BUT NOT DIAGNOSTIC FOR MICROINVASION.  </a:t>
            </a:r>
          </a:p>
          <a:p>
            <a:r>
              <a:rPr lang="en-US" sz="1600" dirty="0" smtClean="0"/>
              <a:t>  - GROWTH PATTERN:  SOLID.</a:t>
            </a:r>
          </a:p>
          <a:p>
            <a:r>
              <a:rPr lang="en-US" sz="1600" dirty="0" smtClean="0"/>
              <a:t>  - NUCLEAR GRADE:  HIGH.</a:t>
            </a:r>
          </a:p>
          <a:p>
            <a:r>
              <a:rPr lang="en-US" sz="1600" dirty="0" smtClean="0"/>
              <a:t>  - NECROSIS:  PRESENT.</a:t>
            </a:r>
          </a:p>
          <a:p>
            <a:r>
              <a:rPr lang="en-US" sz="1600" dirty="0" smtClean="0"/>
              <a:t>  - MICROCALCIFICATION IN DCIS:  YES.</a:t>
            </a:r>
          </a:p>
          <a:p>
            <a:r>
              <a:rPr lang="en-US" sz="1600" dirty="0" smtClean="0"/>
              <a:t> </a:t>
            </a:r>
          </a:p>
          <a:p>
            <a:r>
              <a:rPr lang="en-US" sz="1600" b="1" dirty="0" smtClean="0"/>
              <a:t>Microscopic Report:</a:t>
            </a:r>
            <a:r>
              <a:rPr lang="en-US" sz="1600" dirty="0" smtClean="0"/>
              <a:t>  Performed</a:t>
            </a:r>
          </a:p>
          <a:p>
            <a:endParaRPr lang="en-US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University of Nebraska Medical Center</a:t>
            </a: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990600" y="5943600"/>
            <a:ext cx="3657600" cy="381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91400" y="3124200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Finding and observation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86400" y="4530922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Observations</a:t>
            </a:r>
            <a:endParaRPr lang="en-US" dirty="0">
              <a:solidFill>
                <a:schemeClr val="accent2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 flipH="1" flipV="1">
            <a:off x="4191000" y="4343400"/>
            <a:ext cx="1295400" cy="341411"/>
          </a:xfrm>
          <a:prstGeom prst="straightConnector1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" name="Straight Arrow Connector 11"/>
          <p:cNvCxnSpPr>
            <a:stCxn id="9" idx="1"/>
          </p:cNvCxnSpPr>
          <p:nvPr/>
        </p:nvCxnSpPr>
        <p:spPr bwMode="auto">
          <a:xfrm flipH="1">
            <a:off x="3962400" y="4684811"/>
            <a:ext cx="1524000" cy="21283"/>
          </a:xfrm>
          <a:prstGeom prst="straightConnector1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flipH="1">
            <a:off x="4114800" y="4684810"/>
            <a:ext cx="1371600" cy="377541"/>
          </a:xfrm>
          <a:prstGeom prst="straightConnector1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 flipH="1">
            <a:off x="3962400" y="4696196"/>
            <a:ext cx="1447800" cy="9898"/>
          </a:xfrm>
          <a:prstGeom prst="straightConnector1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 flipH="1">
            <a:off x="4838700" y="4684809"/>
            <a:ext cx="647700" cy="609602"/>
          </a:xfrm>
          <a:prstGeom prst="straightConnector1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3" name="Straight Arrow Connector 22"/>
          <p:cNvCxnSpPr>
            <a:stCxn id="8" idx="1"/>
          </p:cNvCxnSpPr>
          <p:nvPr/>
        </p:nvCxnSpPr>
        <p:spPr bwMode="auto">
          <a:xfrm flipH="1">
            <a:off x="6019800" y="3385810"/>
            <a:ext cx="1371600" cy="449132"/>
          </a:xfrm>
          <a:prstGeom prst="straightConnector1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6" name="Straight Arrow Connector 25"/>
          <p:cNvCxnSpPr>
            <a:stCxn id="8" idx="1"/>
          </p:cNvCxnSpPr>
          <p:nvPr/>
        </p:nvCxnSpPr>
        <p:spPr bwMode="auto">
          <a:xfrm flipH="1" flipV="1">
            <a:off x="6019800" y="3048000"/>
            <a:ext cx="1371600" cy="337810"/>
          </a:xfrm>
          <a:prstGeom prst="straightConnector1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of Common Histopathology Observations and 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en-US" dirty="0" smtClean="0"/>
              <a:t>Observation of morphology (Model helpful)</a:t>
            </a:r>
          </a:p>
          <a:p>
            <a:pPr>
              <a:buFont typeface="+mj-lt"/>
              <a:buAutoNum type="arabicPeriod"/>
            </a:pPr>
            <a:r>
              <a:rPr lang="en-US" dirty="0" smtClean="0"/>
              <a:t>Size of tumor (Model very helpful)</a:t>
            </a:r>
          </a:p>
          <a:p>
            <a:pPr>
              <a:buFont typeface="+mj-lt"/>
              <a:buAutoNum type="arabicPeriod"/>
            </a:pPr>
            <a:r>
              <a:rPr lang="en-US" dirty="0" smtClean="0"/>
              <a:t>Histologic grades?</a:t>
            </a:r>
          </a:p>
          <a:p>
            <a:pPr>
              <a:buFont typeface="+mj-lt"/>
              <a:buAutoNum type="arabicPeriod"/>
            </a:pPr>
            <a:r>
              <a:rPr lang="en-US" dirty="0" smtClean="0"/>
              <a:t>Possibility/Suspicion?</a:t>
            </a:r>
          </a:p>
          <a:p>
            <a:pPr>
              <a:buFont typeface="+mj-lt"/>
              <a:buAutoNum type="arabicPeriod"/>
            </a:pPr>
            <a:r>
              <a:rPr lang="en-US" dirty="0" smtClean="0"/>
              <a:t>Finding vs. Observation</a:t>
            </a:r>
          </a:p>
          <a:p>
            <a:pPr lvl="1">
              <a:buFont typeface="+mj-lt"/>
              <a:buAutoNum type="arabicPeriod"/>
            </a:pPr>
            <a:r>
              <a:rPr lang="en-US" dirty="0" smtClean="0"/>
              <a:t>Situations…again!?!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University of Nebraska Medical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7172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809625"/>
            <a:ext cx="8229600" cy="1066800"/>
          </a:xfrm>
        </p:spPr>
        <p:txBody>
          <a:bodyPr/>
          <a:lstStyle/>
          <a:p>
            <a:r>
              <a:rPr lang="en-US" sz="2800" dirty="0" smtClean="0"/>
              <a:t>Observation of morphology: Epithelial hyperplasia in breast biopsy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|IS </a:t>
            </a:r>
            <a:r>
              <a:rPr lang="en-US" sz="1600" dirty="0" smtClean="0"/>
              <a:t>ABOUT| (Property type?) = </a:t>
            </a:r>
          </a:p>
          <a:p>
            <a:r>
              <a:rPr lang="en-US" sz="1600" dirty="0" smtClean="0"/>
              <a:t>404684003|Clinical </a:t>
            </a:r>
            <a:r>
              <a:rPr lang="en-US" sz="1600" dirty="0"/>
              <a:t>finding</a:t>
            </a:r>
            <a:r>
              <a:rPr lang="en-US" sz="1600" dirty="0" smtClean="0"/>
              <a:t>|:</a:t>
            </a:r>
          </a:p>
          <a:p>
            <a:r>
              <a:rPr lang="en-US" sz="1600" dirty="0"/>
              <a:t>	</a:t>
            </a:r>
            <a:r>
              <a:rPr lang="en-US" sz="1600" dirty="0" smtClean="0"/>
              <a:t>	 {</a:t>
            </a:r>
            <a:r>
              <a:rPr lang="en-US" sz="1600" dirty="0"/>
              <a:t>363698007|Finding site|= 31737007|structure of small lactiferous ducts|,  </a:t>
            </a:r>
            <a:br>
              <a:rPr lang="en-US" sz="1600" dirty="0"/>
            </a:br>
            <a:r>
              <a:rPr lang="en-US" sz="1600" dirty="0"/>
              <a:t>        </a:t>
            </a:r>
            <a:r>
              <a:rPr lang="en-US" sz="1600" dirty="0" smtClean="0"/>
              <a:t>116676008|Associated </a:t>
            </a:r>
            <a:r>
              <a:rPr lang="en-US" sz="1600" dirty="0"/>
              <a:t>morphology|= 31390008|epithelial hyperplasia</a:t>
            </a:r>
            <a:r>
              <a:rPr lang="en-US" sz="1600" dirty="0" smtClean="0"/>
              <a:t>|},    |</a:t>
            </a:r>
            <a:r>
              <a:rPr lang="en-US" sz="1600" dirty="0"/>
              <a:t>Scale| = 26716007|qualitative|,</a:t>
            </a:r>
            <a:br>
              <a:rPr lang="en-US" sz="1600" dirty="0"/>
            </a:br>
            <a:r>
              <a:rPr lang="en-US" sz="1600" dirty="0" smtClean="0"/>
              <a:t>|</a:t>
            </a:r>
            <a:r>
              <a:rPr lang="en-US" sz="1600" dirty="0"/>
              <a:t>Has value| = 52101004|present|,</a:t>
            </a:r>
            <a:br>
              <a:rPr lang="en-US" sz="1600" dirty="0"/>
            </a:br>
            <a:r>
              <a:rPr lang="en-US" sz="1600" dirty="0" smtClean="0"/>
              <a:t>|</a:t>
            </a:r>
            <a:r>
              <a:rPr lang="en-US" sz="1600" dirty="0"/>
              <a:t>Technique| = 418775008|Finding method|= (104210008|hematoxylin and </a:t>
            </a:r>
            <a:r>
              <a:rPr lang="en-US" sz="1600" dirty="0" smtClean="0"/>
              <a:t>	eosin </a:t>
            </a:r>
            <a:r>
              <a:rPr lang="en-US" sz="1600" dirty="0"/>
              <a:t>stain method</a:t>
            </a:r>
            <a:r>
              <a:rPr lang="en-US" sz="1600" dirty="0" smtClean="0"/>
              <a:t>| + </a:t>
            </a:r>
            <a:r>
              <a:rPr lang="en-US" sz="1600" dirty="0"/>
              <a:t>252416005|histopathology test| + 104157003|light </a:t>
            </a:r>
            <a:r>
              <a:rPr lang="en-US" sz="1600" dirty="0" smtClean="0"/>
              <a:t>	microscopy|),   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smtClean="0"/>
              <a:t>|</a:t>
            </a:r>
            <a:r>
              <a:rPr lang="en-US" sz="1600" dirty="0"/>
              <a:t>DIRECT SITE|=373102004 | specimen from breast obtained by image guided core biopsy| </a:t>
            </a:r>
            <a:endParaRPr lang="en-US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University of Nebraska Medical Center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419600" y="5867400"/>
            <a:ext cx="3962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Ability to call out staining methods important</a:t>
            </a:r>
            <a:endParaRPr lang="en-US" dirty="0">
              <a:solidFill>
                <a:schemeClr val="accent2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 flipV="1">
            <a:off x="5486400" y="4343400"/>
            <a:ext cx="609600" cy="1524000"/>
          </a:xfrm>
          <a:prstGeom prst="straightConnector1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2097340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914400"/>
            <a:ext cx="8229600" cy="457200"/>
          </a:xfrm>
        </p:spPr>
        <p:txBody>
          <a:bodyPr/>
          <a:lstStyle/>
          <a:p>
            <a:r>
              <a:rPr lang="en-US" sz="2800" dirty="0" smtClean="0"/>
              <a:t>Observation: Measurement of tumor extent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|IS ABOUT| =</a:t>
            </a:r>
            <a:br>
              <a:rPr lang="en-US" sz="1600" dirty="0"/>
            </a:br>
            <a:r>
              <a:rPr lang="en-US" sz="1600" dirty="0"/>
              <a:t>      |PROPERTY TYPE| = 444740005|largest dimension of in situ neoplasm|,</a:t>
            </a:r>
            <a:br>
              <a:rPr lang="en-US" sz="1600" dirty="0"/>
            </a:br>
            <a:r>
              <a:rPr lang="en-US" sz="1600" dirty="0"/>
              <a:t>      |INHERES IN| = 86616005|intraductal carcinoma, </a:t>
            </a:r>
            <a:r>
              <a:rPr lang="en-US" sz="1600" dirty="0" err="1"/>
              <a:t>noninfiltrating</a:t>
            </a:r>
            <a:r>
              <a:rPr lang="en-US" sz="1600" dirty="0"/>
              <a:t>|,          </a:t>
            </a:r>
            <a:br>
              <a:rPr lang="en-US" sz="1600" dirty="0"/>
            </a:br>
            <a:r>
              <a:rPr lang="en-US" sz="1600" dirty="0"/>
              <a:t>      |Scale| = 30766002|quantitative|,</a:t>
            </a:r>
            <a:br>
              <a:rPr lang="en-US" sz="1600" dirty="0"/>
            </a:br>
            <a:r>
              <a:rPr lang="en-US" sz="1600" dirty="0"/>
              <a:t>      |Has value| = 1.7,</a:t>
            </a:r>
            <a:br>
              <a:rPr lang="en-US" sz="1600" dirty="0"/>
            </a:br>
            <a:r>
              <a:rPr lang="en-US" sz="1600" dirty="0"/>
              <a:t>      |Units| = 258673006|mm|,</a:t>
            </a:r>
            <a:br>
              <a:rPr lang="en-US" sz="1600" dirty="0"/>
            </a:br>
            <a:r>
              <a:rPr lang="en-US" sz="1600" dirty="0"/>
              <a:t>      |Technique| = 418775008|Finding method|= (104210008|hematoxylin </a:t>
            </a:r>
            <a:r>
              <a:rPr lang="en-US" sz="1600" dirty="0" smtClean="0"/>
              <a:t>			and </a:t>
            </a:r>
            <a:r>
              <a:rPr lang="en-US" sz="1600" dirty="0"/>
              <a:t>eosin stain method</a:t>
            </a:r>
            <a:r>
              <a:rPr lang="en-US" sz="1600" dirty="0" smtClean="0"/>
              <a:t>| </a:t>
            </a:r>
            <a:r>
              <a:rPr lang="en-US" sz="1600" dirty="0"/>
              <a:t>+ 252416005|histopathology test| + </a:t>
            </a:r>
            <a:r>
              <a:rPr lang="en-US" sz="1600" dirty="0" smtClean="0"/>
              <a:t>			104157003|light </a:t>
            </a:r>
            <a:r>
              <a:rPr lang="en-US" sz="1600" dirty="0"/>
              <a:t>microscopy</a:t>
            </a:r>
            <a:r>
              <a:rPr lang="en-US" sz="1600" dirty="0" smtClean="0"/>
              <a:t>|),   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>      |DIRECT SITE|=373102004 | specimen from breast obtained by image </a:t>
            </a:r>
            <a:r>
              <a:rPr lang="en-US" sz="1600" dirty="0" smtClean="0"/>
              <a:t>		guided </a:t>
            </a:r>
            <a:r>
              <a:rPr lang="en-US" sz="1600" dirty="0"/>
              <a:t>core biopsy|</a:t>
            </a:r>
            <a:endParaRPr lang="en-US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University of Nebraska Medical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2989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914400"/>
            <a:ext cx="7467600" cy="533400"/>
          </a:xfrm>
        </p:spPr>
        <p:txBody>
          <a:bodyPr/>
          <a:lstStyle/>
          <a:p>
            <a:r>
              <a:rPr lang="en-US" sz="2800" dirty="0" smtClean="0"/>
              <a:t>Histologic Grade (Option 1) 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47800"/>
            <a:ext cx="7696200" cy="4953000"/>
          </a:xfrm>
        </p:spPr>
        <p:txBody>
          <a:bodyPr/>
          <a:lstStyle/>
          <a:p>
            <a:r>
              <a:rPr lang="en-US" sz="1600" dirty="0"/>
              <a:t>|IS ABOUT| =</a:t>
            </a:r>
            <a:br>
              <a:rPr lang="en-US" sz="1600" dirty="0"/>
            </a:br>
            <a:r>
              <a:rPr lang="en-US" sz="1600" dirty="0"/>
              <a:t>      404684003|Clinical finding|:  </a:t>
            </a:r>
            <a:br>
              <a:rPr lang="en-US" sz="1600" dirty="0"/>
            </a:br>
            <a:r>
              <a:rPr lang="en-US" sz="1600" dirty="0"/>
              <a:t>          {363698007|Finding site|= 64633006| lactiferous duct structure|,  </a:t>
            </a:r>
            <a:br>
              <a:rPr lang="en-US" sz="1600" dirty="0"/>
            </a:br>
            <a:r>
              <a:rPr lang="en-US" sz="1600" dirty="0"/>
              <a:t>                 </a:t>
            </a:r>
            <a:r>
              <a:rPr lang="en-US" sz="1600" dirty="0" smtClean="0"/>
              <a:t>116676008|Associated </a:t>
            </a:r>
            <a:r>
              <a:rPr lang="en-US" sz="1600" dirty="0"/>
              <a:t>morphology|= 86616005|intraductal </a:t>
            </a:r>
            <a:r>
              <a:rPr lang="en-US" sz="1600" dirty="0" smtClean="0"/>
              <a:t>			carcinoma</a:t>
            </a:r>
            <a:r>
              <a:rPr lang="en-US" sz="1600" dirty="0"/>
              <a:t>, </a:t>
            </a:r>
            <a:r>
              <a:rPr lang="en-US" sz="1600" dirty="0" err="1"/>
              <a:t>noninfiltrating</a:t>
            </a:r>
            <a:r>
              <a:rPr lang="en-US" sz="1600" dirty="0"/>
              <a:t>, </a:t>
            </a:r>
            <a:r>
              <a:rPr lang="en-US" sz="1600" dirty="0" smtClean="0"/>
              <a:t>no </a:t>
            </a:r>
            <a:r>
              <a:rPr lang="en-US" sz="1600" dirty="0"/>
              <a:t>ICD-O subtype|,</a:t>
            </a:r>
            <a:br>
              <a:rPr lang="en-US" sz="1600" dirty="0"/>
            </a:br>
            <a:r>
              <a:rPr lang="en-US" sz="1600" dirty="0"/>
              <a:t>                 </a:t>
            </a:r>
            <a:r>
              <a:rPr lang="en-US" sz="1600" dirty="0" smtClean="0"/>
              <a:t>47429007|Associated </a:t>
            </a:r>
            <a:r>
              <a:rPr lang="en-US" sz="1600" dirty="0"/>
              <a:t>with|= 373399007|nuclear </a:t>
            </a:r>
            <a:r>
              <a:rPr lang="en-US" sz="1600" dirty="0" smtClean="0"/>
              <a:t>				</a:t>
            </a:r>
            <a:r>
              <a:rPr lang="en-US" sz="1600" dirty="0" err="1" smtClean="0"/>
              <a:t>pleomorphism</a:t>
            </a:r>
            <a:r>
              <a:rPr lang="en-US" sz="1600" dirty="0" smtClean="0"/>
              <a:t>, grade </a:t>
            </a:r>
            <a:r>
              <a:rPr lang="en-US" sz="1600" dirty="0"/>
              <a:t>2: </a:t>
            </a:r>
            <a:r>
              <a:rPr lang="en-US" sz="1600" dirty="0" smtClean="0"/>
              <a:t>neither </a:t>
            </a:r>
            <a:r>
              <a:rPr lang="en-US" sz="1600" dirty="0"/>
              <a:t>nuclear grade 1 nor nuclear </a:t>
            </a:r>
            <a:r>
              <a:rPr lang="en-US" sz="1600" dirty="0" smtClean="0"/>
              <a:t>			grade </a:t>
            </a:r>
            <a:r>
              <a:rPr lang="en-US" sz="1600" dirty="0"/>
              <a:t>3|},</a:t>
            </a:r>
            <a:br>
              <a:rPr lang="en-US" sz="1600" dirty="0"/>
            </a:br>
            <a:r>
              <a:rPr lang="en-US" sz="1600" dirty="0"/>
              <a:t>      |Scale| = 26716007|qualitative|,</a:t>
            </a:r>
            <a:br>
              <a:rPr lang="en-US" sz="1600" dirty="0"/>
            </a:br>
            <a:r>
              <a:rPr lang="en-US" sz="1600" dirty="0"/>
              <a:t>      |Has value| = 52101004|present|,</a:t>
            </a:r>
            <a:br>
              <a:rPr lang="en-US" sz="1600" dirty="0"/>
            </a:br>
            <a:r>
              <a:rPr lang="en-US" sz="1600" dirty="0"/>
              <a:t>      |Technique| = 418775008|Finding method|= (104210008|hematoxylin </a:t>
            </a:r>
            <a:r>
              <a:rPr lang="en-US" sz="1600" dirty="0" smtClean="0"/>
              <a:t>			and </a:t>
            </a:r>
            <a:r>
              <a:rPr lang="en-US" sz="1600" dirty="0"/>
              <a:t>eosin stain method</a:t>
            </a:r>
            <a:r>
              <a:rPr lang="en-US" sz="1600" dirty="0" smtClean="0"/>
              <a:t>| + </a:t>
            </a:r>
            <a:r>
              <a:rPr lang="en-US" sz="1600" dirty="0"/>
              <a:t>252416005|histopathology test| + </a:t>
            </a:r>
            <a:r>
              <a:rPr lang="en-US" sz="1600" dirty="0" smtClean="0"/>
              <a:t>			104157003|light </a:t>
            </a:r>
            <a:r>
              <a:rPr lang="en-US" sz="1600" dirty="0"/>
              <a:t>microscopy|) </a:t>
            </a:r>
            <a:r>
              <a:rPr lang="en-US" sz="1600" dirty="0" smtClean="0"/>
              <a:t>,  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>      |DIRECT SITE|=373102004 | specimen from breast obtained by image </a:t>
            </a:r>
            <a:r>
              <a:rPr lang="en-US" sz="1600" dirty="0" smtClean="0"/>
              <a:t>		guided </a:t>
            </a:r>
            <a:r>
              <a:rPr lang="en-US" sz="1600" dirty="0"/>
              <a:t>core biopsy|</a:t>
            </a:r>
            <a:endParaRPr lang="en-US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University of Nebraska Medical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2387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914400"/>
            <a:ext cx="8229600" cy="533400"/>
          </a:xfrm>
        </p:spPr>
        <p:txBody>
          <a:bodyPr/>
          <a:lstStyle/>
          <a:p>
            <a:r>
              <a:rPr lang="en-US" dirty="0" smtClean="0"/>
              <a:t>Histologic Grade (Option 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7696200" cy="4800600"/>
          </a:xfrm>
        </p:spPr>
        <p:txBody>
          <a:bodyPr/>
          <a:lstStyle/>
          <a:p>
            <a:r>
              <a:rPr lang="en-US" sz="1600" dirty="0"/>
              <a:t> |IS ABOUT| =</a:t>
            </a:r>
            <a:br>
              <a:rPr lang="en-US" sz="1600" dirty="0"/>
            </a:br>
            <a:r>
              <a:rPr lang="en-US" sz="1600" dirty="0"/>
              <a:t>             404684003|Clinical finding| = 373399007|nuclear </a:t>
            </a:r>
            <a:r>
              <a:rPr lang="en-US" sz="1600" dirty="0" err="1"/>
              <a:t>pleomorphism</a:t>
            </a:r>
            <a:r>
              <a:rPr lang="en-US" sz="1600" dirty="0"/>
              <a:t>, </a:t>
            </a:r>
            <a:r>
              <a:rPr lang="en-US" sz="1600" dirty="0" smtClean="0"/>
              <a:t>			grade </a:t>
            </a:r>
            <a:r>
              <a:rPr lang="en-US" sz="1600" dirty="0"/>
              <a:t>2: neither nuclear  </a:t>
            </a:r>
            <a:r>
              <a:rPr lang="en-US" sz="1600" dirty="0" smtClean="0"/>
              <a:t>grade </a:t>
            </a:r>
            <a:r>
              <a:rPr lang="en-US" sz="1600" dirty="0"/>
              <a:t>1  nor nuclear grade 3|,</a:t>
            </a:r>
            <a:br>
              <a:rPr lang="en-US" sz="1600" dirty="0"/>
            </a:br>
            <a:r>
              <a:rPr lang="en-US" sz="1600" dirty="0"/>
              <a:t>            |INHERES IN| = 86616005|intraductal carcinoma, </a:t>
            </a:r>
            <a:r>
              <a:rPr lang="en-US" sz="1600" dirty="0" err="1"/>
              <a:t>noninfiltrating</a:t>
            </a:r>
            <a:r>
              <a:rPr lang="en-US" sz="1600" dirty="0"/>
              <a:t>|,          </a:t>
            </a:r>
            <a:br>
              <a:rPr lang="en-US" sz="1600" dirty="0"/>
            </a:br>
            <a:r>
              <a:rPr lang="en-US" sz="1600" dirty="0"/>
              <a:t>            |Scale| = 26716007|qualitative|,</a:t>
            </a:r>
            <a:br>
              <a:rPr lang="en-US" sz="1600" dirty="0"/>
            </a:br>
            <a:r>
              <a:rPr lang="en-US" sz="1600" dirty="0"/>
              <a:t>            |Has value| = 52101004|present|,</a:t>
            </a:r>
            <a:br>
              <a:rPr lang="en-US" sz="1600" dirty="0"/>
            </a:br>
            <a:r>
              <a:rPr lang="en-US" sz="1600" dirty="0"/>
              <a:t>            |Technique| = 418775008|Finding method|= (104210008|hematoxylin </a:t>
            </a:r>
            <a:r>
              <a:rPr lang="en-US" sz="1600" dirty="0" smtClean="0"/>
              <a:t>		and </a:t>
            </a:r>
            <a:r>
              <a:rPr lang="en-US" sz="1600" dirty="0"/>
              <a:t>eosin stain method</a:t>
            </a:r>
            <a:r>
              <a:rPr lang="en-US" sz="1600" dirty="0" smtClean="0"/>
              <a:t>| + </a:t>
            </a:r>
            <a:r>
              <a:rPr lang="en-US" sz="1600" dirty="0"/>
              <a:t>252416005|histopathology test| + </a:t>
            </a:r>
            <a:r>
              <a:rPr lang="en-US" sz="1600" dirty="0" smtClean="0"/>
              <a:t>			104157003|light </a:t>
            </a:r>
            <a:r>
              <a:rPr lang="en-US" sz="1600" dirty="0"/>
              <a:t>microscopy|)   </a:t>
            </a:r>
            <a:br>
              <a:rPr lang="en-US" sz="1600" dirty="0"/>
            </a:br>
            <a:r>
              <a:rPr lang="en-US" sz="1600" dirty="0"/>
              <a:t>            |DIRECT SITE|=373102004 | specimen from breast obtained by </a:t>
            </a:r>
            <a:r>
              <a:rPr lang="en-US" sz="1600" dirty="0" smtClean="0"/>
              <a:t>			image </a:t>
            </a:r>
            <a:r>
              <a:rPr lang="en-US" sz="1600" dirty="0"/>
              <a:t>guided core biopsy|</a:t>
            </a:r>
            <a:endParaRPr lang="en-US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University of Nebraska Medical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2633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914400"/>
            <a:ext cx="8229600" cy="533400"/>
          </a:xfrm>
        </p:spPr>
        <p:txBody>
          <a:bodyPr/>
          <a:lstStyle/>
          <a:p>
            <a:r>
              <a:rPr lang="en-US" dirty="0" smtClean="0"/>
              <a:t>Suspicion as an Observation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7696200" cy="4876800"/>
          </a:xfrm>
        </p:spPr>
        <p:txBody>
          <a:bodyPr/>
          <a:lstStyle/>
          <a:p>
            <a:r>
              <a:rPr lang="en-US" sz="1600" dirty="0"/>
              <a:t>|IS ABOUT| =</a:t>
            </a:r>
            <a:br>
              <a:rPr lang="en-US" sz="1600" dirty="0"/>
            </a:br>
            <a:r>
              <a:rPr lang="en-US" sz="1600" dirty="0"/>
              <a:t>      404684003|Clinical finding|:  </a:t>
            </a:r>
            <a:br>
              <a:rPr lang="en-US" sz="1600" dirty="0"/>
            </a:br>
            <a:r>
              <a:rPr lang="en-US" sz="1600" dirty="0"/>
              <a:t>          {363698007|Finding site|= 64633006| lactiferous duct structure|,  </a:t>
            </a:r>
            <a:br>
              <a:rPr lang="en-US" sz="1600" dirty="0"/>
            </a:br>
            <a:r>
              <a:rPr lang="en-US" sz="1600" dirty="0"/>
              <a:t>          </a:t>
            </a:r>
            <a:r>
              <a:rPr lang="en-US" sz="1600" dirty="0" smtClean="0"/>
              <a:t>116676008|Associated </a:t>
            </a:r>
            <a:r>
              <a:rPr lang="en-US" sz="1600" dirty="0"/>
              <a:t>morphology|= 82711006|infiltrating duct </a:t>
            </a:r>
            <a:r>
              <a:rPr lang="en-US" sz="1600" dirty="0" smtClean="0"/>
              <a:t>			carcinoma</a:t>
            </a:r>
            <a:r>
              <a:rPr lang="en-US" sz="1600" dirty="0"/>
              <a:t>|},</a:t>
            </a:r>
            <a:br>
              <a:rPr lang="en-US" sz="1600" dirty="0"/>
            </a:br>
            <a:r>
              <a:rPr lang="en-US" sz="1600" dirty="0"/>
              <a:t>      |Scale| = 26716007|qualitative|,</a:t>
            </a:r>
            <a:br>
              <a:rPr lang="en-US" sz="1600" dirty="0"/>
            </a:br>
            <a:r>
              <a:rPr lang="en-US" sz="1600" dirty="0"/>
              <a:t>      |Has value| = 373068000|undetermined|,</a:t>
            </a:r>
            <a:br>
              <a:rPr lang="en-US" sz="1600" dirty="0"/>
            </a:br>
            <a:r>
              <a:rPr lang="en-US" sz="1600" dirty="0"/>
              <a:t>      |Technique| = 418775008|Finding method|= (104210008|hematoxylin </a:t>
            </a:r>
            <a:r>
              <a:rPr lang="en-US" sz="1600" dirty="0" smtClean="0"/>
              <a:t>			and </a:t>
            </a:r>
            <a:r>
              <a:rPr lang="en-US" sz="1600" dirty="0"/>
              <a:t>eosin stain method</a:t>
            </a:r>
            <a:r>
              <a:rPr lang="en-US" sz="1600" dirty="0" smtClean="0"/>
              <a:t>| </a:t>
            </a:r>
            <a:r>
              <a:rPr lang="en-US" sz="1600" dirty="0"/>
              <a:t>+ 252416005|histopathology test| + </a:t>
            </a:r>
            <a:r>
              <a:rPr lang="en-US" sz="1600" dirty="0" smtClean="0"/>
              <a:t>			104157003|light </a:t>
            </a:r>
            <a:r>
              <a:rPr lang="en-US" sz="1600" dirty="0"/>
              <a:t>microscopy|)   </a:t>
            </a:r>
            <a:br>
              <a:rPr lang="en-US" sz="1600" dirty="0"/>
            </a:br>
            <a:r>
              <a:rPr lang="en-US" sz="1600" dirty="0"/>
              <a:t>      |DIRECT SITE|=373102004 | specimen from breast obtained by image </a:t>
            </a:r>
            <a:r>
              <a:rPr lang="en-US" sz="1600" dirty="0" smtClean="0"/>
              <a:t>		guided </a:t>
            </a:r>
            <a:r>
              <a:rPr lang="en-US" sz="1600" dirty="0"/>
              <a:t>core biopsy|</a:t>
            </a:r>
            <a:endParaRPr lang="en-US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University of Nebraska Medical Center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791200" y="35052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42425007|equivocal| ? </a:t>
            </a: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962592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6275</TotalTime>
  <Words>300</Words>
  <Application>Microsoft Office PowerPoint</Application>
  <PresentationFormat>On-screen Show (4:3)</PresentationFormat>
  <Paragraphs>85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Custom Design</vt:lpstr>
      <vt:lpstr>Histopathology and Proposed Observable entity and evaluation procedure Model</vt:lpstr>
      <vt:lpstr>Surgical Pathology Overview</vt:lpstr>
      <vt:lpstr>Typical Pathology Report</vt:lpstr>
      <vt:lpstr>Review of Common Histopathology Observations and Findings</vt:lpstr>
      <vt:lpstr>Observation of morphology: Epithelial hyperplasia in breast biopsy</vt:lpstr>
      <vt:lpstr>Observation: Measurement of tumor extent</vt:lpstr>
      <vt:lpstr>Histologic Grade (Option 1)  </vt:lpstr>
      <vt:lpstr>Histologic Grade (Option 2)</vt:lpstr>
      <vt:lpstr>Suspicion as an Observation</vt:lpstr>
      <vt:lpstr>  Diagnostic Level Statement: Example: Ductal Carcinoma in situ suspicious for microinvasion</vt:lpstr>
      <vt:lpstr>Conclusions</vt:lpstr>
      <vt:lpstr>PowerPoint Presentation</vt:lpstr>
      <vt:lpstr>PowerPoint Presentation</vt:lpstr>
    </vt:vector>
  </TitlesOfParts>
  <Company>UNMC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WSG</dc:creator>
  <cp:lastModifiedBy>Walter S. Campbell</cp:lastModifiedBy>
  <cp:revision>224</cp:revision>
  <dcterms:created xsi:type="dcterms:W3CDTF">2009-08-20T16:26:57Z</dcterms:created>
  <dcterms:modified xsi:type="dcterms:W3CDTF">2014-10-13T15:48:03Z</dcterms:modified>
</cp:coreProperties>
</file>