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6" r:id="rId2"/>
    <p:sldId id="265" r:id="rId3"/>
    <p:sldId id="266" r:id="rId4"/>
    <p:sldId id="268" r:id="rId5"/>
    <p:sldId id="269" r:id="rId6"/>
    <p:sldId id="261" r:id="rId7"/>
    <p:sldId id="267" r:id="rId8"/>
    <p:sldId id="262" r:id="rId9"/>
    <p:sldId id="272" r:id="rId10"/>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208AE4A-FF82-47E1-9F23-72A76A89767E}">
          <p14:sldIdLst>
            <p14:sldId id="256"/>
            <p14:sldId id="265"/>
            <p14:sldId id="266"/>
            <p14:sldId id="268"/>
            <p14:sldId id="269"/>
            <p14:sldId id="261"/>
            <p14:sldId id="267"/>
            <p14:sldId id="262"/>
            <p14:sldId id="27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5C5C"/>
    <a:srgbClr val="3F647E"/>
    <a:srgbClr val="D1D2BC"/>
    <a:srgbClr val="DDBBBB"/>
    <a:srgbClr val="9D3637"/>
    <a:srgbClr val="EBE7E6"/>
    <a:srgbClr val="EAD6B5"/>
    <a:srgbClr val="D9E0E5"/>
    <a:srgbClr val="70732E"/>
    <a:srgbClr val="CE9D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81636" autoAdjust="0"/>
  </p:normalViewPr>
  <p:slideViewPr>
    <p:cSldViewPr>
      <p:cViewPr varScale="1">
        <p:scale>
          <a:sx n="53" d="100"/>
          <a:sy n="53" d="100"/>
        </p:scale>
        <p:origin x="-828" y="-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1D62A770-5607-4FA2-9F42-B952FA8A5FAE}" type="datetimeFigureOut">
              <a:rPr lang="en-US" smtClean="0"/>
              <a:pPr/>
              <a:t>11/21/2012</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0F05A72A-9A6C-4D23-865B-324703216909}" type="slidenum">
              <a:rPr lang="en-US" smtClean="0"/>
              <a:pPr/>
              <a:t>‹#›</a:t>
            </a:fld>
            <a:endParaRPr lang="en-US"/>
          </a:p>
        </p:txBody>
      </p:sp>
    </p:spTree>
    <p:extLst>
      <p:ext uri="{BB962C8B-B14F-4D97-AF65-F5344CB8AC3E}">
        <p14:creationId xmlns:p14="http://schemas.microsoft.com/office/powerpoint/2010/main" val="14355526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3CF0687B-67A5-4F82-9FEE-FDFCB905AA1A}" type="datetimeFigureOut">
              <a:rPr lang="en-US" smtClean="0"/>
              <a:pPr/>
              <a:t>11/21/2012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58DCA9DA-2F0D-4D56-87C5-59C6159467D1}" type="slidenum">
              <a:rPr lang="en-US" smtClean="0"/>
              <a:pPr/>
              <a:t>‹#›</a:t>
            </a:fld>
            <a:endParaRPr lang="en-US"/>
          </a:p>
        </p:txBody>
      </p:sp>
    </p:spTree>
    <p:extLst>
      <p:ext uri="{BB962C8B-B14F-4D97-AF65-F5344CB8AC3E}">
        <p14:creationId xmlns:p14="http://schemas.microsoft.com/office/powerpoint/2010/main" val="3397078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8DCA9DA-2F0D-4D56-87C5-59C6159467D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DCA9DA-2F0D-4D56-87C5-59C6159467D1}" type="slidenum">
              <a:rPr lang="en-US" smtClean="0"/>
              <a:pPr/>
              <a:t>6</a:t>
            </a:fld>
            <a:endParaRPr lang="en-US"/>
          </a:p>
        </p:txBody>
      </p:sp>
    </p:spTree>
    <p:extLst>
      <p:ext uri="{BB962C8B-B14F-4D97-AF65-F5344CB8AC3E}">
        <p14:creationId xmlns:p14="http://schemas.microsoft.com/office/powerpoint/2010/main" val="36520740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9" name="Picture 8" descr="Grey_PP_main_orig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33400" y="2057400"/>
            <a:ext cx="7620000" cy="838200"/>
          </a:xfrm>
        </p:spPr>
        <p:txBody>
          <a:bodyPr>
            <a:normAutofit/>
          </a:bodyPr>
          <a:lstStyle>
            <a:lvl1pPr algn="l">
              <a:defRPr sz="40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257800" y="4495800"/>
            <a:ext cx="3657600" cy="1752600"/>
          </a:xfrm>
        </p:spPr>
        <p:txBody>
          <a:bodyPr>
            <a:normAutofit/>
          </a:bodyPr>
          <a:lstStyle>
            <a:lvl1pPr marL="0" indent="0" algn="l">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70E6E-85C8-4BF8-9367-066D6D5DBFC2}" type="slidenum">
              <a:rPr lang="en-US" smtClean="0"/>
              <a:pPr/>
              <a:t>‹#›</a:t>
            </a:fld>
            <a:endParaRPr lang="en-US"/>
          </a:p>
        </p:txBody>
      </p:sp>
      <p:cxnSp>
        <p:nvCxnSpPr>
          <p:cNvPr id="11" name="Straight Connector 10"/>
          <p:cNvCxnSpPr/>
          <p:nvPr userDrawn="1"/>
        </p:nvCxnSpPr>
        <p:spPr>
          <a:xfrm>
            <a:off x="5257800" y="4418012"/>
            <a:ext cx="3657600"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8" name="Picture 7" descr="Gr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solidFill>
                  <a:srgbClr val="6F732D"/>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2A70E6E-85C8-4BF8-9367-066D6D5DBFC2}" type="slidenum">
              <a:rPr lang="en-US" smtClean="0"/>
              <a:pPr/>
              <a:t>‹#›</a:t>
            </a:fld>
            <a:endParaRPr lang="en-US" dirty="0"/>
          </a:p>
        </p:txBody>
      </p:sp>
      <p:cxnSp>
        <p:nvCxnSpPr>
          <p:cNvPr id="9" name="Straight Connector 8"/>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Grey_PP_secondary_orig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1447800"/>
            <a:ext cx="7772400" cy="1362075"/>
          </a:xfrm>
        </p:spPr>
        <p:txBody>
          <a:bodyPr anchor="t">
            <a:normAutofit/>
          </a:bodyPr>
          <a:lstStyle>
            <a:lvl1pPr algn="l">
              <a:defRPr sz="3600" b="1" cap="none"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2400" y="4343400"/>
            <a:ext cx="3352800" cy="1676400"/>
          </a:xfrm>
        </p:spPr>
        <p:txBody>
          <a:bodyPr anchor="t"/>
          <a:lstStyle>
            <a:lvl1pPr marL="0" indent="0">
              <a:buNone/>
              <a:defRPr sz="20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2A70E6E-85C8-4BF8-9367-066D6D5DBFC2}"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11" name="Picture 10" descr="R_PP_secondary_orig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1447800"/>
            <a:ext cx="7772400" cy="1362075"/>
          </a:xfrm>
        </p:spPr>
        <p:txBody>
          <a:bodyPr anchor="t">
            <a:normAutofit/>
          </a:bodyPr>
          <a:lstStyle>
            <a:lvl1pPr algn="l">
              <a:defRPr sz="3600" b="1" cap="none"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2400" y="4267200"/>
            <a:ext cx="3352800" cy="1752600"/>
          </a:xfrm>
        </p:spPr>
        <p:txBody>
          <a:bodyPr anchor="t"/>
          <a:lstStyle>
            <a:lvl1pPr marL="0" indent="0">
              <a:buNone/>
              <a:defRPr sz="20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2A70E6E-85C8-4BF8-9367-066D6D5DBFC2}"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pic>
        <p:nvPicPr>
          <p:cNvPr id="8" name="Picture 7" descr="Gold_PP_secondary_orig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1447800"/>
            <a:ext cx="7772400" cy="1362075"/>
          </a:xfrm>
        </p:spPr>
        <p:txBody>
          <a:bodyPr anchor="t">
            <a:normAutofit/>
          </a:bodyPr>
          <a:lstStyle>
            <a:lvl1pPr algn="l">
              <a:defRPr sz="3600" b="1" cap="none"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2400" y="4267200"/>
            <a:ext cx="3352800" cy="1752600"/>
          </a:xfrm>
        </p:spPr>
        <p:txBody>
          <a:bodyPr anchor="t"/>
          <a:lstStyle>
            <a:lvl1pPr marL="0" indent="0">
              <a:buNone/>
              <a:defRPr sz="20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2A70E6E-85C8-4BF8-9367-066D6D5DBFC2}"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pic>
        <p:nvPicPr>
          <p:cNvPr id="8" name="Picture 7" descr="Blu_PP_secondary_orig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1447800"/>
            <a:ext cx="7772400" cy="1362075"/>
          </a:xfrm>
        </p:spPr>
        <p:txBody>
          <a:bodyPr anchor="t">
            <a:normAutofit/>
          </a:bodyPr>
          <a:lstStyle>
            <a:lvl1pPr algn="l">
              <a:defRPr sz="3600" b="1" cap="none"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2400" y="4267200"/>
            <a:ext cx="3352800" cy="1752600"/>
          </a:xfrm>
        </p:spPr>
        <p:txBody>
          <a:bodyPr anchor="t"/>
          <a:lstStyle>
            <a:lvl1pPr marL="0" indent="0">
              <a:buNone/>
              <a:defRPr sz="20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2A70E6E-85C8-4BF8-9367-066D6D5DBFC2}"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4_Section Header">
    <p:spTree>
      <p:nvGrpSpPr>
        <p:cNvPr id="1" name=""/>
        <p:cNvGrpSpPr/>
        <p:nvPr/>
      </p:nvGrpSpPr>
      <p:grpSpPr>
        <a:xfrm>
          <a:off x="0" y="0"/>
          <a:ext cx="0" cy="0"/>
          <a:chOff x="0" y="0"/>
          <a:chExt cx="0" cy="0"/>
        </a:xfrm>
      </p:grpSpPr>
      <p:pic>
        <p:nvPicPr>
          <p:cNvPr id="9" name="Picture 8" descr="Gr_PP_secondary_orig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1447800"/>
            <a:ext cx="7772400" cy="1362075"/>
          </a:xfrm>
        </p:spPr>
        <p:txBody>
          <a:bodyPr anchor="t">
            <a:normAutofit/>
          </a:bodyPr>
          <a:lstStyle>
            <a:lvl1pPr algn="l">
              <a:defRPr sz="3600" b="1" cap="none" baseline="0">
                <a:solidFill>
                  <a:schemeClr val="tx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2400" y="4267200"/>
            <a:ext cx="3352800" cy="1752600"/>
          </a:xfrm>
        </p:spPr>
        <p:txBody>
          <a:bodyPr anchor="t"/>
          <a:lstStyle>
            <a:lvl1pPr marL="0" indent="0">
              <a:buNone/>
              <a:defRPr sz="20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2A70E6E-85C8-4BF8-9367-066D6D5DBFC2}" type="slidenum">
              <a:rPr lang="en-US" smtClean="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cxnSp>
        <p:nvCxnSpPr>
          <p:cNvPr id="9" name="Straight Connector 8"/>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pic>
        <p:nvPicPr>
          <p:cNvPr id="8" name="Picture 7" descr="Grey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solidFill>
                  <a:srgbClr val="5C5C5C"/>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cxnSp>
        <p:nvCxnSpPr>
          <p:cNvPr id="9" name="Straight Connector 8"/>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pic>
        <p:nvPicPr>
          <p:cNvPr id="10" name="Picture 9" descr="Gold_PP_sub_Orig_logo.jpg"/>
          <p:cNvPicPr>
            <a:picLocks noChangeAspect="1"/>
          </p:cNvPicPr>
          <p:nvPr userDrawn="1"/>
        </p:nvPicPr>
        <p:blipFill>
          <a:blip r:embed="rId2"/>
          <a:stretch>
            <a:fillRect/>
          </a:stretch>
        </p:blipFill>
        <p:spPr>
          <a:xfrm>
            <a:off x="0" y="0"/>
            <a:ext cx="9144000" cy="6858000"/>
          </a:xfrm>
          <a:prstGeom prst="rect">
            <a:avLst/>
          </a:prstGeom>
        </p:spPr>
      </p:pic>
      <p:cxnSp>
        <p:nvCxnSpPr>
          <p:cNvPr id="11" name="Straight Connector 10"/>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solidFill>
                  <a:srgbClr val="CE9D4E"/>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cxnSp>
        <p:nvCxnSpPr>
          <p:cNvPr id="9" name="Straight Connector 8"/>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3_Two Content">
    <p:spTree>
      <p:nvGrpSpPr>
        <p:cNvPr id="1" name=""/>
        <p:cNvGrpSpPr/>
        <p:nvPr/>
      </p:nvGrpSpPr>
      <p:grpSpPr>
        <a:xfrm>
          <a:off x="0" y="0"/>
          <a:ext cx="0" cy="0"/>
          <a:chOff x="0" y="0"/>
          <a:chExt cx="0" cy="0"/>
        </a:xfrm>
      </p:grpSpPr>
      <p:pic>
        <p:nvPicPr>
          <p:cNvPr id="10" name="Picture 9" descr="Blu_PP_sub_Orig_logo.jpg"/>
          <p:cNvPicPr>
            <a:picLocks noChangeAspect="1"/>
          </p:cNvPicPr>
          <p:nvPr userDrawn="1"/>
        </p:nvPicPr>
        <p:blipFill>
          <a:blip r:embed="rId2"/>
          <a:stretch>
            <a:fillRect/>
          </a:stretch>
        </p:blipFill>
        <p:spPr>
          <a:xfrm>
            <a:off x="0" y="0"/>
            <a:ext cx="9144000" cy="6858000"/>
          </a:xfrm>
          <a:prstGeom prst="rect">
            <a:avLst/>
          </a:prstGeom>
        </p:spPr>
      </p:pic>
      <p:cxnSp>
        <p:nvCxnSpPr>
          <p:cNvPr id="11" name="Straight Connector 10"/>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solidFill>
                  <a:srgbClr val="3F647E"/>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cxnSp>
        <p:nvCxnSpPr>
          <p:cNvPr id="9" name="Straight Connector 8"/>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descr="R_PP_main_orig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33400" y="2057400"/>
            <a:ext cx="7620000" cy="838200"/>
          </a:xfrm>
        </p:spPr>
        <p:txBody>
          <a:bodyPr>
            <a:normAutofit/>
          </a:bodyPr>
          <a:lstStyle>
            <a:lvl1pPr algn="l">
              <a:defRPr sz="4000">
                <a:solidFill>
                  <a:schemeClr val="bg1"/>
                </a:solidFill>
              </a:defRPr>
            </a:lvl1p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4_Two Content">
    <p:spTree>
      <p:nvGrpSpPr>
        <p:cNvPr id="1" name=""/>
        <p:cNvGrpSpPr/>
        <p:nvPr/>
      </p:nvGrpSpPr>
      <p:grpSpPr>
        <a:xfrm>
          <a:off x="0" y="0"/>
          <a:ext cx="0" cy="0"/>
          <a:chOff x="0" y="0"/>
          <a:chExt cx="0" cy="0"/>
        </a:xfrm>
      </p:grpSpPr>
      <p:pic>
        <p:nvPicPr>
          <p:cNvPr id="10" name="Picture 9" descr="Gr_PP_sub_Orig_logo.jpg"/>
          <p:cNvPicPr>
            <a:picLocks noChangeAspect="1"/>
          </p:cNvPicPr>
          <p:nvPr userDrawn="1"/>
        </p:nvPicPr>
        <p:blipFill>
          <a:blip r:embed="rId2"/>
          <a:stretch>
            <a:fillRect/>
          </a:stretch>
        </p:blipFill>
        <p:spPr>
          <a:xfrm>
            <a:off x="0" y="0"/>
            <a:ext cx="9144000" cy="6858000"/>
          </a:xfrm>
          <a:prstGeom prst="rect">
            <a:avLst/>
          </a:prstGeom>
        </p:spPr>
      </p:pic>
      <p:cxnSp>
        <p:nvCxnSpPr>
          <p:cNvPr id="11" name="Straight Connector 10"/>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solidFill>
                  <a:srgbClr val="70732E"/>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cxnSp>
        <p:nvCxnSpPr>
          <p:cNvPr id="9" name="Straight Connector 8"/>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2_Comparison">
    <p:spTree>
      <p:nvGrpSpPr>
        <p:cNvPr id="1" name=""/>
        <p:cNvGrpSpPr/>
        <p:nvPr/>
      </p:nvGrpSpPr>
      <p:grpSpPr>
        <a:xfrm>
          <a:off x="0" y="0"/>
          <a:ext cx="0" cy="0"/>
          <a:chOff x="0" y="0"/>
          <a:chExt cx="0" cy="0"/>
        </a:xfrm>
      </p:grpSpPr>
      <p:pic>
        <p:nvPicPr>
          <p:cNvPr id="12" name="Picture 11" descr="Grey_PP_sub_Orig_logo.jpg"/>
          <p:cNvPicPr>
            <a:picLocks noChangeAspect="1"/>
          </p:cNvPicPr>
          <p:nvPr userDrawn="1"/>
        </p:nvPicPr>
        <p:blipFill>
          <a:blip r:embed="rId2"/>
          <a:stretch>
            <a:fillRect/>
          </a:stretch>
        </p:blipFill>
        <p:spPr>
          <a:xfrm>
            <a:off x="0" y="0"/>
            <a:ext cx="9144000" cy="6858000"/>
          </a:xfrm>
          <a:prstGeom prst="rect">
            <a:avLst/>
          </a:prstGeom>
          <a:solidFill>
            <a:srgbClr val="D1D2BC"/>
          </a:solidFill>
        </p:spPr>
      </p:pic>
      <p:sp>
        <p:nvSpPr>
          <p:cNvPr id="10" name="Rectangle 9"/>
          <p:cNvSpPr/>
          <p:nvPr userDrawn="1"/>
        </p:nvSpPr>
        <p:spPr>
          <a:xfrm>
            <a:off x="457200" y="1219200"/>
            <a:ext cx="4038600" cy="685800"/>
          </a:xfrm>
          <a:prstGeom prst="rect">
            <a:avLst/>
          </a:prstGeom>
          <a:solidFill>
            <a:srgbClr val="5C5C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Rectangle 10"/>
          <p:cNvSpPr/>
          <p:nvPr userDrawn="1"/>
        </p:nvSpPr>
        <p:spPr>
          <a:xfrm>
            <a:off x="4648200" y="1219200"/>
            <a:ext cx="4038600" cy="685800"/>
          </a:xfrm>
          <a:prstGeom prst="rect">
            <a:avLst/>
          </a:prstGeom>
          <a:solidFill>
            <a:srgbClr val="5C5C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 name="Title 1"/>
          <p:cNvSpPr>
            <a:spLocks noGrp="1"/>
          </p:cNvSpPr>
          <p:nvPr>
            <p:ph type="title"/>
          </p:nvPr>
        </p:nvSpPr>
        <p:spPr/>
        <p:txBody>
          <a:bodyPr/>
          <a:lstStyle>
            <a:lvl1pPr>
              <a:defRPr>
                <a:solidFill>
                  <a:srgbClr val="5C5C5C"/>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265238"/>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981200"/>
            <a:ext cx="4040188" cy="41449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265238"/>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81200"/>
            <a:ext cx="4041775" cy="41449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A70E6E-85C8-4BF8-9367-066D6D5DBFC2}" type="slidenum">
              <a:rPr lang="en-US" smtClean="0"/>
              <a:pPr/>
              <a:t>‹#›</a:t>
            </a:fld>
            <a:endParaRPr lang="en-US"/>
          </a:p>
        </p:txBody>
      </p:sp>
      <p:cxnSp>
        <p:nvCxnSpPr>
          <p:cNvPr id="13" name="Straight Connector 12"/>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2652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981200"/>
            <a:ext cx="4040188" cy="41449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265238"/>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81200"/>
            <a:ext cx="4041775" cy="41449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A70E6E-85C8-4BF8-9367-066D6D5DBFC2}" type="slidenum">
              <a:rPr lang="en-US" smtClean="0"/>
              <a:pPr/>
              <a:t>‹#›</a:t>
            </a:fld>
            <a:endParaRPr lang="en-US"/>
          </a:p>
        </p:txBody>
      </p:sp>
      <p:sp>
        <p:nvSpPr>
          <p:cNvPr id="10" name="Rectangle 9"/>
          <p:cNvSpPr/>
          <p:nvPr userDrawn="1"/>
        </p:nvSpPr>
        <p:spPr>
          <a:xfrm>
            <a:off x="457200" y="1219200"/>
            <a:ext cx="4038600" cy="685800"/>
          </a:xfrm>
          <a:prstGeom prst="rect">
            <a:avLst/>
          </a:prstGeom>
          <a:solidFill>
            <a:srgbClr val="DDBB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nvSpPr>
        <p:spPr>
          <a:xfrm>
            <a:off x="4648200" y="1219200"/>
            <a:ext cx="4038600" cy="685800"/>
          </a:xfrm>
          <a:prstGeom prst="rect">
            <a:avLst/>
          </a:prstGeom>
          <a:solidFill>
            <a:srgbClr val="DDBB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pic>
        <p:nvPicPr>
          <p:cNvPr id="10" name="Picture 9" descr="Gold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b="1">
                <a:solidFill>
                  <a:srgbClr val="C48E3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2954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2954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812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A70E6E-85C8-4BF8-9367-066D6D5DBFC2}" type="slidenum">
              <a:rPr lang="en-US" smtClean="0"/>
              <a:pPr/>
              <a:t>‹#›</a:t>
            </a:fld>
            <a:endParaRPr lang="en-US"/>
          </a:p>
        </p:txBody>
      </p:sp>
      <p:cxnSp>
        <p:nvCxnSpPr>
          <p:cNvPr id="11" name="Straight Connector 10"/>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A70E6E-85C8-4BF8-9367-066D6D5DBFC2}" type="slidenum">
              <a:rPr lang="en-US" smtClean="0"/>
              <a:pPr/>
              <a:t>‹#›</a:t>
            </a:fld>
            <a:endParaRPr lang="en-US"/>
          </a:p>
        </p:txBody>
      </p:sp>
      <p:sp>
        <p:nvSpPr>
          <p:cNvPr id="6" name="Rectangle 5"/>
          <p:cNvSpPr/>
          <p:nvPr userDrawn="1"/>
        </p:nvSpPr>
        <p:spPr>
          <a:xfrm>
            <a:off x="0" y="0"/>
            <a:ext cx="9144000" cy="1143000"/>
          </a:xfrm>
          <a:prstGeom prst="rect">
            <a:avLst/>
          </a:prstGeom>
          <a:solidFill>
            <a:srgbClr val="F4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Grey_PP_sub_Orig_logo.jp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A70E6E-85C8-4BF8-9367-066D6D5DBFC2}" type="slidenum">
              <a:rPr lang="en-US" smtClean="0"/>
              <a:pPr/>
              <a:t>‹#›</a:t>
            </a:fld>
            <a:endParaRPr lang="en-US"/>
          </a:p>
        </p:txBody>
      </p:sp>
      <p:sp>
        <p:nvSpPr>
          <p:cNvPr id="6" name="Rectangle 5"/>
          <p:cNvSpPr/>
          <p:nvPr userDrawn="1"/>
        </p:nvSpPr>
        <p:spPr>
          <a:xfrm>
            <a:off x="0" y="0"/>
            <a:ext cx="9144000" cy="1143000"/>
          </a:xfrm>
          <a:prstGeom prst="rect">
            <a:avLst/>
          </a:prstGeom>
          <a:solidFill>
            <a:srgbClr val="F4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A70E6E-85C8-4BF8-9367-066D6D5DBFC2}" type="slidenum">
              <a:rPr lang="en-US" smtClean="0"/>
              <a:pPr/>
              <a:t>‹#›</a:t>
            </a:fld>
            <a:endParaRPr lang="en-US"/>
          </a:p>
        </p:txBody>
      </p:sp>
      <p:sp>
        <p:nvSpPr>
          <p:cNvPr id="6" name="Rectangle 5"/>
          <p:cNvSpPr/>
          <p:nvPr userDrawn="1"/>
        </p:nvSpPr>
        <p:spPr>
          <a:xfrm>
            <a:off x="0" y="0"/>
            <a:ext cx="9144000" cy="1143000"/>
          </a:xfrm>
          <a:prstGeom prst="rect">
            <a:avLst/>
          </a:prstGeom>
          <a:solidFill>
            <a:srgbClr val="F4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Gold_PP_sub_Orig_logo.jp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A70E6E-85C8-4BF8-9367-066D6D5DBFC2}" type="slidenum">
              <a:rPr lang="en-US" smtClean="0"/>
              <a:pPr/>
              <a:t>‹#›</a:t>
            </a:fld>
            <a:endParaRPr lang="en-US"/>
          </a:p>
        </p:txBody>
      </p:sp>
      <p:sp>
        <p:nvSpPr>
          <p:cNvPr id="6" name="Rectangle 5"/>
          <p:cNvSpPr/>
          <p:nvPr userDrawn="1"/>
        </p:nvSpPr>
        <p:spPr>
          <a:xfrm>
            <a:off x="0" y="0"/>
            <a:ext cx="9144000" cy="1143000"/>
          </a:xfrm>
          <a:prstGeom prst="rect">
            <a:avLst/>
          </a:prstGeom>
          <a:solidFill>
            <a:srgbClr val="F4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Blu_PP_sub_Orig_logo.jp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A70E6E-85C8-4BF8-9367-066D6D5DBFC2}" type="slidenum">
              <a:rPr lang="en-US" smtClean="0"/>
              <a:pPr/>
              <a:t>‹#›</a:t>
            </a:fld>
            <a:endParaRPr lang="en-US"/>
          </a:p>
        </p:txBody>
      </p:sp>
      <p:sp>
        <p:nvSpPr>
          <p:cNvPr id="6" name="Rectangle 5"/>
          <p:cNvSpPr/>
          <p:nvPr userDrawn="1"/>
        </p:nvSpPr>
        <p:spPr>
          <a:xfrm>
            <a:off x="0" y="0"/>
            <a:ext cx="9144000" cy="1143000"/>
          </a:xfrm>
          <a:prstGeom prst="rect">
            <a:avLst/>
          </a:prstGeom>
          <a:solidFill>
            <a:srgbClr val="F4F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Gr_PP_sub_Orig_logo.jp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2_Content with Caption">
    <p:spTree>
      <p:nvGrpSpPr>
        <p:cNvPr id="1" name=""/>
        <p:cNvGrpSpPr/>
        <p:nvPr/>
      </p:nvGrpSpPr>
      <p:grpSpPr>
        <a:xfrm>
          <a:off x="0" y="0"/>
          <a:ext cx="0" cy="0"/>
          <a:chOff x="0" y="0"/>
          <a:chExt cx="0" cy="0"/>
        </a:xfrm>
      </p:grpSpPr>
      <p:pic>
        <p:nvPicPr>
          <p:cNvPr id="11" name="Picture 10" descr="Grey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10" name="Rectangle 9"/>
          <p:cNvSpPr/>
          <p:nvPr userDrawn="1"/>
        </p:nvSpPr>
        <p:spPr>
          <a:xfrm>
            <a:off x="0" y="0"/>
            <a:ext cx="3962400" cy="6248400"/>
          </a:xfrm>
          <a:prstGeom prst="rect">
            <a:avLst/>
          </a:prstGeom>
          <a:solidFill>
            <a:srgbClr val="EBE7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00" y="228600"/>
            <a:ext cx="8763000" cy="1219200"/>
          </a:xfrm>
          <a:prstGeom prst="rect">
            <a:avLst/>
          </a:prstGeom>
          <a:solidFill>
            <a:srgbClr val="5C5C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273050"/>
            <a:ext cx="8610600" cy="1162050"/>
          </a:xfrm>
        </p:spPr>
        <p:txBody>
          <a:bodyPr anchor="b">
            <a:normAutofit/>
          </a:bodyPr>
          <a:lstStyle>
            <a:lvl1pPr algn="l">
              <a:defRPr sz="32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67200" y="1600200"/>
            <a:ext cx="4572000" cy="4525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524000"/>
            <a:ext cx="3657600" cy="4602163"/>
          </a:xfrm>
        </p:spPr>
        <p:txBody>
          <a:bodyPr>
            <a:normAutofit/>
          </a:bodyPr>
          <a:lstStyle>
            <a:lvl1pPr marL="0" indent="0">
              <a:buNone/>
              <a:defRPr sz="2400">
                <a:solidFill>
                  <a:srgbClr val="4D4D4D"/>
                </a:solidFill>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9" name="Picture 8" descr="Gold_PP_main_orig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33400" y="2057400"/>
            <a:ext cx="7620000" cy="838200"/>
          </a:xfrm>
        </p:spPr>
        <p:txBody>
          <a:bodyPr>
            <a:normAutofit/>
          </a:bodyPr>
          <a:lstStyle>
            <a:lvl1pPr algn="l">
              <a:defRPr sz="40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257800" y="4495800"/>
            <a:ext cx="3657600" cy="1752600"/>
          </a:xfrm>
        </p:spPr>
        <p:txBody>
          <a:bodyPr>
            <a:normAutofit/>
          </a:bodyPr>
          <a:lstStyle>
            <a:lvl1pPr marL="0" indent="0" algn="l">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70E6E-85C8-4BF8-9367-066D6D5DBFC2}" type="slidenum">
              <a:rPr lang="en-US" smtClean="0"/>
              <a:pPr/>
              <a:t>‹#›</a:t>
            </a:fld>
            <a:endParaRPr lang="en-US"/>
          </a:p>
        </p:txBody>
      </p:sp>
      <p:cxnSp>
        <p:nvCxnSpPr>
          <p:cNvPr id="11" name="Straight Connector 10"/>
          <p:cNvCxnSpPr/>
          <p:nvPr userDrawn="1"/>
        </p:nvCxnSpPr>
        <p:spPr>
          <a:xfrm>
            <a:off x="5257800" y="4418012"/>
            <a:ext cx="3657600"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Rectangle 9"/>
          <p:cNvSpPr/>
          <p:nvPr userDrawn="1"/>
        </p:nvSpPr>
        <p:spPr>
          <a:xfrm>
            <a:off x="0" y="0"/>
            <a:ext cx="3962400" cy="6248400"/>
          </a:xfrm>
          <a:prstGeom prst="rect">
            <a:avLst/>
          </a:prstGeom>
          <a:solidFill>
            <a:srgbClr val="DDBB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00" y="228600"/>
            <a:ext cx="8763000" cy="1219200"/>
          </a:xfrm>
          <a:prstGeom prst="rect">
            <a:avLst/>
          </a:prstGeom>
          <a:solidFill>
            <a:srgbClr val="9D36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273050"/>
            <a:ext cx="8610600" cy="1162050"/>
          </a:xfrm>
        </p:spPr>
        <p:txBody>
          <a:bodyPr anchor="b">
            <a:normAutofit/>
          </a:bodyPr>
          <a:lstStyle>
            <a:lvl1pPr algn="l">
              <a:defRPr sz="32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67200" y="1600200"/>
            <a:ext cx="4572000" cy="4525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524000"/>
            <a:ext cx="3657600" cy="4602163"/>
          </a:xfrm>
        </p:spPr>
        <p:txBody>
          <a:bodyPr>
            <a:normAutofit/>
          </a:bodyPr>
          <a:lstStyle>
            <a:lvl1pPr marL="0" indent="0">
              <a:buNone/>
              <a:defRPr sz="2400">
                <a:solidFill>
                  <a:srgbClr val="4D4D4D"/>
                </a:solidFill>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pic>
        <p:nvPicPr>
          <p:cNvPr id="11" name="Picture 10" descr="Gold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10" name="Rectangle 9"/>
          <p:cNvSpPr/>
          <p:nvPr userDrawn="1"/>
        </p:nvSpPr>
        <p:spPr>
          <a:xfrm>
            <a:off x="0" y="0"/>
            <a:ext cx="3962400" cy="6248400"/>
          </a:xfrm>
          <a:prstGeom prst="rect">
            <a:avLst/>
          </a:prstGeom>
          <a:solidFill>
            <a:srgbClr val="E3C7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00" y="228600"/>
            <a:ext cx="8763000" cy="1219200"/>
          </a:xfrm>
          <a:prstGeom prst="rect">
            <a:avLst/>
          </a:prstGeom>
          <a:solidFill>
            <a:srgbClr val="CE9E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273050"/>
            <a:ext cx="8610600" cy="1162050"/>
          </a:xfrm>
        </p:spPr>
        <p:txBody>
          <a:bodyPr anchor="b">
            <a:normAutofit/>
          </a:bodyPr>
          <a:lstStyle>
            <a:lvl1pPr algn="l">
              <a:defRPr sz="32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67200" y="1600200"/>
            <a:ext cx="4572000" cy="4525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524000"/>
            <a:ext cx="3657600" cy="4602163"/>
          </a:xfrm>
        </p:spPr>
        <p:txBody>
          <a:bodyPr>
            <a:normAutofit/>
          </a:bodyPr>
          <a:lstStyle>
            <a:lvl1pPr marL="0" indent="0">
              <a:buNone/>
              <a:defRPr sz="2400">
                <a:solidFill>
                  <a:srgbClr val="4D4D4D"/>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3_Content with Caption">
    <p:spTree>
      <p:nvGrpSpPr>
        <p:cNvPr id="1" name=""/>
        <p:cNvGrpSpPr/>
        <p:nvPr/>
      </p:nvGrpSpPr>
      <p:grpSpPr>
        <a:xfrm>
          <a:off x="0" y="0"/>
          <a:ext cx="0" cy="0"/>
          <a:chOff x="0" y="0"/>
          <a:chExt cx="0" cy="0"/>
        </a:xfrm>
      </p:grpSpPr>
      <p:pic>
        <p:nvPicPr>
          <p:cNvPr id="11" name="Picture 10" descr="Blu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10" name="Rectangle 9"/>
          <p:cNvSpPr/>
          <p:nvPr userDrawn="1"/>
        </p:nvSpPr>
        <p:spPr>
          <a:xfrm>
            <a:off x="0" y="0"/>
            <a:ext cx="3962400" cy="6248400"/>
          </a:xfrm>
          <a:prstGeom prst="rect">
            <a:avLst/>
          </a:prstGeom>
          <a:solidFill>
            <a:srgbClr val="D9E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00" y="228600"/>
            <a:ext cx="8763000" cy="1219200"/>
          </a:xfrm>
          <a:prstGeom prst="rect">
            <a:avLst/>
          </a:prstGeom>
          <a:solidFill>
            <a:srgbClr val="3F64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273050"/>
            <a:ext cx="8610600" cy="1162050"/>
          </a:xfrm>
        </p:spPr>
        <p:txBody>
          <a:bodyPr anchor="b">
            <a:normAutofit/>
          </a:bodyPr>
          <a:lstStyle>
            <a:lvl1pPr algn="l">
              <a:defRPr sz="32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67200" y="1600200"/>
            <a:ext cx="4572000" cy="4525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524000"/>
            <a:ext cx="3657600" cy="4602163"/>
          </a:xfrm>
        </p:spPr>
        <p:txBody>
          <a:bodyPr>
            <a:normAutofit/>
          </a:bodyPr>
          <a:lstStyle>
            <a:lvl1pPr marL="0" indent="0">
              <a:buNone/>
              <a:defRPr sz="2400">
                <a:solidFill>
                  <a:srgbClr val="4D4D4D"/>
                </a:solidFill>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4_Content with Caption">
    <p:spTree>
      <p:nvGrpSpPr>
        <p:cNvPr id="1" name=""/>
        <p:cNvGrpSpPr/>
        <p:nvPr/>
      </p:nvGrpSpPr>
      <p:grpSpPr>
        <a:xfrm>
          <a:off x="0" y="0"/>
          <a:ext cx="0" cy="0"/>
          <a:chOff x="0" y="0"/>
          <a:chExt cx="0" cy="0"/>
        </a:xfrm>
      </p:grpSpPr>
      <p:pic>
        <p:nvPicPr>
          <p:cNvPr id="11" name="Picture 10" descr="Gr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10" name="Rectangle 9"/>
          <p:cNvSpPr/>
          <p:nvPr userDrawn="1"/>
        </p:nvSpPr>
        <p:spPr>
          <a:xfrm>
            <a:off x="0" y="0"/>
            <a:ext cx="3962400" cy="6248400"/>
          </a:xfrm>
          <a:prstGeom prst="rect">
            <a:avLst/>
          </a:prstGeom>
          <a:solidFill>
            <a:srgbClr val="D1D2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152400" y="228600"/>
            <a:ext cx="8763000" cy="1219200"/>
          </a:xfrm>
          <a:prstGeom prst="rect">
            <a:avLst/>
          </a:prstGeom>
          <a:solidFill>
            <a:srgbClr val="7073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28600" y="273050"/>
            <a:ext cx="8610600" cy="1162050"/>
          </a:xfrm>
        </p:spPr>
        <p:txBody>
          <a:bodyPr anchor="b">
            <a:normAutofit/>
          </a:bodyPr>
          <a:lstStyle>
            <a:lvl1pPr algn="l">
              <a:defRPr sz="32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267200" y="1600200"/>
            <a:ext cx="4572000" cy="4525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524000"/>
            <a:ext cx="3657600" cy="4602163"/>
          </a:xfrm>
        </p:spPr>
        <p:txBody>
          <a:bodyPr>
            <a:normAutofit/>
          </a:bodyPr>
          <a:lstStyle>
            <a:lvl1pPr marL="0" indent="0">
              <a:buNone/>
              <a:defRPr sz="2400">
                <a:solidFill>
                  <a:srgbClr val="4D4D4D"/>
                </a:solidFill>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Grey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8" name="Rectangle 7"/>
          <p:cNvSpPr/>
          <p:nvPr userDrawn="1"/>
        </p:nvSpPr>
        <p:spPr>
          <a:xfrm>
            <a:off x="0" y="0"/>
            <a:ext cx="9144000" cy="6248400"/>
          </a:xfrm>
          <a:prstGeom prst="rect">
            <a:avLst/>
          </a:prstGeom>
          <a:solidFill>
            <a:srgbClr val="EBE7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2288" y="4800600"/>
            <a:ext cx="5486400" cy="566738"/>
          </a:xfrm>
        </p:spPr>
        <p:txBody>
          <a:bodyPr anchor="b"/>
          <a:lstStyle>
            <a:lvl1pPr algn="l">
              <a:defRPr sz="2000" b="1">
                <a:solidFill>
                  <a:srgbClr val="5C5C5C"/>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8" name="Rectangle 7"/>
          <p:cNvSpPr/>
          <p:nvPr userDrawn="1"/>
        </p:nvSpPr>
        <p:spPr>
          <a:xfrm>
            <a:off x="0" y="0"/>
            <a:ext cx="9144000" cy="6248400"/>
          </a:xfrm>
          <a:prstGeom prst="rect">
            <a:avLst/>
          </a:prstGeom>
          <a:solidFill>
            <a:srgbClr val="DDBB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2288" y="4800600"/>
            <a:ext cx="5486400" cy="566738"/>
          </a:xfrm>
        </p:spPr>
        <p:txBody>
          <a:bodyPr anchor="b"/>
          <a:lstStyle>
            <a:lvl1pPr algn="l">
              <a:defRPr sz="2000" b="1">
                <a:solidFill>
                  <a:srgbClr val="9D3637"/>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pic>
        <p:nvPicPr>
          <p:cNvPr id="9" name="Picture 8" descr="Gold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8" name="Rectangle 7"/>
          <p:cNvSpPr/>
          <p:nvPr userDrawn="1"/>
        </p:nvSpPr>
        <p:spPr>
          <a:xfrm>
            <a:off x="0" y="0"/>
            <a:ext cx="9144000" cy="6248400"/>
          </a:xfrm>
          <a:prstGeom prst="rect">
            <a:avLst/>
          </a:prstGeom>
          <a:solidFill>
            <a:srgbClr val="EAD6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2288" y="4800600"/>
            <a:ext cx="5486400" cy="566738"/>
          </a:xfrm>
        </p:spPr>
        <p:txBody>
          <a:bodyPr anchor="b"/>
          <a:lstStyle>
            <a:lvl1pPr algn="l">
              <a:defRPr sz="2000" b="1">
                <a:solidFill>
                  <a:srgbClr val="CE9D4E"/>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3_Picture with Caption">
    <p:spTree>
      <p:nvGrpSpPr>
        <p:cNvPr id="1" name=""/>
        <p:cNvGrpSpPr/>
        <p:nvPr/>
      </p:nvGrpSpPr>
      <p:grpSpPr>
        <a:xfrm>
          <a:off x="0" y="0"/>
          <a:ext cx="0" cy="0"/>
          <a:chOff x="0" y="0"/>
          <a:chExt cx="0" cy="0"/>
        </a:xfrm>
      </p:grpSpPr>
      <p:pic>
        <p:nvPicPr>
          <p:cNvPr id="9" name="Picture 8" descr="Blu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8" name="Rectangle 7"/>
          <p:cNvSpPr/>
          <p:nvPr userDrawn="1"/>
        </p:nvSpPr>
        <p:spPr>
          <a:xfrm>
            <a:off x="0" y="0"/>
            <a:ext cx="9144000" cy="6248400"/>
          </a:xfrm>
          <a:prstGeom prst="rect">
            <a:avLst/>
          </a:prstGeom>
          <a:solidFill>
            <a:srgbClr val="D9E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2288" y="4800600"/>
            <a:ext cx="5486400" cy="566738"/>
          </a:xfrm>
        </p:spPr>
        <p:txBody>
          <a:bodyPr anchor="b"/>
          <a:lstStyle>
            <a:lvl1pPr algn="l">
              <a:defRPr sz="2000" b="1">
                <a:solidFill>
                  <a:srgbClr val="3F647E"/>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4_Picture with Caption">
    <p:spTree>
      <p:nvGrpSpPr>
        <p:cNvPr id="1" name=""/>
        <p:cNvGrpSpPr/>
        <p:nvPr/>
      </p:nvGrpSpPr>
      <p:grpSpPr>
        <a:xfrm>
          <a:off x="0" y="0"/>
          <a:ext cx="0" cy="0"/>
          <a:chOff x="0" y="0"/>
          <a:chExt cx="0" cy="0"/>
        </a:xfrm>
      </p:grpSpPr>
      <p:pic>
        <p:nvPicPr>
          <p:cNvPr id="9" name="Picture 8" descr="Gr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8" name="Rectangle 7"/>
          <p:cNvSpPr/>
          <p:nvPr userDrawn="1"/>
        </p:nvSpPr>
        <p:spPr>
          <a:xfrm>
            <a:off x="0" y="0"/>
            <a:ext cx="9144000" cy="6248400"/>
          </a:xfrm>
          <a:prstGeom prst="rect">
            <a:avLst/>
          </a:prstGeom>
          <a:solidFill>
            <a:srgbClr val="D1D2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792288" y="4800600"/>
            <a:ext cx="5486400" cy="566738"/>
          </a:xfrm>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10" name="Picture 9" descr="Blu_PP_main_orig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33400" y="2057400"/>
            <a:ext cx="7620000" cy="838200"/>
          </a:xfrm>
        </p:spPr>
        <p:txBody>
          <a:bodyPr>
            <a:normAutofit/>
          </a:bodyPr>
          <a:lstStyle>
            <a:lvl1pPr algn="l">
              <a:defRPr sz="40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257800" y="4495800"/>
            <a:ext cx="3657600" cy="1752600"/>
          </a:xfrm>
        </p:spPr>
        <p:txBody>
          <a:bodyPr>
            <a:normAutofit/>
          </a:bodyPr>
          <a:lstStyle>
            <a:lvl1pPr marL="0" indent="0" algn="l">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70E6E-85C8-4BF8-9367-066D6D5DBFC2}" type="slidenum">
              <a:rPr lang="en-US" smtClean="0"/>
              <a:pPr/>
              <a:t>‹#›</a:t>
            </a:fld>
            <a:endParaRPr lang="en-US"/>
          </a:p>
        </p:txBody>
      </p:sp>
      <p:cxnSp>
        <p:nvCxnSpPr>
          <p:cNvPr id="11" name="Straight Connector 10"/>
          <p:cNvCxnSpPr/>
          <p:nvPr userDrawn="1"/>
        </p:nvCxnSpPr>
        <p:spPr>
          <a:xfrm>
            <a:off x="5257800" y="4418012"/>
            <a:ext cx="3657600"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6800"/>
            <a:ext cx="2057400" cy="505936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066800"/>
            <a:ext cx="6019800" cy="5059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70E6E-85C8-4BF8-9367-066D6D5DBF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pic>
        <p:nvPicPr>
          <p:cNvPr id="9" name="Picture 8" descr="Gr_PP_main_orig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33400" y="2057400"/>
            <a:ext cx="7620000" cy="838200"/>
          </a:xfrm>
        </p:spPr>
        <p:txBody>
          <a:bodyPr>
            <a:normAutofit/>
          </a:bodyPr>
          <a:lstStyle>
            <a:lvl1pPr algn="l">
              <a:defRPr sz="4000">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257800" y="4495800"/>
            <a:ext cx="3657600" cy="1752600"/>
          </a:xfrm>
        </p:spPr>
        <p:txBody>
          <a:bodyPr>
            <a:normAutofit/>
          </a:bodyPr>
          <a:lstStyle>
            <a:lvl1pPr marL="0" indent="0" algn="l">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A70E6E-85C8-4BF8-9367-066D6D5DBFC2}" type="slidenum">
              <a:rPr lang="en-US" smtClean="0"/>
              <a:pPr/>
              <a:t>‹#›</a:t>
            </a:fld>
            <a:endParaRPr lang="en-US"/>
          </a:p>
        </p:txBody>
      </p:sp>
      <p:cxnSp>
        <p:nvCxnSpPr>
          <p:cNvPr id="11" name="Straight Connector 10"/>
          <p:cNvCxnSpPr/>
          <p:nvPr userDrawn="1"/>
        </p:nvCxnSpPr>
        <p:spPr>
          <a:xfrm>
            <a:off x="5257800" y="4418012"/>
            <a:ext cx="3657600"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descr="Grey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2A70E6E-85C8-4BF8-9367-066D6D5DBFC2}" type="slidenum">
              <a:rPr lang="en-US" smtClean="0"/>
              <a:pPr/>
              <a:t>‹#›</a:t>
            </a:fld>
            <a:endParaRPr lang="en-US" dirty="0"/>
          </a:p>
        </p:txBody>
      </p:sp>
      <p:cxnSp>
        <p:nvCxnSpPr>
          <p:cNvPr id="8" name="Straight Connector 7"/>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086600" y="6356350"/>
            <a:ext cx="1066800" cy="365125"/>
          </a:xfrm>
        </p:spPr>
        <p:txBody>
          <a:bodyPr/>
          <a:lstStyle>
            <a:lvl1pPr>
              <a:defRPr>
                <a:solidFill>
                  <a:schemeClr val="bg1"/>
                </a:solidFill>
              </a:defRPr>
            </a:lvl1pPr>
          </a:lstStyle>
          <a:p>
            <a:endParaRPr lang="en-US" dirty="0"/>
          </a:p>
        </p:txBody>
      </p:sp>
      <p:sp>
        <p:nvSpPr>
          <p:cNvPr id="5" name="Footer Placeholder 4"/>
          <p:cNvSpPr>
            <a:spLocks noGrp="1"/>
          </p:cNvSpPr>
          <p:nvPr>
            <p:ph type="ftr" sz="quarter" idx="11"/>
          </p:nvPr>
        </p:nvSpPr>
        <p:spPr>
          <a:xfrm>
            <a:off x="4038600" y="6356350"/>
            <a:ext cx="2971800" cy="365125"/>
          </a:xfrm>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a:xfrm>
            <a:off x="8305800" y="6324600"/>
            <a:ext cx="685800" cy="396875"/>
          </a:xfrm>
        </p:spPr>
        <p:txBody>
          <a:bodyPr/>
          <a:lstStyle>
            <a:lvl1pPr>
              <a:defRPr>
                <a:solidFill>
                  <a:schemeClr val="bg1"/>
                </a:solidFill>
              </a:defRPr>
            </a:lvl1pPr>
          </a:lstStyle>
          <a:p>
            <a:fld id="{F2A70E6E-85C8-4BF8-9367-066D6D5DBFC2}" type="slidenum">
              <a:rPr lang="en-US" smtClean="0"/>
              <a:pPr/>
              <a:t>‹#›</a:t>
            </a:fld>
            <a:endParaRPr lang="en-US" dirty="0"/>
          </a:p>
        </p:txBody>
      </p:sp>
      <p:cxnSp>
        <p:nvCxnSpPr>
          <p:cNvPr id="8" name="Straight Connector 7"/>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Gold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solidFill>
                  <a:srgbClr val="C48E36"/>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2A70E6E-85C8-4BF8-9367-066D6D5DBFC2}" type="slidenum">
              <a:rPr lang="en-US" smtClean="0"/>
              <a:pPr/>
              <a:t>‹#›</a:t>
            </a:fld>
            <a:endParaRPr lang="en-US" dirty="0"/>
          </a:p>
        </p:txBody>
      </p:sp>
      <p:cxnSp>
        <p:nvCxnSpPr>
          <p:cNvPr id="8" name="Straight Connector 7"/>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8" name="Picture 7" descr="Blu_PP_sub_Orig_logo.jp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solidFill>
                  <a:srgbClr val="3E647E"/>
                </a:solidFil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bg1"/>
                </a:solidFill>
              </a:defRPr>
            </a:lvl1pPr>
          </a:lstStyle>
          <a:p>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2A70E6E-85C8-4BF8-9367-066D6D5DBFC2}" type="slidenum">
              <a:rPr lang="en-US" smtClean="0"/>
              <a:pPr/>
              <a:t>‹#›</a:t>
            </a:fld>
            <a:endParaRPr lang="en-US" dirty="0"/>
          </a:p>
        </p:txBody>
      </p:sp>
      <p:cxnSp>
        <p:nvCxnSpPr>
          <p:cNvPr id="9" name="Straight Connector 8"/>
          <p:cNvCxnSpPr/>
          <p:nvPr userDrawn="1"/>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R_PP_sub_Orig_logo.jpg"/>
          <p:cNvPicPr>
            <a:picLocks noChangeAspect="1"/>
          </p:cNvPicPr>
          <p:nvPr/>
        </p:nvPicPr>
        <p:blipFill>
          <a:blip r:embed="rId42"/>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7921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143000"/>
            <a:ext cx="8229600" cy="49831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477000"/>
            <a:ext cx="1066800" cy="258543"/>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5" name="Footer Placeholder 4"/>
          <p:cNvSpPr>
            <a:spLocks noGrp="1"/>
          </p:cNvSpPr>
          <p:nvPr>
            <p:ph type="ftr" sz="quarter" idx="3"/>
          </p:nvPr>
        </p:nvSpPr>
        <p:spPr>
          <a:xfrm>
            <a:off x="4191000" y="6477000"/>
            <a:ext cx="2895600" cy="258543"/>
          </a:xfrm>
          <a:prstGeom prst="rect">
            <a:avLst/>
          </a:prstGeom>
        </p:spPr>
        <p:txBody>
          <a:bodyPr vert="horz" lIns="91440" tIns="45720" rIns="91440" bIns="45720" rtlCol="0" anchor="ctr"/>
          <a:lstStyle>
            <a:lvl1pPr algn="ctr">
              <a:defRPr sz="800">
                <a:solidFill>
                  <a:schemeClr val="bg1"/>
                </a:solidFill>
              </a:defRPr>
            </a:lvl1pPr>
          </a:lstStyle>
          <a:p>
            <a:endParaRPr lang="en-US" dirty="0"/>
          </a:p>
        </p:txBody>
      </p:sp>
      <p:sp>
        <p:nvSpPr>
          <p:cNvPr id="6" name="Slide Number Placeholder 5"/>
          <p:cNvSpPr>
            <a:spLocks noGrp="1"/>
          </p:cNvSpPr>
          <p:nvPr>
            <p:ph type="sldNum" sz="quarter" idx="4"/>
          </p:nvPr>
        </p:nvSpPr>
        <p:spPr>
          <a:xfrm>
            <a:off x="8305800" y="6477000"/>
            <a:ext cx="685800" cy="258543"/>
          </a:xfrm>
          <a:prstGeom prst="rect">
            <a:avLst/>
          </a:prstGeom>
        </p:spPr>
        <p:txBody>
          <a:bodyPr vert="horz" lIns="91440" tIns="45720" rIns="91440" bIns="45720" rtlCol="0" anchor="ctr"/>
          <a:lstStyle>
            <a:lvl1pPr algn="r">
              <a:defRPr sz="1200">
                <a:solidFill>
                  <a:schemeClr val="bg1"/>
                </a:solidFill>
              </a:defRPr>
            </a:lvl1pPr>
          </a:lstStyle>
          <a:p>
            <a:fld id="{F2A70E6E-85C8-4BF8-9367-066D6D5DBFC2}" type="slidenum">
              <a:rPr lang="en-US" smtClean="0"/>
              <a:pPr/>
              <a:t>‹#›</a:t>
            </a:fld>
            <a:endParaRPr lang="en-US"/>
          </a:p>
        </p:txBody>
      </p:sp>
      <p:cxnSp>
        <p:nvCxnSpPr>
          <p:cNvPr id="8" name="Straight Connector 7"/>
          <p:cNvCxnSpPr/>
          <p:nvPr/>
        </p:nvCxnSpPr>
        <p:spPr>
          <a:xfrm>
            <a:off x="457200" y="990600"/>
            <a:ext cx="8229600" cy="1588"/>
          </a:xfrm>
          <a:prstGeom prst="line">
            <a:avLst/>
          </a:prstGeom>
          <a:ln w="3175">
            <a:solidFill>
              <a:srgbClr val="9D3637"/>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5" r:id="rId1"/>
    <p:sldLayoutId id="2147483649" r:id="rId2"/>
    <p:sldLayoutId id="2147483660" r:id="rId3"/>
    <p:sldLayoutId id="2147483666" r:id="rId4"/>
    <p:sldLayoutId id="2147483667" r:id="rId5"/>
    <p:sldLayoutId id="2147483671" r:id="rId6"/>
    <p:sldLayoutId id="2147483650" r:id="rId7"/>
    <p:sldLayoutId id="2147483668" r:id="rId8"/>
    <p:sldLayoutId id="2147483669" r:id="rId9"/>
    <p:sldLayoutId id="2147483670" r:id="rId10"/>
    <p:sldLayoutId id="2147483651" r:id="rId11"/>
    <p:sldLayoutId id="2147483661" r:id="rId12"/>
    <p:sldLayoutId id="2147483663" r:id="rId13"/>
    <p:sldLayoutId id="2147483662" r:id="rId14"/>
    <p:sldLayoutId id="2147483664" r:id="rId15"/>
    <p:sldLayoutId id="2147483652" r:id="rId16"/>
    <p:sldLayoutId id="2147483678" r:id="rId17"/>
    <p:sldLayoutId id="2147483679" r:id="rId18"/>
    <p:sldLayoutId id="2147483680" r:id="rId19"/>
    <p:sldLayoutId id="2147483681" r:id="rId20"/>
    <p:sldLayoutId id="2147483689" r:id="rId21"/>
    <p:sldLayoutId id="2147483653" r:id="rId22"/>
    <p:sldLayoutId id="2147483673" r:id="rId23"/>
    <p:sldLayoutId id="2147483654" r:id="rId24"/>
    <p:sldLayoutId id="2147483685" r:id="rId25"/>
    <p:sldLayoutId id="2147483686" r:id="rId26"/>
    <p:sldLayoutId id="2147483687" r:id="rId27"/>
    <p:sldLayoutId id="2147483688" r:id="rId28"/>
    <p:sldLayoutId id="2147483682" r:id="rId29"/>
    <p:sldLayoutId id="2147483656" r:id="rId30"/>
    <p:sldLayoutId id="2147483672" r:id="rId31"/>
    <p:sldLayoutId id="2147483683" r:id="rId32"/>
    <p:sldLayoutId id="2147483684" r:id="rId33"/>
    <p:sldLayoutId id="2147483657" r:id="rId34"/>
    <p:sldLayoutId id="2147483674" r:id="rId35"/>
    <p:sldLayoutId id="2147483675" r:id="rId36"/>
    <p:sldLayoutId id="2147483676" r:id="rId37"/>
    <p:sldLayoutId id="2147483677" r:id="rId38"/>
    <p:sldLayoutId id="2147483658" r:id="rId39"/>
    <p:sldLayoutId id="2147483659" r:id="rId40"/>
  </p:sldLayoutIdLst>
  <p:hf hdr="0" ftr="0" dt="0"/>
  <p:txStyles>
    <p:titleStyle>
      <a:lvl1pPr algn="l" defTabSz="914400" rtl="0" eaLnBrk="1" latinLnBrk="0" hangingPunct="1">
        <a:spcBef>
          <a:spcPct val="0"/>
        </a:spcBef>
        <a:buNone/>
        <a:defRPr sz="3600" b="1" kern="1200">
          <a:solidFill>
            <a:srgbClr val="9D3637"/>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81200"/>
            <a:ext cx="8229600" cy="838200"/>
          </a:xfrm>
        </p:spPr>
        <p:txBody>
          <a:bodyPr>
            <a:normAutofit/>
          </a:bodyPr>
          <a:lstStyle/>
          <a:p>
            <a:r>
              <a:rPr lang="en-US" dirty="0"/>
              <a:t>IHTSDO Observables </a:t>
            </a:r>
            <a:r>
              <a:rPr lang="en-US" dirty="0" smtClean="0"/>
              <a:t>Project Call</a:t>
            </a:r>
            <a:endParaRPr lang="en-US" dirty="0"/>
          </a:p>
        </p:txBody>
      </p:sp>
      <p:sp>
        <p:nvSpPr>
          <p:cNvPr id="7" name="Slide Number Placeholder 6"/>
          <p:cNvSpPr>
            <a:spLocks noGrp="1"/>
          </p:cNvSpPr>
          <p:nvPr>
            <p:ph type="sldNum" sz="quarter" idx="12"/>
          </p:nvPr>
        </p:nvSpPr>
        <p:spPr/>
        <p:txBody>
          <a:bodyPr/>
          <a:lstStyle/>
          <a:p>
            <a:fld id="{F2A70E6E-85C8-4BF8-9367-066D6D5DBFC2}" type="slidenum">
              <a:rPr lang="en-US" smtClean="0"/>
              <a:pPr/>
              <a:t>1</a:t>
            </a:fld>
            <a:endParaRPr lang="en-US"/>
          </a:p>
        </p:txBody>
      </p:sp>
      <p:sp>
        <p:nvSpPr>
          <p:cNvPr id="4" name="TextBox 3"/>
          <p:cNvSpPr txBox="1"/>
          <p:nvPr/>
        </p:nvSpPr>
        <p:spPr>
          <a:xfrm>
            <a:off x="457200" y="2895600"/>
            <a:ext cx="8686800" cy="3539430"/>
          </a:xfrm>
          <a:prstGeom prst="rect">
            <a:avLst/>
          </a:prstGeom>
          <a:noFill/>
        </p:spPr>
        <p:txBody>
          <a:bodyPr wrap="square" rtlCol="0">
            <a:spAutoFit/>
          </a:bodyPr>
          <a:lstStyle/>
          <a:p>
            <a:r>
              <a:rPr lang="en-US" sz="3200" dirty="0" smtClean="0">
                <a:solidFill>
                  <a:schemeClr val="bg1"/>
                </a:solidFill>
              </a:rPr>
              <a:t>November </a:t>
            </a:r>
            <a:r>
              <a:rPr lang="en-US" sz="3200" dirty="0" smtClean="0">
                <a:solidFill>
                  <a:schemeClr val="bg1"/>
                </a:solidFill>
              </a:rPr>
              <a:t>26</a:t>
            </a:r>
            <a:r>
              <a:rPr lang="en-US" sz="3200" dirty="0" smtClean="0">
                <a:solidFill>
                  <a:schemeClr val="bg1"/>
                </a:solidFill>
              </a:rPr>
              <a:t>, </a:t>
            </a:r>
            <a:r>
              <a:rPr lang="en-US" sz="3200" dirty="0" smtClean="0">
                <a:solidFill>
                  <a:schemeClr val="bg1"/>
                </a:solidFill>
              </a:rPr>
              <a:t>2012</a:t>
            </a:r>
          </a:p>
          <a:p>
            <a:endParaRPr lang="en-US" sz="3200" dirty="0" smtClean="0">
              <a:solidFill>
                <a:schemeClr val="bg1"/>
              </a:solidFill>
            </a:endParaRPr>
          </a:p>
          <a:p>
            <a:pPr marL="457200" indent="-457200">
              <a:buFont typeface="Arial" pitchFamily="34" charset="0"/>
              <a:buChar char="•"/>
            </a:pPr>
            <a:r>
              <a:rPr lang="en-US" sz="3200" dirty="0">
                <a:solidFill>
                  <a:schemeClr val="bg1"/>
                </a:solidFill>
              </a:rPr>
              <a:t>Brief introduction to </a:t>
            </a:r>
            <a:r>
              <a:rPr lang="en-US" sz="3200" dirty="0" smtClean="0">
                <a:solidFill>
                  <a:schemeClr val="bg1"/>
                </a:solidFill>
              </a:rPr>
              <a:t>the US VHA LEGO Project (an opportunity </a:t>
            </a:r>
            <a:r>
              <a:rPr lang="en-US" sz="3200" dirty="0">
                <a:solidFill>
                  <a:schemeClr val="bg1"/>
                </a:solidFill>
              </a:rPr>
              <a:t>to apply the new observables model to the "real </a:t>
            </a:r>
            <a:r>
              <a:rPr lang="en-US" sz="3200" dirty="0" smtClean="0">
                <a:solidFill>
                  <a:schemeClr val="bg1"/>
                </a:solidFill>
              </a:rPr>
              <a:t>world“)</a:t>
            </a:r>
            <a:endParaRPr lang="en-US" sz="3200" dirty="0" smtClean="0">
              <a:solidFill>
                <a:schemeClr val="bg1"/>
              </a:solidFill>
            </a:endParaRPr>
          </a:p>
          <a:p>
            <a:pPr marL="457200" indent="-457200">
              <a:buFont typeface="Arial" pitchFamily="34" charset="0"/>
              <a:buChar char="•"/>
            </a:pPr>
            <a:r>
              <a:rPr lang="en-US" sz="3200" dirty="0">
                <a:solidFill>
                  <a:schemeClr val="bg1"/>
                </a:solidFill>
              </a:rPr>
              <a:t>Questions on using </a:t>
            </a:r>
            <a:r>
              <a:rPr lang="en-US" sz="3200" dirty="0" smtClean="0">
                <a:solidFill>
                  <a:schemeClr val="bg1"/>
                </a:solidFill>
              </a:rPr>
              <a:t>specific attributes in the </a:t>
            </a:r>
            <a:r>
              <a:rPr lang="en-US" sz="3200" dirty="0">
                <a:solidFill>
                  <a:schemeClr val="bg1"/>
                </a:solidFill>
              </a:rPr>
              <a:t>new observables </a:t>
            </a:r>
            <a:r>
              <a:rPr lang="en-US" sz="3200" dirty="0" smtClean="0">
                <a:solidFill>
                  <a:schemeClr val="bg1"/>
                </a:solidFill>
              </a:rPr>
              <a:t>model</a:t>
            </a:r>
            <a:endParaRPr lang="en-US" sz="3200"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Brief project introduction</a:t>
            </a:r>
          </a:p>
        </p:txBody>
      </p:sp>
      <p:sp>
        <p:nvSpPr>
          <p:cNvPr id="3" name="Content Placeholder 2"/>
          <p:cNvSpPr>
            <a:spLocks noGrp="1"/>
          </p:cNvSpPr>
          <p:nvPr>
            <p:ph idx="1"/>
          </p:nvPr>
        </p:nvSpPr>
        <p:spPr>
          <a:xfrm>
            <a:off x="228600" y="1143000"/>
            <a:ext cx="8610600" cy="4983163"/>
          </a:xfrm>
        </p:spPr>
        <p:txBody>
          <a:bodyPr>
            <a:normAutofit/>
          </a:bodyPr>
          <a:lstStyle/>
          <a:p>
            <a:r>
              <a:rPr lang="en-US" sz="2400" dirty="0" smtClean="0"/>
              <a:t>Sponsored by US </a:t>
            </a:r>
            <a:r>
              <a:rPr lang="en-US" sz="2400" b="1" dirty="0" smtClean="0"/>
              <a:t>Veteran’s </a:t>
            </a:r>
            <a:r>
              <a:rPr lang="en-US" sz="2400" b="1" dirty="0"/>
              <a:t>Health Administration (VHA</a:t>
            </a:r>
            <a:r>
              <a:rPr lang="en-US" sz="2400" b="1" dirty="0" smtClean="0"/>
              <a:t>)</a:t>
            </a:r>
          </a:p>
          <a:p>
            <a:endParaRPr lang="en-US" sz="2400" b="1" dirty="0" smtClean="0"/>
          </a:p>
          <a:p>
            <a:r>
              <a:rPr lang="en-US" sz="2400" dirty="0" smtClean="0"/>
              <a:t>Explores </a:t>
            </a:r>
            <a:r>
              <a:rPr lang="en-US" sz="2400" dirty="0"/>
              <a:t>the feasibility of </a:t>
            </a:r>
            <a:r>
              <a:rPr lang="en-US" sz="2400" b="1" dirty="0"/>
              <a:t>applying </a:t>
            </a:r>
            <a:r>
              <a:rPr lang="en-US" sz="2400" b="1" dirty="0" smtClean="0"/>
              <a:t>an experimental </a:t>
            </a:r>
            <a:r>
              <a:rPr lang="en-US" sz="2400" b="1" dirty="0"/>
              <a:t>information </a:t>
            </a:r>
            <a:r>
              <a:rPr lang="en-US" sz="2400" b="1" dirty="0" smtClean="0"/>
              <a:t>model</a:t>
            </a:r>
            <a:r>
              <a:rPr lang="en-US" sz="2400" dirty="0" smtClean="0"/>
              <a:t> (called the SIM or Simple </a:t>
            </a:r>
            <a:r>
              <a:rPr lang="en-US" sz="2400" dirty="0"/>
              <a:t>Integrated </a:t>
            </a:r>
            <a:r>
              <a:rPr lang="en-US" sz="2400" dirty="0" smtClean="0"/>
              <a:t>Model) to </a:t>
            </a:r>
            <a:r>
              <a:rPr lang="en-US" sz="2400" b="1" dirty="0" smtClean="0"/>
              <a:t>VHA </a:t>
            </a:r>
            <a:r>
              <a:rPr lang="en-US" sz="2400" b="1" dirty="0"/>
              <a:t>Structured Data Entry Forms</a:t>
            </a:r>
            <a:r>
              <a:rPr lang="en-US" sz="2400" dirty="0" smtClean="0"/>
              <a:t>.</a:t>
            </a:r>
          </a:p>
          <a:p>
            <a:endParaRPr lang="en-US" sz="2400" dirty="0" smtClean="0"/>
          </a:p>
          <a:p>
            <a:r>
              <a:rPr lang="en-US" sz="2400" dirty="0" smtClean="0"/>
              <a:t>Focused on </a:t>
            </a:r>
            <a:r>
              <a:rPr lang="en-US" sz="2400" dirty="0"/>
              <a:t>modeling the multiple-choice questions and answers of the </a:t>
            </a:r>
            <a:r>
              <a:rPr lang="en-US" sz="2400" b="1" dirty="0"/>
              <a:t>VHA Progress Note Construction Set (PNCS)</a:t>
            </a:r>
            <a:r>
              <a:rPr lang="en-US" sz="2400" dirty="0"/>
              <a:t>  into </a:t>
            </a:r>
            <a:r>
              <a:rPr lang="en-US" sz="2400" b="1" dirty="0"/>
              <a:t>simple, consistent, accurate, and complete </a:t>
            </a:r>
            <a:r>
              <a:rPr lang="en-US" sz="2400" b="1" dirty="0" smtClean="0"/>
              <a:t>units, known as </a:t>
            </a:r>
            <a:r>
              <a:rPr lang="en-US" sz="2400" dirty="0" smtClean="0"/>
              <a:t>LEGOs (Lightweight Expressions of Granular Objects).</a:t>
            </a:r>
          </a:p>
          <a:p>
            <a:pPr marL="0" indent="0">
              <a:buNone/>
            </a:pPr>
            <a:endParaRPr lang="en-US" sz="2400" dirty="0"/>
          </a:p>
        </p:txBody>
      </p:sp>
      <p:sp>
        <p:nvSpPr>
          <p:cNvPr id="4" name="Slide Number Placeholder 3"/>
          <p:cNvSpPr>
            <a:spLocks noGrp="1"/>
          </p:cNvSpPr>
          <p:nvPr>
            <p:ph type="sldNum" sz="quarter" idx="12"/>
          </p:nvPr>
        </p:nvSpPr>
        <p:spPr/>
        <p:txBody>
          <a:bodyPr/>
          <a:lstStyle/>
          <a:p>
            <a:fld id="{F2A70E6E-85C8-4BF8-9367-066D6D5DBFC2}" type="slidenum">
              <a:rPr lang="en-US" smtClean="0"/>
              <a:pPr/>
              <a:t>2</a:t>
            </a:fld>
            <a:endParaRPr lang="en-US" dirty="0"/>
          </a:p>
        </p:txBody>
      </p:sp>
    </p:spTree>
    <p:extLst>
      <p:ext uri="{BB962C8B-B14F-4D97-AF65-F5344CB8AC3E}">
        <p14:creationId xmlns:p14="http://schemas.microsoft.com/office/powerpoint/2010/main" val="3343087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LEGO structure in XML</a:t>
            </a:r>
            <a:endParaRPr lang="en-US" dirty="0"/>
          </a:p>
        </p:txBody>
      </p:sp>
      <p:sp>
        <p:nvSpPr>
          <p:cNvPr id="3" name="Content Placeholder 2"/>
          <p:cNvSpPr>
            <a:spLocks noGrp="1"/>
          </p:cNvSpPr>
          <p:nvPr>
            <p:ph sz="half" idx="1"/>
          </p:nvPr>
        </p:nvSpPr>
        <p:spPr>
          <a:xfrm>
            <a:off x="457200" y="1066800"/>
            <a:ext cx="4648200" cy="5105400"/>
          </a:xfrm>
        </p:spPr>
        <p:txBody>
          <a:bodyPr>
            <a:noAutofit/>
          </a:bodyPr>
          <a:lstStyle/>
          <a:p>
            <a:pPr marL="0" indent="0">
              <a:buNone/>
            </a:pPr>
            <a:r>
              <a:rPr lang="en-US" sz="2000" dirty="0" smtClean="0">
                <a:latin typeface="Courier New" pitchFamily="49" charset="0"/>
                <a:cs typeface="Courier New" pitchFamily="49" charset="0"/>
              </a:rPr>
              <a:t>&lt;</a:t>
            </a:r>
            <a:r>
              <a:rPr lang="en-US" sz="2000" dirty="0" err="1" smtClean="0">
                <a:latin typeface="Courier New" pitchFamily="49" charset="0"/>
                <a:cs typeface="Courier New" pitchFamily="49" charset="0"/>
              </a:rPr>
              <a:t>lego</a:t>
            </a:r>
            <a:r>
              <a:rPr lang="en-US" sz="2000" dirty="0" smtClean="0">
                <a:latin typeface="Courier New" pitchFamily="49" charset="0"/>
                <a:cs typeface="Courier New" pitchFamily="49" charset="0"/>
              </a:rPr>
              <a:t>&gt;</a:t>
            </a:r>
          </a:p>
          <a:p>
            <a:pPr marL="400050" lvl="1" indent="0">
              <a:buNone/>
            </a:pPr>
            <a:r>
              <a:rPr lang="en-US" sz="2000" dirty="0" smtClean="0">
                <a:latin typeface="Courier New" pitchFamily="49" charset="0"/>
                <a:cs typeface="Courier New" pitchFamily="49" charset="0"/>
              </a:rPr>
              <a:t>&lt;assertion&gt;</a:t>
            </a:r>
          </a:p>
          <a:p>
            <a:pPr marL="400050" lvl="1" indent="0">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a:t>
            </a:r>
            <a:r>
              <a:rPr lang="en-US" sz="2000" b="1" dirty="0" smtClean="0">
                <a:solidFill>
                  <a:schemeClr val="accent2"/>
                </a:solidFill>
                <a:latin typeface="Courier New" pitchFamily="49" charset="0"/>
                <a:cs typeface="Courier New" pitchFamily="49" charset="0"/>
              </a:rPr>
              <a:t>&lt;discernible&gt;</a:t>
            </a:r>
          </a:p>
          <a:p>
            <a:pPr marL="400050" lvl="1" indent="0">
              <a:buNone/>
            </a:pPr>
            <a:r>
              <a:rPr lang="en-US" sz="2000" b="1" dirty="0" smtClean="0">
                <a:solidFill>
                  <a:schemeClr val="accent2"/>
                </a:solidFill>
                <a:latin typeface="Courier New" pitchFamily="49" charset="0"/>
                <a:cs typeface="Courier New" pitchFamily="49" charset="0"/>
              </a:rPr>
              <a:t>    &lt;concept&gt;</a:t>
            </a:r>
          </a:p>
          <a:p>
            <a:pPr marL="400050" lvl="1" indent="0">
              <a:buNone/>
            </a:pPr>
            <a:r>
              <a:rPr lang="en-US" sz="2000" b="1" dirty="0">
                <a:solidFill>
                  <a:schemeClr val="accent2"/>
                </a:solidFill>
                <a:latin typeface="Courier New" pitchFamily="49" charset="0"/>
                <a:cs typeface="Courier New" pitchFamily="49" charset="0"/>
              </a:rPr>
              <a:t> </a:t>
            </a:r>
            <a:r>
              <a:rPr lang="en-US" sz="2000" b="1" dirty="0" smtClean="0">
                <a:solidFill>
                  <a:schemeClr val="accent2"/>
                </a:solidFill>
                <a:latin typeface="Courier New" pitchFamily="49" charset="0"/>
                <a:cs typeface="Courier New" pitchFamily="49" charset="0"/>
              </a:rPr>
              <a:t>     &lt;</a:t>
            </a:r>
            <a:r>
              <a:rPr lang="en-US" sz="2000" b="1" dirty="0" err="1" smtClean="0">
                <a:solidFill>
                  <a:schemeClr val="accent2"/>
                </a:solidFill>
                <a:latin typeface="Courier New" pitchFamily="49" charset="0"/>
                <a:cs typeface="Courier New" pitchFamily="49" charset="0"/>
              </a:rPr>
              <a:t>rel</a:t>
            </a:r>
            <a:r>
              <a:rPr lang="en-US" sz="2000" b="1" dirty="0" smtClean="0">
                <a:solidFill>
                  <a:schemeClr val="accent2"/>
                </a:solidFill>
                <a:latin typeface="Courier New" pitchFamily="49" charset="0"/>
                <a:cs typeface="Courier New" pitchFamily="49" charset="0"/>
              </a:rPr>
              <a:t>&gt;</a:t>
            </a:r>
          </a:p>
          <a:p>
            <a:pPr marL="400050" lvl="1" indent="0">
              <a:buNone/>
            </a:pPr>
            <a:r>
              <a:rPr lang="en-US" sz="2000" b="1" dirty="0">
                <a:solidFill>
                  <a:schemeClr val="accent2"/>
                </a:solidFill>
                <a:latin typeface="Courier New" pitchFamily="49" charset="0"/>
                <a:cs typeface="Courier New" pitchFamily="49" charset="0"/>
              </a:rPr>
              <a:t> </a:t>
            </a:r>
            <a:r>
              <a:rPr lang="en-US" sz="2000" b="1" dirty="0" smtClean="0">
                <a:solidFill>
                  <a:schemeClr val="accent2"/>
                </a:solidFill>
                <a:latin typeface="Courier New" pitchFamily="49" charset="0"/>
                <a:cs typeface="Courier New" pitchFamily="49" charset="0"/>
              </a:rPr>
              <a:t>     &lt;/</a:t>
            </a:r>
            <a:r>
              <a:rPr lang="en-US" sz="2000" b="1" dirty="0" err="1" smtClean="0">
                <a:solidFill>
                  <a:schemeClr val="accent2"/>
                </a:solidFill>
                <a:latin typeface="Courier New" pitchFamily="49" charset="0"/>
                <a:cs typeface="Courier New" pitchFamily="49" charset="0"/>
              </a:rPr>
              <a:t>rel</a:t>
            </a:r>
            <a:r>
              <a:rPr lang="en-US" sz="2000" b="1" dirty="0" smtClean="0">
                <a:solidFill>
                  <a:schemeClr val="accent2"/>
                </a:solidFill>
                <a:latin typeface="Courier New" pitchFamily="49" charset="0"/>
                <a:cs typeface="Courier New" pitchFamily="49" charset="0"/>
              </a:rPr>
              <a:t>&gt;</a:t>
            </a:r>
          </a:p>
          <a:p>
            <a:pPr marL="400050" lvl="1" indent="0">
              <a:buNone/>
            </a:pPr>
            <a:r>
              <a:rPr lang="en-US" sz="2000" b="1" dirty="0">
                <a:solidFill>
                  <a:schemeClr val="accent2"/>
                </a:solidFill>
                <a:latin typeface="Courier New" pitchFamily="49" charset="0"/>
                <a:cs typeface="Courier New" pitchFamily="49" charset="0"/>
              </a:rPr>
              <a:t> </a:t>
            </a:r>
            <a:r>
              <a:rPr lang="en-US" sz="2000" b="1" dirty="0" smtClean="0">
                <a:solidFill>
                  <a:schemeClr val="accent2"/>
                </a:solidFill>
                <a:latin typeface="Courier New" pitchFamily="49" charset="0"/>
                <a:cs typeface="Courier New" pitchFamily="49" charset="0"/>
              </a:rPr>
              <a:t>   &lt;/concept&gt;</a:t>
            </a:r>
          </a:p>
          <a:p>
            <a:pPr marL="400050" lvl="1" indent="0">
              <a:buNone/>
            </a:pPr>
            <a:r>
              <a:rPr lang="en-US" sz="2000" b="1" dirty="0" smtClean="0">
                <a:solidFill>
                  <a:schemeClr val="accent2"/>
                </a:solidFill>
                <a:latin typeface="Courier New" pitchFamily="49" charset="0"/>
                <a:cs typeface="Courier New" pitchFamily="49" charset="0"/>
              </a:rPr>
              <a:t>  &lt;/discernible&gt;</a:t>
            </a:r>
          </a:p>
          <a:p>
            <a:pPr marL="400050" lvl="1" indent="0">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&lt;qualifier /&gt;</a:t>
            </a:r>
          </a:p>
          <a:p>
            <a:pPr marL="400050" lvl="1" indent="0">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&lt;value /&gt;</a:t>
            </a:r>
          </a:p>
          <a:p>
            <a:pPr marL="400050" lvl="1" indent="0">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&lt;timing /&gt;</a:t>
            </a:r>
          </a:p>
          <a:p>
            <a:pPr marL="400050" lvl="1" indent="0">
              <a:buNone/>
            </a:pPr>
            <a:r>
              <a:rPr lang="en-US" sz="2000" dirty="0" smtClean="0">
                <a:latin typeface="Courier New" pitchFamily="49" charset="0"/>
                <a:cs typeface="Courier New" pitchFamily="49" charset="0"/>
              </a:rPr>
              <a:t>  &lt;</a:t>
            </a:r>
            <a:r>
              <a:rPr lang="en-US" sz="2000" dirty="0" err="1" smtClean="0">
                <a:latin typeface="Courier New" pitchFamily="49" charset="0"/>
                <a:cs typeface="Courier New" pitchFamily="49" charset="0"/>
              </a:rPr>
              <a:t>assertionComponents</a:t>
            </a:r>
            <a:r>
              <a:rPr lang="en-US" sz="2000" dirty="0" smtClean="0">
                <a:latin typeface="Courier New" pitchFamily="49" charset="0"/>
                <a:cs typeface="Courier New" pitchFamily="49" charset="0"/>
              </a:rPr>
              <a:t>/&gt;</a:t>
            </a:r>
          </a:p>
          <a:p>
            <a:pPr marL="400050" lvl="1" indent="0">
              <a:buNone/>
            </a:pPr>
            <a:r>
              <a:rPr lang="en-US" sz="2000" dirty="0" smtClean="0">
                <a:latin typeface="Courier New" pitchFamily="49" charset="0"/>
                <a:cs typeface="Courier New" pitchFamily="49" charset="0"/>
              </a:rPr>
              <a:t>&lt;/assertion&gt;</a:t>
            </a:r>
          </a:p>
          <a:p>
            <a:pPr marL="0" indent="0">
              <a:buNone/>
            </a:pPr>
            <a:r>
              <a:rPr lang="en-US" sz="2000" dirty="0" smtClean="0">
                <a:latin typeface="Courier New" pitchFamily="49" charset="0"/>
                <a:cs typeface="Courier New" pitchFamily="49" charset="0"/>
              </a:rPr>
              <a:t>&lt;/</a:t>
            </a:r>
            <a:r>
              <a:rPr lang="en-US" sz="2000" dirty="0" err="1" smtClean="0">
                <a:latin typeface="Courier New" pitchFamily="49" charset="0"/>
                <a:cs typeface="Courier New" pitchFamily="49" charset="0"/>
              </a:rPr>
              <a:t>lego</a:t>
            </a:r>
            <a:r>
              <a:rPr lang="en-US" sz="2000" dirty="0" smtClean="0">
                <a:latin typeface="Courier New" pitchFamily="49" charset="0"/>
                <a:cs typeface="Courier New" pitchFamily="49" charset="0"/>
              </a:rPr>
              <a:t>&gt;</a:t>
            </a:r>
            <a:endParaRPr lang="en-US" sz="2000" dirty="0">
              <a:latin typeface="Courier New" pitchFamily="49" charset="0"/>
              <a:cs typeface="Courier New" pitchFamily="49" charset="0"/>
            </a:endParaRPr>
          </a:p>
          <a:p>
            <a:pPr marL="0" indent="0">
              <a:buNone/>
            </a:pPr>
            <a:r>
              <a:rPr lang="en-US" sz="2000" dirty="0">
                <a:latin typeface="Courier New" pitchFamily="49" charset="0"/>
                <a:cs typeface="Courier New" pitchFamily="49" charset="0"/>
              </a:rPr>
              <a:t>			</a:t>
            </a:r>
          </a:p>
        </p:txBody>
      </p:sp>
      <p:sp>
        <p:nvSpPr>
          <p:cNvPr id="5" name="Content Placeholder 4"/>
          <p:cNvSpPr>
            <a:spLocks noGrp="1"/>
          </p:cNvSpPr>
          <p:nvPr>
            <p:ph sz="half" idx="2"/>
          </p:nvPr>
        </p:nvSpPr>
        <p:spPr>
          <a:xfrm>
            <a:off x="5257800" y="1295400"/>
            <a:ext cx="3705726" cy="4830763"/>
          </a:xfrm>
        </p:spPr>
        <p:txBody>
          <a:bodyPr>
            <a:normAutofit fontScale="92500" lnSpcReduction="20000"/>
          </a:bodyPr>
          <a:lstStyle/>
          <a:p>
            <a:r>
              <a:rPr lang="en-US" sz="2400" dirty="0" smtClean="0"/>
              <a:t>SNOMED CT observable entity concepts with nested relationships, similar to a SNOMED CT expression in the compositional grammar</a:t>
            </a:r>
          </a:p>
          <a:p>
            <a:endParaRPr lang="en-US" sz="2400" dirty="0" smtClean="0"/>
          </a:p>
          <a:p>
            <a:r>
              <a:rPr lang="en-US" sz="2400" dirty="0" smtClean="0"/>
              <a:t>Using the new observables model (to avoid obsolescence)</a:t>
            </a:r>
          </a:p>
          <a:p>
            <a:endParaRPr lang="en-US" sz="2400" dirty="0" smtClean="0"/>
          </a:p>
          <a:p>
            <a:r>
              <a:rPr lang="en-US" sz="2400" dirty="0" smtClean="0"/>
              <a:t>Classifiable by extensions to existing SNOMED CT Description Logic (DL)</a:t>
            </a:r>
            <a:endParaRPr lang="en-US" sz="2400" dirty="0"/>
          </a:p>
        </p:txBody>
      </p:sp>
      <p:sp>
        <p:nvSpPr>
          <p:cNvPr id="4" name="Slide Number Placeholder 3"/>
          <p:cNvSpPr>
            <a:spLocks noGrp="1"/>
          </p:cNvSpPr>
          <p:nvPr>
            <p:ph type="sldNum" sz="quarter" idx="12"/>
          </p:nvPr>
        </p:nvSpPr>
        <p:spPr/>
        <p:txBody>
          <a:bodyPr/>
          <a:lstStyle/>
          <a:p>
            <a:fld id="{F2A70E6E-85C8-4BF8-9367-066D6D5DBFC2}" type="slidenum">
              <a:rPr lang="en-US" smtClean="0"/>
              <a:pPr/>
              <a:t>3</a:t>
            </a:fld>
            <a:endParaRPr lang="en-US" dirty="0"/>
          </a:p>
        </p:txBody>
      </p:sp>
      <p:sp>
        <p:nvSpPr>
          <p:cNvPr id="6" name="Right Brace 5"/>
          <p:cNvSpPr/>
          <p:nvPr/>
        </p:nvSpPr>
        <p:spPr>
          <a:xfrm>
            <a:off x="3467100" y="1828800"/>
            <a:ext cx="381000" cy="2133600"/>
          </a:xfrm>
          <a:prstGeom prst="rightBrace">
            <a:avLst/>
          </a:prstGeom>
          <a:ln w="381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7114677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 with the </a:t>
            </a:r>
            <a:r>
              <a:rPr lang="en-US" dirty="0"/>
              <a:t>Observables Project Group</a:t>
            </a:r>
          </a:p>
        </p:txBody>
      </p:sp>
      <p:sp>
        <p:nvSpPr>
          <p:cNvPr id="3" name="Content Placeholder 2"/>
          <p:cNvSpPr>
            <a:spLocks noGrp="1"/>
          </p:cNvSpPr>
          <p:nvPr>
            <p:ph idx="1"/>
          </p:nvPr>
        </p:nvSpPr>
        <p:spPr/>
        <p:txBody>
          <a:bodyPr>
            <a:normAutofit lnSpcReduction="10000"/>
          </a:bodyPr>
          <a:lstStyle/>
          <a:p>
            <a:r>
              <a:rPr lang="en-US" dirty="0"/>
              <a:t>To ensure that the new observables model is correctly and consistently applied to </a:t>
            </a:r>
            <a:r>
              <a:rPr lang="en-US" dirty="0" smtClean="0"/>
              <a:t>LEGOs.</a:t>
            </a:r>
          </a:p>
          <a:p>
            <a:endParaRPr lang="en-US" dirty="0" smtClean="0"/>
          </a:p>
          <a:p>
            <a:r>
              <a:rPr lang="en-US" dirty="0"/>
              <a:t>To gain experience with applying the new observables model in the </a:t>
            </a:r>
            <a:r>
              <a:rPr lang="en-US" dirty="0" smtClean="0"/>
              <a:t>“real world.”</a:t>
            </a:r>
          </a:p>
          <a:p>
            <a:endParaRPr lang="en-US" dirty="0" smtClean="0"/>
          </a:p>
          <a:p>
            <a:r>
              <a:rPr lang="en-US" dirty="0" smtClean="0"/>
              <a:t>To </a:t>
            </a:r>
            <a:r>
              <a:rPr lang="en-US" dirty="0"/>
              <a:t>suggest concepts that should be added to SNOMED CT in order to serve as role </a:t>
            </a:r>
            <a:r>
              <a:rPr lang="en-US" dirty="0" smtClean="0"/>
              <a:t>values.</a:t>
            </a:r>
          </a:p>
          <a:p>
            <a:endParaRPr lang="en-US" dirty="0" smtClean="0"/>
          </a:p>
          <a:p>
            <a:r>
              <a:rPr lang="en-US" dirty="0" smtClean="0"/>
              <a:t>To </a:t>
            </a:r>
            <a:r>
              <a:rPr lang="en-US" dirty="0"/>
              <a:t>identify areas where revisions to the new observables model may be </a:t>
            </a:r>
            <a:r>
              <a:rPr lang="en-US" dirty="0" smtClean="0"/>
              <a:t>warranted.</a:t>
            </a:r>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F2A70E6E-85C8-4BF8-9367-066D6D5DBFC2}" type="slidenum">
              <a:rPr lang="en-US" smtClean="0"/>
              <a:pPr/>
              <a:t>4</a:t>
            </a:fld>
            <a:endParaRPr lang="en-US" dirty="0"/>
          </a:p>
        </p:txBody>
      </p:sp>
    </p:spTree>
    <p:extLst>
      <p:ext uri="{BB962C8B-B14F-4D97-AF65-F5344CB8AC3E}">
        <p14:creationId xmlns:p14="http://schemas.microsoft.com/office/powerpoint/2010/main" val="3924047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Modeling non-laboratory observables</a:t>
            </a:r>
            <a:endParaRPr lang="en-US" dirty="0"/>
          </a:p>
        </p:txBody>
      </p:sp>
      <p:sp>
        <p:nvSpPr>
          <p:cNvPr id="3" name="Content Placeholder 2"/>
          <p:cNvSpPr>
            <a:spLocks noGrp="1"/>
          </p:cNvSpPr>
          <p:nvPr>
            <p:ph idx="1"/>
          </p:nvPr>
        </p:nvSpPr>
        <p:spPr/>
        <p:txBody>
          <a:bodyPr/>
          <a:lstStyle/>
          <a:p>
            <a:r>
              <a:rPr lang="en-US" dirty="0" smtClean="0"/>
              <a:t>Many LEGOs </a:t>
            </a:r>
            <a:r>
              <a:rPr lang="en-US" smtClean="0"/>
              <a:t>must represent non-laboratory </a:t>
            </a:r>
            <a:r>
              <a:rPr lang="en-US" dirty="0" smtClean="0"/>
              <a:t>observables. Are any additions to the model for such cases currently under discussion?</a:t>
            </a:r>
          </a:p>
          <a:p>
            <a:r>
              <a:rPr lang="en-US" dirty="0" smtClean="0"/>
              <a:t>Is there a subset of attributes typically used for modeling non-laboratory observables?</a:t>
            </a:r>
          </a:p>
          <a:p>
            <a:pPr lvl="1"/>
            <a:r>
              <a:rPr lang="en-US" dirty="0"/>
              <a:t>PROPERTY </a:t>
            </a:r>
            <a:r>
              <a:rPr lang="en-US" dirty="0" smtClean="0"/>
              <a:t>TYPE?</a:t>
            </a:r>
            <a:endParaRPr lang="en-US" dirty="0"/>
          </a:p>
          <a:p>
            <a:pPr lvl="1"/>
            <a:r>
              <a:rPr lang="en-US" dirty="0"/>
              <a:t>INHERES </a:t>
            </a:r>
            <a:r>
              <a:rPr lang="en-US" dirty="0" smtClean="0"/>
              <a:t>IN?</a:t>
            </a:r>
            <a:endParaRPr lang="en-US" dirty="0"/>
          </a:p>
          <a:p>
            <a:pPr lvl="1"/>
            <a:r>
              <a:rPr lang="en-US" dirty="0"/>
              <a:t>INHERENT </a:t>
            </a:r>
            <a:r>
              <a:rPr lang="en-US" dirty="0" smtClean="0"/>
              <a:t>LOCATION?</a:t>
            </a:r>
            <a:endParaRPr lang="en-US" dirty="0"/>
          </a:p>
          <a:p>
            <a:pPr lvl="1"/>
            <a:r>
              <a:rPr lang="en-US" dirty="0"/>
              <a:t>TOWARDS</a:t>
            </a:r>
            <a:r>
              <a:rPr lang="en-US" dirty="0" smtClean="0"/>
              <a:t>?</a:t>
            </a:r>
          </a:p>
          <a:p>
            <a:pPr lvl="1"/>
            <a:r>
              <a:rPr lang="en-US" dirty="0" smtClean="0"/>
              <a:t>Others?</a:t>
            </a:r>
            <a:endParaRPr lang="en-US" dirty="0"/>
          </a:p>
          <a:p>
            <a:endParaRPr lang="en-US" dirty="0"/>
          </a:p>
        </p:txBody>
      </p:sp>
      <p:sp>
        <p:nvSpPr>
          <p:cNvPr id="4" name="Slide Number Placeholder 3"/>
          <p:cNvSpPr>
            <a:spLocks noGrp="1"/>
          </p:cNvSpPr>
          <p:nvPr>
            <p:ph type="sldNum" sz="quarter" idx="12"/>
          </p:nvPr>
        </p:nvSpPr>
        <p:spPr/>
        <p:txBody>
          <a:bodyPr/>
          <a:lstStyle/>
          <a:p>
            <a:fld id="{F2A70E6E-85C8-4BF8-9367-066D6D5DBFC2}" type="slidenum">
              <a:rPr lang="en-US" smtClean="0"/>
              <a:pPr/>
              <a:t>5</a:t>
            </a:fld>
            <a:endParaRPr lang="en-US" dirty="0"/>
          </a:p>
        </p:txBody>
      </p:sp>
    </p:spTree>
    <p:extLst>
      <p:ext uri="{BB962C8B-B14F-4D97-AF65-F5344CB8AC3E}">
        <p14:creationId xmlns:p14="http://schemas.microsoft.com/office/powerpoint/2010/main" val="490748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438"/>
            <a:ext cx="8229600" cy="792162"/>
          </a:xfrm>
        </p:spPr>
        <p:txBody>
          <a:bodyPr>
            <a:normAutofit fontScale="90000"/>
          </a:bodyPr>
          <a:lstStyle/>
          <a:p>
            <a:r>
              <a:rPr lang="en-US" dirty="0" smtClean="0"/>
              <a:t>Use of the </a:t>
            </a:r>
            <a:r>
              <a:rPr lang="en-US" dirty="0"/>
              <a:t>PROPERTY </a:t>
            </a:r>
            <a:r>
              <a:rPr lang="en-US" dirty="0" smtClean="0"/>
              <a:t>TYPE attribute</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sz="2400" dirty="0"/>
              <a:t>Every example in the </a:t>
            </a:r>
            <a:r>
              <a:rPr lang="en-US" sz="2400" i="1" dirty="0"/>
              <a:t>Observables Style Guide </a:t>
            </a:r>
            <a:r>
              <a:rPr lang="en-US" sz="2400" dirty="0"/>
              <a:t>seems to have a </a:t>
            </a:r>
            <a:r>
              <a:rPr lang="en-US" sz="2400" dirty="0" smtClean="0"/>
              <a:t>PROPERTY TYPE attribute</a:t>
            </a:r>
            <a:r>
              <a:rPr lang="en-US" sz="2400" dirty="0"/>
              <a:t>. Is this attribute required</a:t>
            </a:r>
            <a:r>
              <a:rPr lang="en-US" sz="2400" dirty="0" smtClean="0"/>
              <a:t>?</a:t>
            </a:r>
          </a:p>
          <a:p>
            <a:endParaRPr lang="en-US" sz="2400" dirty="0"/>
          </a:p>
          <a:p>
            <a:r>
              <a:rPr lang="en-US" sz="2400" dirty="0"/>
              <a:t>Many LEGO observables do not have an obvious property type such as color or depth. An example is "</a:t>
            </a:r>
            <a:r>
              <a:rPr lang="en-US" sz="2400" b="1" dirty="0"/>
              <a:t>decubitus ulcer of the left heel</a:t>
            </a:r>
            <a:r>
              <a:rPr lang="en-US" sz="2400" dirty="0" smtClean="0"/>
              <a:t>.“</a:t>
            </a:r>
          </a:p>
          <a:p>
            <a:endParaRPr lang="en-US" sz="2400" dirty="0"/>
          </a:p>
          <a:p>
            <a:r>
              <a:rPr lang="en-US" sz="2400" dirty="0"/>
              <a:t>In such cases, </a:t>
            </a:r>
            <a:r>
              <a:rPr lang="en-US" sz="2400" dirty="0" smtClean="0"/>
              <a:t>would "</a:t>
            </a:r>
            <a:r>
              <a:rPr lang="en-US" sz="2400" b="1" dirty="0" smtClean="0"/>
              <a:t>Presence</a:t>
            </a:r>
            <a:r>
              <a:rPr lang="en-US" sz="2400" dirty="0" smtClean="0"/>
              <a:t>" </a:t>
            </a:r>
            <a:r>
              <a:rPr lang="en-US" sz="2400" dirty="0"/>
              <a:t>be an appropriate </a:t>
            </a:r>
            <a:r>
              <a:rPr lang="en-US" sz="2400" dirty="0" smtClean="0"/>
              <a:t>PROPERTY TYPE? </a:t>
            </a:r>
            <a:r>
              <a:rPr lang="en-US" sz="2400" dirty="0"/>
              <a:t>Or would it be preferable to omit the </a:t>
            </a:r>
            <a:r>
              <a:rPr lang="en-US" sz="2400" dirty="0" smtClean="0"/>
              <a:t>PROPERTY TYPE entirely</a:t>
            </a:r>
            <a:r>
              <a:rPr lang="en-US" sz="2400" dirty="0"/>
              <a:t>?</a:t>
            </a:r>
          </a:p>
          <a:p>
            <a:pPr marL="0" indent="0">
              <a:buNone/>
            </a:pPr>
            <a:endParaRPr lang="en-US" sz="2400" dirty="0"/>
          </a:p>
        </p:txBody>
      </p:sp>
      <p:sp>
        <p:nvSpPr>
          <p:cNvPr id="4" name="Slide Number Placeholder 3"/>
          <p:cNvSpPr>
            <a:spLocks noGrp="1"/>
          </p:cNvSpPr>
          <p:nvPr>
            <p:ph type="sldNum" sz="quarter" idx="12"/>
          </p:nvPr>
        </p:nvSpPr>
        <p:spPr/>
        <p:txBody>
          <a:bodyPr/>
          <a:lstStyle/>
          <a:p>
            <a:fld id="{F2A70E6E-85C8-4BF8-9367-066D6D5DBFC2}" type="slidenum">
              <a:rPr lang="en-US" smtClean="0"/>
              <a:pPr/>
              <a:t>6</a:t>
            </a:fld>
            <a:endParaRPr lang="en-US" dirty="0"/>
          </a:p>
        </p:txBody>
      </p:sp>
    </p:spTree>
    <p:extLst>
      <p:ext uri="{BB962C8B-B14F-4D97-AF65-F5344CB8AC3E}">
        <p14:creationId xmlns:p14="http://schemas.microsoft.com/office/powerpoint/2010/main" val="3308001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p:spPr>
        <p:txBody>
          <a:bodyPr>
            <a:normAutofit fontScale="90000"/>
          </a:bodyPr>
          <a:lstStyle/>
          <a:p>
            <a:r>
              <a:rPr lang="en-US" dirty="0" smtClean="0"/>
              <a:t>Use of INHERES IN and INHERENT LOCATION attributes</a:t>
            </a:r>
            <a:endParaRPr lang="en-US" dirty="0"/>
          </a:p>
        </p:txBody>
      </p:sp>
      <p:sp>
        <p:nvSpPr>
          <p:cNvPr id="3" name="Content Placeholder 2"/>
          <p:cNvSpPr>
            <a:spLocks noGrp="1"/>
          </p:cNvSpPr>
          <p:nvPr>
            <p:ph idx="1"/>
          </p:nvPr>
        </p:nvSpPr>
        <p:spPr/>
        <p:txBody>
          <a:bodyPr/>
          <a:lstStyle/>
          <a:p>
            <a:r>
              <a:rPr lang="en-US" dirty="0" smtClean="0"/>
              <a:t>Can either </a:t>
            </a:r>
            <a:r>
              <a:rPr lang="en-US" dirty="0"/>
              <a:t>of these be used without a Property Type attribute</a:t>
            </a:r>
            <a:r>
              <a:rPr lang="en-US" dirty="0" smtClean="0"/>
              <a:t>?</a:t>
            </a:r>
          </a:p>
          <a:p>
            <a:endParaRPr lang="en-US" dirty="0" smtClean="0"/>
          </a:p>
          <a:p>
            <a:r>
              <a:rPr lang="en-US" dirty="0"/>
              <a:t>There are cases where a morphologic abnormality (decubitus ulcer) must be connected to an anatomic site (left heel). Should INHERES IN typically be used with the morphologic abnormality and INHERENT LOCATION be used with the anatomic site?</a:t>
            </a:r>
            <a:endParaRPr lang="en-US" dirty="0"/>
          </a:p>
        </p:txBody>
      </p:sp>
      <p:sp>
        <p:nvSpPr>
          <p:cNvPr id="4" name="Slide Number Placeholder 3"/>
          <p:cNvSpPr>
            <a:spLocks noGrp="1"/>
          </p:cNvSpPr>
          <p:nvPr>
            <p:ph type="sldNum" sz="quarter" idx="12"/>
          </p:nvPr>
        </p:nvSpPr>
        <p:spPr/>
        <p:txBody>
          <a:bodyPr/>
          <a:lstStyle/>
          <a:p>
            <a:fld id="{F2A70E6E-85C8-4BF8-9367-066D6D5DBFC2}" type="slidenum">
              <a:rPr lang="en-US" smtClean="0"/>
              <a:pPr/>
              <a:t>7</a:t>
            </a:fld>
            <a:endParaRPr lang="en-US" dirty="0"/>
          </a:p>
        </p:txBody>
      </p:sp>
    </p:spTree>
    <p:extLst>
      <p:ext uri="{BB962C8B-B14F-4D97-AF65-F5344CB8AC3E}">
        <p14:creationId xmlns:p14="http://schemas.microsoft.com/office/powerpoint/2010/main" val="2912321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the TOWARDS attribute</a:t>
            </a:r>
            <a:endParaRPr lang="en-US" dirty="0"/>
          </a:p>
        </p:txBody>
      </p:sp>
      <p:sp>
        <p:nvSpPr>
          <p:cNvPr id="3" name="Content Placeholder 2"/>
          <p:cNvSpPr>
            <a:spLocks noGrp="1"/>
          </p:cNvSpPr>
          <p:nvPr>
            <p:ph idx="1"/>
          </p:nvPr>
        </p:nvSpPr>
        <p:spPr/>
        <p:txBody>
          <a:bodyPr>
            <a:normAutofit/>
          </a:bodyPr>
          <a:lstStyle/>
          <a:p>
            <a:r>
              <a:rPr lang="en-US" sz="2400" dirty="0"/>
              <a:t>The </a:t>
            </a:r>
            <a:r>
              <a:rPr lang="en-US" sz="2400" i="1" dirty="0"/>
              <a:t>Observables Style Guide</a:t>
            </a:r>
            <a:r>
              <a:rPr lang="en-US" sz="2400" dirty="0"/>
              <a:t> </a:t>
            </a:r>
            <a:r>
              <a:rPr lang="en-US" sz="2400" dirty="0" smtClean="0"/>
              <a:t>says: “This </a:t>
            </a:r>
            <a:r>
              <a:rPr lang="en-US" sz="2400" dirty="0"/>
              <a:t>attribute is used to specify the third element of a relational quality, the first two elements being the type of property and the entity in which the quality inheres</a:t>
            </a:r>
            <a:r>
              <a:rPr lang="en-US" sz="2400" dirty="0" smtClean="0"/>
              <a:t>.”</a:t>
            </a:r>
          </a:p>
          <a:p>
            <a:endParaRPr lang="en-US" sz="2400" dirty="0" smtClean="0"/>
          </a:p>
          <a:p>
            <a:r>
              <a:rPr lang="en-US" sz="2400" dirty="0" smtClean="0"/>
              <a:t>Further clarification </a:t>
            </a:r>
            <a:r>
              <a:rPr lang="en-US" sz="2400" dirty="0" smtClean="0"/>
              <a:t>of how to use this attribute (especially for non-laboratory observables) </a:t>
            </a:r>
            <a:r>
              <a:rPr lang="en-US" sz="2400" dirty="0" smtClean="0"/>
              <a:t>would </a:t>
            </a:r>
            <a:r>
              <a:rPr lang="en-US" sz="2400" dirty="0" smtClean="0"/>
              <a:t>be appreciated…</a:t>
            </a:r>
            <a:endParaRPr lang="en-US" sz="2400" dirty="0"/>
          </a:p>
        </p:txBody>
      </p:sp>
      <p:sp>
        <p:nvSpPr>
          <p:cNvPr id="4" name="Slide Number Placeholder 3"/>
          <p:cNvSpPr>
            <a:spLocks noGrp="1"/>
          </p:cNvSpPr>
          <p:nvPr>
            <p:ph type="sldNum" sz="quarter" idx="12"/>
          </p:nvPr>
        </p:nvSpPr>
        <p:spPr/>
        <p:txBody>
          <a:bodyPr/>
          <a:lstStyle/>
          <a:p>
            <a:fld id="{F2A70E6E-85C8-4BF8-9367-066D6D5DBFC2}" type="slidenum">
              <a:rPr lang="en-US" smtClean="0"/>
              <a:pPr/>
              <a:t>8</a:t>
            </a:fld>
            <a:endParaRPr lang="en-US" dirty="0"/>
          </a:p>
        </p:txBody>
      </p:sp>
    </p:spTree>
    <p:extLst>
      <p:ext uri="{BB962C8B-B14F-4D97-AF65-F5344CB8AC3E}">
        <p14:creationId xmlns:p14="http://schemas.microsoft.com/office/powerpoint/2010/main" val="3983646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792162"/>
          </a:xfrm>
        </p:spPr>
        <p:txBody>
          <a:bodyPr>
            <a:normAutofit fontScale="90000"/>
          </a:bodyPr>
          <a:lstStyle/>
          <a:p>
            <a:r>
              <a:rPr lang="en-US" dirty="0" smtClean="0"/>
              <a:t>Discussion of group process going forward</a:t>
            </a:r>
            <a:endParaRPr lang="en-US" dirty="0"/>
          </a:p>
        </p:txBody>
      </p:sp>
      <p:sp>
        <p:nvSpPr>
          <p:cNvPr id="3" name="Content Placeholder 2"/>
          <p:cNvSpPr>
            <a:spLocks noGrp="1"/>
          </p:cNvSpPr>
          <p:nvPr>
            <p:ph idx="1"/>
          </p:nvPr>
        </p:nvSpPr>
        <p:spPr/>
        <p:txBody>
          <a:bodyPr/>
          <a:lstStyle/>
          <a:p>
            <a:pPr marL="0" indent="0">
              <a:buNone/>
            </a:pPr>
            <a:r>
              <a:rPr lang="en-US" dirty="0" smtClean="0"/>
              <a:t>Goals from LEGO project perspective</a:t>
            </a:r>
          </a:p>
          <a:p>
            <a:r>
              <a:rPr lang="en-US" dirty="0" smtClean="0"/>
              <a:t>Ensure that LEGO modeling reflects current thinking on new observables model</a:t>
            </a:r>
          </a:p>
          <a:p>
            <a:r>
              <a:rPr lang="en-US" dirty="0" smtClean="0"/>
              <a:t>Provide feedback to group on difficult use cases encountered during LEGO modeling.</a:t>
            </a:r>
          </a:p>
          <a:p>
            <a:r>
              <a:rPr lang="en-US" dirty="0" smtClean="0"/>
              <a:t>Accommodate aggressive deliverable schedule for LEGO production</a:t>
            </a:r>
          </a:p>
          <a:p>
            <a:r>
              <a:rPr lang="en-US" dirty="0" smtClean="0"/>
              <a:t>Avoid disrupting work of </a:t>
            </a:r>
            <a:r>
              <a:rPr lang="en-US" dirty="0"/>
              <a:t>current </a:t>
            </a:r>
            <a:r>
              <a:rPr lang="en-US" dirty="0" smtClean="0"/>
              <a:t>Observables Project Group</a:t>
            </a:r>
            <a:endParaRPr lang="en-US" dirty="0"/>
          </a:p>
        </p:txBody>
      </p:sp>
      <p:sp>
        <p:nvSpPr>
          <p:cNvPr id="4" name="Slide Number Placeholder 3"/>
          <p:cNvSpPr>
            <a:spLocks noGrp="1"/>
          </p:cNvSpPr>
          <p:nvPr>
            <p:ph type="sldNum" sz="quarter" idx="12"/>
          </p:nvPr>
        </p:nvSpPr>
        <p:spPr/>
        <p:txBody>
          <a:bodyPr/>
          <a:lstStyle/>
          <a:p>
            <a:fld id="{F2A70E6E-85C8-4BF8-9367-066D6D5DBFC2}" type="slidenum">
              <a:rPr lang="en-US" smtClean="0"/>
              <a:pPr/>
              <a:t>9</a:t>
            </a:fld>
            <a:endParaRPr lang="en-US" dirty="0"/>
          </a:p>
        </p:txBody>
      </p:sp>
    </p:spTree>
    <p:extLst>
      <p:ext uri="{BB962C8B-B14F-4D97-AF65-F5344CB8AC3E}">
        <p14:creationId xmlns:p14="http://schemas.microsoft.com/office/powerpoint/2010/main" val="139158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Apelon Template 0625201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Apelon Template 06252012</Template>
  <TotalTime>9491</TotalTime>
  <Words>596</Words>
  <Application>Microsoft Office PowerPoint</Application>
  <PresentationFormat>On-screen Show (4:3)</PresentationFormat>
  <Paragraphs>79</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Apelon Template 06252012</vt:lpstr>
      <vt:lpstr>IHTSDO Observables Project Call</vt:lpstr>
      <vt:lpstr>Brief project introduction</vt:lpstr>
      <vt:lpstr>Basic LEGO structure in XML</vt:lpstr>
      <vt:lpstr>Work with the Observables Project Group</vt:lpstr>
      <vt:lpstr>Modeling non-laboratory observables</vt:lpstr>
      <vt:lpstr>Use of the PROPERTY TYPE attribute </vt:lpstr>
      <vt:lpstr>Use of INHERES IN and INHERENT LOCATION attributes</vt:lpstr>
      <vt:lpstr>Use of the TOWARDS attribute</vt:lpstr>
      <vt:lpstr>Discussion of group process going forward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David Sperzel</dc:creator>
  <cp:lastModifiedBy>David Sperzel</cp:lastModifiedBy>
  <cp:revision>71</cp:revision>
  <dcterms:created xsi:type="dcterms:W3CDTF">2012-10-11T05:42:02Z</dcterms:created>
  <dcterms:modified xsi:type="dcterms:W3CDTF">2012-11-26T16:47:15Z</dcterms:modified>
</cp:coreProperties>
</file>