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0"/>
  </p:notesMasterIdLst>
  <p:sldIdLst>
    <p:sldId id="272" r:id="rId2"/>
    <p:sldId id="267" r:id="rId3"/>
    <p:sldId id="268" r:id="rId4"/>
    <p:sldId id="269" r:id="rId5"/>
    <p:sldId id="270" r:id="rId6"/>
    <p:sldId id="271" r:id="rId7"/>
    <p:sldId id="257" r:id="rId8"/>
    <p:sldId id="258" r:id="rId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92" d="100"/>
          <a:sy n="92" d="100"/>
        </p:scale>
        <p:origin x="-1536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interSettings" Target="printerSettings/printerSettings1.bin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F53BC2-73A3-974F-B0CE-980E81698CCA}" type="datetimeFigureOut">
              <a:rPr lang="en-US" smtClean="0"/>
              <a:t>3/25/13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A3E2AE-264E-1B46-8016-F2F9C063FA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13467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1161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>
              <a:latin typeface="Calibri" charset="0"/>
            </a:endParaRPr>
          </a:p>
        </p:txBody>
      </p:sp>
      <p:sp>
        <p:nvSpPr>
          <p:cNvPr id="11162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D85243AC-4231-E54F-A32F-B69FC8A3C6B7}" type="slidenum">
              <a:rPr lang="en-US" sz="1200"/>
              <a:pPr eaLnBrk="1" hangingPunct="1"/>
              <a:t>7</a:t>
            </a:fld>
            <a:endParaRPr lang="en-US" sz="120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1264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>
              <a:latin typeface="Calibri" charset="0"/>
            </a:endParaRPr>
          </a:p>
        </p:txBody>
      </p:sp>
      <p:sp>
        <p:nvSpPr>
          <p:cNvPr id="11264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EF5A5FF6-4F53-354F-A59C-BD67EC52F155}" type="slidenum">
              <a:rPr lang="en-US" sz="1200"/>
              <a:pPr eaLnBrk="1" hangingPunct="1"/>
              <a:t>8</a:t>
            </a:fld>
            <a:endParaRPr lang="en-US" sz="120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3991B3-633F-5542-80C4-9D959EF20539}" type="datetimeFigureOut">
              <a:rPr lang="en-US" smtClean="0"/>
              <a:t>3/25/13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B5866F-BC17-6A4C-8F47-40E5E97E2C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98007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3991B3-633F-5542-80C4-9D959EF20539}" type="datetimeFigureOut">
              <a:rPr lang="en-US" smtClean="0"/>
              <a:t>3/25/13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B5866F-BC17-6A4C-8F47-40E5E97E2C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82847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3991B3-633F-5542-80C4-9D959EF20539}" type="datetimeFigureOut">
              <a:rPr lang="en-US" smtClean="0"/>
              <a:t>3/25/13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B5866F-BC17-6A4C-8F47-40E5E97E2C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29567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3991B3-633F-5542-80C4-9D959EF20539}" type="datetimeFigureOut">
              <a:rPr lang="en-US" smtClean="0"/>
              <a:t>3/25/13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B5866F-BC17-6A4C-8F47-40E5E97E2C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60210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3991B3-633F-5542-80C4-9D959EF20539}" type="datetimeFigureOut">
              <a:rPr lang="en-US" smtClean="0"/>
              <a:t>3/25/13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B5866F-BC17-6A4C-8F47-40E5E97E2C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09052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3991B3-633F-5542-80C4-9D959EF20539}" type="datetimeFigureOut">
              <a:rPr lang="en-US" smtClean="0"/>
              <a:t>3/25/13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B5866F-BC17-6A4C-8F47-40E5E97E2C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02343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3991B3-633F-5542-80C4-9D959EF20539}" type="datetimeFigureOut">
              <a:rPr lang="en-US" smtClean="0"/>
              <a:t>3/25/13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B5866F-BC17-6A4C-8F47-40E5E97E2C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13694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3991B3-633F-5542-80C4-9D959EF20539}" type="datetimeFigureOut">
              <a:rPr lang="en-US" smtClean="0"/>
              <a:t>3/25/13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B5866F-BC17-6A4C-8F47-40E5E97E2C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50498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3991B3-633F-5542-80C4-9D959EF20539}" type="datetimeFigureOut">
              <a:rPr lang="en-US" smtClean="0"/>
              <a:t>3/25/13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B5866F-BC17-6A4C-8F47-40E5E97E2C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62416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3991B3-633F-5542-80C4-9D959EF20539}" type="datetimeFigureOut">
              <a:rPr lang="en-US" smtClean="0"/>
              <a:t>3/25/13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B5866F-BC17-6A4C-8F47-40E5E97E2C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84609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3991B3-633F-5542-80C4-9D959EF20539}" type="datetimeFigureOut">
              <a:rPr lang="en-US" smtClean="0"/>
              <a:t>3/25/13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B5866F-BC17-6A4C-8F47-40E5E97E2C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53520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3991B3-633F-5542-80C4-9D959EF20539}" type="datetimeFigureOut">
              <a:rPr lang="en-US" smtClean="0"/>
              <a:t>3/25/13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B5866F-BC17-6A4C-8F47-40E5E97E2C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43668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Text Definitions and Concept Model for Susceptibility Tests</a:t>
            </a:r>
            <a:br>
              <a:rPr lang="en-US" dirty="0" smtClean="0"/>
            </a:br>
            <a:r>
              <a:rPr lang="en-US" sz="3600" dirty="0" smtClean="0"/>
              <a:t>(artf7619)</a:t>
            </a:r>
            <a:br>
              <a:rPr lang="en-US" sz="3600" dirty="0" smtClean="0"/>
            </a:br>
            <a:endParaRPr lang="en-US" sz="3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IHTSDO Observables Project call</a:t>
            </a:r>
          </a:p>
          <a:p>
            <a:r>
              <a:rPr lang="en-US" dirty="0" smtClean="0"/>
              <a:t>March 25, 2013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2403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 err="1" smtClean="0"/>
              <a:t>Ampicillin+Sulbactam</a:t>
            </a:r>
            <a:r>
              <a:rPr lang="en-US" sz="3600" dirty="0" smtClean="0"/>
              <a:t> [Susceptibility] by Minimum inhibitory concentration (MIC)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LOINC code = </a:t>
            </a:r>
            <a:r>
              <a:rPr lang="en-US" i="1" dirty="0" smtClean="0"/>
              <a:t>32-3</a:t>
            </a:r>
          </a:p>
          <a:p>
            <a:r>
              <a:rPr lang="en-US" dirty="0" smtClean="0"/>
              <a:t>Component = </a:t>
            </a:r>
            <a:r>
              <a:rPr lang="en-US" i="1" dirty="0" err="1" smtClean="0"/>
              <a:t>Ampicillin+Sulbactam</a:t>
            </a:r>
            <a:endParaRPr lang="en-US" i="1" dirty="0" smtClean="0"/>
          </a:p>
          <a:p>
            <a:r>
              <a:rPr lang="en-US" dirty="0" smtClean="0"/>
              <a:t>Property = </a:t>
            </a:r>
            <a:r>
              <a:rPr lang="en-US" i="1" dirty="0" err="1" smtClean="0"/>
              <a:t>Susc</a:t>
            </a:r>
            <a:endParaRPr lang="en-US" i="1" dirty="0" smtClean="0"/>
          </a:p>
          <a:p>
            <a:r>
              <a:rPr lang="en-US" dirty="0" smtClean="0"/>
              <a:t>Time Aspect = </a:t>
            </a:r>
            <a:r>
              <a:rPr lang="en-US" i="1" dirty="0" err="1" smtClean="0"/>
              <a:t>Pt</a:t>
            </a:r>
            <a:endParaRPr lang="en-US" i="1" dirty="0" smtClean="0"/>
          </a:p>
          <a:p>
            <a:r>
              <a:rPr lang="en-US" dirty="0" smtClean="0"/>
              <a:t>System = </a:t>
            </a:r>
            <a:r>
              <a:rPr lang="en-US" i="1" dirty="0" smtClean="0"/>
              <a:t>Isolate</a:t>
            </a:r>
          </a:p>
          <a:p>
            <a:r>
              <a:rPr lang="en-US" dirty="0" smtClean="0"/>
              <a:t>Scale = </a:t>
            </a:r>
            <a:r>
              <a:rPr lang="en-US" i="1" dirty="0" err="1" smtClean="0"/>
              <a:t>OrdQn</a:t>
            </a:r>
            <a:endParaRPr lang="en-US" i="1" dirty="0" smtClean="0"/>
          </a:p>
          <a:p>
            <a:r>
              <a:rPr lang="en-US" dirty="0" smtClean="0"/>
              <a:t>Method = </a:t>
            </a:r>
            <a:r>
              <a:rPr lang="en-US" i="1" dirty="0" smtClean="0"/>
              <a:t>MIC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25020856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Susceptibility</a:t>
            </a:r>
            <a:br>
              <a:rPr lang="en-US" dirty="0" smtClean="0"/>
            </a:br>
            <a:r>
              <a:rPr lang="en-US" dirty="0" smtClean="0"/>
              <a:t>(Property)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Not further defined in LOINC</a:t>
            </a:r>
          </a:p>
          <a:p>
            <a:r>
              <a:rPr lang="en-US" dirty="0" smtClean="0"/>
              <a:t>Essentially means “degree of inhibition of microbial (bacterial) growth”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06976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Quantitative or Ordinal</a:t>
            </a:r>
            <a:br>
              <a:rPr lang="en-US" dirty="0" smtClean="0"/>
            </a:br>
            <a:r>
              <a:rPr lang="en-US" dirty="0" smtClean="0"/>
              <a:t>(Scale)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Test can be reported as either </a:t>
            </a:r>
            <a:r>
              <a:rPr lang="en-US" dirty="0" err="1"/>
              <a:t>Ord</a:t>
            </a:r>
            <a:r>
              <a:rPr lang="en-US" dirty="0"/>
              <a:t> or </a:t>
            </a:r>
            <a:r>
              <a:rPr lang="en-US" dirty="0" err="1"/>
              <a:t>Qn</a:t>
            </a:r>
            <a:r>
              <a:rPr lang="en-US" dirty="0"/>
              <a:t>, e.g., an antimicrobial susceptibility that can be reported as resistant, intermediate, susceptible or as the mm diameter of the inhibition zone. (Previously named SQN) We discourage the use of </a:t>
            </a:r>
            <a:r>
              <a:rPr lang="en-US" dirty="0" err="1"/>
              <a:t>OrdQn</a:t>
            </a:r>
            <a:r>
              <a:rPr lang="en-US" dirty="0"/>
              <a:t> in other circumstances. 	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37177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Quantitative or Ordinal</a:t>
            </a:r>
            <a:br>
              <a:rPr lang="en-US" dirty="0" smtClean="0"/>
            </a:br>
            <a:r>
              <a:rPr lang="en-US" dirty="0" smtClean="0"/>
              <a:t>(Scale)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Quantitative/Ordinal (</a:t>
            </a:r>
            <a:r>
              <a:rPr lang="en-US" dirty="0" err="1" smtClean="0"/>
              <a:t>OrdQn</a:t>
            </a:r>
            <a:r>
              <a:rPr lang="en-US" dirty="0" smtClean="0"/>
              <a:t>): Rarely, a result can be reported in either an ordinal or quantitative scale. The principal example of this scale is a MIC, which can be reported as either resistant/intermediate/susceptible or by the MIC numeric value. The need for terms with </a:t>
            </a:r>
            <a:r>
              <a:rPr lang="en-US" dirty="0" err="1" smtClean="0"/>
              <a:t>OrdQn</a:t>
            </a:r>
            <a:r>
              <a:rPr lang="en-US" dirty="0" smtClean="0"/>
              <a:t> as scale was further obviated by clarification from HL7 that results such as "POS" and "NEG" should go in the OBX-8 field for normalcy status. Thus, LOINC codes with scale of </a:t>
            </a:r>
            <a:r>
              <a:rPr lang="en-US" dirty="0" err="1" smtClean="0"/>
              <a:t>Qn</a:t>
            </a:r>
            <a:r>
              <a:rPr lang="en-US" dirty="0" smtClean="0"/>
              <a:t> can be appropriately used in these cases even if the "values" coming back are coded interpretations of the true numeric result value.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18025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Drug Susceptibility Methods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80742569"/>
              </p:ext>
            </p:extLst>
          </p:nvPr>
        </p:nvGraphicFramePr>
        <p:xfrm>
          <a:off x="457200" y="1600200"/>
          <a:ext cx="8229600" cy="2763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Method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Description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Agar diffusion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Bacterial sensitivity via agar diffusion (Kirby-Bauer)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MIC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Minimum inhibitory concentration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MLC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Minimum lethal concentration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SBT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Serum bactericidal titer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Gradient strip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Susceptible by E-Test or gradient strip method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852694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Rounded Rectangle 80"/>
          <p:cNvSpPr/>
          <p:nvPr/>
        </p:nvSpPr>
        <p:spPr>
          <a:xfrm>
            <a:off x="2514600" y="4376035"/>
            <a:ext cx="2133600" cy="304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sz="2000" dirty="0">
                <a:solidFill>
                  <a:schemeClr val="bg1">
                    <a:lumMod val="85000"/>
                  </a:schemeClr>
                </a:solidFill>
                <a:ea typeface="ＭＳ Ｐゴシック" pitchFamily="-106" charset="-128"/>
              </a:rPr>
              <a:t>PRECONDITION</a:t>
            </a:r>
          </a:p>
        </p:txBody>
      </p:sp>
      <p:sp>
        <p:nvSpPr>
          <p:cNvPr id="9251" name="Rectangle 17"/>
          <p:cNvSpPr>
            <a:spLocks noChangeArrowheads="1"/>
          </p:cNvSpPr>
          <p:nvPr/>
        </p:nvSpPr>
        <p:spPr bwMode="auto">
          <a:xfrm>
            <a:off x="5715000" y="4376035"/>
            <a:ext cx="3124200" cy="280988"/>
          </a:xfrm>
          <a:prstGeom prst="rect">
            <a:avLst/>
          </a:prstGeom>
          <a:noFill/>
          <a:ln w="3175">
            <a:solidFill>
              <a:schemeClr val="bg1">
                <a:lumMod val="85000"/>
              </a:schemeClr>
            </a:solidFill>
            <a:miter lim="800000"/>
            <a:headEnd/>
            <a:tailEnd/>
          </a:ln>
        </p:spPr>
        <p:txBody>
          <a:bodyPr lIns="61448" tIns="30724" rIns="61448" bIns="30724" anchor="ctr"/>
          <a:lstStyle/>
          <a:p>
            <a:pPr algn="ctr">
              <a:defRPr/>
            </a:pPr>
            <a:r>
              <a:rPr lang="en-US" sz="2000">
                <a:solidFill>
                  <a:schemeClr val="bg1">
                    <a:lumMod val="85000"/>
                  </a:schemeClr>
                </a:solidFill>
                <a:latin typeface="Calibri" pitchFamily="34" charset="0"/>
                <a:ea typeface="+mn-ea"/>
              </a:rPr>
              <a:t>Body states</a:t>
            </a:r>
            <a:endParaRPr lang="en-US" sz="3200">
              <a:solidFill>
                <a:schemeClr val="bg1">
                  <a:lumMod val="85000"/>
                </a:schemeClr>
              </a:solidFill>
              <a:latin typeface="Calibri" pitchFamily="34" charset="0"/>
              <a:ea typeface="+mn-ea"/>
            </a:endParaRPr>
          </a:p>
        </p:txBody>
      </p:sp>
      <p:cxnSp>
        <p:nvCxnSpPr>
          <p:cNvPr id="9252" name="AutoShape 18"/>
          <p:cNvCxnSpPr>
            <a:cxnSpLocks noChangeShapeType="1"/>
            <a:stCxn id="81" idx="3"/>
            <a:endCxn id="9251" idx="1"/>
          </p:cNvCxnSpPr>
          <p:nvPr/>
        </p:nvCxnSpPr>
        <p:spPr bwMode="auto">
          <a:xfrm flipV="1">
            <a:off x="4648200" y="4517323"/>
            <a:ext cx="1066800" cy="11112"/>
          </a:xfrm>
          <a:prstGeom prst="straightConnector1">
            <a:avLst/>
          </a:prstGeom>
          <a:noFill/>
          <a:ln w="9525">
            <a:solidFill>
              <a:schemeClr val="bg1">
                <a:lumMod val="85000"/>
              </a:schemeClr>
            </a:solidFill>
            <a:round/>
            <a:headEnd/>
            <a:tailEnd type="triangle" w="med" len="med"/>
          </a:ln>
        </p:spPr>
      </p:cxnSp>
      <p:cxnSp>
        <p:nvCxnSpPr>
          <p:cNvPr id="9253" name="Elbow Connector 37"/>
          <p:cNvCxnSpPr>
            <a:cxnSpLocks noChangeShapeType="1"/>
            <a:stCxn id="32774" idx="3"/>
            <a:endCxn id="81" idx="1"/>
          </p:cNvCxnSpPr>
          <p:nvPr/>
        </p:nvCxnSpPr>
        <p:spPr bwMode="auto">
          <a:xfrm>
            <a:off x="1905000" y="3446463"/>
            <a:ext cx="609600" cy="1081972"/>
          </a:xfrm>
          <a:prstGeom prst="bentConnector3">
            <a:avLst>
              <a:gd name="adj1" fmla="val 50000"/>
            </a:avLst>
          </a:prstGeom>
          <a:noFill/>
          <a:ln w="12700">
            <a:solidFill>
              <a:schemeClr val="bg1">
                <a:lumMod val="85000"/>
              </a:schemeClr>
            </a:solidFill>
            <a:miter lim="800000"/>
            <a:headEnd/>
            <a:tailEnd type="triangle" w="med" len="med"/>
          </a:ln>
        </p:spPr>
      </p:cxnSp>
      <p:sp>
        <p:nvSpPr>
          <p:cNvPr id="32774" name="Rectangle 3"/>
          <p:cNvSpPr>
            <a:spLocks noChangeArrowheads="1"/>
          </p:cNvSpPr>
          <p:nvPr/>
        </p:nvSpPr>
        <p:spPr bwMode="auto">
          <a:xfrm>
            <a:off x="533400" y="3124200"/>
            <a:ext cx="1371600" cy="6445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61448" tIns="30724" rIns="61448" bIns="30724" anchor="ctr"/>
          <a:lstStyle/>
          <a:p>
            <a:pPr algn="ctr"/>
            <a:r>
              <a:rPr lang="en-US" sz="2000">
                <a:latin typeface="Calibri" charset="0"/>
              </a:rPr>
              <a:t>quality</a:t>
            </a:r>
            <a:endParaRPr lang="en-US" sz="1800">
              <a:latin typeface="Calibri" charset="0"/>
            </a:endParaRPr>
          </a:p>
        </p:txBody>
      </p:sp>
      <p:sp>
        <p:nvSpPr>
          <p:cNvPr id="15" name="Rounded Rectangle 14"/>
          <p:cNvSpPr/>
          <p:nvPr/>
        </p:nvSpPr>
        <p:spPr>
          <a:xfrm>
            <a:off x="2590800" y="1811043"/>
            <a:ext cx="2286000" cy="743017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sz="2000" dirty="0">
                <a:solidFill>
                  <a:schemeClr val="tx1"/>
                </a:solidFill>
                <a:ea typeface="ＭＳ Ｐゴシック" pitchFamily="-106" charset="-128"/>
              </a:rPr>
              <a:t>PROPERTY TYPE</a:t>
            </a:r>
          </a:p>
        </p:txBody>
      </p:sp>
      <p:sp>
        <p:nvSpPr>
          <p:cNvPr id="32776" name="Rectangle 17"/>
          <p:cNvSpPr>
            <a:spLocks noChangeArrowheads="1"/>
          </p:cNvSpPr>
          <p:nvPr/>
        </p:nvSpPr>
        <p:spPr bwMode="auto">
          <a:xfrm>
            <a:off x="5791200" y="1811043"/>
            <a:ext cx="2971800" cy="74301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61448" tIns="30724" rIns="61448" bIns="30724" anchor="ctr"/>
          <a:lstStyle/>
          <a:p>
            <a:pPr algn="ctr"/>
            <a:r>
              <a:rPr lang="en-US" sz="2000" dirty="0" smtClean="0">
                <a:solidFill>
                  <a:srgbClr val="000000"/>
                </a:solidFill>
                <a:latin typeface="Calibri" charset="0"/>
              </a:rPr>
              <a:t>Susceptibility (property) (qualifier value)</a:t>
            </a:r>
            <a:endParaRPr lang="en-US" sz="2000" dirty="0">
              <a:solidFill>
                <a:srgbClr val="000000"/>
              </a:solidFill>
              <a:latin typeface="Calibri" charset="0"/>
            </a:endParaRPr>
          </a:p>
        </p:txBody>
      </p:sp>
      <p:cxnSp>
        <p:nvCxnSpPr>
          <p:cNvPr id="32777" name="AutoShape 18"/>
          <p:cNvCxnSpPr>
            <a:cxnSpLocks noChangeShapeType="1"/>
            <a:stCxn id="15" idx="3"/>
            <a:endCxn id="32776" idx="1"/>
          </p:cNvCxnSpPr>
          <p:nvPr/>
        </p:nvCxnSpPr>
        <p:spPr bwMode="auto">
          <a:xfrm>
            <a:off x="4876800" y="2182552"/>
            <a:ext cx="914400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2778" name="TextBox 82"/>
          <p:cNvSpPr txBox="1">
            <a:spLocks noChangeArrowheads="1"/>
          </p:cNvSpPr>
          <p:nvPr/>
        </p:nvSpPr>
        <p:spPr bwMode="auto">
          <a:xfrm>
            <a:off x="2057400" y="533400"/>
            <a:ext cx="6090179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dirty="0" err="1" smtClean="0">
                <a:latin typeface="Arial" charset="0"/>
                <a:cs typeface="Arial" charset="0"/>
              </a:rPr>
              <a:t>Ampicillin+sulbactam</a:t>
            </a:r>
            <a:r>
              <a:rPr lang="en-US" dirty="0" smtClean="0">
                <a:latin typeface="Arial" charset="0"/>
                <a:cs typeface="Arial" charset="0"/>
              </a:rPr>
              <a:t> susceptibility (</a:t>
            </a:r>
            <a:r>
              <a:rPr lang="en-US" dirty="0">
                <a:latin typeface="Arial" charset="0"/>
                <a:cs typeface="Arial" charset="0"/>
              </a:rPr>
              <a:t>quality)</a:t>
            </a:r>
          </a:p>
        </p:txBody>
      </p:sp>
      <p:sp>
        <p:nvSpPr>
          <p:cNvPr id="32779" name="Rectangle 17"/>
          <p:cNvSpPr>
            <a:spLocks noChangeArrowheads="1"/>
          </p:cNvSpPr>
          <p:nvPr/>
        </p:nvSpPr>
        <p:spPr bwMode="auto">
          <a:xfrm>
            <a:off x="5791200" y="2767744"/>
            <a:ext cx="2971800" cy="66125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61448" tIns="30724" rIns="61448" bIns="30724" anchor="ctr"/>
          <a:lstStyle/>
          <a:p>
            <a:pPr algn="ctr"/>
            <a:r>
              <a:rPr lang="en-US" sz="2000" dirty="0" err="1" smtClean="0">
                <a:latin typeface="Calibri" charset="0"/>
              </a:rPr>
              <a:t>Superkingdom</a:t>
            </a:r>
            <a:r>
              <a:rPr lang="en-US" sz="2000" dirty="0" smtClean="0">
                <a:latin typeface="Calibri" charset="0"/>
              </a:rPr>
              <a:t> Bacteria (organism)</a:t>
            </a:r>
            <a:endParaRPr lang="en-US" sz="3200" dirty="0">
              <a:latin typeface="Calibri" charset="0"/>
            </a:endParaRPr>
          </a:p>
        </p:txBody>
      </p:sp>
      <p:cxnSp>
        <p:nvCxnSpPr>
          <p:cNvPr id="32780" name="AutoShape 18"/>
          <p:cNvCxnSpPr>
            <a:cxnSpLocks noChangeShapeType="1"/>
            <a:stCxn id="43" idx="3"/>
            <a:endCxn id="32779" idx="1"/>
          </p:cNvCxnSpPr>
          <p:nvPr/>
        </p:nvCxnSpPr>
        <p:spPr bwMode="auto">
          <a:xfrm>
            <a:off x="4648200" y="3077708"/>
            <a:ext cx="1143000" cy="20664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43" name="Rounded Rectangle 42"/>
          <p:cNvSpPr/>
          <p:nvPr/>
        </p:nvSpPr>
        <p:spPr>
          <a:xfrm>
            <a:off x="2590800" y="2767744"/>
            <a:ext cx="2057400" cy="619928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1"/>
            </a:solidFill>
            <a:prstDash val="solid"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sz="2000" dirty="0">
                <a:solidFill>
                  <a:schemeClr val="tx1"/>
                </a:solidFill>
                <a:ea typeface="ＭＳ Ｐゴシック" pitchFamily="-106" charset="-128"/>
              </a:rPr>
              <a:t>INHERES IN</a:t>
            </a:r>
          </a:p>
        </p:txBody>
      </p:sp>
      <p:sp>
        <p:nvSpPr>
          <p:cNvPr id="44" name="Rounded Rectangle 43"/>
          <p:cNvSpPr/>
          <p:nvPr/>
        </p:nvSpPr>
        <p:spPr>
          <a:xfrm>
            <a:off x="2579584" y="3581400"/>
            <a:ext cx="2514600" cy="686806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sz="2000" dirty="0">
                <a:solidFill>
                  <a:schemeClr val="tx1"/>
                </a:solidFill>
                <a:ea typeface="ＭＳ Ｐゴシック" pitchFamily="-106" charset="-128"/>
              </a:rPr>
              <a:t>TOWARDS</a:t>
            </a:r>
          </a:p>
        </p:txBody>
      </p:sp>
      <p:sp>
        <p:nvSpPr>
          <p:cNvPr id="32783" name="Rectangle 17"/>
          <p:cNvSpPr>
            <a:spLocks noChangeArrowheads="1"/>
          </p:cNvSpPr>
          <p:nvPr/>
        </p:nvSpPr>
        <p:spPr bwMode="auto">
          <a:xfrm>
            <a:off x="5779984" y="3605213"/>
            <a:ext cx="2971800" cy="63314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61448" tIns="30724" rIns="61448" bIns="30724" anchor="ctr"/>
          <a:lstStyle/>
          <a:p>
            <a:pPr algn="ctr"/>
            <a:r>
              <a:rPr lang="en-US" sz="2000" dirty="0" err="1">
                <a:latin typeface="Calibri" charset="0"/>
              </a:rPr>
              <a:t>A</a:t>
            </a:r>
            <a:r>
              <a:rPr lang="en-US" sz="2000" dirty="0" err="1" smtClean="0">
                <a:latin typeface="Calibri" charset="0"/>
              </a:rPr>
              <a:t>mpicillin+sulbactam</a:t>
            </a:r>
            <a:r>
              <a:rPr lang="en-US" sz="2000" dirty="0" smtClean="0">
                <a:latin typeface="Calibri" charset="0"/>
              </a:rPr>
              <a:t> (product)</a:t>
            </a:r>
            <a:endParaRPr lang="en-US" sz="3200" dirty="0">
              <a:latin typeface="Calibri" charset="0"/>
            </a:endParaRPr>
          </a:p>
        </p:txBody>
      </p:sp>
      <p:cxnSp>
        <p:nvCxnSpPr>
          <p:cNvPr id="32784" name="AutoShape 18"/>
          <p:cNvCxnSpPr>
            <a:cxnSpLocks noChangeShapeType="1"/>
            <a:stCxn id="44" idx="3"/>
            <a:endCxn id="32783" idx="1"/>
          </p:cNvCxnSpPr>
          <p:nvPr/>
        </p:nvCxnSpPr>
        <p:spPr bwMode="auto">
          <a:xfrm flipV="1">
            <a:off x="5094184" y="3921787"/>
            <a:ext cx="685800" cy="3016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2785" name="Elbow Connector 37"/>
          <p:cNvCxnSpPr>
            <a:cxnSpLocks noChangeShapeType="1"/>
            <a:stCxn id="32774" idx="3"/>
            <a:endCxn id="43" idx="1"/>
          </p:cNvCxnSpPr>
          <p:nvPr/>
        </p:nvCxnSpPr>
        <p:spPr bwMode="auto">
          <a:xfrm flipV="1">
            <a:off x="1905000" y="3077708"/>
            <a:ext cx="685800" cy="368755"/>
          </a:xfrm>
          <a:prstGeom prst="bentConnector3">
            <a:avLst>
              <a:gd name="adj1" fmla="val 50000"/>
            </a:avLst>
          </a:prstGeom>
          <a:noFill/>
          <a:ln w="12700">
            <a:solidFill>
              <a:schemeClr val="tx1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2786" name="Elbow Connector 37"/>
          <p:cNvCxnSpPr>
            <a:cxnSpLocks noChangeShapeType="1"/>
            <a:stCxn id="32774" idx="3"/>
            <a:endCxn id="44" idx="1"/>
          </p:cNvCxnSpPr>
          <p:nvPr/>
        </p:nvCxnSpPr>
        <p:spPr bwMode="auto">
          <a:xfrm>
            <a:off x="1905000" y="3446463"/>
            <a:ext cx="674584" cy="478340"/>
          </a:xfrm>
          <a:prstGeom prst="bentConnector3">
            <a:avLst>
              <a:gd name="adj1" fmla="val 50000"/>
            </a:avLst>
          </a:prstGeom>
          <a:noFill/>
          <a:ln w="12700">
            <a:solidFill>
              <a:schemeClr val="tx1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2787" name="Elbow Connector 37"/>
          <p:cNvCxnSpPr>
            <a:cxnSpLocks noChangeShapeType="1"/>
            <a:stCxn id="32774" idx="3"/>
            <a:endCxn id="15" idx="1"/>
          </p:cNvCxnSpPr>
          <p:nvPr/>
        </p:nvCxnSpPr>
        <p:spPr bwMode="auto">
          <a:xfrm flipV="1">
            <a:off x="1905000" y="2182552"/>
            <a:ext cx="685800" cy="1263911"/>
          </a:xfrm>
          <a:prstGeom prst="bentConnector3">
            <a:avLst>
              <a:gd name="adj1" fmla="val 50000"/>
            </a:avLst>
          </a:prstGeom>
          <a:noFill/>
          <a:ln w="12700">
            <a:solidFill>
              <a:schemeClr val="tx1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  <p:extLst>
      <p:ext uri="{BB962C8B-B14F-4D97-AF65-F5344CB8AC3E}">
        <p14:creationId xmlns:p14="http://schemas.microsoft.com/office/powerpoint/2010/main" val="29318899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277" name="Elbow Connector 37"/>
          <p:cNvCxnSpPr>
            <a:cxnSpLocks noChangeShapeType="1"/>
            <a:stCxn id="33833" idx="3"/>
            <a:endCxn id="81" idx="1"/>
          </p:cNvCxnSpPr>
          <p:nvPr/>
        </p:nvCxnSpPr>
        <p:spPr bwMode="auto">
          <a:xfrm>
            <a:off x="2286000" y="2705100"/>
            <a:ext cx="304217" cy="1021875"/>
          </a:xfrm>
          <a:prstGeom prst="bentConnector3">
            <a:avLst>
              <a:gd name="adj1" fmla="val 50000"/>
            </a:avLst>
          </a:prstGeom>
          <a:noFill/>
          <a:ln w="12700">
            <a:solidFill>
              <a:schemeClr val="bg1">
                <a:lumMod val="85000"/>
              </a:schemeClr>
            </a:solidFill>
            <a:miter lim="800000"/>
            <a:headEnd/>
            <a:tailEnd type="triangle" w="med" len="med"/>
          </a:ln>
        </p:spPr>
      </p:cxnSp>
      <p:sp>
        <p:nvSpPr>
          <p:cNvPr id="81" name="Rounded Rectangle 80"/>
          <p:cNvSpPr/>
          <p:nvPr/>
        </p:nvSpPr>
        <p:spPr>
          <a:xfrm>
            <a:off x="2590217" y="3574575"/>
            <a:ext cx="2133600" cy="304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sz="2000" dirty="0">
                <a:solidFill>
                  <a:schemeClr val="bg1">
                    <a:lumMod val="85000"/>
                  </a:schemeClr>
                </a:solidFill>
                <a:ea typeface="ＭＳ Ｐゴシック" pitchFamily="-106" charset="-128"/>
              </a:rPr>
              <a:t>PRECONDITION</a:t>
            </a:r>
          </a:p>
        </p:txBody>
      </p:sp>
      <p:cxnSp>
        <p:nvCxnSpPr>
          <p:cNvPr id="10276" name="AutoShape 18"/>
          <p:cNvCxnSpPr>
            <a:cxnSpLocks noChangeShapeType="1"/>
            <a:stCxn id="81" idx="3"/>
            <a:endCxn id="10275" idx="1"/>
          </p:cNvCxnSpPr>
          <p:nvPr/>
        </p:nvCxnSpPr>
        <p:spPr bwMode="auto">
          <a:xfrm flipV="1">
            <a:off x="4723817" y="3715863"/>
            <a:ext cx="1066800" cy="11112"/>
          </a:xfrm>
          <a:prstGeom prst="straightConnector1">
            <a:avLst/>
          </a:prstGeom>
          <a:noFill/>
          <a:ln w="9525">
            <a:solidFill>
              <a:schemeClr val="bg1">
                <a:lumMod val="85000"/>
              </a:schemeClr>
            </a:solidFill>
            <a:round/>
            <a:headEnd/>
            <a:tailEnd type="triangle" w="med" len="med"/>
          </a:ln>
        </p:spPr>
      </p:cxnSp>
      <p:sp>
        <p:nvSpPr>
          <p:cNvPr id="33797" name="Rectangle 3"/>
          <p:cNvSpPr>
            <a:spLocks noChangeArrowheads="1"/>
          </p:cNvSpPr>
          <p:nvPr/>
        </p:nvSpPr>
        <p:spPr bwMode="auto">
          <a:xfrm>
            <a:off x="152400" y="3733800"/>
            <a:ext cx="1371600" cy="6445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61448" tIns="30724" rIns="61448" bIns="30724" anchor="ctr"/>
          <a:lstStyle/>
          <a:p>
            <a:pPr algn="ctr"/>
            <a:r>
              <a:rPr lang="en-US" sz="2000">
                <a:latin typeface="Calibri" charset="0"/>
              </a:rPr>
              <a:t>observable</a:t>
            </a:r>
            <a:endParaRPr lang="en-US" sz="1800">
              <a:latin typeface="Calibri" charset="0"/>
            </a:endParaRPr>
          </a:p>
        </p:txBody>
      </p:sp>
      <p:sp>
        <p:nvSpPr>
          <p:cNvPr id="15" name="Rounded Rectangle 14"/>
          <p:cNvSpPr/>
          <p:nvPr/>
        </p:nvSpPr>
        <p:spPr>
          <a:xfrm>
            <a:off x="2590800" y="1076466"/>
            <a:ext cx="2286000" cy="724724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sz="2000" dirty="0">
                <a:solidFill>
                  <a:schemeClr val="tx1"/>
                </a:solidFill>
                <a:ea typeface="ＭＳ Ｐゴシック" pitchFamily="-106" charset="-128"/>
              </a:rPr>
              <a:t>PROPERTY TYPE</a:t>
            </a:r>
          </a:p>
        </p:txBody>
      </p:sp>
      <p:sp>
        <p:nvSpPr>
          <p:cNvPr id="33799" name="Rectangle 17"/>
          <p:cNvSpPr>
            <a:spLocks noChangeArrowheads="1"/>
          </p:cNvSpPr>
          <p:nvPr/>
        </p:nvSpPr>
        <p:spPr bwMode="auto">
          <a:xfrm>
            <a:off x="5791200" y="1076466"/>
            <a:ext cx="2971800" cy="724724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61448" tIns="30724" rIns="61448" bIns="30724" anchor="ctr"/>
          <a:lstStyle/>
          <a:p>
            <a:pPr algn="ctr"/>
            <a:r>
              <a:rPr lang="en-US" sz="2000" dirty="0" smtClean="0">
                <a:solidFill>
                  <a:srgbClr val="000000"/>
                </a:solidFill>
                <a:latin typeface="Calibri" charset="0"/>
              </a:rPr>
              <a:t>Susceptibility (property) (qualifier value)</a:t>
            </a:r>
            <a:endParaRPr lang="en-US" sz="2000" dirty="0">
              <a:solidFill>
                <a:srgbClr val="000000"/>
              </a:solidFill>
              <a:latin typeface="Calibri" charset="0"/>
            </a:endParaRPr>
          </a:p>
        </p:txBody>
      </p:sp>
      <p:cxnSp>
        <p:nvCxnSpPr>
          <p:cNvPr id="33800" name="AutoShape 18"/>
          <p:cNvCxnSpPr>
            <a:cxnSpLocks noChangeShapeType="1"/>
            <a:stCxn id="15" idx="3"/>
            <a:endCxn id="33799" idx="1"/>
          </p:cNvCxnSpPr>
          <p:nvPr/>
        </p:nvCxnSpPr>
        <p:spPr bwMode="auto">
          <a:xfrm>
            <a:off x="4876800" y="1438828"/>
            <a:ext cx="914400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65" name="Rounded Rectangle 64"/>
          <p:cNvSpPr/>
          <p:nvPr/>
        </p:nvSpPr>
        <p:spPr>
          <a:xfrm>
            <a:off x="2514600" y="3926796"/>
            <a:ext cx="2286000" cy="615225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sz="2000" dirty="0">
                <a:solidFill>
                  <a:schemeClr val="tx1"/>
                </a:solidFill>
                <a:ea typeface="ＭＳ Ｐゴシック" pitchFamily="-106" charset="-128"/>
              </a:rPr>
              <a:t>TIME ASPECT</a:t>
            </a:r>
          </a:p>
        </p:txBody>
      </p:sp>
      <p:sp>
        <p:nvSpPr>
          <p:cNvPr id="66" name="Rounded Rectangle 65"/>
          <p:cNvSpPr/>
          <p:nvPr/>
        </p:nvSpPr>
        <p:spPr>
          <a:xfrm>
            <a:off x="2514600" y="4550955"/>
            <a:ext cx="2286000" cy="708964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sz="2000" dirty="0">
                <a:solidFill>
                  <a:schemeClr val="tx1"/>
                </a:solidFill>
                <a:ea typeface="ＭＳ Ｐゴシック" pitchFamily="-106" charset="-128"/>
              </a:rPr>
              <a:t>SCALE</a:t>
            </a:r>
          </a:p>
        </p:txBody>
      </p:sp>
      <p:sp>
        <p:nvSpPr>
          <p:cNvPr id="33803" name="Rectangle 17"/>
          <p:cNvSpPr>
            <a:spLocks noChangeArrowheads="1"/>
          </p:cNvSpPr>
          <p:nvPr/>
        </p:nvSpPr>
        <p:spPr bwMode="auto">
          <a:xfrm>
            <a:off x="5105400" y="3931774"/>
            <a:ext cx="3200400" cy="567161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61448" tIns="30724" rIns="61448" bIns="30724" anchor="ctr"/>
          <a:lstStyle/>
          <a:p>
            <a:pPr algn="ctr"/>
            <a:r>
              <a:rPr lang="en-US" sz="2000" dirty="0" smtClean="0">
                <a:solidFill>
                  <a:srgbClr val="000000"/>
                </a:solidFill>
                <a:latin typeface="Calibri" charset="0"/>
              </a:rPr>
              <a:t>single point in time (qualifier value)</a:t>
            </a:r>
            <a:endParaRPr lang="en-US" sz="3200" dirty="0">
              <a:latin typeface="Calibri" charset="0"/>
            </a:endParaRPr>
          </a:p>
        </p:txBody>
      </p:sp>
      <p:cxnSp>
        <p:nvCxnSpPr>
          <p:cNvPr id="33804" name="AutoShape 18"/>
          <p:cNvCxnSpPr>
            <a:cxnSpLocks noChangeShapeType="1"/>
            <a:stCxn id="65" idx="3"/>
            <a:endCxn id="33803" idx="1"/>
          </p:cNvCxnSpPr>
          <p:nvPr/>
        </p:nvCxnSpPr>
        <p:spPr bwMode="auto">
          <a:xfrm flipV="1">
            <a:off x="4800600" y="4215355"/>
            <a:ext cx="304800" cy="19054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3805" name="Rectangle 17"/>
          <p:cNvSpPr>
            <a:spLocks noChangeArrowheads="1"/>
          </p:cNvSpPr>
          <p:nvPr/>
        </p:nvSpPr>
        <p:spPr bwMode="auto">
          <a:xfrm>
            <a:off x="5105400" y="4550955"/>
            <a:ext cx="3200400" cy="708964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61448" tIns="30724" rIns="61448" bIns="30724" anchor="ctr"/>
          <a:lstStyle/>
          <a:p>
            <a:pPr algn="ctr"/>
            <a:r>
              <a:rPr lang="en-US" sz="2000" dirty="0" smtClean="0">
                <a:solidFill>
                  <a:srgbClr val="000000"/>
                </a:solidFill>
                <a:latin typeface="Calibri" charset="0"/>
              </a:rPr>
              <a:t>ordinal OR </a:t>
            </a:r>
            <a:r>
              <a:rPr lang="en-US" sz="2000" dirty="0" smtClean="0">
                <a:solidFill>
                  <a:srgbClr val="FF0000"/>
                </a:solidFill>
                <a:latin typeface="Calibri" charset="0"/>
              </a:rPr>
              <a:t>quantitative</a:t>
            </a:r>
            <a:r>
              <a:rPr lang="en-US" sz="2000" dirty="0" smtClean="0">
                <a:solidFill>
                  <a:srgbClr val="000000"/>
                </a:solidFill>
                <a:latin typeface="Calibri" charset="0"/>
              </a:rPr>
              <a:t> value (qualifier value)</a:t>
            </a:r>
            <a:endParaRPr lang="en-US" sz="3200" dirty="0">
              <a:latin typeface="Calibri" charset="0"/>
            </a:endParaRPr>
          </a:p>
        </p:txBody>
      </p:sp>
      <p:cxnSp>
        <p:nvCxnSpPr>
          <p:cNvPr id="33806" name="AutoShape 18"/>
          <p:cNvCxnSpPr>
            <a:cxnSpLocks noChangeShapeType="1"/>
            <a:stCxn id="66" idx="3"/>
            <a:endCxn id="33805" idx="1"/>
          </p:cNvCxnSpPr>
          <p:nvPr/>
        </p:nvCxnSpPr>
        <p:spPr bwMode="auto">
          <a:xfrm>
            <a:off x="4800600" y="4905437"/>
            <a:ext cx="304800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3807" name="AutoShape 21"/>
          <p:cNvCxnSpPr>
            <a:cxnSpLocks noChangeShapeType="1"/>
            <a:stCxn id="33797" idx="3"/>
            <a:endCxn id="65" idx="1"/>
          </p:cNvCxnSpPr>
          <p:nvPr/>
        </p:nvCxnSpPr>
        <p:spPr bwMode="auto">
          <a:xfrm>
            <a:off x="1524000" y="4056063"/>
            <a:ext cx="990600" cy="178346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3808" name="AutoShape 21"/>
          <p:cNvCxnSpPr>
            <a:cxnSpLocks noChangeShapeType="1"/>
            <a:stCxn id="33797" idx="3"/>
            <a:endCxn id="66" idx="1"/>
          </p:cNvCxnSpPr>
          <p:nvPr/>
        </p:nvCxnSpPr>
        <p:spPr bwMode="auto">
          <a:xfrm>
            <a:off x="1524000" y="4056063"/>
            <a:ext cx="990600" cy="849374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3809" name="TextBox 82"/>
          <p:cNvSpPr txBox="1">
            <a:spLocks noChangeArrowheads="1"/>
          </p:cNvSpPr>
          <p:nvPr/>
        </p:nvSpPr>
        <p:spPr bwMode="auto">
          <a:xfrm>
            <a:off x="2057400" y="533400"/>
            <a:ext cx="670618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dirty="0" err="1" smtClean="0">
                <a:latin typeface="Arial" charset="0"/>
                <a:cs typeface="Arial" charset="0"/>
              </a:rPr>
              <a:t>Ampicillin+sulbactam</a:t>
            </a:r>
            <a:r>
              <a:rPr lang="en-US" dirty="0" smtClean="0">
                <a:latin typeface="Arial" charset="0"/>
                <a:cs typeface="Arial" charset="0"/>
              </a:rPr>
              <a:t> susceptibility </a:t>
            </a:r>
            <a:r>
              <a:rPr lang="en-US" dirty="0" smtClean="0">
                <a:latin typeface="Arial" charset="0"/>
                <a:cs typeface="Arial" charset="0"/>
              </a:rPr>
              <a:t>(</a:t>
            </a:r>
            <a:r>
              <a:rPr lang="en-US" dirty="0">
                <a:latin typeface="Arial" charset="0"/>
                <a:cs typeface="Arial" charset="0"/>
              </a:rPr>
              <a:t>observable)</a:t>
            </a:r>
          </a:p>
        </p:txBody>
      </p:sp>
      <p:sp>
        <p:nvSpPr>
          <p:cNvPr id="33810" name="Rectangle 17"/>
          <p:cNvSpPr>
            <a:spLocks noChangeArrowheads="1"/>
          </p:cNvSpPr>
          <p:nvPr/>
        </p:nvSpPr>
        <p:spPr bwMode="auto">
          <a:xfrm>
            <a:off x="5790617" y="1913399"/>
            <a:ext cx="2971800" cy="74677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61448" tIns="30724" rIns="61448" bIns="30724" anchor="ctr"/>
          <a:lstStyle/>
          <a:p>
            <a:pPr algn="ctr"/>
            <a:r>
              <a:rPr lang="en-US" sz="2000" dirty="0" err="1" smtClean="0">
                <a:latin typeface="Calibri" charset="0"/>
              </a:rPr>
              <a:t>Superkingdom</a:t>
            </a:r>
            <a:r>
              <a:rPr lang="en-US" sz="2000" dirty="0" smtClean="0">
                <a:latin typeface="Calibri" charset="0"/>
              </a:rPr>
              <a:t> Bacteria (organism)</a:t>
            </a:r>
            <a:endParaRPr lang="en-US" sz="3200" dirty="0">
              <a:latin typeface="Calibri" charset="0"/>
            </a:endParaRPr>
          </a:p>
        </p:txBody>
      </p:sp>
      <p:cxnSp>
        <p:nvCxnSpPr>
          <p:cNvPr id="33811" name="AutoShape 18"/>
          <p:cNvCxnSpPr>
            <a:cxnSpLocks noChangeShapeType="1"/>
            <a:stCxn id="43" idx="3"/>
            <a:endCxn id="33810" idx="1"/>
          </p:cNvCxnSpPr>
          <p:nvPr/>
        </p:nvCxnSpPr>
        <p:spPr bwMode="auto">
          <a:xfrm>
            <a:off x="4647617" y="2263450"/>
            <a:ext cx="1143000" cy="2333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43" name="Rounded Rectangle 42"/>
          <p:cNvSpPr/>
          <p:nvPr/>
        </p:nvSpPr>
        <p:spPr>
          <a:xfrm>
            <a:off x="2590217" y="1913399"/>
            <a:ext cx="2057400" cy="700102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1"/>
            </a:solidFill>
            <a:prstDash val="solid"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sz="2000" dirty="0">
                <a:solidFill>
                  <a:schemeClr val="tx1"/>
                </a:solidFill>
                <a:ea typeface="ＭＳ Ｐゴシック" pitchFamily="-106" charset="-128"/>
              </a:rPr>
              <a:t>INHERES IN</a:t>
            </a:r>
          </a:p>
        </p:txBody>
      </p:sp>
      <p:sp>
        <p:nvSpPr>
          <p:cNvPr id="44" name="Rounded Rectangle 43"/>
          <p:cNvSpPr/>
          <p:nvPr/>
        </p:nvSpPr>
        <p:spPr>
          <a:xfrm>
            <a:off x="2590217" y="2712562"/>
            <a:ext cx="2514600" cy="737722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sz="2000" dirty="0">
                <a:solidFill>
                  <a:schemeClr val="tx1"/>
                </a:solidFill>
                <a:ea typeface="ＭＳ Ｐゴシック" pitchFamily="-106" charset="-128"/>
              </a:rPr>
              <a:t>TOWARDS</a:t>
            </a:r>
          </a:p>
        </p:txBody>
      </p:sp>
      <p:sp>
        <p:nvSpPr>
          <p:cNvPr id="33814" name="Rectangle 17"/>
          <p:cNvSpPr>
            <a:spLocks noChangeArrowheads="1"/>
          </p:cNvSpPr>
          <p:nvPr/>
        </p:nvSpPr>
        <p:spPr bwMode="auto">
          <a:xfrm>
            <a:off x="5790617" y="2736375"/>
            <a:ext cx="2971800" cy="68008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61448" tIns="30724" rIns="61448" bIns="30724" anchor="ctr"/>
          <a:lstStyle/>
          <a:p>
            <a:pPr algn="ctr"/>
            <a:r>
              <a:rPr lang="en-US" sz="2000" dirty="0" err="1" smtClean="0">
                <a:latin typeface="Calibri" charset="0"/>
              </a:rPr>
              <a:t>Ampicillin+sulbactam</a:t>
            </a:r>
            <a:r>
              <a:rPr lang="en-US" sz="2000" dirty="0" smtClean="0">
                <a:latin typeface="Calibri" charset="0"/>
              </a:rPr>
              <a:t> (product)</a:t>
            </a:r>
            <a:endParaRPr lang="en-US" sz="3200" dirty="0">
              <a:latin typeface="Calibri" charset="0"/>
            </a:endParaRPr>
          </a:p>
        </p:txBody>
      </p:sp>
      <p:cxnSp>
        <p:nvCxnSpPr>
          <p:cNvPr id="33815" name="AutoShape 18"/>
          <p:cNvCxnSpPr>
            <a:cxnSpLocks noChangeShapeType="1"/>
            <a:stCxn id="44" idx="3"/>
            <a:endCxn id="33814" idx="1"/>
          </p:cNvCxnSpPr>
          <p:nvPr/>
        </p:nvCxnSpPr>
        <p:spPr bwMode="auto">
          <a:xfrm flipV="1">
            <a:off x="5104817" y="3076418"/>
            <a:ext cx="685800" cy="500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3816" name="Elbow Connector 37"/>
          <p:cNvCxnSpPr>
            <a:cxnSpLocks noChangeShapeType="1"/>
            <a:stCxn id="33833" idx="3"/>
            <a:endCxn id="43" idx="1"/>
          </p:cNvCxnSpPr>
          <p:nvPr/>
        </p:nvCxnSpPr>
        <p:spPr bwMode="auto">
          <a:xfrm flipV="1">
            <a:off x="2286000" y="2263450"/>
            <a:ext cx="304217" cy="441650"/>
          </a:xfrm>
          <a:prstGeom prst="bentConnector3">
            <a:avLst>
              <a:gd name="adj1" fmla="val 50000"/>
            </a:avLst>
          </a:prstGeom>
          <a:noFill/>
          <a:ln w="12700">
            <a:solidFill>
              <a:schemeClr val="tx1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3817" name="Elbow Connector 37"/>
          <p:cNvCxnSpPr>
            <a:cxnSpLocks noChangeShapeType="1"/>
            <a:stCxn id="33833" idx="3"/>
            <a:endCxn id="44" idx="1"/>
          </p:cNvCxnSpPr>
          <p:nvPr/>
        </p:nvCxnSpPr>
        <p:spPr bwMode="auto">
          <a:xfrm>
            <a:off x="2286000" y="2705100"/>
            <a:ext cx="304217" cy="376323"/>
          </a:xfrm>
          <a:prstGeom prst="bentConnector3">
            <a:avLst>
              <a:gd name="adj1" fmla="val 50000"/>
            </a:avLst>
          </a:prstGeom>
          <a:noFill/>
          <a:ln w="12700">
            <a:solidFill>
              <a:schemeClr val="tx1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54" name="Rounded Rectangle 53"/>
          <p:cNvSpPr/>
          <p:nvPr/>
        </p:nvSpPr>
        <p:spPr>
          <a:xfrm>
            <a:off x="2514600" y="5365456"/>
            <a:ext cx="2286000" cy="304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sz="2000" dirty="0">
                <a:solidFill>
                  <a:schemeClr val="bg1">
                    <a:lumMod val="85000"/>
                  </a:schemeClr>
                </a:solidFill>
                <a:ea typeface="ＭＳ Ｐゴシック" pitchFamily="-106" charset="-128"/>
              </a:rPr>
              <a:t>UNITS</a:t>
            </a:r>
          </a:p>
        </p:txBody>
      </p:sp>
      <p:sp>
        <p:nvSpPr>
          <p:cNvPr id="10265" name="Rectangle 17"/>
          <p:cNvSpPr>
            <a:spLocks noChangeArrowheads="1"/>
          </p:cNvSpPr>
          <p:nvPr/>
        </p:nvSpPr>
        <p:spPr bwMode="auto">
          <a:xfrm>
            <a:off x="5105400" y="5365456"/>
            <a:ext cx="3200400" cy="304800"/>
          </a:xfrm>
          <a:prstGeom prst="rect">
            <a:avLst/>
          </a:prstGeom>
          <a:noFill/>
          <a:ln w="9525">
            <a:solidFill>
              <a:schemeClr val="bg1">
                <a:lumMod val="85000"/>
              </a:schemeClr>
            </a:solidFill>
            <a:miter lim="800000"/>
            <a:headEnd/>
            <a:tailEnd/>
          </a:ln>
        </p:spPr>
        <p:txBody>
          <a:bodyPr lIns="61448" tIns="30724" rIns="61448" bIns="30724" anchor="ctr"/>
          <a:lstStyle/>
          <a:p>
            <a:pPr algn="ctr">
              <a:defRPr/>
            </a:pPr>
            <a:r>
              <a:rPr lang="en-US" sz="2000">
                <a:solidFill>
                  <a:schemeClr val="bg1">
                    <a:lumMod val="85000"/>
                  </a:schemeClr>
                </a:solidFill>
                <a:latin typeface="Calibri" pitchFamily="34" charset="0"/>
                <a:ea typeface="+mn-ea"/>
              </a:rPr>
              <a:t>units</a:t>
            </a:r>
            <a:endParaRPr lang="en-US" sz="3200">
              <a:solidFill>
                <a:schemeClr val="bg1">
                  <a:lumMod val="85000"/>
                </a:schemeClr>
              </a:solidFill>
              <a:latin typeface="Calibri" pitchFamily="34" charset="0"/>
              <a:ea typeface="+mn-ea"/>
            </a:endParaRPr>
          </a:p>
        </p:txBody>
      </p:sp>
      <p:cxnSp>
        <p:nvCxnSpPr>
          <p:cNvPr id="10266" name="AutoShape 18"/>
          <p:cNvCxnSpPr>
            <a:cxnSpLocks noChangeShapeType="1"/>
            <a:stCxn id="54" idx="3"/>
            <a:endCxn id="10265" idx="1"/>
          </p:cNvCxnSpPr>
          <p:nvPr/>
        </p:nvCxnSpPr>
        <p:spPr bwMode="auto">
          <a:xfrm>
            <a:off x="4800600" y="5517856"/>
            <a:ext cx="304800" cy="1588"/>
          </a:xfrm>
          <a:prstGeom prst="straightConnector1">
            <a:avLst/>
          </a:prstGeom>
          <a:noFill/>
          <a:ln w="9525">
            <a:solidFill>
              <a:schemeClr val="bg1">
                <a:lumMod val="85000"/>
              </a:schemeClr>
            </a:solidFill>
            <a:round/>
            <a:headEnd/>
            <a:tailEnd type="triangle" w="med" len="med"/>
          </a:ln>
        </p:spPr>
      </p:cxnSp>
      <p:cxnSp>
        <p:nvCxnSpPr>
          <p:cNvPr id="10267" name="AutoShape 21"/>
          <p:cNvCxnSpPr>
            <a:cxnSpLocks noChangeShapeType="1"/>
            <a:stCxn id="33797" idx="3"/>
            <a:endCxn id="54" idx="1"/>
          </p:cNvCxnSpPr>
          <p:nvPr/>
        </p:nvCxnSpPr>
        <p:spPr bwMode="auto">
          <a:xfrm>
            <a:off x="1524000" y="4056063"/>
            <a:ext cx="990600" cy="1461793"/>
          </a:xfrm>
          <a:prstGeom prst="straightConnector1">
            <a:avLst/>
          </a:prstGeom>
          <a:noFill/>
          <a:ln w="9525">
            <a:solidFill>
              <a:schemeClr val="bg1">
                <a:lumMod val="85000"/>
              </a:schemeClr>
            </a:solidFill>
            <a:round/>
            <a:headEnd/>
            <a:tailEnd type="triangle" w="med" len="med"/>
          </a:ln>
        </p:spPr>
      </p:cxnSp>
      <p:sp>
        <p:nvSpPr>
          <p:cNvPr id="70" name="Rounded Rectangle 69"/>
          <p:cNvSpPr/>
          <p:nvPr/>
        </p:nvSpPr>
        <p:spPr>
          <a:xfrm>
            <a:off x="2514600" y="5756205"/>
            <a:ext cx="2286000" cy="704514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sz="2000" dirty="0">
                <a:solidFill>
                  <a:schemeClr val="tx1"/>
                </a:solidFill>
                <a:ea typeface="ＭＳ Ｐゴシック" pitchFamily="-106" charset="-128"/>
              </a:rPr>
              <a:t>TECHNIQUE</a:t>
            </a:r>
          </a:p>
        </p:txBody>
      </p:sp>
      <p:sp>
        <p:nvSpPr>
          <p:cNvPr id="10269" name="Rectangle 17"/>
          <p:cNvSpPr>
            <a:spLocks noChangeArrowheads="1"/>
          </p:cNvSpPr>
          <p:nvPr/>
        </p:nvSpPr>
        <p:spPr bwMode="auto">
          <a:xfrm>
            <a:off x="5105400" y="5756204"/>
            <a:ext cx="3200400" cy="6494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61448" tIns="30724" rIns="61448" bIns="30724" anchor="ctr"/>
          <a:lstStyle/>
          <a:p>
            <a:pPr algn="ctr">
              <a:defRPr/>
            </a:pPr>
            <a:r>
              <a:rPr lang="en-US" sz="2000" i="1" dirty="0" smtClean="0">
                <a:latin typeface="Calibri" pitchFamily="34" charset="0"/>
              </a:rPr>
              <a:t>Minimum inhibitory concentration</a:t>
            </a:r>
            <a:endParaRPr lang="en-US" sz="3200" i="1" dirty="0">
              <a:latin typeface="Calibri" pitchFamily="34" charset="0"/>
              <a:ea typeface="+mn-ea"/>
            </a:endParaRPr>
          </a:p>
        </p:txBody>
      </p:sp>
      <p:cxnSp>
        <p:nvCxnSpPr>
          <p:cNvPr id="10270" name="AutoShape 18"/>
          <p:cNvCxnSpPr>
            <a:cxnSpLocks noChangeShapeType="1"/>
            <a:stCxn id="70" idx="3"/>
            <a:endCxn id="10269" idx="1"/>
          </p:cNvCxnSpPr>
          <p:nvPr/>
        </p:nvCxnSpPr>
        <p:spPr bwMode="auto">
          <a:xfrm flipV="1">
            <a:off x="4800600" y="6080942"/>
            <a:ext cx="304800" cy="2752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10271" name="AutoShape 21"/>
          <p:cNvCxnSpPr>
            <a:cxnSpLocks noChangeShapeType="1"/>
            <a:stCxn id="33797" idx="3"/>
            <a:endCxn id="70" idx="1"/>
          </p:cNvCxnSpPr>
          <p:nvPr/>
        </p:nvCxnSpPr>
        <p:spPr bwMode="auto">
          <a:xfrm>
            <a:off x="1524000" y="4056063"/>
            <a:ext cx="990600" cy="2052399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sp>
        <p:nvSpPr>
          <p:cNvPr id="58" name="Rounded Rectangle 57"/>
          <p:cNvSpPr/>
          <p:nvPr/>
        </p:nvSpPr>
        <p:spPr>
          <a:xfrm>
            <a:off x="228600" y="2590800"/>
            <a:ext cx="1143000" cy="2286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sz="1200" dirty="0">
                <a:solidFill>
                  <a:schemeClr val="tx1"/>
                </a:solidFill>
                <a:ea typeface="ＭＳ Ｐゴシック" pitchFamily="-106" charset="-128"/>
              </a:rPr>
              <a:t>IS ABOUT</a:t>
            </a:r>
          </a:p>
        </p:txBody>
      </p:sp>
      <p:cxnSp>
        <p:nvCxnSpPr>
          <p:cNvPr id="33827" name="Elbow Connector 37"/>
          <p:cNvCxnSpPr>
            <a:cxnSpLocks noChangeShapeType="1"/>
            <a:stCxn id="33833" idx="3"/>
            <a:endCxn id="15" idx="1"/>
          </p:cNvCxnSpPr>
          <p:nvPr/>
        </p:nvCxnSpPr>
        <p:spPr bwMode="auto">
          <a:xfrm flipV="1">
            <a:off x="2286000" y="1438828"/>
            <a:ext cx="304800" cy="1266272"/>
          </a:xfrm>
          <a:prstGeom prst="bentConnector3">
            <a:avLst>
              <a:gd name="adj1" fmla="val 50000"/>
            </a:avLst>
          </a:prstGeom>
          <a:noFill/>
          <a:ln w="12700">
            <a:solidFill>
              <a:schemeClr val="tx1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0275" name="Rectangle 17"/>
          <p:cNvSpPr>
            <a:spLocks noChangeArrowheads="1"/>
          </p:cNvSpPr>
          <p:nvPr/>
        </p:nvSpPr>
        <p:spPr bwMode="auto">
          <a:xfrm>
            <a:off x="5790617" y="3574575"/>
            <a:ext cx="3124200" cy="280988"/>
          </a:xfrm>
          <a:prstGeom prst="rect">
            <a:avLst/>
          </a:prstGeom>
          <a:noFill/>
          <a:ln w="3175">
            <a:solidFill>
              <a:schemeClr val="bg1">
                <a:lumMod val="85000"/>
              </a:schemeClr>
            </a:solidFill>
            <a:miter lim="800000"/>
            <a:headEnd/>
            <a:tailEnd/>
          </a:ln>
        </p:spPr>
        <p:txBody>
          <a:bodyPr lIns="61448" tIns="30724" rIns="61448" bIns="30724" anchor="ctr"/>
          <a:lstStyle/>
          <a:p>
            <a:pPr algn="ctr">
              <a:defRPr/>
            </a:pPr>
            <a:r>
              <a:rPr lang="en-US" sz="2000">
                <a:solidFill>
                  <a:schemeClr val="bg1">
                    <a:lumMod val="85000"/>
                  </a:schemeClr>
                </a:solidFill>
                <a:latin typeface="Calibri" pitchFamily="34" charset="0"/>
                <a:ea typeface="+mn-ea"/>
              </a:rPr>
              <a:t>Body states</a:t>
            </a:r>
            <a:endParaRPr lang="en-US" sz="3200">
              <a:solidFill>
                <a:schemeClr val="bg1">
                  <a:lumMod val="85000"/>
                </a:schemeClr>
              </a:solidFill>
              <a:latin typeface="Calibri" pitchFamily="34" charset="0"/>
              <a:ea typeface="+mn-ea"/>
            </a:endParaRPr>
          </a:p>
        </p:txBody>
      </p:sp>
      <p:sp>
        <p:nvSpPr>
          <p:cNvPr id="99" name="Rounded Rectangle 98"/>
          <p:cNvSpPr/>
          <p:nvPr/>
        </p:nvSpPr>
        <p:spPr>
          <a:xfrm>
            <a:off x="2514600" y="6514484"/>
            <a:ext cx="2362200" cy="304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sz="2000" dirty="0">
                <a:solidFill>
                  <a:schemeClr val="bg1">
                    <a:lumMod val="85000"/>
                  </a:schemeClr>
                </a:solidFill>
                <a:ea typeface="ＭＳ Ｐゴシック" pitchFamily="-106" charset="-128"/>
              </a:rPr>
              <a:t>DIRECT SITE</a:t>
            </a:r>
          </a:p>
        </p:txBody>
      </p:sp>
      <p:sp>
        <p:nvSpPr>
          <p:cNvPr id="10279" name="Rectangle 17"/>
          <p:cNvSpPr>
            <a:spLocks noChangeArrowheads="1"/>
          </p:cNvSpPr>
          <p:nvPr/>
        </p:nvSpPr>
        <p:spPr bwMode="auto">
          <a:xfrm>
            <a:off x="5105400" y="6514484"/>
            <a:ext cx="3581400" cy="280988"/>
          </a:xfrm>
          <a:prstGeom prst="rect">
            <a:avLst/>
          </a:prstGeom>
          <a:noFill/>
          <a:ln w="9525">
            <a:solidFill>
              <a:schemeClr val="bg1">
                <a:lumMod val="85000"/>
              </a:schemeClr>
            </a:solidFill>
            <a:miter lim="800000"/>
            <a:headEnd/>
            <a:tailEnd/>
          </a:ln>
        </p:spPr>
        <p:txBody>
          <a:bodyPr lIns="61448" tIns="30724" rIns="61448" bIns="30724" anchor="ctr"/>
          <a:lstStyle/>
          <a:p>
            <a:pPr algn="ctr">
              <a:defRPr/>
            </a:pPr>
            <a:r>
              <a:rPr lang="en-US" sz="2000">
                <a:solidFill>
                  <a:schemeClr val="bg1">
                    <a:lumMod val="85000"/>
                  </a:schemeClr>
                </a:solidFill>
                <a:latin typeface="Calibri" pitchFamily="34" charset="0"/>
                <a:ea typeface="+mn-ea"/>
              </a:rPr>
              <a:t>Body structures, specimens</a:t>
            </a:r>
            <a:endParaRPr lang="en-US" sz="3200">
              <a:solidFill>
                <a:schemeClr val="bg1">
                  <a:lumMod val="85000"/>
                </a:schemeClr>
              </a:solidFill>
              <a:latin typeface="Calibri" pitchFamily="34" charset="0"/>
              <a:ea typeface="+mn-ea"/>
            </a:endParaRPr>
          </a:p>
        </p:txBody>
      </p:sp>
      <p:cxnSp>
        <p:nvCxnSpPr>
          <p:cNvPr id="10280" name="AutoShape 18"/>
          <p:cNvCxnSpPr>
            <a:cxnSpLocks noChangeShapeType="1"/>
            <a:stCxn id="99" idx="3"/>
            <a:endCxn id="10279" idx="1"/>
          </p:cNvCxnSpPr>
          <p:nvPr/>
        </p:nvCxnSpPr>
        <p:spPr bwMode="auto">
          <a:xfrm flipV="1">
            <a:off x="4876800" y="6655772"/>
            <a:ext cx="228600" cy="11112"/>
          </a:xfrm>
          <a:prstGeom prst="straightConnector1">
            <a:avLst/>
          </a:prstGeom>
          <a:noFill/>
          <a:ln w="9525">
            <a:solidFill>
              <a:schemeClr val="bg1">
                <a:lumMod val="85000"/>
              </a:schemeClr>
            </a:solidFill>
            <a:round/>
            <a:headEnd/>
            <a:tailEnd type="triangle" w="med" len="med"/>
          </a:ln>
        </p:spPr>
      </p:cxnSp>
      <p:cxnSp>
        <p:nvCxnSpPr>
          <p:cNvPr id="10281" name="AutoShape 21"/>
          <p:cNvCxnSpPr>
            <a:cxnSpLocks noChangeShapeType="1"/>
            <a:stCxn id="33797" idx="3"/>
            <a:endCxn id="99" idx="1"/>
          </p:cNvCxnSpPr>
          <p:nvPr/>
        </p:nvCxnSpPr>
        <p:spPr bwMode="auto">
          <a:xfrm>
            <a:off x="1524000" y="4056063"/>
            <a:ext cx="990600" cy="2610821"/>
          </a:xfrm>
          <a:prstGeom prst="straightConnector1">
            <a:avLst/>
          </a:prstGeom>
          <a:noFill/>
          <a:ln w="9525">
            <a:solidFill>
              <a:schemeClr val="bg1">
                <a:lumMod val="85000"/>
              </a:schemeClr>
            </a:solidFill>
            <a:round/>
            <a:headEnd/>
            <a:tailEnd type="triangle" w="med" len="med"/>
          </a:ln>
        </p:spPr>
      </p:cxnSp>
      <p:sp>
        <p:nvSpPr>
          <p:cNvPr id="33833" name="Rectangle 3"/>
          <p:cNvSpPr>
            <a:spLocks noChangeArrowheads="1"/>
          </p:cNvSpPr>
          <p:nvPr/>
        </p:nvSpPr>
        <p:spPr bwMode="auto">
          <a:xfrm>
            <a:off x="1524000" y="2590800"/>
            <a:ext cx="762000" cy="2286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61448" tIns="30724" rIns="61448" bIns="30724" anchor="ctr"/>
          <a:lstStyle/>
          <a:p>
            <a:pPr algn="ctr"/>
            <a:r>
              <a:rPr lang="en-US" sz="1400">
                <a:latin typeface="Calibri" charset="0"/>
              </a:rPr>
              <a:t>quality</a:t>
            </a:r>
            <a:endParaRPr lang="en-US" sz="1200">
              <a:latin typeface="Calibri" charset="0"/>
            </a:endParaRPr>
          </a:p>
        </p:txBody>
      </p:sp>
      <p:cxnSp>
        <p:nvCxnSpPr>
          <p:cNvPr id="33834" name="Elbow Connector 37"/>
          <p:cNvCxnSpPr>
            <a:cxnSpLocks noChangeShapeType="1"/>
            <a:stCxn id="33797" idx="3"/>
            <a:endCxn id="58" idx="1"/>
          </p:cNvCxnSpPr>
          <p:nvPr/>
        </p:nvCxnSpPr>
        <p:spPr bwMode="auto">
          <a:xfrm flipH="1" flipV="1">
            <a:off x="228600" y="2705100"/>
            <a:ext cx="1295400" cy="1350963"/>
          </a:xfrm>
          <a:prstGeom prst="bentConnector5">
            <a:avLst>
              <a:gd name="adj1" fmla="val -17648"/>
              <a:gd name="adj2" fmla="val 57699"/>
              <a:gd name="adj3" fmla="val 111764"/>
            </a:avLst>
          </a:prstGeom>
          <a:noFill/>
          <a:ln w="12700">
            <a:solidFill>
              <a:schemeClr val="tx1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3835" name="Elbow Connector 37"/>
          <p:cNvCxnSpPr>
            <a:cxnSpLocks noChangeShapeType="1"/>
            <a:stCxn id="58" idx="3"/>
            <a:endCxn id="33833" idx="1"/>
          </p:cNvCxnSpPr>
          <p:nvPr/>
        </p:nvCxnSpPr>
        <p:spPr bwMode="auto">
          <a:xfrm>
            <a:off x="1371600" y="2705100"/>
            <a:ext cx="152400" cy="0"/>
          </a:xfrm>
          <a:prstGeom prst="bentConnector3">
            <a:avLst>
              <a:gd name="adj1" fmla="val 50000"/>
            </a:avLst>
          </a:prstGeom>
          <a:noFill/>
          <a:ln w="12700">
            <a:solidFill>
              <a:schemeClr val="tx1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  <p:extLst>
      <p:ext uri="{BB962C8B-B14F-4D97-AF65-F5344CB8AC3E}">
        <p14:creationId xmlns:p14="http://schemas.microsoft.com/office/powerpoint/2010/main" val="36994200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356</TotalTime>
  <Words>399</Words>
  <Application>Microsoft Macintosh PowerPoint</Application>
  <PresentationFormat>On-screen Show (4:3)</PresentationFormat>
  <Paragraphs>65</Paragraphs>
  <Slides>8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Text Definitions and Concept Model for Susceptibility Tests (artf7619) </vt:lpstr>
      <vt:lpstr>Ampicillin+Sulbactam [Susceptibility] by Minimum inhibitory concentration (MIC)</vt:lpstr>
      <vt:lpstr>Susceptibility (Property)</vt:lpstr>
      <vt:lpstr>Quantitative or Ordinal (Scale)</vt:lpstr>
      <vt:lpstr>Quantitative or Ordinal (Scale)</vt:lpstr>
      <vt:lpstr>Drug Susceptibility Methods</vt:lpstr>
      <vt:lpstr>PowerPoint Presentation</vt:lpstr>
      <vt:lpstr>PowerPoint Presentation</vt:lpstr>
    </vt:vector>
  </TitlesOfParts>
  <Company>Hausam Consulting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Robert Hausam</dc:creator>
  <cp:lastModifiedBy>Robert Hausam</cp:lastModifiedBy>
  <cp:revision>14</cp:revision>
  <dcterms:created xsi:type="dcterms:W3CDTF">2013-03-25T16:48:21Z</dcterms:created>
  <dcterms:modified xsi:type="dcterms:W3CDTF">2013-03-25T22:44:36Z</dcterms:modified>
</cp:coreProperties>
</file>