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7"/>
  </p:notesMasterIdLst>
  <p:handoutMasterIdLst>
    <p:handoutMasterId r:id="rId28"/>
  </p:handoutMasterIdLst>
  <p:sldIdLst>
    <p:sldId id="256" r:id="rId2"/>
    <p:sldId id="327" r:id="rId3"/>
    <p:sldId id="284" r:id="rId4"/>
    <p:sldId id="311" r:id="rId5"/>
    <p:sldId id="330" r:id="rId6"/>
    <p:sldId id="313" r:id="rId7"/>
    <p:sldId id="323" r:id="rId8"/>
    <p:sldId id="292" r:id="rId9"/>
    <p:sldId id="315" r:id="rId10"/>
    <p:sldId id="314" r:id="rId11"/>
    <p:sldId id="316" r:id="rId12"/>
    <p:sldId id="320" r:id="rId13"/>
    <p:sldId id="328" r:id="rId14"/>
    <p:sldId id="302" r:id="rId15"/>
    <p:sldId id="309" r:id="rId16"/>
    <p:sldId id="331" r:id="rId17"/>
    <p:sldId id="324" r:id="rId18"/>
    <p:sldId id="319" r:id="rId19"/>
    <p:sldId id="318" r:id="rId20"/>
    <p:sldId id="310" r:id="rId21"/>
    <p:sldId id="321" r:id="rId22"/>
    <p:sldId id="325" r:id="rId23"/>
    <p:sldId id="326" r:id="rId24"/>
    <p:sldId id="322" r:id="rId25"/>
    <p:sldId id="329" r:id="rId26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1362" autoAdjust="0"/>
  </p:normalViewPr>
  <p:slideViewPr>
    <p:cSldViewPr snapToGrid="0" snapToObjects="1">
      <p:cViewPr varScale="1">
        <p:scale>
          <a:sx n="72" d="100"/>
          <a:sy n="72" d="100"/>
        </p:scale>
        <p:origin x="-13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t>24/08/2015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8/24/2015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580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93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0B162-B110-41DD-96C2-67D84E7CC3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393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0CA38A-BBFC-4EDB-9D17-EA293DF29999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071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0CA38A-BBFC-4EDB-9D17-EA293DF29999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alt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509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0CA38A-BBFC-4EDB-9D17-EA293DF29999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alt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071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0CA38A-BBFC-4EDB-9D17-EA293DF29999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en-US" alt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071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0CA38A-BBFC-4EDB-9D17-EA293DF29999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en-US" alt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509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0CA38A-BBFC-4EDB-9D17-EA293DF29999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en-US" alt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071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24-08-2015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24-08-2015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24-08-2015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www.ihtsdo.org</a:t>
            </a:r>
            <a:endParaRPr lang="da-DK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8/24/2015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4" r:id="rId12"/>
    <p:sldLayoutId id="2147483660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685800" y="2143116"/>
            <a:ext cx="8001000" cy="4074804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latin typeface="Calibri"/>
                <a:cs typeface="Calibri"/>
              </a:rPr>
              <a:t>Topic: Genetic observation results and findings</a:t>
            </a:r>
          </a:p>
          <a:p>
            <a:r>
              <a:rPr lang="en-US" b="1" dirty="0">
                <a:latin typeface="Calibri"/>
                <a:cs typeface="Calibri"/>
              </a:rPr>
              <a:t>Related:</a:t>
            </a:r>
          </a:p>
          <a:p>
            <a:r>
              <a:rPr lang="en-US" b="1" dirty="0">
                <a:latin typeface="Calibri"/>
                <a:cs typeface="Calibri"/>
              </a:rPr>
              <a:t>Project ID: Art227316	</a:t>
            </a:r>
          </a:p>
          <a:p>
            <a:r>
              <a:rPr lang="en-US" b="1" dirty="0">
                <a:latin typeface="Calibri"/>
                <a:cs typeface="Calibri"/>
              </a:rPr>
              <a:t>Topic: Malignant neoplasm with &lt;gene mutation&gt;</a:t>
            </a:r>
          </a:p>
          <a:p>
            <a:r>
              <a:rPr lang="en-US" b="1" dirty="0">
                <a:latin typeface="Calibri"/>
                <a:cs typeface="Calibri"/>
              </a:rPr>
              <a:t>Art63284</a:t>
            </a:r>
          </a:p>
          <a:p>
            <a:r>
              <a:rPr lang="en-US" b="1" dirty="0">
                <a:latin typeface="Calibri"/>
                <a:cs typeface="Calibri"/>
              </a:rPr>
              <a:t>Topic: (Genetic) carrier of X </a:t>
            </a:r>
          </a:p>
          <a:p>
            <a:r>
              <a:rPr lang="en-US" b="1" dirty="0">
                <a:latin typeface="Calibri"/>
                <a:cs typeface="Calibri"/>
              </a:rPr>
              <a:t>Art228474</a:t>
            </a:r>
          </a:p>
          <a:p>
            <a:r>
              <a:rPr lang="en-US" b="1" dirty="0">
                <a:latin typeface="Calibri"/>
                <a:cs typeface="Calibri"/>
              </a:rPr>
              <a:t>Topic: Hereditary predisposition to cancer</a:t>
            </a:r>
          </a:p>
          <a:p>
            <a:r>
              <a:rPr lang="en-US" b="1" dirty="0">
                <a:latin typeface="Calibri"/>
                <a:cs typeface="Calibri"/>
              </a:rPr>
              <a:t>Art6283</a:t>
            </a:r>
          </a:p>
          <a:p>
            <a:r>
              <a:rPr lang="en-US" b="1" dirty="0">
                <a:latin typeface="Calibri"/>
                <a:cs typeface="Calibri"/>
              </a:rPr>
              <a:t>Topic: Observable entity concept </a:t>
            </a:r>
            <a:r>
              <a:rPr lang="en-US" b="1" dirty="0" smtClean="0">
                <a:latin typeface="Calibri"/>
                <a:cs typeface="Calibri"/>
              </a:rPr>
              <a:t>model</a:t>
            </a:r>
          </a:p>
          <a:p>
            <a:r>
              <a:rPr lang="en-US" b="1" dirty="0" smtClean="0">
                <a:latin typeface="Calibri"/>
                <a:cs typeface="Calibri"/>
              </a:rPr>
              <a:t>unmc001</a:t>
            </a:r>
          </a:p>
          <a:p>
            <a:r>
              <a:rPr lang="en-US" b="1" dirty="0" smtClean="0">
                <a:latin typeface="Calibri"/>
                <a:cs typeface="Calibri"/>
              </a:rPr>
              <a:t>SNOMED CT representation of CAP cancer checklist data</a:t>
            </a:r>
            <a:endParaRPr lang="en-US" b="1" dirty="0">
              <a:latin typeface="Calibri"/>
              <a:cs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1" t="33956" r="40946" b="9238"/>
          <a:stretch/>
        </p:blipFill>
        <p:spPr bwMode="auto">
          <a:xfrm>
            <a:off x="1205948" y="1762538"/>
            <a:ext cx="6904381" cy="5095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725556" y="1560021"/>
            <a:ext cx="7772400" cy="1470025"/>
          </a:xfrm>
        </p:spPr>
        <p:txBody>
          <a:bodyPr/>
          <a:lstStyle/>
          <a:p>
            <a:r>
              <a:rPr lang="en-US" sz="4000" dirty="0" smtClean="0"/>
              <a:t>Use Cases for Data Management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sz="3200" dirty="0" smtClean="0"/>
              <a:t>Find all patients that had a tumor with positive test results for a BRAF (V600E) mutation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432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3648"/>
            <a:ext cx="8229600" cy="579434"/>
          </a:xfrm>
        </p:spPr>
        <p:txBody>
          <a:bodyPr/>
          <a:lstStyle/>
          <a:p>
            <a:r>
              <a:rPr lang="en-US" dirty="0" smtClean="0"/>
              <a:t>Cytogenetic </a:t>
            </a:r>
            <a:r>
              <a:rPr lang="en-US" dirty="0" err="1" smtClean="0"/>
              <a:t>tehniques</a:t>
            </a:r>
            <a:r>
              <a:rPr lang="en-US" dirty="0" smtClean="0"/>
              <a:t> employed </a:t>
            </a:r>
            <a:br>
              <a:rPr lang="en-US" dirty="0" smtClean="0"/>
            </a:br>
            <a:r>
              <a:rPr lang="en-US" dirty="0" smtClean="0"/>
              <a:t>at UNMC for BRAF V600E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err="1" smtClean="0"/>
              <a:t>Immunoperoxidase</a:t>
            </a:r>
            <a:r>
              <a:rPr lang="en-US" sz="3200" dirty="0" smtClean="0"/>
              <a:t> staining for mutant protein</a:t>
            </a:r>
          </a:p>
          <a:p>
            <a:r>
              <a:rPr lang="en-US" sz="3200" dirty="0" smtClean="0"/>
              <a:t>Pyrosequencing looking for mutant DNA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2800" dirty="0" smtClean="0"/>
              <a:t>It is very common in pathology for techniques to be developed and commercialized for the DNA sequence finding or the protein (or both)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How to support SNOMED CT observables definitions that will support query across testing methods?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998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661" y="353201"/>
            <a:ext cx="8229600" cy="579434"/>
          </a:xfrm>
        </p:spPr>
        <p:txBody>
          <a:bodyPr/>
          <a:lstStyle/>
          <a:p>
            <a:r>
              <a:rPr lang="en-US" dirty="0" smtClean="0"/>
              <a:t>B-</a:t>
            </a:r>
            <a:r>
              <a:rPr lang="en-US" dirty="0" err="1" smtClean="0"/>
              <a:t>raf</a:t>
            </a:r>
            <a:r>
              <a:rPr lang="en-US" dirty="0" smtClean="0"/>
              <a:t> draft SNOMED CT semantics</a:t>
            </a:r>
            <a:br>
              <a:rPr lang="en-US" dirty="0" smtClean="0"/>
            </a:br>
            <a:r>
              <a:rPr lang="en-US" dirty="0" smtClean="0"/>
              <a:t>supporting retrieval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686800" cy="5000660"/>
          </a:xfrm>
        </p:spPr>
        <p:txBody>
          <a:bodyPr/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Chromosome(cell structure)  -is a-</a:t>
            </a:r>
          </a:p>
          <a:p>
            <a:pPr lvl="1"/>
            <a:r>
              <a:rPr lang="en-US" sz="1800" b="1" dirty="0" smtClean="0">
                <a:solidFill>
                  <a:schemeClr val="tx1"/>
                </a:solidFill>
              </a:rPr>
              <a:t>Chromosome 7 -part of -</a:t>
            </a:r>
          </a:p>
          <a:p>
            <a:pPr lvl="2"/>
            <a:r>
              <a:rPr lang="en-US" sz="1800" b="1" u="sng" dirty="0" smtClean="0">
                <a:solidFill>
                  <a:schemeClr val="tx1"/>
                </a:solidFill>
              </a:rPr>
              <a:t>7q long arm   -part of -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600" b="1" u="sng" dirty="0" smtClean="0">
                <a:solidFill>
                  <a:schemeClr val="tx1"/>
                </a:solidFill>
              </a:rPr>
              <a:t>B-</a:t>
            </a:r>
            <a:r>
              <a:rPr lang="en-US" sz="1600" b="1" u="sng" dirty="0" err="1" smtClean="0">
                <a:solidFill>
                  <a:schemeClr val="tx1"/>
                </a:solidFill>
              </a:rPr>
              <a:t>Raf</a:t>
            </a:r>
            <a:r>
              <a:rPr lang="en-US" sz="1600" b="1" u="sng" dirty="0" smtClean="0">
                <a:solidFill>
                  <a:schemeClr val="tx1"/>
                </a:solidFill>
              </a:rPr>
              <a:t> proto-oncogene serine threonine kinase(cell structure)</a:t>
            </a:r>
          </a:p>
          <a:p>
            <a:pPr marL="1371600" lvl="3" indent="0">
              <a:buNone/>
            </a:pPr>
            <a:r>
              <a:rPr lang="en-US" sz="1600" b="1" dirty="0" smtClean="0">
                <a:solidFill>
                  <a:schemeClr val="tx1"/>
                </a:solidFill>
              </a:rPr>
              <a:t>    </a:t>
            </a:r>
            <a:r>
              <a:rPr lang="en-US" sz="1600" b="1" u="sng" dirty="0" smtClean="0">
                <a:solidFill>
                  <a:schemeClr val="tx1"/>
                </a:solidFill>
              </a:rPr>
              <a:t>HGNC:1097   -Synonym:BRAF-1</a:t>
            </a:r>
          </a:p>
          <a:p>
            <a:pPr lvl="4"/>
            <a:r>
              <a:rPr lang="en-US" b="1" u="sng" dirty="0" smtClean="0">
                <a:solidFill>
                  <a:schemeClr val="tx1"/>
                </a:solidFill>
              </a:rPr>
              <a:t>(Encodes) </a:t>
            </a:r>
            <a:r>
              <a:rPr lang="en-US" b="1" u="sng" dirty="0" err="1" smtClean="0">
                <a:solidFill>
                  <a:schemeClr val="tx1"/>
                </a:solidFill>
              </a:rPr>
              <a:t>Ser-Thre</a:t>
            </a:r>
            <a:r>
              <a:rPr lang="en-US" b="1" u="sng" dirty="0" smtClean="0">
                <a:solidFill>
                  <a:schemeClr val="tx1"/>
                </a:solidFill>
              </a:rPr>
              <a:t> protein kinase B-</a:t>
            </a:r>
            <a:r>
              <a:rPr lang="en-US" b="1" u="sng" dirty="0" err="1" smtClean="0">
                <a:solidFill>
                  <a:schemeClr val="tx1"/>
                </a:solidFill>
              </a:rPr>
              <a:t>raf</a:t>
            </a:r>
            <a:r>
              <a:rPr lang="en-US" b="1" u="sng" dirty="0" smtClean="0">
                <a:solidFill>
                  <a:schemeClr val="tx1"/>
                </a:solidFill>
              </a:rPr>
              <a:t>(substance)(defining?)</a:t>
            </a:r>
          </a:p>
          <a:p>
            <a:pPr lvl="4"/>
            <a:r>
              <a:rPr lang="en-US" b="1" u="sng" dirty="0" smtClean="0">
                <a:solidFill>
                  <a:schemeClr val="tx1"/>
                </a:solidFill>
              </a:rPr>
              <a:t>(Has mutation) BRAF V600E mutation(cell structure)(not defining)</a:t>
            </a:r>
            <a:endParaRPr lang="en-US" b="1" u="sng" dirty="0">
              <a:solidFill>
                <a:schemeClr val="tx1"/>
              </a:solidFill>
            </a:endParaRPr>
          </a:p>
          <a:p>
            <a:r>
              <a:rPr lang="en-US" sz="1800" b="1" dirty="0" smtClean="0">
                <a:solidFill>
                  <a:schemeClr val="tx1"/>
                </a:solidFill>
              </a:rPr>
              <a:t>Enzyme(substance)  - is a -</a:t>
            </a:r>
          </a:p>
          <a:p>
            <a:pPr lvl="2"/>
            <a:r>
              <a:rPr lang="en-US" sz="1800" b="1" dirty="0" smtClean="0">
                <a:solidFill>
                  <a:schemeClr val="tx1"/>
                </a:solidFill>
              </a:rPr>
              <a:t>Protein kinase   - is a -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600" b="1" u="sng" dirty="0" smtClean="0">
                <a:solidFill>
                  <a:schemeClr val="tx1"/>
                </a:solidFill>
              </a:rPr>
              <a:t>Serine threonine protein kinase B-</a:t>
            </a:r>
            <a:r>
              <a:rPr lang="en-US" sz="1600" b="1" u="sng" dirty="0" err="1" smtClean="0">
                <a:solidFill>
                  <a:schemeClr val="tx1"/>
                </a:solidFill>
              </a:rPr>
              <a:t>raf</a:t>
            </a:r>
            <a:r>
              <a:rPr lang="en-US" sz="1600" b="1" u="sng" dirty="0" smtClean="0">
                <a:solidFill>
                  <a:schemeClr val="tx1"/>
                </a:solidFill>
              </a:rPr>
              <a:t>(substance)</a:t>
            </a:r>
          </a:p>
          <a:p>
            <a:pPr marL="914400" lvl="2" indent="0"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	</a:t>
            </a:r>
            <a:r>
              <a:rPr lang="en-US" sz="1600" b="1" u="sng" dirty="0" smtClean="0">
                <a:solidFill>
                  <a:schemeClr val="tx1"/>
                </a:solidFill>
              </a:rPr>
              <a:t>Synonym: </a:t>
            </a:r>
            <a:r>
              <a:rPr lang="en-US" sz="1600" b="1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BRAF_HUMAN  </a:t>
            </a:r>
            <a:r>
              <a:rPr lang="en-US" sz="1600" b="1" u="sng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UniProt</a:t>
            </a:r>
            <a:r>
              <a:rPr lang="en-US" sz="1600" b="1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: P15056</a:t>
            </a:r>
            <a:endParaRPr lang="en-US" sz="1600" b="1" u="sng" dirty="0" smtClean="0">
              <a:solidFill>
                <a:schemeClr val="tx1"/>
              </a:solidFill>
            </a:endParaRPr>
          </a:p>
          <a:p>
            <a:pPr lvl="4"/>
            <a:r>
              <a:rPr lang="en-US" b="1" u="sng" dirty="0" smtClean="0">
                <a:solidFill>
                  <a:schemeClr val="tx1"/>
                </a:solidFill>
              </a:rPr>
              <a:t>(Is coded by) B-</a:t>
            </a:r>
            <a:r>
              <a:rPr lang="en-US" b="1" u="sng" dirty="0" err="1" smtClean="0">
                <a:solidFill>
                  <a:schemeClr val="tx1"/>
                </a:solidFill>
              </a:rPr>
              <a:t>Raf</a:t>
            </a:r>
            <a:r>
              <a:rPr lang="en-US" b="1" u="sng" dirty="0" smtClean="0">
                <a:solidFill>
                  <a:schemeClr val="tx1"/>
                </a:solidFill>
              </a:rPr>
              <a:t> proto-oncogene(cell structure)(defining?)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600" b="1" u="sng" dirty="0" smtClean="0">
                <a:solidFill>
                  <a:schemeClr val="tx1"/>
                </a:solidFill>
              </a:rPr>
              <a:t>B-</a:t>
            </a:r>
            <a:r>
              <a:rPr lang="en-US" sz="1600" b="1" u="sng" dirty="0" err="1" smtClean="0">
                <a:solidFill>
                  <a:schemeClr val="tx1"/>
                </a:solidFill>
              </a:rPr>
              <a:t>raf</a:t>
            </a:r>
            <a:r>
              <a:rPr lang="en-US" sz="1600" b="1" u="sng" dirty="0" smtClean="0">
                <a:solidFill>
                  <a:schemeClr val="tx1"/>
                </a:solidFill>
              </a:rPr>
              <a:t> mutant protein kinase(substance)</a:t>
            </a:r>
          </a:p>
          <a:p>
            <a:pPr lvl="4"/>
            <a:r>
              <a:rPr lang="en-US" b="1" u="sng" dirty="0" smtClean="0">
                <a:solidFill>
                  <a:schemeClr val="tx1"/>
                </a:solidFill>
              </a:rPr>
              <a:t>(Is coded by)  BRAF V600E mutation(cell structure)</a:t>
            </a:r>
            <a:endParaRPr lang="en-US" sz="1600" b="1" u="sng" dirty="0" smtClean="0">
              <a:solidFill>
                <a:schemeClr val="tx1"/>
              </a:solidFill>
            </a:endParaRPr>
          </a:p>
          <a:p>
            <a:endParaRPr lang="en-US" sz="2200" b="1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b="1" u="sng" dirty="0" smtClean="0">
                <a:solidFill>
                  <a:schemeClr val="tx1"/>
                </a:solidFill>
              </a:rPr>
              <a:t>*New SNOMED CT content </a:t>
            </a:r>
          </a:p>
          <a:p>
            <a:pPr marL="0" indent="0">
              <a:buNone/>
            </a:pPr>
            <a:endParaRPr lang="en-US" sz="1600" b="1" u="sng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86487" y="3452226"/>
            <a:ext cx="6340197" cy="23083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Alternatively, could the concept model for abnormal</a:t>
            </a:r>
          </a:p>
          <a:p>
            <a:r>
              <a:rPr lang="en-US" dirty="0" smtClean="0"/>
              <a:t>   Body </a:t>
            </a:r>
            <a:r>
              <a:rPr lang="en-US" dirty="0" smtClean="0"/>
              <a:t>structures be </a:t>
            </a:r>
            <a:r>
              <a:rPr lang="en-US" dirty="0" smtClean="0"/>
              <a:t>expanded to include a body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/>
              <a:t>location [BRAF V600E mutation(cell structure)]</a:t>
            </a:r>
          </a:p>
          <a:p>
            <a:r>
              <a:rPr lang="en-US" dirty="0" smtClean="0"/>
              <a:t>   since </a:t>
            </a:r>
            <a:r>
              <a:rPr lang="en-US" dirty="0" smtClean="0"/>
              <a:t>it is </a:t>
            </a:r>
            <a:r>
              <a:rPr lang="en-US" dirty="0" smtClean="0"/>
              <a:t>present </a:t>
            </a:r>
            <a:r>
              <a:rPr lang="en-US" dirty="0" smtClean="0"/>
              <a:t>in the B-</a:t>
            </a:r>
            <a:r>
              <a:rPr lang="en-US" dirty="0" err="1" smtClean="0"/>
              <a:t>Raf</a:t>
            </a:r>
            <a:r>
              <a:rPr lang="en-US" dirty="0" smtClean="0"/>
              <a:t> </a:t>
            </a:r>
            <a:r>
              <a:rPr lang="en-US" dirty="0" smtClean="0"/>
              <a:t>proto-oncogene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Instead of loading all HGNC and UNIPROT content into</a:t>
            </a:r>
          </a:p>
          <a:p>
            <a:r>
              <a:rPr lang="en-US" dirty="0"/>
              <a:t> </a:t>
            </a:r>
            <a:r>
              <a:rPr lang="en-US" dirty="0" smtClean="0"/>
              <a:t>  SNOMED CT, should we think about employing concrete</a:t>
            </a:r>
          </a:p>
          <a:p>
            <a:r>
              <a:rPr lang="en-US" dirty="0"/>
              <a:t> </a:t>
            </a:r>
            <a:r>
              <a:rPr lang="en-US" dirty="0" smtClean="0"/>
              <a:t>  domains and referencing their ontology by code value?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86487" y="5470248"/>
            <a:ext cx="5763116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Not all mutant proteins are named or characterized but</a:t>
            </a:r>
          </a:p>
          <a:p>
            <a:r>
              <a:rPr lang="en-US" dirty="0"/>
              <a:t> </a:t>
            </a:r>
            <a:r>
              <a:rPr lang="en-US" dirty="0" smtClean="0"/>
              <a:t>  may be simply identified by </a:t>
            </a:r>
            <a:r>
              <a:rPr lang="en-US" dirty="0" err="1" smtClean="0"/>
              <a:t>immunohistochecmical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techniques.  Do we lose anything by not specifying</a:t>
            </a:r>
          </a:p>
          <a:p>
            <a:r>
              <a:rPr lang="en-US" dirty="0"/>
              <a:t> </a:t>
            </a:r>
            <a:r>
              <a:rPr lang="en-US" dirty="0" smtClean="0"/>
              <a:t>  the protein in our definition of those concepts?</a:t>
            </a:r>
          </a:p>
        </p:txBody>
      </p:sp>
    </p:spTree>
    <p:extLst>
      <p:ext uri="{BB962C8B-B14F-4D97-AF65-F5344CB8AC3E}">
        <p14:creationId xmlns:p14="http://schemas.microsoft.com/office/powerpoint/2010/main" val="396342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observable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86020" name="Rectangle 17"/>
          <p:cNvSpPr>
            <a:spLocks noChangeArrowheads="1"/>
          </p:cNvSpPr>
          <p:nvPr/>
        </p:nvSpPr>
        <p:spPr bwMode="auto">
          <a:xfrm>
            <a:off x="5257800" y="2005012"/>
            <a:ext cx="3505200" cy="280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705057003|Presence(property)|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  <p:cxnSp>
        <p:nvCxnSpPr>
          <p:cNvPr id="86021" name="AutoShape 18"/>
          <p:cNvCxnSpPr>
            <a:cxnSpLocks noChangeShapeType="1"/>
            <a:stCxn id="15" idx="3"/>
            <a:endCxn id="86020" idx="1"/>
          </p:cNvCxnSpPr>
          <p:nvPr/>
        </p:nvCxnSpPr>
        <p:spPr bwMode="auto">
          <a:xfrm>
            <a:off x="4876800" y="2133600"/>
            <a:ext cx="3810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Rounded Rectangle 64"/>
          <p:cNvSpPr/>
          <p:nvPr/>
        </p:nvSpPr>
        <p:spPr>
          <a:xfrm>
            <a:off x="2514600" y="4114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TIME ASPECT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514600" y="4495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86024" name="Rectangle 17"/>
          <p:cNvSpPr>
            <a:spLocks noChangeArrowheads="1"/>
          </p:cNvSpPr>
          <p:nvPr/>
        </p:nvSpPr>
        <p:spPr bwMode="auto">
          <a:xfrm>
            <a:off x="5105400" y="4114800"/>
            <a:ext cx="36576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123029007|Single point in time(qualifier)|</a:t>
            </a:r>
            <a:endParaRPr lang="en-US" altLang="en-US" sz="1400" dirty="0"/>
          </a:p>
        </p:txBody>
      </p:sp>
      <p:cxnSp>
        <p:nvCxnSpPr>
          <p:cNvPr id="86025" name="AutoShape 18"/>
          <p:cNvCxnSpPr>
            <a:cxnSpLocks noChangeShapeType="1"/>
            <a:stCxn id="65" idx="3"/>
            <a:endCxn id="86024" idx="1"/>
          </p:cNvCxnSpPr>
          <p:nvPr/>
        </p:nvCxnSpPr>
        <p:spPr bwMode="auto">
          <a:xfrm flipV="1">
            <a:off x="4800600" y="4255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26" name="Rectangle 17"/>
          <p:cNvSpPr>
            <a:spLocks noChangeArrowheads="1"/>
          </p:cNvSpPr>
          <p:nvPr/>
        </p:nvSpPr>
        <p:spPr bwMode="auto">
          <a:xfrm>
            <a:off x="5105400" y="4495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117362005|Nominal value(qualifier)|</a:t>
            </a:r>
            <a:endParaRPr lang="en-US" altLang="en-US" dirty="0"/>
          </a:p>
        </p:txBody>
      </p:sp>
      <p:cxnSp>
        <p:nvCxnSpPr>
          <p:cNvPr id="86027" name="AutoShape 18"/>
          <p:cNvCxnSpPr>
            <a:cxnSpLocks noChangeShapeType="1"/>
            <a:stCxn id="66" idx="3"/>
            <a:endCxn id="86026" idx="1"/>
          </p:cNvCxnSpPr>
          <p:nvPr/>
        </p:nvCxnSpPr>
        <p:spPr bwMode="auto">
          <a:xfrm>
            <a:off x="4800600" y="4648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8" name="AutoShape 21"/>
          <p:cNvCxnSpPr>
            <a:cxnSpLocks noChangeShapeType="1"/>
            <a:stCxn id="86018" idx="3"/>
            <a:endCxn id="65" idx="1"/>
          </p:cNvCxnSpPr>
          <p:nvPr/>
        </p:nvCxnSpPr>
        <p:spPr bwMode="auto">
          <a:xfrm>
            <a:off x="1524000" y="4056063"/>
            <a:ext cx="990600" cy="211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9" name="AutoShape 21"/>
          <p:cNvCxnSpPr>
            <a:cxnSpLocks noChangeShapeType="1"/>
            <a:stCxn id="86018" idx="3"/>
            <a:endCxn id="66" idx="1"/>
          </p:cNvCxnSpPr>
          <p:nvPr/>
        </p:nvCxnSpPr>
        <p:spPr bwMode="auto">
          <a:xfrm>
            <a:off x="1524000" y="4056063"/>
            <a:ext cx="990600" cy="592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30" name="TextBox 82"/>
          <p:cNvSpPr txBox="1">
            <a:spLocks noChangeArrowheads="1"/>
          </p:cNvSpPr>
          <p:nvPr/>
        </p:nvSpPr>
        <p:spPr bwMode="auto">
          <a:xfrm>
            <a:off x="494160" y="678678"/>
            <a:ext cx="84212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accent6"/>
                </a:solidFill>
                <a:latin typeface="Arial" charset="0"/>
                <a:cs typeface="Arial" charset="0"/>
              </a:rPr>
              <a:t>BRAF V600E mutation detection by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accent6"/>
                </a:solidFill>
                <a:latin typeface="Arial" charset="0"/>
                <a:cs typeface="Arial" charset="0"/>
              </a:rPr>
              <a:t>pyrosequencing DNA of melanoma skin biopsy </a:t>
            </a:r>
            <a:r>
              <a:rPr lang="en-US" altLang="en-US" sz="24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specimen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(observable)</a:t>
            </a:r>
            <a:endParaRPr lang="en-US" altLang="en-US" sz="2400" dirty="0">
              <a:solidFill>
                <a:schemeClr val="accent6"/>
              </a:solidFill>
              <a:latin typeface="Arial" charset="0"/>
              <a:cs typeface="Arial" charset="0"/>
            </a:endParaRPr>
          </a:p>
        </p:txBody>
      </p:sp>
      <p:sp>
        <p:nvSpPr>
          <p:cNvPr id="86031" name="Rectangle 17"/>
          <p:cNvSpPr>
            <a:spLocks noChangeArrowheads="1"/>
          </p:cNvSpPr>
          <p:nvPr/>
        </p:nvSpPr>
        <p:spPr bwMode="auto">
          <a:xfrm>
            <a:off x="5334000" y="2362200"/>
            <a:ext cx="3810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2092003|Malignant melanoma(morphology)|</a:t>
            </a:r>
            <a:endParaRPr lang="en-US" altLang="en-US" sz="1400" dirty="0"/>
          </a:p>
        </p:txBody>
      </p:sp>
      <p:cxnSp>
        <p:nvCxnSpPr>
          <p:cNvPr id="86032" name="AutoShape 18"/>
          <p:cNvCxnSpPr>
            <a:cxnSpLocks noChangeShapeType="1"/>
            <a:stCxn id="43" idx="3"/>
            <a:endCxn id="86031" idx="1"/>
          </p:cNvCxnSpPr>
          <p:nvPr/>
        </p:nvCxnSpPr>
        <p:spPr bwMode="auto">
          <a:xfrm>
            <a:off x="4648200" y="2505075"/>
            <a:ext cx="6858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362200"/>
            <a:ext cx="2057400" cy="2857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800" y="2743200"/>
            <a:ext cx="2514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86035" name="Rectangle 17"/>
          <p:cNvSpPr>
            <a:spLocks noChangeArrowheads="1"/>
          </p:cNvSpPr>
          <p:nvPr/>
        </p:nvSpPr>
        <p:spPr bwMode="auto">
          <a:xfrm>
            <a:off x="5562600" y="2767013"/>
            <a:ext cx="35814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BRAF V600E </a:t>
            </a:r>
            <a:r>
              <a:rPr lang="en-US" altLang="en-US" sz="1400" dirty="0" smtClean="0"/>
              <a:t>mutation(cell </a:t>
            </a:r>
            <a:r>
              <a:rPr lang="en-US" altLang="en-US" sz="1400" dirty="0" smtClean="0"/>
              <a:t>structure)(NEW)</a:t>
            </a:r>
            <a:endParaRPr lang="en-US" altLang="en-US" sz="1400" dirty="0"/>
          </a:p>
        </p:txBody>
      </p:sp>
      <p:cxnSp>
        <p:nvCxnSpPr>
          <p:cNvPr id="86036" name="AutoShape 18"/>
          <p:cNvCxnSpPr>
            <a:cxnSpLocks noChangeShapeType="1"/>
            <a:stCxn id="44" idx="3"/>
            <a:endCxn id="86035" idx="1"/>
          </p:cNvCxnSpPr>
          <p:nvPr/>
        </p:nvCxnSpPr>
        <p:spPr bwMode="auto">
          <a:xfrm>
            <a:off x="5105400" y="2895600"/>
            <a:ext cx="457200" cy="119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7" name="Elbow Connector 37"/>
          <p:cNvCxnSpPr>
            <a:cxnSpLocks noChangeShapeType="1"/>
            <a:stCxn id="86057" idx="3"/>
            <a:endCxn id="43" idx="1"/>
          </p:cNvCxnSpPr>
          <p:nvPr/>
        </p:nvCxnSpPr>
        <p:spPr bwMode="auto">
          <a:xfrm flipV="1">
            <a:off x="2286000" y="2505075"/>
            <a:ext cx="304800" cy="200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8" name="Elbow Connector 37"/>
          <p:cNvCxnSpPr>
            <a:cxnSpLocks noChangeShapeType="1"/>
            <a:stCxn id="86057" idx="3"/>
            <a:endCxn id="44" idx="1"/>
          </p:cNvCxnSpPr>
          <p:nvPr/>
        </p:nvCxnSpPr>
        <p:spPr bwMode="auto">
          <a:xfrm>
            <a:off x="2286000" y="2705100"/>
            <a:ext cx="304800" cy="190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86040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>
                    <a:lumMod val="75000"/>
                  </a:schemeClr>
                </a:solidFill>
              </a:rPr>
              <a:t>units</a:t>
            </a:r>
            <a:endParaRPr lang="en-US" alt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6041" name="AutoShape 18"/>
          <p:cNvCxnSpPr>
            <a:cxnSpLocks noChangeShapeType="1"/>
            <a:stCxn id="54" idx="3"/>
            <a:endCxn id="86040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2" name="AutoShape 21"/>
          <p:cNvCxnSpPr>
            <a:cxnSpLocks noChangeShapeType="1"/>
            <a:stCxn id="86018" idx="3"/>
            <a:endCxn id="54" idx="1"/>
          </p:cNvCxnSpPr>
          <p:nvPr/>
        </p:nvCxnSpPr>
        <p:spPr bwMode="auto">
          <a:xfrm>
            <a:off x="1524000" y="4056063"/>
            <a:ext cx="990600" cy="973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514600" y="5638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86044" name="Rectangle 17"/>
          <p:cNvSpPr>
            <a:spLocks noChangeArrowheads="1"/>
          </p:cNvSpPr>
          <p:nvPr/>
        </p:nvSpPr>
        <p:spPr bwMode="auto">
          <a:xfrm>
            <a:off x="5105400" y="5638800"/>
            <a:ext cx="38100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|Pyrosequencing technique|(NEW)</a:t>
            </a:r>
            <a:endParaRPr lang="en-US" altLang="en-US" sz="1400" dirty="0"/>
          </a:p>
        </p:txBody>
      </p:sp>
      <p:cxnSp>
        <p:nvCxnSpPr>
          <p:cNvPr id="86045" name="AutoShape 18"/>
          <p:cNvCxnSpPr>
            <a:cxnSpLocks noChangeShapeType="1"/>
            <a:stCxn id="70" idx="3"/>
            <a:endCxn id="86044" idx="1"/>
          </p:cNvCxnSpPr>
          <p:nvPr/>
        </p:nvCxnSpPr>
        <p:spPr bwMode="auto">
          <a:xfrm flipV="1">
            <a:off x="4800600" y="5779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6" name="AutoShape 21"/>
          <p:cNvCxnSpPr>
            <a:cxnSpLocks noChangeShapeType="1"/>
            <a:stCxn id="86018" idx="3"/>
            <a:endCxn id="70" idx="1"/>
          </p:cNvCxnSpPr>
          <p:nvPr/>
        </p:nvCxnSpPr>
        <p:spPr bwMode="auto">
          <a:xfrm>
            <a:off x="1524000" y="4056063"/>
            <a:ext cx="990600" cy="1735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ounded Rectangle 57"/>
          <p:cNvSpPr/>
          <p:nvPr/>
        </p:nvSpPr>
        <p:spPr>
          <a:xfrm>
            <a:off x="2286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86048" name="Elbow Connector 37"/>
          <p:cNvCxnSpPr>
            <a:cxnSpLocks noChangeShapeType="1"/>
            <a:stCxn id="86057" idx="3"/>
            <a:endCxn id="15" idx="1"/>
          </p:cNvCxnSpPr>
          <p:nvPr/>
        </p:nvCxnSpPr>
        <p:spPr bwMode="auto">
          <a:xfrm flipV="1">
            <a:off x="2286000" y="21336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2590800" y="3193472"/>
            <a:ext cx="2667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>
                <a:solidFill>
                  <a:schemeClr val="tx1"/>
                </a:solidFill>
                <a:ea typeface="ＭＳ Ｐゴシック" pitchFamily="-106" charset="-128"/>
              </a:rPr>
              <a:t>INHERENT LOCATION</a:t>
            </a:r>
            <a:endParaRPr lang="en-US" sz="1600" dirty="0">
              <a:solidFill>
                <a:schemeClr val="tx1"/>
              </a:solidFill>
              <a:ea typeface="ＭＳ Ｐゴシック" pitchFamily="-106" charset="-128"/>
            </a:endParaRPr>
          </a:p>
        </p:txBody>
      </p:sp>
      <p:sp>
        <p:nvSpPr>
          <p:cNvPr id="86050" name="Rectangle 17"/>
          <p:cNvSpPr>
            <a:spLocks noChangeArrowheads="1"/>
          </p:cNvSpPr>
          <p:nvPr/>
        </p:nvSpPr>
        <p:spPr bwMode="auto">
          <a:xfrm>
            <a:off x="5524500" y="3124199"/>
            <a:ext cx="3771900" cy="41549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/>
              <a:t>B-</a:t>
            </a:r>
            <a:r>
              <a:rPr lang="en-US" altLang="en-US" sz="1400" dirty="0" err="1"/>
              <a:t>Raf</a:t>
            </a:r>
            <a:r>
              <a:rPr lang="en-US" altLang="en-US" sz="1400" dirty="0"/>
              <a:t> proto-oncogene serine threonine </a:t>
            </a:r>
            <a:r>
              <a:rPr lang="en-US" altLang="en-US" sz="1400" dirty="0" smtClean="0"/>
              <a:t>kinase (</a:t>
            </a:r>
            <a:r>
              <a:rPr lang="en-US" altLang="en-US" sz="1400" dirty="0"/>
              <a:t>cell structure</a:t>
            </a:r>
            <a:r>
              <a:rPr lang="en-US" altLang="en-US" sz="1400" dirty="0" smtClean="0"/>
              <a:t>)(NEW)</a:t>
            </a:r>
            <a:endParaRPr lang="en-US" altLang="en-US" sz="1400" dirty="0"/>
          </a:p>
        </p:txBody>
      </p:sp>
      <p:cxnSp>
        <p:nvCxnSpPr>
          <p:cNvPr id="86051" name="AutoShape 18"/>
          <p:cNvCxnSpPr>
            <a:cxnSpLocks noChangeShapeType="1"/>
            <a:stCxn id="81" idx="3"/>
            <a:endCxn id="86050" idx="1"/>
          </p:cNvCxnSpPr>
          <p:nvPr/>
        </p:nvCxnSpPr>
        <p:spPr bwMode="auto">
          <a:xfrm flipV="1">
            <a:off x="5257800" y="3331948"/>
            <a:ext cx="266700" cy="1392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Elbow Connector 37"/>
          <p:cNvCxnSpPr>
            <a:cxnSpLocks noChangeShapeType="1"/>
            <a:stCxn id="86057" idx="3"/>
            <a:endCxn id="81" idx="1"/>
          </p:cNvCxnSpPr>
          <p:nvPr/>
        </p:nvCxnSpPr>
        <p:spPr bwMode="auto">
          <a:xfrm>
            <a:off x="2286000" y="2705100"/>
            <a:ext cx="304800" cy="64077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86054" name="Rectangle 17"/>
          <p:cNvSpPr>
            <a:spLocks noChangeArrowheads="1"/>
          </p:cNvSpPr>
          <p:nvPr/>
        </p:nvSpPr>
        <p:spPr bwMode="auto">
          <a:xfrm>
            <a:off x="5105400" y="6019800"/>
            <a:ext cx="3581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309066003|Skin biopsy sample (specimen)|</a:t>
            </a:r>
            <a:endParaRPr lang="en-US" altLang="en-US" sz="1400" dirty="0"/>
          </a:p>
        </p:txBody>
      </p:sp>
      <p:cxnSp>
        <p:nvCxnSpPr>
          <p:cNvPr id="86055" name="AutoShape 18"/>
          <p:cNvCxnSpPr>
            <a:cxnSpLocks noChangeShapeType="1"/>
            <a:stCxn id="99" idx="3"/>
            <a:endCxn id="86054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AutoShape 21"/>
          <p:cNvCxnSpPr>
            <a:cxnSpLocks noChangeShapeType="1"/>
            <a:stCxn id="86018" idx="3"/>
            <a:endCxn id="99" idx="1"/>
          </p:cNvCxnSpPr>
          <p:nvPr/>
        </p:nvCxnSpPr>
        <p:spPr bwMode="auto">
          <a:xfrm>
            <a:off x="1524000" y="4056063"/>
            <a:ext cx="9906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Rectangle 3"/>
          <p:cNvSpPr>
            <a:spLocks noChangeArrowheads="1"/>
          </p:cNvSpPr>
          <p:nvPr/>
        </p:nvSpPr>
        <p:spPr bwMode="auto">
          <a:xfrm>
            <a:off x="1524000" y="2590800"/>
            <a:ext cx="7620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quality</a:t>
            </a:r>
            <a:endParaRPr lang="en-US" altLang="en-US" sz="1200"/>
          </a:p>
        </p:txBody>
      </p:sp>
      <p:cxnSp>
        <p:nvCxnSpPr>
          <p:cNvPr id="86058" name="Elbow Connector 37"/>
          <p:cNvCxnSpPr>
            <a:cxnSpLocks noChangeShapeType="1"/>
            <a:stCxn id="86018" idx="3"/>
            <a:endCxn id="58" idx="1"/>
          </p:cNvCxnSpPr>
          <p:nvPr/>
        </p:nvCxnSpPr>
        <p:spPr bwMode="auto">
          <a:xfrm flipH="1" flipV="1">
            <a:off x="228600" y="2705100"/>
            <a:ext cx="1295400" cy="1350963"/>
          </a:xfrm>
          <a:prstGeom prst="bentConnector5">
            <a:avLst>
              <a:gd name="adj1" fmla="val -17648"/>
              <a:gd name="adj2" fmla="val 57699"/>
              <a:gd name="adj3" fmla="val 11176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9" name="Elbow Connector 37"/>
          <p:cNvCxnSpPr>
            <a:cxnSpLocks noChangeShapeType="1"/>
            <a:stCxn id="58" idx="3"/>
            <a:endCxn id="86057" idx="1"/>
          </p:cNvCxnSpPr>
          <p:nvPr/>
        </p:nvCxnSpPr>
        <p:spPr bwMode="auto">
          <a:xfrm>
            <a:off x="1371600" y="2705100"/>
            <a:ext cx="152400" cy="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ounded Rectangular Callout 1"/>
          <p:cNvSpPr/>
          <p:nvPr/>
        </p:nvSpPr>
        <p:spPr bwMode="auto">
          <a:xfrm>
            <a:off x="1888435" y="4072001"/>
            <a:ext cx="2801178" cy="612648"/>
          </a:xfrm>
          <a:prstGeom prst="wedgeRoundRectCallout">
            <a:avLst>
              <a:gd name="adj1" fmla="val 79936"/>
              <a:gd name="adj2" fmla="val -158136"/>
              <a:gd name="adj3" fmla="val 16667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Verdana" pitchFamily="34" charset="0"/>
              </a:rPr>
              <a:t>Needlessly redundant?</a:t>
            </a: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latin typeface="Verdana" pitchFamily="34" charset="0"/>
            </a:endParaRPr>
          </a:p>
        </p:txBody>
      </p:sp>
      <p:sp>
        <p:nvSpPr>
          <p:cNvPr id="46" name="Rounded Rectangular Callout 45"/>
          <p:cNvSpPr/>
          <p:nvPr/>
        </p:nvSpPr>
        <p:spPr bwMode="auto">
          <a:xfrm>
            <a:off x="1395050" y="1526904"/>
            <a:ext cx="3309730" cy="759095"/>
          </a:xfrm>
          <a:prstGeom prst="wedgeRoundRectCallout">
            <a:avLst>
              <a:gd name="adj1" fmla="val 77025"/>
              <a:gd name="adj2" fmla="val 133499"/>
              <a:gd name="adj3" fmla="val 16667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Verdana" pitchFamily="34" charset="0"/>
              </a:rPr>
              <a:t>Concrete domain with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ISCN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nomenclature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Verdana" pitchFamily="34" charset="0"/>
              </a:rPr>
              <a:t> or comparable</a:t>
            </a: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604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6" grpId="0" animBg="1"/>
      <p:bldP spid="4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observable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86020" name="Rectangle 17"/>
          <p:cNvSpPr>
            <a:spLocks noChangeArrowheads="1"/>
          </p:cNvSpPr>
          <p:nvPr/>
        </p:nvSpPr>
        <p:spPr bwMode="auto">
          <a:xfrm>
            <a:off x="5257800" y="2005012"/>
            <a:ext cx="3505200" cy="280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118536000|Entitic number(property)|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  <p:cxnSp>
        <p:nvCxnSpPr>
          <p:cNvPr id="86021" name="AutoShape 18"/>
          <p:cNvCxnSpPr>
            <a:cxnSpLocks noChangeShapeType="1"/>
            <a:stCxn id="15" idx="3"/>
            <a:endCxn id="86020" idx="1"/>
          </p:cNvCxnSpPr>
          <p:nvPr/>
        </p:nvCxnSpPr>
        <p:spPr bwMode="auto">
          <a:xfrm>
            <a:off x="4876800" y="2133600"/>
            <a:ext cx="3810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Rounded Rectangle 64"/>
          <p:cNvSpPr/>
          <p:nvPr/>
        </p:nvSpPr>
        <p:spPr>
          <a:xfrm>
            <a:off x="2514600" y="4114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TIME ASPECT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514600" y="4495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86024" name="Rectangle 17"/>
          <p:cNvSpPr>
            <a:spLocks noChangeArrowheads="1"/>
          </p:cNvSpPr>
          <p:nvPr/>
        </p:nvSpPr>
        <p:spPr bwMode="auto">
          <a:xfrm>
            <a:off x="5105400" y="4114800"/>
            <a:ext cx="36576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123029007|Single point in time(qualifier)|</a:t>
            </a:r>
            <a:endParaRPr lang="en-US" altLang="en-US" sz="1400" dirty="0"/>
          </a:p>
        </p:txBody>
      </p:sp>
      <p:cxnSp>
        <p:nvCxnSpPr>
          <p:cNvPr id="86025" name="AutoShape 18"/>
          <p:cNvCxnSpPr>
            <a:cxnSpLocks noChangeShapeType="1"/>
            <a:stCxn id="65" idx="3"/>
            <a:endCxn id="86024" idx="1"/>
          </p:cNvCxnSpPr>
          <p:nvPr/>
        </p:nvCxnSpPr>
        <p:spPr bwMode="auto">
          <a:xfrm flipV="1">
            <a:off x="4800600" y="4255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26" name="Rectangle 17"/>
          <p:cNvSpPr>
            <a:spLocks noChangeArrowheads="1"/>
          </p:cNvSpPr>
          <p:nvPr/>
        </p:nvSpPr>
        <p:spPr bwMode="auto">
          <a:xfrm>
            <a:off x="5105400" y="4495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117362005|Nominal value(qualifier)|</a:t>
            </a:r>
            <a:endParaRPr lang="en-US" altLang="en-US" dirty="0"/>
          </a:p>
        </p:txBody>
      </p:sp>
      <p:cxnSp>
        <p:nvCxnSpPr>
          <p:cNvPr id="86027" name="AutoShape 18"/>
          <p:cNvCxnSpPr>
            <a:cxnSpLocks noChangeShapeType="1"/>
            <a:stCxn id="66" idx="3"/>
            <a:endCxn id="86026" idx="1"/>
          </p:cNvCxnSpPr>
          <p:nvPr/>
        </p:nvCxnSpPr>
        <p:spPr bwMode="auto">
          <a:xfrm>
            <a:off x="4800600" y="4648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8" name="AutoShape 21"/>
          <p:cNvCxnSpPr>
            <a:cxnSpLocks noChangeShapeType="1"/>
            <a:stCxn id="86018" idx="3"/>
            <a:endCxn id="65" idx="1"/>
          </p:cNvCxnSpPr>
          <p:nvPr/>
        </p:nvCxnSpPr>
        <p:spPr bwMode="auto">
          <a:xfrm>
            <a:off x="1524000" y="4056063"/>
            <a:ext cx="990600" cy="211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9" name="AutoShape 21"/>
          <p:cNvCxnSpPr>
            <a:cxnSpLocks noChangeShapeType="1"/>
            <a:stCxn id="86018" idx="3"/>
            <a:endCxn id="66" idx="1"/>
          </p:cNvCxnSpPr>
          <p:nvPr/>
        </p:nvCxnSpPr>
        <p:spPr bwMode="auto">
          <a:xfrm>
            <a:off x="1524000" y="4056063"/>
            <a:ext cx="990600" cy="592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30" name="TextBox 82"/>
          <p:cNvSpPr txBox="1">
            <a:spLocks noChangeArrowheads="1"/>
          </p:cNvSpPr>
          <p:nvPr/>
        </p:nvSpPr>
        <p:spPr bwMode="auto">
          <a:xfrm>
            <a:off x="152400" y="275535"/>
            <a:ext cx="84212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58415-1|BRAF gene.p.V600E|Arb|Pt|Tiss|Ord|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BRAF </a:t>
            </a:r>
            <a:r>
              <a:rPr lang="en-US" altLang="en-US" sz="2400" dirty="0">
                <a:solidFill>
                  <a:schemeClr val="accent6"/>
                </a:solidFill>
                <a:latin typeface="Arial" charset="0"/>
                <a:cs typeface="Arial" charset="0"/>
              </a:rPr>
              <a:t>V600E </a:t>
            </a:r>
            <a:r>
              <a:rPr lang="en-US" altLang="en-US" sz="24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mutant protein detection  </a:t>
            </a:r>
            <a:r>
              <a:rPr lang="en-US" altLang="en-US" sz="2400" dirty="0">
                <a:solidFill>
                  <a:schemeClr val="accent6"/>
                </a:solidFill>
                <a:latin typeface="Arial" charset="0"/>
                <a:cs typeface="Arial" charset="0"/>
              </a:rPr>
              <a:t>by </a:t>
            </a:r>
            <a:r>
              <a:rPr lang="en-US" altLang="en-US" sz="2400" dirty="0" err="1" smtClean="0">
                <a:solidFill>
                  <a:schemeClr val="accent6"/>
                </a:solidFill>
                <a:latin typeface="Arial" charset="0"/>
                <a:cs typeface="Arial" charset="0"/>
              </a:rPr>
              <a:t>immunoperoxidase</a:t>
            </a:r>
            <a:r>
              <a:rPr lang="en-US" altLang="en-US" sz="24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2400" dirty="0">
                <a:solidFill>
                  <a:schemeClr val="accent6"/>
                </a:solidFill>
                <a:latin typeface="Arial" charset="0"/>
                <a:cs typeface="Arial" charset="0"/>
              </a:rPr>
              <a:t>staining of </a:t>
            </a:r>
            <a:r>
              <a:rPr lang="en-US" altLang="en-US" sz="24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melanoma skin biopsy </a:t>
            </a:r>
            <a:r>
              <a:rPr lang="en-US" altLang="en-US" sz="240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specimen (observable)</a:t>
            </a:r>
            <a:endParaRPr lang="en-US" altLang="en-US" sz="2400" dirty="0">
              <a:solidFill>
                <a:schemeClr val="accent6"/>
              </a:solidFill>
              <a:latin typeface="Arial" charset="0"/>
              <a:cs typeface="Arial" charset="0"/>
            </a:endParaRPr>
          </a:p>
        </p:txBody>
      </p:sp>
      <p:sp>
        <p:nvSpPr>
          <p:cNvPr id="86031" name="Rectangle 17"/>
          <p:cNvSpPr>
            <a:spLocks noChangeArrowheads="1"/>
          </p:cNvSpPr>
          <p:nvPr/>
        </p:nvSpPr>
        <p:spPr bwMode="auto">
          <a:xfrm>
            <a:off x="5334000" y="2362200"/>
            <a:ext cx="3810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2092003|Malignant melanoma(morphology)|</a:t>
            </a:r>
            <a:endParaRPr lang="en-US" altLang="en-US" sz="1400" dirty="0"/>
          </a:p>
        </p:txBody>
      </p:sp>
      <p:cxnSp>
        <p:nvCxnSpPr>
          <p:cNvPr id="86032" name="AutoShape 18"/>
          <p:cNvCxnSpPr>
            <a:cxnSpLocks noChangeShapeType="1"/>
            <a:stCxn id="43" idx="3"/>
            <a:endCxn id="86031" idx="1"/>
          </p:cNvCxnSpPr>
          <p:nvPr/>
        </p:nvCxnSpPr>
        <p:spPr bwMode="auto">
          <a:xfrm>
            <a:off x="4648200" y="2505075"/>
            <a:ext cx="6858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362200"/>
            <a:ext cx="2057400" cy="2857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800" y="2743200"/>
            <a:ext cx="2514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86035" name="Rectangle 17"/>
          <p:cNvSpPr>
            <a:spLocks noChangeArrowheads="1"/>
          </p:cNvSpPr>
          <p:nvPr/>
        </p:nvSpPr>
        <p:spPr bwMode="auto">
          <a:xfrm>
            <a:off x="5562600" y="2767013"/>
            <a:ext cx="35814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/>
              <a:t>BRAF V600E mutant protein kinase(substance)(NEW)</a:t>
            </a:r>
            <a:endParaRPr lang="en-US" altLang="en-US" sz="1200" dirty="0"/>
          </a:p>
        </p:txBody>
      </p:sp>
      <p:cxnSp>
        <p:nvCxnSpPr>
          <p:cNvPr id="86036" name="AutoShape 18"/>
          <p:cNvCxnSpPr>
            <a:cxnSpLocks noChangeShapeType="1"/>
            <a:stCxn id="44" idx="3"/>
            <a:endCxn id="86035" idx="1"/>
          </p:cNvCxnSpPr>
          <p:nvPr/>
        </p:nvCxnSpPr>
        <p:spPr bwMode="auto">
          <a:xfrm>
            <a:off x="5105400" y="2895600"/>
            <a:ext cx="457200" cy="119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7" name="Elbow Connector 37"/>
          <p:cNvCxnSpPr>
            <a:cxnSpLocks noChangeShapeType="1"/>
            <a:stCxn id="86057" idx="3"/>
            <a:endCxn id="43" idx="1"/>
          </p:cNvCxnSpPr>
          <p:nvPr/>
        </p:nvCxnSpPr>
        <p:spPr bwMode="auto">
          <a:xfrm flipV="1">
            <a:off x="2286000" y="2505075"/>
            <a:ext cx="304800" cy="200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8" name="Elbow Connector 37"/>
          <p:cNvCxnSpPr>
            <a:cxnSpLocks noChangeShapeType="1"/>
            <a:stCxn id="86057" idx="3"/>
            <a:endCxn id="44" idx="1"/>
          </p:cNvCxnSpPr>
          <p:nvPr/>
        </p:nvCxnSpPr>
        <p:spPr bwMode="auto">
          <a:xfrm>
            <a:off x="2286000" y="2705100"/>
            <a:ext cx="304800" cy="190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86040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>
                    <a:lumMod val="75000"/>
                  </a:schemeClr>
                </a:solidFill>
              </a:rPr>
              <a:t>units</a:t>
            </a:r>
            <a:endParaRPr lang="en-US" alt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6041" name="AutoShape 18"/>
          <p:cNvCxnSpPr>
            <a:cxnSpLocks noChangeShapeType="1"/>
            <a:stCxn id="54" idx="3"/>
            <a:endCxn id="86040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2" name="AutoShape 21"/>
          <p:cNvCxnSpPr>
            <a:cxnSpLocks noChangeShapeType="1"/>
            <a:stCxn id="86018" idx="3"/>
            <a:endCxn id="54" idx="1"/>
          </p:cNvCxnSpPr>
          <p:nvPr/>
        </p:nvCxnSpPr>
        <p:spPr bwMode="auto">
          <a:xfrm>
            <a:off x="1524000" y="4056063"/>
            <a:ext cx="990600" cy="973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514600" y="5638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86044" name="Rectangle 17"/>
          <p:cNvSpPr>
            <a:spLocks noChangeArrowheads="1"/>
          </p:cNvSpPr>
          <p:nvPr/>
        </p:nvSpPr>
        <p:spPr bwMode="auto">
          <a:xfrm>
            <a:off x="5105400" y="5638800"/>
            <a:ext cx="38100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|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Immunoperoxidase</a:t>
            </a:r>
            <a:r>
              <a:rPr lang="en-US" altLang="en-US" sz="1400" dirty="0" smtClean="0">
                <a:solidFill>
                  <a:srgbClr val="000000"/>
                </a:solidFill>
              </a:rPr>
              <a:t> technique|(NEW)</a:t>
            </a:r>
            <a:endParaRPr lang="en-US" altLang="en-US" sz="1400" dirty="0"/>
          </a:p>
        </p:txBody>
      </p:sp>
      <p:cxnSp>
        <p:nvCxnSpPr>
          <p:cNvPr id="86045" name="AutoShape 18"/>
          <p:cNvCxnSpPr>
            <a:cxnSpLocks noChangeShapeType="1"/>
            <a:stCxn id="70" idx="3"/>
            <a:endCxn id="86044" idx="1"/>
          </p:cNvCxnSpPr>
          <p:nvPr/>
        </p:nvCxnSpPr>
        <p:spPr bwMode="auto">
          <a:xfrm flipV="1">
            <a:off x="4800600" y="5779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6" name="AutoShape 21"/>
          <p:cNvCxnSpPr>
            <a:cxnSpLocks noChangeShapeType="1"/>
            <a:stCxn id="86018" idx="3"/>
            <a:endCxn id="70" idx="1"/>
          </p:cNvCxnSpPr>
          <p:nvPr/>
        </p:nvCxnSpPr>
        <p:spPr bwMode="auto">
          <a:xfrm>
            <a:off x="1524000" y="4056063"/>
            <a:ext cx="990600" cy="1735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ounded Rectangle 57"/>
          <p:cNvSpPr/>
          <p:nvPr/>
        </p:nvSpPr>
        <p:spPr>
          <a:xfrm>
            <a:off x="2286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86048" name="Elbow Connector 37"/>
          <p:cNvCxnSpPr>
            <a:cxnSpLocks noChangeShapeType="1"/>
            <a:stCxn id="86057" idx="3"/>
            <a:endCxn id="15" idx="1"/>
          </p:cNvCxnSpPr>
          <p:nvPr/>
        </p:nvCxnSpPr>
        <p:spPr bwMode="auto">
          <a:xfrm flipV="1">
            <a:off x="2286000" y="21336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2590800" y="3276600"/>
            <a:ext cx="2667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>
                <a:solidFill>
                  <a:schemeClr val="tx1"/>
                </a:solidFill>
                <a:ea typeface="ＭＳ Ｐゴシック" pitchFamily="-106" charset="-128"/>
              </a:rPr>
              <a:t>INHERENT LOCATION</a:t>
            </a:r>
            <a:endParaRPr lang="en-US" sz="1600" dirty="0">
              <a:solidFill>
                <a:schemeClr val="tx1"/>
              </a:solidFill>
              <a:ea typeface="ＭＳ Ｐゴシック" pitchFamily="-106" charset="-128"/>
            </a:endParaRPr>
          </a:p>
        </p:txBody>
      </p:sp>
      <p:sp>
        <p:nvSpPr>
          <p:cNvPr id="86050" name="Rectangle 17"/>
          <p:cNvSpPr>
            <a:spLocks noChangeArrowheads="1"/>
          </p:cNvSpPr>
          <p:nvPr/>
        </p:nvSpPr>
        <p:spPr bwMode="auto">
          <a:xfrm>
            <a:off x="5524500" y="3124200"/>
            <a:ext cx="3771900" cy="6096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62035001|Cytoplasmic matrix|  OR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?B-</a:t>
            </a:r>
            <a:r>
              <a:rPr lang="en-US" altLang="en-US" sz="1400" dirty="0" err="1" smtClean="0"/>
              <a:t>Raf</a:t>
            </a:r>
            <a:r>
              <a:rPr lang="en-US" altLang="en-US" sz="1400" dirty="0" smtClean="0"/>
              <a:t> </a:t>
            </a:r>
            <a:r>
              <a:rPr lang="en-US" altLang="en-US" sz="1400" dirty="0"/>
              <a:t>proto-oncogene serine threonine </a:t>
            </a:r>
            <a:r>
              <a:rPr lang="en-US" altLang="en-US" sz="1400" dirty="0" smtClean="0"/>
              <a:t>kinase (</a:t>
            </a:r>
            <a:r>
              <a:rPr lang="en-US" altLang="en-US" sz="1400" dirty="0"/>
              <a:t>cell structure</a:t>
            </a:r>
            <a:r>
              <a:rPr lang="en-US" altLang="en-US" sz="1400" dirty="0" smtClean="0"/>
              <a:t>)(NEW)?</a:t>
            </a:r>
            <a:endParaRPr lang="en-US" altLang="en-US" sz="1400" dirty="0"/>
          </a:p>
        </p:txBody>
      </p:sp>
      <p:cxnSp>
        <p:nvCxnSpPr>
          <p:cNvPr id="86051" name="AutoShape 18"/>
          <p:cNvCxnSpPr>
            <a:cxnSpLocks noChangeShapeType="1"/>
            <a:stCxn id="81" idx="3"/>
            <a:endCxn id="86050" idx="1"/>
          </p:cNvCxnSpPr>
          <p:nvPr/>
        </p:nvCxnSpPr>
        <p:spPr bwMode="auto">
          <a:xfrm>
            <a:off x="5257800" y="3429000"/>
            <a:ext cx="2667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Elbow Connector 37"/>
          <p:cNvCxnSpPr>
            <a:cxnSpLocks noChangeShapeType="1"/>
            <a:stCxn id="86057" idx="3"/>
            <a:endCxn id="81" idx="1"/>
          </p:cNvCxnSpPr>
          <p:nvPr/>
        </p:nvCxnSpPr>
        <p:spPr bwMode="auto">
          <a:xfrm>
            <a:off x="2286000" y="2705100"/>
            <a:ext cx="304800" cy="7239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86054" name="Rectangle 17"/>
          <p:cNvSpPr>
            <a:spLocks noChangeArrowheads="1"/>
          </p:cNvSpPr>
          <p:nvPr/>
        </p:nvSpPr>
        <p:spPr bwMode="auto">
          <a:xfrm>
            <a:off x="5105400" y="6019800"/>
            <a:ext cx="3581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309066003|Skin biopsy sample (specimen)|</a:t>
            </a:r>
          </a:p>
        </p:txBody>
      </p:sp>
      <p:cxnSp>
        <p:nvCxnSpPr>
          <p:cNvPr id="86055" name="AutoShape 18"/>
          <p:cNvCxnSpPr>
            <a:cxnSpLocks noChangeShapeType="1"/>
            <a:stCxn id="99" idx="3"/>
            <a:endCxn id="86054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AutoShape 21"/>
          <p:cNvCxnSpPr>
            <a:cxnSpLocks noChangeShapeType="1"/>
            <a:stCxn id="86018" idx="3"/>
            <a:endCxn id="99" idx="1"/>
          </p:cNvCxnSpPr>
          <p:nvPr/>
        </p:nvCxnSpPr>
        <p:spPr bwMode="auto">
          <a:xfrm>
            <a:off x="1524000" y="4056063"/>
            <a:ext cx="9906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Rectangle 3"/>
          <p:cNvSpPr>
            <a:spLocks noChangeArrowheads="1"/>
          </p:cNvSpPr>
          <p:nvPr/>
        </p:nvSpPr>
        <p:spPr bwMode="auto">
          <a:xfrm>
            <a:off x="1524000" y="2590800"/>
            <a:ext cx="7620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quality</a:t>
            </a:r>
            <a:endParaRPr lang="en-US" altLang="en-US" sz="1200"/>
          </a:p>
        </p:txBody>
      </p:sp>
      <p:cxnSp>
        <p:nvCxnSpPr>
          <p:cNvPr id="86058" name="Elbow Connector 37"/>
          <p:cNvCxnSpPr>
            <a:cxnSpLocks noChangeShapeType="1"/>
            <a:stCxn id="86018" idx="3"/>
            <a:endCxn id="58" idx="1"/>
          </p:cNvCxnSpPr>
          <p:nvPr/>
        </p:nvCxnSpPr>
        <p:spPr bwMode="auto">
          <a:xfrm flipH="1" flipV="1">
            <a:off x="228600" y="2705100"/>
            <a:ext cx="1295400" cy="1350963"/>
          </a:xfrm>
          <a:prstGeom prst="bentConnector5">
            <a:avLst>
              <a:gd name="adj1" fmla="val -17648"/>
              <a:gd name="adj2" fmla="val 57699"/>
              <a:gd name="adj3" fmla="val 11176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9" name="Elbow Connector 37"/>
          <p:cNvCxnSpPr>
            <a:cxnSpLocks noChangeShapeType="1"/>
            <a:stCxn id="58" idx="3"/>
            <a:endCxn id="86057" idx="1"/>
          </p:cNvCxnSpPr>
          <p:nvPr/>
        </p:nvCxnSpPr>
        <p:spPr bwMode="auto">
          <a:xfrm>
            <a:off x="1371600" y="2705100"/>
            <a:ext cx="152400" cy="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Rounded Rectangular Callout 44"/>
          <p:cNvSpPr/>
          <p:nvPr/>
        </p:nvSpPr>
        <p:spPr bwMode="auto">
          <a:xfrm>
            <a:off x="1941443" y="3960876"/>
            <a:ext cx="2801178" cy="839724"/>
          </a:xfrm>
          <a:prstGeom prst="wedgeRoundRectCallout">
            <a:avLst>
              <a:gd name="adj1" fmla="val 76624"/>
              <a:gd name="adj2" fmla="val -112369"/>
              <a:gd name="adj3" fmla="val 16667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Verdana" pitchFamily="34" charset="0"/>
              </a:rPr>
              <a:t>Overly elaborate if protein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Verdana" pitchFamily="34" charset="0"/>
              </a:rPr>
              <a:t>Is properly designated…?</a:t>
            </a: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46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observable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86020" name="Rectangle 17"/>
          <p:cNvSpPr>
            <a:spLocks noChangeArrowheads="1"/>
          </p:cNvSpPr>
          <p:nvPr/>
        </p:nvSpPr>
        <p:spPr bwMode="auto">
          <a:xfrm>
            <a:off x="5257800" y="2005012"/>
            <a:ext cx="3505200" cy="280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705057003|Presence(property)|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  <p:cxnSp>
        <p:nvCxnSpPr>
          <p:cNvPr id="86021" name="AutoShape 18"/>
          <p:cNvCxnSpPr>
            <a:cxnSpLocks noChangeShapeType="1"/>
            <a:stCxn id="15" idx="3"/>
            <a:endCxn id="86020" idx="1"/>
          </p:cNvCxnSpPr>
          <p:nvPr/>
        </p:nvCxnSpPr>
        <p:spPr bwMode="auto">
          <a:xfrm>
            <a:off x="4876800" y="2133600"/>
            <a:ext cx="3810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Rounded Rectangle 64"/>
          <p:cNvSpPr/>
          <p:nvPr/>
        </p:nvSpPr>
        <p:spPr>
          <a:xfrm>
            <a:off x="2514600" y="4114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TIME ASPECT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514600" y="4495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86024" name="Rectangle 17"/>
          <p:cNvSpPr>
            <a:spLocks noChangeArrowheads="1"/>
          </p:cNvSpPr>
          <p:nvPr/>
        </p:nvSpPr>
        <p:spPr bwMode="auto">
          <a:xfrm>
            <a:off x="5105400" y="4114800"/>
            <a:ext cx="36576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123029007|Single point in time(qualifier)|</a:t>
            </a:r>
            <a:endParaRPr lang="en-US" altLang="en-US" sz="1400" dirty="0"/>
          </a:p>
        </p:txBody>
      </p:sp>
      <p:cxnSp>
        <p:nvCxnSpPr>
          <p:cNvPr id="86025" name="AutoShape 18"/>
          <p:cNvCxnSpPr>
            <a:cxnSpLocks noChangeShapeType="1"/>
            <a:stCxn id="65" idx="3"/>
            <a:endCxn id="86024" idx="1"/>
          </p:cNvCxnSpPr>
          <p:nvPr/>
        </p:nvCxnSpPr>
        <p:spPr bwMode="auto">
          <a:xfrm flipV="1">
            <a:off x="4800600" y="4255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26" name="Rectangle 17"/>
          <p:cNvSpPr>
            <a:spLocks noChangeArrowheads="1"/>
          </p:cNvSpPr>
          <p:nvPr/>
        </p:nvSpPr>
        <p:spPr bwMode="auto">
          <a:xfrm>
            <a:off x="5105400" y="4495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117362005|Nominal value(qualifier)|</a:t>
            </a:r>
            <a:endParaRPr lang="en-US" altLang="en-US" dirty="0"/>
          </a:p>
        </p:txBody>
      </p:sp>
      <p:cxnSp>
        <p:nvCxnSpPr>
          <p:cNvPr id="86027" name="AutoShape 18"/>
          <p:cNvCxnSpPr>
            <a:cxnSpLocks noChangeShapeType="1"/>
            <a:stCxn id="66" idx="3"/>
            <a:endCxn id="86026" idx="1"/>
          </p:cNvCxnSpPr>
          <p:nvPr/>
        </p:nvCxnSpPr>
        <p:spPr bwMode="auto">
          <a:xfrm>
            <a:off x="4800600" y="4648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8" name="AutoShape 21"/>
          <p:cNvCxnSpPr>
            <a:cxnSpLocks noChangeShapeType="1"/>
            <a:stCxn id="86018" idx="3"/>
            <a:endCxn id="65" idx="1"/>
          </p:cNvCxnSpPr>
          <p:nvPr/>
        </p:nvCxnSpPr>
        <p:spPr bwMode="auto">
          <a:xfrm>
            <a:off x="1524000" y="4056063"/>
            <a:ext cx="990600" cy="211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9" name="AutoShape 21"/>
          <p:cNvCxnSpPr>
            <a:cxnSpLocks noChangeShapeType="1"/>
            <a:stCxn id="86018" idx="3"/>
            <a:endCxn id="66" idx="1"/>
          </p:cNvCxnSpPr>
          <p:nvPr/>
        </p:nvCxnSpPr>
        <p:spPr bwMode="auto">
          <a:xfrm>
            <a:off x="1524000" y="4056063"/>
            <a:ext cx="990600" cy="592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31" name="Rectangle 17"/>
          <p:cNvSpPr>
            <a:spLocks noChangeArrowheads="1"/>
          </p:cNvSpPr>
          <p:nvPr/>
        </p:nvSpPr>
        <p:spPr bwMode="auto">
          <a:xfrm>
            <a:off x="5334000" y="2362200"/>
            <a:ext cx="3810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&lt;&lt;123037004|Body structure</a:t>
            </a:r>
            <a:r>
              <a:rPr lang="en-US" altLang="en-US" sz="1400" dirty="0" smtClean="0"/>
              <a:t>|</a:t>
            </a:r>
            <a:endParaRPr lang="en-US" altLang="en-US" sz="1400" dirty="0"/>
          </a:p>
        </p:txBody>
      </p:sp>
      <p:cxnSp>
        <p:nvCxnSpPr>
          <p:cNvPr id="86032" name="AutoShape 18"/>
          <p:cNvCxnSpPr>
            <a:cxnSpLocks noChangeShapeType="1"/>
            <a:stCxn id="43" idx="3"/>
            <a:endCxn id="86031" idx="1"/>
          </p:cNvCxnSpPr>
          <p:nvPr/>
        </p:nvCxnSpPr>
        <p:spPr bwMode="auto">
          <a:xfrm>
            <a:off x="4648200" y="2505075"/>
            <a:ext cx="6858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362200"/>
            <a:ext cx="2057400" cy="2857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800" y="2743200"/>
            <a:ext cx="2514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86035" name="Rectangle 17"/>
          <p:cNvSpPr>
            <a:spLocks noChangeArrowheads="1"/>
          </p:cNvSpPr>
          <p:nvPr/>
        </p:nvSpPr>
        <p:spPr bwMode="auto">
          <a:xfrm>
            <a:off x="5562600" y="2767013"/>
            <a:ext cx="35814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Named Mutation or ISCN?</a:t>
            </a:r>
            <a:endParaRPr lang="en-US" altLang="en-US" sz="1800" b="1" dirty="0"/>
          </a:p>
        </p:txBody>
      </p:sp>
      <p:cxnSp>
        <p:nvCxnSpPr>
          <p:cNvPr id="86036" name="AutoShape 18"/>
          <p:cNvCxnSpPr>
            <a:cxnSpLocks noChangeShapeType="1"/>
            <a:stCxn id="44" idx="3"/>
            <a:endCxn id="86035" idx="1"/>
          </p:cNvCxnSpPr>
          <p:nvPr/>
        </p:nvCxnSpPr>
        <p:spPr bwMode="auto">
          <a:xfrm>
            <a:off x="5105400" y="2895600"/>
            <a:ext cx="457200" cy="119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7" name="Elbow Connector 37"/>
          <p:cNvCxnSpPr>
            <a:cxnSpLocks noChangeShapeType="1"/>
            <a:stCxn id="86057" idx="3"/>
            <a:endCxn id="43" idx="1"/>
          </p:cNvCxnSpPr>
          <p:nvPr/>
        </p:nvCxnSpPr>
        <p:spPr bwMode="auto">
          <a:xfrm flipV="1">
            <a:off x="2286000" y="2505075"/>
            <a:ext cx="304800" cy="200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8" name="Elbow Connector 37"/>
          <p:cNvCxnSpPr>
            <a:cxnSpLocks noChangeShapeType="1"/>
            <a:stCxn id="86057" idx="3"/>
            <a:endCxn id="44" idx="1"/>
          </p:cNvCxnSpPr>
          <p:nvPr/>
        </p:nvCxnSpPr>
        <p:spPr bwMode="auto">
          <a:xfrm>
            <a:off x="2286000" y="2705100"/>
            <a:ext cx="304800" cy="190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86040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>
                    <a:lumMod val="75000"/>
                  </a:schemeClr>
                </a:solidFill>
              </a:rPr>
              <a:t>units</a:t>
            </a:r>
            <a:endParaRPr lang="en-US" alt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6041" name="AutoShape 18"/>
          <p:cNvCxnSpPr>
            <a:cxnSpLocks noChangeShapeType="1"/>
            <a:stCxn id="54" idx="3"/>
            <a:endCxn id="86040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2" name="AutoShape 21"/>
          <p:cNvCxnSpPr>
            <a:cxnSpLocks noChangeShapeType="1"/>
            <a:stCxn id="86018" idx="3"/>
            <a:endCxn id="54" idx="1"/>
          </p:cNvCxnSpPr>
          <p:nvPr/>
        </p:nvCxnSpPr>
        <p:spPr bwMode="auto">
          <a:xfrm>
            <a:off x="1524000" y="4056063"/>
            <a:ext cx="990600" cy="973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514600" y="5638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86044" name="Rectangle 17"/>
          <p:cNvSpPr>
            <a:spLocks noChangeArrowheads="1"/>
          </p:cNvSpPr>
          <p:nvPr/>
        </p:nvSpPr>
        <p:spPr bwMode="auto">
          <a:xfrm>
            <a:off x="5105400" y="5638800"/>
            <a:ext cx="38100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|Pyrosequencing technique|</a:t>
            </a:r>
            <a:endParaRPr lang="en-US" altLang="en-US" sz="1800" b="1" dirty="0"/>
          </a:p>
        </p:txBody>
      </p:sp>
      <p:cxnSp>
        <p:nvCxnSpPr>
          <p:cNvPr id="86045" name="AutoShape 18"/>
          <p:cNvCxnSpPr>
            <a:cxnSpLocks noChangeShapeType="1"/>
            <a:stCxn id="70" idx="3"/>
            <a:endCxn id="86044" idx="1"/>
          </p:cNvCxnSpPr>
          <p:nvPr/>
        </p:nvCxnSpPr>
        <p:spPr bwMode="auto">
          <a:xfrm flipV="1">
            <a:off x="4800600" y="5779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6" name="AutoShape 21"/>
          <p:cNvCxnSpPr>
            <a:cxnSpLocks noChangeShapeType="1"/>
            <a:stCxn id="86018" idx="3"/>
            <a:endCxn id="70" idx="1"/>
          </p:cNvCxnSpPr>
          <p:nvPr/>
        </p:nvCxnSpPr>
        <p:spPr bwMode="auto">
          <a:xfrm>
            <a:off x="1524000" y="4056063"/>
            <a:ext cx="990600" cy="1735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ounded Rectangle 57"/>
          <p:cNvSpPr/>
          <p:nvPr/>
        </p:nvSpPr>
        <p:spPr>
          <a:xfrm>
            <a:off x="2286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86048" name="Elbow Connector 37"/>
          <p:cNvCxnSpPr>
            <a:cxnSpLocks noChangeShapeType="1"/>
            <a:stCxn id="86057" idx="3"/>
            <a:endCxn id="15" idx="1"/>
          </p:cNvCxnSpPr>
          <p:nvPr/>
        </p:nvCxnSpPr>
        <p:spPr bwMode="auto">
          <a:xfrm flipV="1">
            <a:off x="2286000" y="21336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2590800" y="3276599"/>
            <a:ext cx="2667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>
                <a:solidFill>
                  <a:schemeClr val="tx1"/>
                </a:solidFill>
                <a:ea typeface="ＭＳ Ｐゴシック" pitchFamily="-106" charset="-128"/>
              </a:rPr>
              <a:t>INHERENT LOCATION</a:t>
            </a:r>
            <a:endParaRPr lang="en-US" sz="1600" dirty="0">
              <a:solidFill>
                <a:schemeClr val="tx1"/>
              </a:solidFill>
              <a:ea typeface="ＭＳ Ｐゴシック" pitchFamily="-106" charset="-128"/>
            </a:endParaRPr>
          </a:p>
        </p:txBody>
      </p:sp>
      <p:sp>
        <p:nvSpPr>
          <p:cNvPr id="86050" name="Rectangle 17"/>
          <p:cNvSpPr>
            <a:spLocks noChangeArrowheads="1"/>
          </p:cNvSpPr>
          <p:nvPr/>
        </p:nvSpPr>
        <p:spPr bwMode="auto">
          <a:xfrm>
            <a:off x="5486400" y="3124199"/>
            <a:ext cx="3733800" cy="60960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&lt;&lt;91272006|Chromosome(body structure)|</a:t>
            </a:r>
            <a:endParaRPr lang="en-US" altLang="en-US" sz="1800" b="1" dirty="0"/>
          </a:p>
        </p:txBody>
      </p:sp>
      <p:cxnSp>
        <p:nvCxnSpPr>
          <p:cNvPr id="86051" name="AutoShape 18"/>
          <p:cNvCxnSpPr>
            <a:cxnSpLocks noChangeShapeType="1"/>
            <a:stCxn id="81" idx="3"/>
            <a:endCxn id="86050" idx="1"/>
          </p:cNvCxnSpPr>
          <p:nvPr/>
        </p:nvCxnSpPr>
        <p:spPr bwMode="auto">
          <a:xfrm>
            <a:off x="5257800" y="3428999"/>
            <a:ext cx="228600" cy="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Elbow Connector 37"/>
          <p:cNvCxnSpPr>
            <a:cxnSpLocks noChangeShapeType="1"/>
            <a:stCxn id="86057" idx="3"/>
            <a:endCxn id="81" idx="1"/>
          </p:cNvCxnSpPr>
          <p:nvPr/>
        </p:nvCxnSpPr>
        <p:spPr bwMode="auto">
          <a:xfrm>
            <a:off x="2286000" y="2705100"/>
            <a:ext cx="304800" cy="723899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86054" name="Rectangle 17"/>
          <p:cNvSpPr>
            <a:spLocks noChangeArrowheads="1"/>
          </p:cNvSpPr>
          <p:nvPr/>
        </p:nvSpPr>
        <p:spPr bwMode="auto">
          <a:xfrm>
            <a:off x="5105400" y="6019800"/>
            <a:ext cx="3581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&lt;&lt;123038009|Specimen)|</a:t>
            </a:r>
            <a:endParaRPr lang="en-US" altLang="en-US" sz="1800" b="1" dirty="0"/>
          </a:p>
        </p:txBody>
      </p:sp>
      <p:cxnSp>
        <p:nvCxnSpPr>
          <p:cNvPr id="86055" name="AutoShape 18"/>
          <p:cNvCxnSpPr>
            <a:cxnSpLocks noChangeShapeType="1"/>
            <a:stCxn id="99" idx="3"/>
            <a:endCxn id="86054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AutoShape 21"/>
          <p:cNvCxnSpPr>
            <a:cxnSpLocks noChangeShapeType="1"/>
            <a:stCxn id="86018" idx="3"/>
            <a:endCxn id="99" idx="1"/>
          </p:cNvCxnSpPr>
          <p:nvPr/>
        </p:nvCxnSpPr>
        <p:spPr bwMode="auto">
          <a:xfrm>
            <a:off x="1524000" y="4056063"/>
            <a:ext cx="9906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Rectangle 3"/>
          <p:cNvSpPr>
            <a:spLocks noChangeArrowheads="1"/>
          </p:cNvSpPr>
          <p:nvPr/>
        </p:nvSpPr>
        <p:spPr bwMode="auto">
          <a:xfrm>
            <a:off x="1524000" y="2590800"/>
            <a:ext cx="7620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quality</a:t>
            </a:r>
            <a:endParaRPr lang="en-US" altLang="en-US" sz="1200"/>
          </a:p>
        </p:txBody>
      </p:sp>
      <p:cxnSp>
        <p:nvCxnSpPr>
          <p:cNvPr id="86058" name="Elbow Connector 37"/>
          <p:cNvCxnSpPr>
            <a:cxnSpLocks noChangeShapeType="1"/>
            <a:stCxn id="86018" idx="3"/>
            <a:endCxn id="58" idx="1"/>
          </p:cNvCxnSpPr>
          <p:nvPr/>
        </p:nvCxnSpPr>
        <p:spPr bwMode="auto">
          <a:xfrm flipH="1" flipV="1">
            <a:off x="228600" y="2705100"/>
            <a:ext cx="1295400" cy="1350963"/>
          </a:xfrm>
          <a:prstGeom prst="bentConnector5">
            <a:avLst>
              <a:gd name="adj1" fmla="val -17648"/>
              <a:gd name="adj2" fmla="val 57699"/>
              <a:gd name="adj3" fmla="val 11176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9" name="Elbow Connector 37"/>
          <p:cNvCxnSpPr>
            <a:cxnSpLocks noChangeShapeType="1"/>
            <a:stCxn id="58" idx="3"/>
            <a:endCxn id="86057" idx="1"/>
          </p:cNvCxnSpPr>
          <p:nvPr/>
        </p:nvCxnSpPr>
        <p:spPr bwMode="auto">
          <a:xfrm>
            <a:off x="1371600" y="2705100"/>
            <a:ext cx="152400" cy="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267032" y="456802"/>
            <a:ext cx="87623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Template Proposal</a:t>
            </a:r>
          </a:p>
          <a:p>
            <a:r>
              <a:rPr lang="en-US" sz="2800" dirty="0">
                <a:solidFill>
                  <a:schemeClr val="accent2"/>
                </a:solidFill>
              </a:rPr>
              <a:t>Pyrosequencing of specimen for detection of mutation</a:t>
            </a:r>
          </a:p>
        </p:txBody>
      </p:sp>
    </p:spTree>
    <p:extLst>
      <p:ext uri="{BB962C8B-B14F-4D97-AF65-F5344CB8AC3E}">
        <p14:creationId xmlns:p14="http://schemas.microsoft.com/office/powerpoint/2010/main" val="177717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observable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86020" name="Rectangle 17"/>
          <p:cNvSpPr>
            <a:spLocks noChangeArrowheads="1"/>
          </p:cNvSpPr>
          <p:nvPr/>
        </p:nvSpPr>
        <p:spPr bwMode="auto">
          <a:xfrm>
            <a:off x="5257800" y="2005012"/>
            <a:ext cx="3505200" cy="280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solidFill>
                <a:srgbClr val="000000"/>
              </a:solidFill>
            </a:endParaRPr>
          </a:p>
        </p:txBody>
      </p:sp>
      <p:cxnSp>
        <p:nvCxnSpPr>
          <p:cNvPr id="86021" name="AutoShape 18"/>
          <p:cNvCxnSpPr>
            <a:cxnSpLocks noChangeShapeType="1"/>
            <a:stCxn id="15" idx="3"/>
            <a:endCxn id="86020" idx="1"/>
          </p:cNvCxnSpPr>
          <p:nvPr/>
        </p:nvCxnSpPr>
        <p:spPr bwMode="auto">
          <a:xfrm>
            <a:off x="4876800" y="2133600"/>
            <a:ext cx="3810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Rounded Rectangle 64"/>
          <p:cNvSpPr/>
          <p:nvPr/>
        </p:nvSpPr>
        <p:spPr>
          <a:xfrm>
            <a:off x="2514600" y="4114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TIME ASPECT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514600" y="4495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86024" name="Rectangle 17"/>
          <p:cNvSpPr>
            <a:spLocks noChangeArrowheads="1"/>
          </p:cNvSpPr>
          <p:nvPr/>
        </p:nvSpPr>
        <p:spPr bwMode="auto">
          <a:xfrm>
            <a:off x="5105400" y="4114800"/>
            <a:ext cx="36576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 dirty="0"/>
          </a:p>
        </p:txBody>
      </p:sp>
      <p:cxnSp>
        <p:nvCxnSpPr>
          <p:cNvPr id="86025" name="AutoShape 18"/>
          <p:cNvCxnSpPr>
            <a:cxnSpLocks noChangeShapeType="1"/>
            <a:stCxn id="65" idx="3"/>
            <a:endCxn id="86024" idx="1"/>
          </p:cNvCxnSpPr>
          <p:nvPr/>
        </p:nvCxnSpPr>
        <p:spPr bwMode="auto">
          <a:xfrm flipV="1">
            <a:off x="4800600" y="4255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26" name="Rectangle 17"/>
          <p:cNvSpPr>
            <a:spLocks noChangeArrowheads="1"/>
          </p:cNvSpPr>
          <p:nvPr/>
        </p:nvSpPr>
        <p:spPr bwMode="auto">
          <a:xfrm>
            <a:off x="5105400" y="4495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dirty="0"/>
          </a:p>
        </p:txBody>
      </p:sp>
      <p:cxnSp>
        <p:nvCxnSpPr>
          <p:cNvPr id="86027" name="AutoShape 18"/>
          <p:cNvCxnSpPr>
            <a:cxnSpLocks noChangeShapeType="1"/>
            <a:stCxn id="66" idx="3"/>
            <a:endCxn id="86026" idx="1"/>
          </p:cNvCxnSpPr>
          <p:nvPr/>
        </p:nvCxnSpPr>
        <p:spPr bwMode="auto">
          <a:xfrm>
            <a:off x="4800600" y="4648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8" name="AutoShape 21"/>
          <p:cNvCxnSpPr>
            <a:cxnSpLocks noChangeShapeType="1"/>
            <a:stCxn id="86018" idx="3"/>
            <a:endCxn id="65" idx="1"/>
          </p:cNvCxnSpPr>
          <p:nvPr/>
        </p:nvCxnSpPr>
        <p:spPr bwMode="auto">
          <a:xfrm>
            <a:off x="1524000" y="4056063"/>
            <a:ext cx="990600" cy="211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9" name="AutoShape 21"/>
          <p:cNvCxnSpPr>
            <a:cxnSpLocks noChangeShapeType="1"/>
            <a:stCxn id="86018" idx="3"/>
            <a:endCxn id="66" idx="1"/>
          </p:cNvCxnSpPr>
          <p:nvPr/>
        </p:nvCxnSpPr>
        <p:spPr bwMode="auto">
          <a:xfrm>
            <a:off x="1524000" y="4056063"/>
            <a:ext cx="990600" cy="592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31" name="Rectangle 17"/>
          <p:cNvSpPr>
            <a:spLocks noChangeArrowheads="1"/>
          </p:cNvSpPr>
          <p:nvPr/>
        </p:nvSpPr>
        <p:spPr bwMode="auto">
          <a:xfrm>
            <a:off x="5067300" y="2362200"/>
            <a:ext cx="40767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&lt;&lt;</a:t>
            </a:r>
            <a:r>
              <a:rPr lang="en-US" altLang="en-US" sz="1800" b="1" dirty="0" smtClean="0"/>
              <a:t>108369006</a:t>
            </a:r>
            <a:r>
              <a:rPr lang="en-US" altLang="en-US" sz="1800" b="1" dirty="0" smtClean="0"/>
              <a:t>|Neoplasm(morphology)|</a:t>
            </a:r>
            <a:endParaRPr lang="en-US" altLang="en-US" sz="1400" dirty="0"/>
          </a:p>
        </p:txBody>
      </p:sp>
      <p:cxnSp>
        <p:nvCxnSpPr>
          <p:cNvPr id="86032" name="AutoShape 18"/>
          <p:cNvCxnSpPr>
            <a:cxnSpLocks noChangeShapeType="1"/>
            <a:stCxn id="43" idx="3"/>
            <a:endCxn id="86031" idx="1"/>
          </p:cNvCxnSpPr>
          <p:nvPr/>
        </p:nvCxnSpPr>
        <p:spPr bwMode="auto">
          <a:xfrm>
            <a:off x="4648200" y="2505075"/>
            <a:ext cx="4191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362200"/>
            <a:ext cx="2057400" cy="2857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800" y="2743200"/>
            <a:ext cx="2514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86035" name="Rectangle 17"/>
          <p:cNvSpPr>
            <a:spLocks noChangeArrowheads="1"/>
          </p:cNvSpPr>
          <p:nvPr/>
        </p:nvSpPr>
        <p:spPr bwMode="auto">
          <a:xfrm>
            <a:off x="5562600" y="2767013"/>
            <a:ext cx="35814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Named Mutation or ISCN?</a:t>
            </a:r>
            <a:endParaRPr lang="en-US" altLang="en-US" sz="1800" b="1" dirty="0"/>
          </a:p>
        </p:txBody>
      </p:sp>
      <p:cxnSp>
        <p:nvCxnSpPr>
          <p:cNvPr id="86036" name="AutoShape 18"/>
          <p:cNvCxnSpPr>
            <a:cxnSpLocks noChangeShapeType="1"/>
            <a:stCxn id="44" idx="3"/>
            <a:endCxn id="86035" idx="1"/>
          </p:cNvCxnSpPr>
          <p:nvPr/>
        </p:nvCxnSpPr>
        <p:spPr bwMode="auto">
          <a:xfrm>
            <a:off x="5105400" y="2895600"/>
            <a:ext cx="457200" cy="119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7" name="Elbow Connector 37"/>
          <p:cNvCxnSpPr>
            <a:cxnSpLocks noChangeShapeType="1"/>
            <a:stCxn id="86057" idx="3"/>
            <a:endCxn id="43" idx="1"/>
          </p:cNvCxnSpPr>
          <p:nvPr/>
        </p:nvCxnSpPr>
        <p:spPr bwMode="auto">
          <a:xfrm flipV="1">
            <a:off x="2286000" y="2505075"/>
            <a:ext cx="304800" cy="200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8" name="Elbow Connector 37"/>
          <p:cNvCxnSpPr>
            <a:cxnSpLocks noChangeShapeType="1"/>
            <a:stCxn id="86057" idx="3"/>
            <a:endCxn id="44" idx="1"/>
          </p:cNvCxnSpPr>
          <p:nvPr/>
        </p:nvCxnSpPr>
        <p:spPr bwMode="auto">
          <a:xfrm>
            <a:off x="2286000" y="2705100"/>
            <a:ext cx="304800" cy="190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86040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>
                    <a:lumMod val="75000"/>
                  </a:schemeClr>
                </a:solidFill>
              </a:rPr>
              <a:t>units</a:t>
            </a:r>
            <a:endParaRPr lang="en-US" alt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6041" name="AutoShape 18"/>
          <p:cNvCxnSpPr>
            <a:cxnSpLocks noChangeShapeType="1"/>
            <a:stCxn id="54" idx="3"/>
            <a:endCxn id="86040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2" name="AutoShape 21"/>
          <p:cNvCxnSpPr>
            <a:cxnSpLocks noChangeShapeType="1"/>
            <a:stCxn id="86018" idx="3"/>
            <a:endCxn id="54" idx="1"/>
          </p:cNvCxnSpPr>
          <p:nvPr/>
        </p:nvCxnSpPr>
        <p:spPr bwMode="auto">
          <a:xfrm>
            <a:off x="1524000" y="4056063"/>
            <a:ext cx="990600" cy="973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514600" y="5510937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86044" name="Rectangle 17"/>
          <p:cNvSpPr>
            <a:spLocks noChangeArrowheads="1"/>
          </p:cNvSpPr>
          <p:nvPr/>
        </p:nvSpPr>
        <p:spPr bwMode="auto">
          <a:xfrm>
            <a:off x="5105400" y="5406887"/>
            <a:ext cx="3810000" cy="51290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&lt;&lt;Molecular technique (NEW)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&lt;&lt;Genomic techniques (NEW)</a:t>
            </a:r>
            <a:endParaRPr lang="en-US" altLang="en-US" sz="1800" b="1" dirty="0"/>
          </a:p>
        </p:txBody>
      </p:sp>
      <p:cxnSp>
        <p:nvCxnSpPr>
          <p:cNvPr id="86045" name="AutoShape 18"/>
          <p:cNvCxnSpPr>
            <a:cxnSpLocks noChangeShapeType="1"/>
            <a:stCxn id="70" idx="3"/>
            <a:endCxn id="86044" idx="1"/>
          </p:cNvCxnSpPr>
          <p:nvPr/>
        </p:nvCxnSpPr>
        <p:spPr bwMode="auto">
          <a:xfrm>
            <a:off x="4800600" y="5663337"/>
            <a:ext cx="304800" cy="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6" name="AutoShape 21"/>
          <p:cNvCxnSpPr>
            <a:cxnSpLocks noChangeShapeType="1"/>
            <a:stCxn id="86018" idx="3"/>
            <a:endCxn id="70" idx="1"/>
          </p:cNvCxnSpPr>
          <p:nvPr/>
        </p:nvCxnSpPr>
        <p:spPr bwMode="auto">
          <a:xfrm>
            <a:off x="1524000" y="4056063"/>
            <a:ext cx="990600" cy="160727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ounded Rectangle 57"/>
          <p:cNvSpPr/>
          <p:nvPr/>
        </p:nvSpPr>
        <p:spPr>
          <a:xfrm>
            <a:off x="2286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86048" name="Elbow Connector 37"/>
          <p:cNvCxnSpPr>
            <a:cxnSpLocks noChangeShapeType="1"/>
            <a:stCxn id="86057" idx="3"/>
            <a:endCxn id="15" idx="1"/>
          </p:cNvCxnSpPr>
          <p:nvPr/>
        </p:nvCxnSpPr>
        <p:spPr bwMode="auto">
          <a:xfrm flipV="1">
            <a:off x="2286000" y="21336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2590800" y="3276599"/>
            <a:ext cx="2667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>
                <a:solidFill>
                  <a:schemeClr val="tx1"/>
                </a:solidFill>
                <a:ea typeface="ＭＳ Ｐゴシック" pitchFamily="-106" charset="-128"/>
              </a:rPr>
              <a:t>INHERENT LOCATION</a:t>
            </a:r>
            <a:endParaRPr lang="en-US" sz="1600" dirty="0">
              <a:solidFill>
                <a:schemeClr val="tx1"/>
              </a:solidFill>
              <a:ea typeface="ＭＳ Ｐゴシック" pitchFamily="-106" charset="-128"/>
            </a:endParaRPr>
          </a:p>
        </p:txBody>
      </p:sp>
      <p:sp>
        <p:nvSpPr>
          <p:cNvPr id="86050" name="Rectangle 17"/>
          <p:cNvSpPr>
            <a:spLocks noChangeArrowheads="1"/>
          </p:cNvSpPr>
          <p:nvPr/>
        </p:nvSpPr>
        <p:spPr bwMode="auto">
          <a:xfrm>
            <a:off x="5486400" y="3124199"/>
            <a:ext cx="3733800" cy="60960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/>
              <a:t>&lt;&lt;91272006|Chromosome(body structure)|</a:t>
            </a:r>
            <a:endParaRPr lang="en-US" altLang="en-US" sz="1800" b="1" dirty="0"/>
          </a:p>
        </p:txBody>
      </p:sp>
      <p:cxnSp>
        <p:nvCxnSpPr>
          <p:cNvPr id="86051" name="AutoShape 18"/>
          <p:cNvCxnSpPr>
            <a:cxnSpLocks noChangeShapeType="1"/>
            <a:stCxn id="81" idx="3"/>
            <a:endCxn id="86050" idx="1"/>
          </p:cNvCxnSpPr>
          <p:nvPr/>
        </p:nvCxnSpPr>
        <p:spPr bwMode="auto">
          <a:xfrm>
            <a:off x="5257800" y="3428999"/>
            <a:ext cx="228600" cy="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Elbow Connector 37"/>
          <p:cNvCxnSpPr>
            <a:cxnSpLocks noChangeShapeType="1"/>
            <a:stCxn id="86057" idx="3"/>
            <a:endCxn id="81" idx="1"/>
          </p:cNvCxnSpPr>
          <p:nvPr/>
        </p:nvCxnSpPr>
        <p:spPr bwMode="auto">
          <a:xfrm>
            <a:off x="2286000" y="2705100"/>
            <a:ext cx="304800" cy="723899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86054" name="Rectangle 17"/>
          <p:cNvSpPr>
            <a:spLocks noChangeArrowheads="1"/>
          </p:cNvSpPr>
          <p:nvPr/>
        </p:nvSpPr>
        <p:spPr bwMode="auto">
          <a:xfrm>
            <a:off x="5105400" y="6019800"/>
            <a:ext cx="3581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&lt;&lt;123038009|Specimen)|</a:t>
            </a:r>
            <a:endParaRPr lang="en-US" altLang="en-US" sz="1800" b="1" dirty="0"/>
          </a:p>
        </p:txBody>
      </p:sp>
      <p:cxnSp>
        <p:nvCxnSpPr>
          <p:cNvPr id="86055" name="AutoShape 18"/>
          <p:cNvCxnSpPr>
            <a:cxnSpLocks noChangeShapeType="1"/>
            <a:stCxn id="99" idx="3"/>
            <a:endCxn id="86054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AutoShape 21"/>
          <p:cNvCxnSpPr>
            <a:cxnSpLocks noChangeShapeType="1"/>
            <a:stCxn id="86018" idx="3"/>
            <a:endCxn id="99" idx="1"/>
          </p:cNvCxnSpPr>
          <p:nvPr/>
        </p:nvCxnSpPr>
        <p:spPr bwMode="auto">
          <a:xfrm>
            <a:off x="1524000" y="4056063"/>
            <a:ext cx="9906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Rectangle 3"/>
          <p:cNvSpPr>
            <a:spLocks noChangeArrowheads="1"/>
          </p:cNvSpPr>
          <p:nvPr/>
        </p:nvSpPr>
        <p:spPr bwMode="auto">
          <a:xfrm>
            <a:off x="1524000" y="2590800"/>
            <a:ext cx="7620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quality</a:t>
            </a:r>
            <a:endParaRPr lang="en-US" altLang="en-US" sz="1200"/>
          </a:p>
        </p:txBody>
      </p:sp>
      <p:cxnSp>
        <p:nvCxnSpPr>
          <p:cNvPr id="86058" name="Elbow Connector 37"/>
          <p:cNvCxnSpPr>
            <a:cxnSpLocks noChangeShapeType="1"/>
            <a:stCxn id="86018" idx="3"/>
            <a:endCxn id="58" idx="1"/>
          </p:cNvCxnSpPr>
          <p:nvPr/>
        </p:nvCxnSpPr>
        <p:spPr bwMode="auto">
          <a:xfrm flipH="1" flipV="1">
            <a:off x="228600" y="2705100"/>
            <a:ext cx="1295400" cy="1350963"/>
          </a:xfrm>
          <a:prstGeom prst="bentConnector5">
            <a:avLst>
              <a:gd name="adj1" fmla="val -17648"/>
              <a:gd name="adj2" fmla="val 57699"/>
              <a:gd name="adj3" fmla="val 11176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9" name="Elbow Connector 37"/>
          <p:cNvCxnSpPr>
            <a:cxnSpLocks noChangeShapeType="1"/>
            <a:stCxn id="58" idx="3"/>
            <a:endCxn id="86057" idx="1"/>
          </p:cNvCxnSpPr>
          <p:nvPr/>
        </p:nvCxnSpPr>
        <p:spPr bwMode="auto">
          <a:xfrm>
            <a:off x="1371600" y="2705100"/>
            <a:ext cx="152400" cy="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267032" y="456802"/>
            <a:ext cx="76434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Template Proposal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Cancer Genetic/Molecular lab test observables</a:t>
            </a:r>
            <a:endParaRPr lang="en-US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0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SIRS: </a:t>
            </a:r>
            <a:br>
              <a:rPr lang="en-US" dirty="0" smtClean="0"/>
            </a:br>
            <a:r>
              <a:rPr lang="en-US" dirty="0" smtClean="0"/>
              <a:t>“BRCA1 mutation carrier”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0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BRCA1 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1800 mutations identified, most with </a:t>
            </a:r>
            <a:r>
              <a:rPr lang="en-US" dirty="0" err="1" smtClean="0"/>
              <a:t>oncogenetic</a:t>
            </a:r>
            <a:r>
              <a:rPr lang="en-US" dirty="0" smtClean="0"/>
              <a:t> risk but prevalence rates often specific to ethnicity</a:t>
            </a:r>
          </a:p>
          <a:p>
            <a:r>
              <a:rPr lang="en-US" dirty="0" smtClean="0"/>
              <a:t>Hereditary risk for breast, ovarian, fallopian tube and prostate cancers as well as </a:t>
            </a:r>
            <a:r>
              <a:rPr lang="en-US" dirty="0" err="1" smtClean="0"/>
              <a:t>leukemias</a:t>
            </a:r>
            <a:r>
              <a:rPr lang="en-US" dirty="0" smtClean="0"/>
              <a:t> and lymphomas</a:t>
            </a:r>
          </a:p>
          <a:p>
            <a:r>
              <a:rPr lang="en-US" dirty="0" smtClean="0"/>
              <a:t>Testing available for BRCA1 mutated proteins(antigen) as well as sequence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19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BRCA1 gene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Gene: “Breast cancer 1, early onset”</a:t>
            </a:r>
          </a:p>
          <a:p>
            <a:pPr lvl="1"/>
            <a:r>
              <a:rPr lang="en-US" dirty="0" smtClean="0"/>
              <a:t>Synonyms: BRCA1/BRCA2-containing complex, subunit 1; </a:t>
            </a:r>
            <a:r>
              <a:rPr lang="en-US" dirty="0" err="1" smtClean="0"/>
              <a:t>Fanconi</a:t>
            </a:r>
            <a:r>
              <a:rPr lang="en-US" dirty="0" smtClean="0"/>
              <a:t> anemia, complementation group S; FANCS; PPP1R53; Protein phosphatase 1 regulatory subunit 53, RNF53</a:t>
            </a:r>
          </a:p>
          <a:p>
            <a:pPr lvl="1"/>
            <a:r>
              <a:rPr lang="en-US" u="sng" dirty="0"/>
              <a:t>Tumor suppressor </a:t>
            </a:r>
            <a:r>
              <a:rPr lang="en-US" u="sng" dirty="0" smtClean="0"/>
              <a:t>gene</a:t>
            </a:r>
            <a:r>
              <a:rPr lang="en-US" dirty="0" smtClean="0"/>
              <a:t>; not a true oncogene</a:t>
            </a:r>
            <a:endParaRPr lang="en-US" u="sng" dirty="0"/>
          </a:p>
          <a:p>
            <a:pPr lvl="1"/>
            <a:r>
              <a:rPr lang="en-US" dirty="0" smtClean="0"/>
              <a:t>Symbol: BRCA1   HGNC:1100</a:t>
            </a:r>
          </a:p>
          <a:p>
            <a:pPr lvl="1"/>
            <a:r>
              <a:rPr lang="en-US" dirty="0" smtClean="0"/>
              <a:t>Locus type: gene with protein product</a:t>
            </a:r>
          </a:p>
          <a:p>
            <a:pPr lvl="1"/>
            <a:r>
              <a:rPr lang="en-US" dirty="0" smtClean="0"/>
              <a:t>Chromosome: 17q21.31; </a:t>
            </a:r>
            <a:r>
              <a:rPr lang="en-US" dirty="0"/>
              <a:t>base pairs 41,196,312 </a:t>
            </a:r>
            <a:r>
              <a:rPr lang="en-US" dirty="0" smtClean="0"/>
              <a:t>to </a:t>
            </a:r>
            <a:r>
              <a:rPr lang="en-US" dirty="0"/>
              <a:t>41,277,500 </a:t>
            </a:r>
            <a:endParaRPr lang="en-US" dirty="0" smtClean="0"/>
          </a:p>
          <a:p>
            <a:pPr lvl="1"/>
            <a:r>
              <a:rPr lang="en-US" dirty="0" smtClean="0"/>
              <a:t>Lung and ovarian cancer expression of BRCA1 predictive of response to chemotherapy</a:t>
            </a:r>
          </a:p>
          <a:p>
            <a:pPr marL="0" indent="0">
              <a:buNone/>
            </a:pPr>
            <a:r>
              <a:rPr lang="en-US" dirty="0" smtClean="0"/>
              <a:t>Encodes:</a:t>
            </a:r>
          </a:p>
          <a:p>
            <a:pPr marL="0" indent="0">
              <a:buNone/>
            </a:pPr>
            <a:r>
              <a:rPr lang="en-US" dirty="0" smtClean="0"/>
              <a:t>Protein: Breast cancer type 1 susceptibility protein</a:t>
            </a:r>
          </a:p>
          <a:p>
            <a:pPr lvl="1"/>
            <a:r>
              <a:rPr lang="en-US" dirty="0" err="1" smtClean="0"/>
              <a:t>Uniprot</a:t>
            </a:r>
            <a:r>
              <a:rPr lang="en-US" dirty="0" smtClean="0"/>
              <a:t>: P38398 (BRCA1_HUMAN)</a:t>
            </a:r>
          </a:p>
          <a:p>
            <a:pPr lvl="1"/>
            <a:r>
              <a:rPr lang="en-US" dirty="0" smtClean="0"/>
              <a:t>Function: cellular DNA repair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36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685800" y="2143116"/>
            <a:ext cx="8001000" cy="4074804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latin typeface="Calibri"/>
                <a:cs typeface="Calibri"/>
              </a:rPr>
              <a:t>Topic: Genetic observation results and findings</a:t>
            </a:r>
          </a:p>
          <a:p>
            <a:r>
              <a:rPr lang="en-US" b="1" dirty="0">
                <a:latin typeface="Calibri"/>
                <a:cs typeface="Calibri"/>
              </a:rPr>
              <a:t>Related:</a:t>
            </a:r>
          </a:p>
          <a:p>
            <a:r>
              <a:rPr lang="en-US" b="1" dirty="0">
                <a:latin typeface="Calibri"/>
                <a:cs typeface="Calibri"/>
              </a:rPr>
              <a:t>Project ID: Art227316	</a:t>
            </a:r>
          </a:p>
          <a:p>
            <a:r>
              <a:rPr lang="en-US" b="1" dirty="0">
                <a:latin typeface="Calibri"/>
                <a:cs typeface="Calibri"/>
              </a:rPr>
              <a:t>Topic: Malignant neoplasm with &lt;gene mutation&gt;</a:t>
            </a:r>
          </a:p>
          <a:p>
            <a:r>
              <a:rPr lang="en-US" b="1" dirty="0">
                <a:latin typeface="Calibri"/>
                <a:cs typeface="Calibri"/>
              </a:rPr>
              <a:t>Art63284</a:t>
            </a:r>
          </a:p>
          <a:p>
            <a:r>
              <a:rPr lang="en-US" b="1" dirty="0">
                <a:latin typeface="Calibri"/>
                <a:cs typeface="Calibri"/>
              </a:rPr>
              <a:t>Topic: (Genetic) carrier of X </a:t>
            </a:r>
          </a:p>
          <a:p>
            <a:r>
              <a:rPr lang="en-US" b="1" dirty="0">
                <a:latin typeface="Calibri"/>
                <a:cs typeface="Calibri"/>
              </a:rPr>
              <a:t>Art228474</a:t>
            </a:r>
          </a:p>
          <a:p>
            <a:r>
              <a:rPr lang="en-US" b="1" dirty="0">
                <a:latin typeface="Calibri"/>
                <a:cs typeface="Calibri"/>
              </a:rPr>
              <a:t>Topic: Hereditary predisposition to cancer</a:t>
            </a:r>
          </a:p>
          <a:p>
            <a:r>
              <a:rPr lang="en-US" b="1" dirty="0">
                <a:latin typeface="Calibri"/>
                <a:cs typeface="Calibri"/>
              </a:rPr>
              <a:t>Art6283</a:t>
            </a:r>
          </a:p>
          <a:p>
            <a:r>
              <a:rPr lang="en-US" b="1" dirty="0">
                <a:latin typeface="Calibri"/>
                <a:cs typeface="Calibri"/>
              </a:rPr>
              <a:t>Topic: Observable entity concept </a:t>
            </a:r>
            <a:r>
              <a:rPr lang="en-US" b="1" dirty="0" smtClean="0">
                <a:latin typeface="Calibri"/>
                <a:cs typeface="Calibri"/>
              </a:rPr>
              <a:t>model</a:t>
            </a:r>
          </a:p>
          <a:p>
            <a:r>
              <a:rPr lang="en-US" b="1" dirty="0" smtClean="0">
                <a:latin typeface="Calibri"/>
                <a:cs typeface="Calibri"/>
              </a:rPr>
              <a:t>unmc001</a:t>
            </a:r>
          </a:p>
          <a:p>
            <a:r>
              <a:rPr lang="en-US" b="1" dirty="0" smtClean="0">
                <a:latin typeface="Calibri"/>
                <a:cs typeface="Calibri"/>
              </a:rPr>
              <a:t>SNOMED CT representation of CAP cancer checklist data</a:t>
            </a:r>
            <a:endParaRPr lang="en-US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18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661" y="353201"/>
            <a:ext cx="8229600" cy="579434"/>
          </a:xfrm>
        </p:spPr>
        <p:txBody>
          <a:bodyPr/>
          <a:lstStyle/>
          <a:p>
            <a:r>
              <a:rPr lang="en-US" dirty="0" smtClean="0"/>
              <a:t>BRCA1 draft SNOMED CT </a:t>
            </a:r>
            <a:br>
              <a:rPr lang="en-US" dirty="0" smtClean="0"/>
            </a:br>
            <a:r>
              <a:rPr lang="en-US" dirty="0" smtClean="0"/>
              <a:t>semantics supporting retrieval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978348" cy="5000660"/>
          </a:xfrm>
        </p:spPr>
        <p:txBody>
          <a:bodyPr/>
          <a:lstStyle/>
          <a:p>
            <a:r>
              <a:rPr lang="en-US" sz="1800" dirty="0" smtClean="0">
                <a:solidFill>
                  <a:schemeClr val="tx1"/>
                </a:solidFill>
              </a:rPr>
              <a:t>Chromosome(cell structure</a:t>
            </a:r>
            <a:r>
              <a:rPr lang="en-US" sz="1800" b="1" dirty="0" smtClean="0">
                <a:solidFill>
                  <a:schemeClr val="tx1"/>
                </a:solidFill>
              </a:rPr>
              <a:t>)  -is a-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Chromosome 17 </a:t>
            </a:r>
            <a:r>
              <a:rPr lang="en-US" sz="1800" b="1" dirty="0" smtClean="0">
                <a:solidFill>
                  <a:schemeClr val="tx1"/>
                </a:solidFill>
              </a:rPr>
              <a:t>-part of -</a:t>
            </a:r>
          </a:p>
          <a:p>
            <a:pPr lvl="2"/>
            <a:r>
              <a:rPr lang="en-US" sz="1800" b="1" u="sng" dirty="0" smtClean="0">
                <a:solidFill>
                  <a:schemeClr val="tx1"/>
                </a:solidFill>
              </a:rPr>
              <a:t>17q long arm   -part of -</a:t>
            </a:r>
          </a:p>
          <a:p>
            <a:pPr lvl="3"/>
            <a:r>
              <a:rPr lang="en-US" b="1" u="sng" dirty="0" smtClean="0">
                <a:solidFill>
                  <a:schemeClr val="tx1"/>
                </a:solidFill>
              </a:rPr>
              <a:t>Breast cancer 1, early onset gene(cell structure)(NEW)</a:t>
            </a:r>
          </a:p>
          <a:p>
            <a:pPr lvl="3"/>
            <a:r>
              <a:rPr lang="en-US" b="1" u="sng" dirty="0" smtClean="0">
                <a:solidFill>
                  <a:schemeClr val="tx1"/>
                </a:solidFill>
              </a:rPr>
              <a:t>HGNC: 1100   -</a:t>
            </a:r>
            <a:r>
              <a:rPr lang="en-US" b="1" u="sng" dirty="0" smtClean="0">
                <a:solidFill>
                  <a:schemeClr val="tx1"/>
                </a:solidFill>
              </a:rPr>
              <a:t>Synonym:BRCA1 gene</a:t>
            </a:r>
            <a:endParaRPr lang="en-US" b="1" u="sng" dirty="0" smtClean="0">
              <a:solidFill>
                <a:schemeClr val="tx1"/>
              </a:solidFill>
            </a:endParaRPr>
          </a:p>
          <a:p>
            <a:pPr lvl="4"/>
            <a:r>
              <a:rPr lang="en-US" sz="1800" dirty="0" smtClean="0">
                <a:solidFill>
                  <a:schemeClr val="tx1"/>
                </a:solidFill>
              </a:rPr>
              <a:t>(Encodes)Breast cancer type 1 susceptibility protein (substance)</a:t>
            </a:r>
          </a:p>
          <a:p>
            <a:pPr lvl="4"/>
            <a:r>
              <a:rPr lang="en-US" sz="1800" b="1" u="sng" dirty="0" smtClean="0">
                <a:solidFill>
                  <a:schemeClr val="tx1"/>
                </a:solidFill>
              </a:rPr>
              <a:t>(Has mutations) BRCA1 mutation(cell structure)(not defining)(NEW)</a:t>
            </a:r>
            <a:endParaRPr lang="en-US" sz="1800" b="1" u="sng" dirty="0">
              <a:solidFill>
                <a:schemeClr val="tx1"/>
              </a:solidFill>
            </a:endParaRPr>
          </a:p>
          <a:p>
            <a:r>
              <a:rPr lang="en-US" sz="1800" b="1" dirty="0" smtClean="0">
                <a:solidFill>
                  <a:schemeClr val="tx1"/>
                </a:solidFill>
              </a:rPr>
              <a:t>Enzyme(substance)  - is a -</a:t>
            </a:r>
          </a:p>
          <a:p>
            <a:pPr lvl="1"/>
            <a:r>
              <a:rPr lang="en-US" sz="1800" b="1" dirty="0" smtClean="0">
                <a:solidFill>
                  <a:schemeClr val="tx1"/>
                </a:solidFill>
              </a:rPr>
              <a:t>Nuclear phosphoprotein   - is a -</a:t>
            </a: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Breast cancer type 1 susceptibility protein(substance)</a:t>
            </a:r>
            <a:endParaRPr lang="en-US" sz="1600" u="sng" dirty="0" smtClean="0">
              <a:solidFill>
                <a:schemeClr val="tx1"/>
              </a:solidFill>
            </a:endParaRPr>
          </a:p>
          <a:p>
            <a:pPr lvl="4"/>
            <a:r>
              <a:rPr lang="en-US" u="sng" dirty="0" smtClean="0">
                <a:solidFill>
                  <a:schemeClr val="tx1"/>
                </a:solidFill>
              </a:rPr>
              <a:t>(Is coded by) Breast cancer type 1, early onset gene(Cell structure)(defining?)</a:t>
            </a:r>
          </a:p>
          <a:p>
            <a:pPr lvl="3"/>
            <a:r>
              <a:rPr lang="en-US" sz="1600" b="1" u="sng" dirty="0" smtClean="0">
                <a:solidFill>
                  <a:schemeClr val="tx1"/>
                </a:solidFill>
              </a:rPr>
              <a:t>Breast cancer type 1 susceptibility mutant protein (substance) (NEW)</a:t>
            </a:r>
          </a:p>
          <a:p>
            <a:pPr lvl="4"/>
            <a:r>
              <a:rPr lang="en-US" b="1" u="sng" dirty="0" smtClean="0">
                <a:solidFill>
                  <a:schemeClr val="tx1"/>
                </a:solidFill>
              </a:rPr>
              <a:t>(Is coded by)  BRCA1 mutation(cell structure)(NEW)</a:t>
            </a:r>
          </a:p>
          <a:p>
            <a:pPr lvl="4"/>
            <a:endParaRPr lang="en-US" sz="2200" b="1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b="1" u="sng" dirty="0" smtClean="0">
                <a:solidFill>
                  <a:schemeClr val="tx1"/>
                </a:solidFill>
              </a:rPr>
              <a:t>*New SNOMED CT content </a:t>
            </a:r>
          </a:p>
        </p:txBody>
      </p:sp>
    </p:spTree>
    <p:extLst>
      <p:ext uri="{BB962C8B-B14F-4D97-AF65-F5344CB8AC3E}">
        <p14:creationId xmlns:p14="http://schemas.microsoft.com/office/powerpoint/2010/main" val="408163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observable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86020" name="Rectangle 17"/>
          <p:cNvSpPr>
            <a:spLocks noChangeArrowheads="1"/>
          </p:cNvSpPr>
          <p:nvPr/>
        </p:nvSpPr>
        <p:spPr bwMode="auto">
          <a:xfrm>
            <a:off x="5257800" y="2005012"/>
            <a:ext cx="3505200" cy="280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118536000|Entitic number(property)|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  <p:cxnSp>
        <p:nvCxnSpPr>
          <p:cNvPr id="86021" name="AutoShape 18"/>
          <p:cNvCxnSpPr>
            <a:cxnSpLocks noChangeShapeType="1"/>
            <a:stCxn id="15" idx="3"/>
            <a:endCxn id="86020" idx="1"/>
          </p:cNvCxnSpPr>
          <p:nvPr/>
        </p:nvCxnSpPr>
        <p:spPr bwMode="auto">
          <a:xfrm>
            <a:off x="4876800" y="2133600"/>
            <a:ext cx="3810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Rounded Rectangle 64"/>
          <p:cNvSpPr/>
          <p:nvPr/>
        </p:nvSpPr>
        <p:spPr>
          <a:xfrm>
            <a:off x="2514600" y="4114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TIME ASPECT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514600" y="4495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86024" name="Rectangle 17"/>
          <p:cNvSpPr>
            <a:spLocks noChangeArrowheads="1"/>
          </p:cNvSpPr>
          <p:nvPr/>
        </p:nvSpPr>
        <p:spPr bwMode="auto">
          <a:xfrm>
            <a:off x="5105400" y="4114800"/>
            <a:ext cx="36576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123029007|Single point in time(qualifier)|</a:t>
            </a:r>
            <a:endParaRPr lang="en-US" altLang="en-US" sz="1400" dirty="0"/>
          </a:p>
        </p:txBody>
      </p:sp>
      <p:cxnSp>
        <p:nvCxnSpPr>
          <p:cNvPr id="86025" name="AutoShape 18"/>
          <p:cNvCxnSpPr>
            <a:cxnSpLocks noChangeShapeType="1"/>
            <a:stCxn id="65" idx="3"/>
            <a:endCxn id="86024" idx="1"/>
          </p:cNvCxnSpPr>
          <p:nvPr/>
        </p:nvCxnSpPr>
        <p:spPr bwMode="auto">
          <a:xfrm flipV="1">
            <a:off x="4800600" y="4255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26" name="Rectangle 17"/>
          <p:cNvSpPr>
            <a:spLocks noChangeArrowheads="1"/>
          </p:cNvSpPr>
          <p:nvPr/>
        </p:nvSpPr>
        <p:spPr bwMode="auto">
          <a:xfrm>
            <a:off x="5105400" y="4495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117362005|Nominal value(qualifier)|</a:t>
            </a:r>
            <a:endParaRPr lang="en-US" altLang="en-US" dirty="0"/>
          </a:p>
        </p:txBody>
      </p:sp>
      <p:cxnSp>
        <p:nvCxnSpPr>
          <p:cNvPr id="86027" name="AutoShape 18"/>
          <p:cNvCxnSpPr>
            <a:cxnSpLocks noChangeShapeType="1"/>
            <a:stCxn id="66" idx="3"/>
            <a:endCxn id="86026" idx="1"/>
          </p:cNvCxnSpPr>
          <p:nvPr/>
        </p:nvCxnSpPr>
        <p:spPr bwMode="auto">
          <a:xfrm>
            <a:off x="4800600" y="4648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8" name="AutoShape 21"/>
          <p:cNvCxnSpPr>
            <a:cxnSpLocks noChangeShapeType="1"/>
            <a:stCxn id="86018" idx="3"/>
            <a:endCxn id="65" idx="1"/>
          </p:cNvCxnSpPr>
          <p:nvPr/>
        </p:nvCxnSpPr>
        <p:spPr bwMode="auto">
          <a:xfrm>
            <a:off x="1524000" y="4056063"/>
            <a:ext cx="990600" cy="211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9" name="AutoShape 21"/>
          <p:cNvCxnSpPr>
            <a:cxnSpLocks noChangeShapeType="1"/>
            <a:stCxn id="86018" idx="3"/>
            <a:endCxn id="66" idx="1"/>
          </p:cNvCxnSpPr>
          <p:nvPr/>
        </p:nvCxnSpPr>
        <p:spPr bwMode="auto">
          <a:xfrm>
            <a:off x="1524000" y="4056063"/>
            <a:ext cx="990600" cy="592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30" name="TextBox 82"/>
          <p:cNvSpPr txBox="1">
            <a:spLocks noChangeArrowheads="1"/>
          </p:cNvSpPr>
          <p:nvPr/>
        </p:nvSpPr>
        <p:spPr bwMode="auto">
          <a:xfrm>
            <a:off x="247080" y="436531"/>
            <a:ext cx="880224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BRCA1 mutant protein detection  </a:t>
            </a:r>
            <a:r>
              <a:rPr lang="en-US" altLang="en-US" dirty="0">
                <a:solidFill>
                  <a:schemeClr val="accent6"/>
                </a:solidFill>
                <a:latin typeface="Arial" charset="0"/>
                <a:cs typeface="Arial" charset="0"/>
              </a:rPr>
              <a:t>by </a:t>
            </a:r>
            <a:endParaRPr lang="en-US" altLang="en-US" dirty="0" smtClean="0">
              <a:solidFill>
                <a:schemeClr val="accent6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 err="1" smtClean="0">
                <a:solidFill>
                  <a:schemeClr val="accent6"/>
                </a:solidFill>
                <a:latin typeface="Arial" charset="0"/>
                <a:cs typeface="Arial" charset="0"/>
              </a:rPr>
              <a:t>immunoperoxidase</a:t>
            </a:r>
            <a:r>
              <a:rPr lang="en-US" altLang="en-US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dirty="0">
                <a:solidFill>
                  <a:schemeClr val="accent6"/>
                </a:solidFill>
                <a:latin typeface="Arial" charset="0"/>
                <a:cs typeface="Arial" charset="0"/>
              </a:rPr>
              <a:t>staining of </a:t>
            </a:r>
            <a:r>
              <a:rPr lang="en-US" altLang="en-US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blood specimen</a:t>
            </a:r>
            <a:endParaRPr lang="en-US" altLang="en-US" dirty="0">
              <a:solidFill>
                <a:schemeClr val="accent6"/>
              </a:solidFill>
              <a:latin typeface="Arial" charset="0"/>
              <a:cs typeface="Arial" charset="0"/>
            </a:endParaRPr>
          </a:p>
        </p:txBody>
      </p:sp>
      <p:sp>
        <p:nvSpPr>
          <p:cNvPr id="86031" name="Rectangle 17"/>
          <p:cNvSpPr>
            <a:spLocks noChangeArrowheads="1"/>
          </p:cNvSpPr>
          <p:nvPr/>
        </p:nvSpPr>
        <p:spPr bwMode="auto">
          <a:xfrm>
            <a:off x="5334000" y="2362200"/>
            <a:ext cx="3810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4421005|Cell structure(body structure)|</a:t>
            </a:r>
            <a:endParaRPr lang="en-US" altLang="en-US" sz="1400" dirty="0"/>
          </a:p>
        </p:txBody>
      </p:sp>
      <p:cxnSp>
        <p:nvCxnSpPr>
          <p:cNvPr id="86032" name="AutoShape 18"/>
          <p:cNvCxnSpPr>
            <a:cxnSpLocks noChangeShapeType="1"/>
            <a:stCxn id="43" idx="3"/>
            <a:endCxn id="86031" idx="1"/>
          </p:cNvCxnSpPr>
          <p:nvPr/>
        </p:nvCxnSpPr>
        <p:spPr bwMode="auto">
          <a:xfrm>
            <a:off x="4648200" y="2505075"/>
            <a:ext cx="6858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362200"/>
            <a:ext cx="2057400" cy="2857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800" y="2743200"/>
            <a:ext cx="2514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86035" name="Rectangle 17"/>
          <p:cNvSpPr>
            <a:spLocks noChangeArrowheads="1"/>
          </p:cNvSpPr>
          <p:nvPr/>
        </p:nvSpPr>
        <p:spPr bwMode="auto">
          <a:xfrm>
            <a:off x="5562600" y="2767013"/>
            <a:ext cx="35814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BRCA1 mutant protein(substance)(NEW</a:t>
            </a:r>
            <a:r>
              <a:rPr lang="en-US" altLang="en-US" sz="1200" dirty="0" smtClean="0"/>
              <a:t>)</a:t>
            </a:r>
            <a:endParaRPr lang="en-US" altLang="en-US" sz="1200" dirty="0"/>
          </a:p>
        </p:txBody>
      </p:sp>
      <p:cxnSp>
        <p:nvCxnSpPr>
          <p:cNvPr id="86036" name="AutoShape 18"/>
          <p:cNvCxnSpPr>
            <a:cxnSpLocks noChangeShapeType="1"/>
            <a:stCxn id="44" idx="3"/>
            <a:endCxn id="86035" idx="1"/>
          </p:cNvCxnSpPr>
          <p:nvPr/>
        </p:nvCxnSpPr>
        <p:spPr bwMode="auto">
          <a:xfrm>
            <a:off x="5105400" y="2895600"/>
            <a:ext cx="457200" cy="119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7" name="Elbow Connector 37"/>
          <p:cNvCxnSpPr>
            <a:cxnSpLocks noChangeShapeType="1"/>
            <a:stCxn id="86057" idx="3"/>
            <a:endCxn id="43" idx="1"/>
          </p:cNvCxnSpPr>
          <p:nvPr/>
        </p:nvCxnSpPr>
        <p:spPr bwMode="auto">
          <a:xfrm flipV="1">
            <a:off x="2286000" y="2505075"/>
            <a:ext cx="304800" cy="200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8" name="Elbow Connector 37"/>
          <p:cNvCxnSpPr>
            <a:cxnSpLocks noChangeShapeType="1"/>
            <a:stCxn id="86057" idx="3"/>
            <a:endCxn id="44" idx="1"/>
          </p:cNvCxnSpPr>
          <p:nvPr/>
        </p:nvCxnSpPr>
        <p:spPr bwMode="auto">
          <a:xfrm>
            <a:off x="2286000" y="2705100"/>
            <a:ext cx="304800" cy="190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86040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>
                    <a:lumMod val="75000"/>
                  </a:schemeClr>
                </a:solidFill>
              </a:rPr>
              <a:t>units</a:t>
            </a:r>
            <a:endParaRPr lang="en-US" alt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6041" name="AutoShape 18"/>
          <p:cNvCxnSpPr>
            <a:cxnSpLocks noChangeShapeType="1"/>
            <a:stCxn id="54" idx="3"/>
            <a:endCxn id="86040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2" name="AutoShape 21"/>
          <p:cNvCxnSpPr>
            <a:cxnSpLocks noChangeShapeType="1"/>
            <a:stCxn id="86018" idx="3"/>
            <a:endCxn id="54" idx="1"/>
          </p:cNvCxnSpPr>
          <p:nvPr/>
        </p:nvCxnSpPr>
        <p:spPr bwMode="auto">
          <a:xfrm>
            <a:off x="1524000" y="4056063"/>
            <a:ext cx="990600" cy="973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514600" y="5638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86044" name="Rectangle 17"/>
          <p:cNvSpPr>
            <a:spLocks noChangeArrowheads="1"/>
          </p:cNvSpPr>
          <p:nvPr/>
        </p:nvSpPr>
        <p:spPr bwMode="auto">
          <a:xfrm>
            <a:off x="5105400" y="5638800"/>
            <a:ext cx="38100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|</a:t>
            </a:r>
            <a:r>
              <a:rPr lang="en-US" altLang="en-US" sz="1400" dirty="0" err="1" smtClean="0">
                <a:solidFill>
                  <a:srgbClr val="000000"/>
                </a:solidFill>
              </a:rPr>
              <a:t>Immunoperoxidase</a:t>
            </a:r>
            <a:r>
              <a:rPr lang="en-US" altLang="en-US" sz="1400" dirty="0" smtClean="0">
                <a:solidFill>
                  <a:srgbClr val="000000"/>
                </a:solidFill>
              </a:rPr>
              <a:t> technique|(NEW)</a:t>
            </a:r>
            <a:endParaRPr lang="en-US" altLang="en-US" sz="1400" dirty="0"/>
          </a:p>
        </p:txBody>
      </p:sp>
      <p:cxnSp>
        <p:nvCxnSpPr>
          <p:cNvPr id="86045" name="AutoShape 18"/>
          <p:cNvCxnSpPr>
            <a:cxnSpLocks noChangeShapeType="1"/>
            <a:stCxn id="70" idx="3"/>
            <a:endCxn id="86044" idx="1"/>
          </p:cNvCxnSpPr>
          <p:nvPr/>
        </p:nvCxnSpPr>
        <p:spPr bwMode="auto">
          <a:xfrm flipV="1">
            <a:off x="4800600" y="5779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6" name="AutoShape 21"/>
          <p:cNvCxnSpPr>
            <a:cxnSpLocks noChangeShapeType="1"/>
            <a:stCxn id="86018" idx="3"/>
            <a:endCxn id="70" idx="1"/>
          </p:cNvCxnSpPr>
          <p:nvPr/>
        </p:nvCxnSpPr>
        <p:spPr bwMode="auto">
          <a:xfrm>
            <a:off x="1524000" y="4056063"/>
            <a:ext cx="990600" cy="1735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ounded Rectangle 57"/>
          <p:cNvSpPr/>
          <p:nvPr/>
        </p:nvSpPr>
        <p:spPr>
          <a:xfrm>
            <a:off x="2286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86048" name="Elbow Connector 37"/>
          <p:cNvCxnSpPr>
            <a:cxnSpLocks noChangeShapeType="1"/>
            <a:stCxn id="86057" idx="3"/>
            <a:endCxn id="15" idx="1"/>
          </p:cNvCxnSpPr>
          <p:nvPr/>
        </p:nvCxnSpPr>
        <p:spPr bwMode="auto">
          <a:xfrm flipV="1">
            <a:off x="2286000" y="21336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2590800" y="3198742"/>
            <a:ext cx="2667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>
                <a:solidFill>
                  <a:schemeClr val="tx1"/>
                </a:solidFill>
                <a:ea typeface="ＭＳ Ｐゴシック" pitchFamily="-106" charset="-128"/>
              </a:rPr>
              <a:t>INHERENT LOCATION</a:t>
            </a:r>
            <a:endParaRPr lang="en-US" sz="1600" dirty="0">
              <a:solidFill>
                <a:schemeClr val="tx1"/>
              </a:solidFill>
              <a:ea typeface="ＭＳ Ｐゴシック" pitchFamily="-106" charset="-128"/>
            </a:endParaRPr>
          </a:p>
        </p:txBody>
      </p:sp>
      <p:sp>
        <p:nvSpPr>
          <p:cNvPr id="86050" name="Rectangle 17"/>
          <p:cNvSpPr>
            <a:spLocks noChangeArrowheads="1"/>
          </p:cNvSpPr>
          <p:nvPr/>
        </p:nvSpPr>
        <p:spPr bwMode="auto">
          <a:xfrm>
            <a:off x="5524500" y="3124199"/>
            <a:ext cx="3524820" cy="4538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Breast </a:t>
            </a:r>
            <a:r>
              <a:rPr lang="en-US" altLang="en-US" sz="1400" dirty="0"/>
              <a:t>cancer 1, early onset gene(cell structure)(NEW</a:t>
            </a:r>
            <a:r>
              <a:rPr lang="en-US" altLang="en-US" sz="1400" dirty="0" smtClean="0"/>
              <a:t>)</a:t>
            </a:r>
            <a:endParaRPr lang="en-US" altLang="en-US" sz="1400" dirty="0"/>
          </a:p>
        </p:txBody>
      </p:sp>
      <p:cxnSp>
        <p:nvCxnSpPr>
          <p:cNvPr id="86051" name="AutoShape 18"/>
          <p:cNvCxnSpPr>
            <a:cxnSpLocks noChangeShapeType="1"/>
            <a:stCxn id="81" idx="3"/>
            <a:endCxn id="86050" idx="1"/>
          </p:cNvCxnSpPr>
          <p:nvPr/>
        </p:nvCxnSpPr>
        <p:spPr bwMode="auto">
          <a:xfrm>
            <a:off x="5257800" y="3351142"/>
            <a:ext cx="266700" cy="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Elbow Connector 37"/>
          <p:cNvCxnSpPr>
            <a:cxnSpLocks noChangeShapeType="1"/>
            <a:stCxn id="86057" idx="3"/>
            <a:endCxn id="81" idx="1"/>
          </p:cNvCxnSpPr>
          <p:nvPr/>
        </p:nvCxnSpPr>
        <p:spPr bwMode="auto">
          <a:xfrm>
            <a:off x="2286000" y="2705100"/>
            <a:ext cx="304800" cy="64604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86054" name="Rectangle 17"/>
          <p:cNvSpPr>
            <a:spLocks noChangeArrowheads="1"/>
          </p:cNvSpPr>
          <p:nvPr/>
        </p:nvSpPr>
        <p:spPr bwMode="auto">
          <a:xfrm>
            <a:off x="5105400" y="6019800"/>
            <a:ext cx="3581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119297000|Blood specimen (specimen)|</a:t>
            </a:r>
            <a:endParaRPr lang="en-US" altLang="en-US" sz="1400" dirty="0"/>
          </a:p>
        </p:txBody>
      </p:sp>
      <p:cxnSp>
        <p:nvCxnSpPr>
          <p:cNvPr id="86055" name="AutoShape 18"/>
          <p:cNvCxnSpPr>
            <a:cxnSpLocks noChangeShapeType="1"/>
            <a:stCxn id="99" idx="3"/>
            <a:endCxn id="86054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AutoShape 21"/>
          <p:cNvCxnSpPr>
            <a:cxnSpLocks noChangeShapeType="1"/>
            <a:stCxn id="86018" idx="3"/>
            <a:endCxn id="99" idx="1"/>
          </p:cNvCxnSpPr>
          <p:nvPr/>
        </p:nvCxnSpPr>
        <p:spPr bwMode="auto">
          <a:xfrm>
            <a:off x="1524000" y="4056063"/>
            <a:ext cx="9906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Rectangle 3"/>
          <p:cNvSpPr>
            <a:spLocks noChangeArrowheads="1"/>
          </p:cNvSpPr>
          <p:nvPr/>
        </p:nvSpPr>
        <p:spPr bwMode="auto">
          <a:xfrm>
            <a:off x="1524000" y="2590800"/>
            <a:ext cx="7620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quality</a:t>
            </a:r>
            <a:endParaRPr lang="en-US" altLang="en-US" sz="1200"/>
          </a:p>
        </p:txBody>
      </p:sp>
      <p:cxnSp>
        <p:nvCxnSpPr>
          <p:cNvPr id="86058" name="Elbow Connector 37"/>
          <p:cNvCxnSpPr>
            <a:cxnSpLocks noChangeShapeType="1"/>
            <a:stCxn id="86018" idx="3"/>
            <a:endCxn id="58" idx="1"/>
          </p:cNvCxnSpPr>
          <p:nvPr/>
        </p:nvCxnSpPr>
        <p:spPr bwMode="auto">
          <a:xfrm flipH="1" flipV="1">
            <a:off x="228600" y="2705100"/>
            <a:ext cx="1295400" cy="1350963"/>
          </a:xfrm>
          <a:prstGeom prst="bentConnector5">
            <a:avLst>
              <a:gd name="adj1" fmla="val -17648"/>
              <a:gd name="adj2" fmla="val 57699"/>
              <a:gd name="adj3" fmla="val 11176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9" name="Elbow Connector 37"/>
          <p:cNvCxnSpPr>
            <a:cxnSpLocks noChangeShapeType="1"/>
            <a:stCxn id="58" idx="3"/>
            <a:endCxn id="86057" idx="1"/>
          </p:cNvCxnSpPr>
          <p:nvPr/>
        </p:nvCxnSpPr>
        <p:spPr bwMode="auto">
          <a:xfrm>
            <a:off x="1371600" y="2705100"/>
            <a:ext cx="152400" cy="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2046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observable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PROPERTY TYPE</a:t>
            </a:r>
          </a:p>
        </p:txBody>
      </p:sp>
      <p:sp>
        <p:nvSpPr>
          <p:cNvPr id="86020" name="Rectangle 17"/>
          <p:cNvSpPr>
            <a:spLocks noChangeArrowheads="1"/>
          </p:cNvSpPr>
          <p:nvPr/>
        </p:nvSpPr>
        <p:spPr bwMode="auto">
          <a:xfrm>
            <a:off x="5257800" y="2005012"/>
            <a:ext cx="3505200" cy="280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705057003|Presence(property)|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  <p:cxnSp>
        <p:nvCxnSpPr>
          <p:cNvPr id="86021" name="AutoShape 18"/>
          <p:cNvCxnSpPr>
            <a:cxnSpLocks noChangeShapeType="1"/>
            <a:stCxn id="15" idx="3"/>
            <a:endCxn id="86020" idx="1"/>
          </p:cNvCxnSpPr>
          <p:nvPr/>
        </p:nvCxnSpPr>
        <p:spPr bwMode="auto">
          <a:xfrm>
            <a:off x="4876800" y="2133600"/>
            <a:ext cx="3810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Rounded Rectangle 64"/>
          <p:cNvSpPr/>
          <p:nvPr/>
        </p:nvSpPr>
        <p:spPr>
          <a:xfrm>
            <a:off x="2514600" y="4114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TIME ASPECT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514600" y="4495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86024" name="Rectangle 17"/>
          <p:cNvSpPr>
            <a:spLocks noChangeArrowheads="1"/>
          </p:cNvSpPr>
          <p:nvPr/>
        </p:nvSpPr>
        <p:spPr bwMode="auto">
          <a:xfrm>
            <a:off x="5105400" y="4114800"/>
            <a:ext cx="36576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123029007|Single point in time(qualifier)|</a:t>
            </a:r>
            <a:endParaRPr lang="en-US" altLang="en-US" sz="1400" dirty="0"/>
          </a:p>
        </p:txBody>
      </p:sp>
      <p:cxnSp>
        <p:nvCxnSpPr>
          <p:cNvPr id="86025" name="AutoShape 18"/>
          <p:cNvCxnSpPr>
            <a:cxnSpLocks noChangeShapeType="1"/>
            <a:stCxn id="65" idx="3"/>
            <a:endCxn id="86024" idx="1"/>
          </p:cNvCxnSpPr>
          <p:nvPr/>
        </p:nvCxnSpPr>
        <p:spPr bwMode="auto">
          <a:xfrm flipV="1">
            <a:off x="4800600" y="4255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26" name="Rectangle 17"/>
          <p:cNvSpPr>
            <a:spLocks noChangeArrowheads="1"/>
          </p:cNvSpPr>
          <p:nvPr/>
        </p:nvSpPr>
        <p:spPr bwMode="auto">
          <a:xfrm>
            <a:off x="5105400" y="4495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117362005|Nominal value(qualifier)|</a:t>
            </a:r>
            <a:endParaRPr lang="en-US" altLang="en-US" dirty="0"/>
          </a:p>
        </p:txBody>
      </p:sp>
      <p:cxnSp>
        <p:nvCxnSpPr>
          <p:cNvPr id="86027" name="AutoShape 18"/>
          <p:cNvCxnSpPr>
            <a:cxnSpLocks noChangeShapeType="1"/>
            <a:stCxn id="66" idx="3"/>
            <a:endCxn id="86026" idx="1"/>
          </p:cNvCxnSpPr>
          <p:nvPr/>
        </p:nvCxnSpPr>
        <p:spPr bwMode="auto">
          <a:xfrm>
            <a:off x="4800600" y="4648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8" name="AutoShape 21"/>
          <p:cNvCxnSpPr>
            <a:cxnSpLocks noChangeShapeType="1"/>
            <a:stCxn id="86018" idx="3"/>
            <a:endCxn id="65" idx="1"/>
          </p:cNvCxnSpPr>
          <p:nvPr/>
        </p:nvCxnSpPr>
        <p:spPr bwMode="auto">
          <a:xfrm>
            <a:off x="1524000" y="4056063"/>
            <a:ext cx="990600" cy="211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29" name="AutoShape 21"/>
          <p:cNvCxnSpPr>
            <a:cxnSpLocks noChangeShapeType="1"/>
            <a:stCxn id="86018" idx="3"/>
            <a:endCxn id="66" idx="1"/>
          </p:cNvCxnSpPr>
          <p:nvPr/>
        </p:nvCxnSpPr>
        <p:spPr bwMode="auto">
          <a:xfrm>
            <a:off x="1524000" y="4056063"/>
            <a:ext cx="990600" cy="592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30" name="TextBox 82"/>
          <p:cNvSpPr txBox="1">
            <a:spLocks noChangeArrowheads="1"/>
          </p:cNvSpPr>
          <p:nvPr/>
        </p:nvSpPr>
        <p:spPr bwMode="auto">
          <a:xfrm>
            <a:off x="494160" y="277505"/>
            <a:ext cx="842124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BRCA1 mutation detection by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pyrosequencing DNA of blood specimen</a:t>
            </a:r>
            <a:endParaRPr lang="en-US" altLang="en-US" dirty="0">
              <a:solidFill>
                <a:schemeClr val="accent6"/>
              </a:solidFill>
              <a:latin typeface="Arial" charset="0"/>
              <a:cs typeface="Arial" charset="0"/>
            </a:endParaRPr>
          </a:p>
        </p:txBody>
      </p:sp>
      <p:sp>
        <p:nvSpPr>
          <p:cNvPr id="86031" name="Rectangle 17"/>
          <p:cNvSpPr>
            <a:spLocks noChangeArrowheads="1"/>
          </p:cNvSpPr>
          <p:nvPr/>
        </p:nvSpPr>
        <p:spPr bwMode="auto">
          <a:xfrm>
            <a:off x="5334000" y="2362200"/>
            <a:ext cx="3810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2092003|Malignant melanoma(morphology)|</a:t>
            </a:r>
            <a:endParaRPr lang="en-US" altLang="en-US" sz="1400" dirty="0"/>
          </a:p>
        </p:txBody>
      </p:sp>
      <p:cxnSp>
        <p:nvCxnSpPr>
          <p:cNvPr id="86032" name="AutoShape 18"/>
          <p:cNvCxnSpPr>
            <a:cxnSpLocks noChangeShapeType="1"/>
            <a:stCxn id="43" idx="3"/>
            <a:endCxn id="86031" idx="1"/>
          </p:cNvCxnSpPr>
          <p:nvPr/>
        </p:nvCxnSpPr>
        <p:spPr bwMode="auto">
          <a:xfrm>
            <a:off x="4648200" y="2505075"/>
            <a:ext cx="6858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362200"/>
            <a:ext cx="2057400" cy="2857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800" y="2743200"/>
            <a:ext cx="2514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TOWARDS</a:t>
            </a:r>
          </a:p>
        </p:txBody>
      </p:sp>
      <p:sp>
        <p:nvSpPr>
          <p:cNvPr id="86035" name="Rectangle 17"/>
          <p:cNvSpPr>
            <a:spLocks noChangeArrowheads="1"/>
          </p:cNvSpPr>
          <p:nvPr/>
        </p:nvSpPr>
        <p:spPr bwMode="auto">
          <a:xfrm>
            <a:off x="5562600" y="2767013"/>
            <a:ext cx="3581400" cy="280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/>
              <a:t>BRCA1</a:t>
            </a:r>
            <a:r>
              <a:rPr lang="en-US" altLang="en-US" sz="1400" dirty="0" smtClean="0"/>
              <a:t> </a:t>
            </a:r>
            <a:r>
              <a:rPr lang="en-US" altLang="en-US" sz="1400" dirty="0" smtClean="0"/>
              <a:t>mutation(cell structure)(NEW)</a:t>
            </a:r>
            <a:endParaRPr lang="en-US" altLang="en-US" sz="1400" dirty="0"/>
          </a:p>
        </p:txBody>
      </p:sp>
      <p:cxnSp>
        <p:nvCxnSpPr>
          <p:cNvPr id="86036" name="AutoShape 18"/>
          <p:cNvCxnSpPr>
            <a:cxnSpLocks noChangeShapeType="1"/>
            <a:stCxn id="44" idx="3"/>
            <a:endCxn id="86035" idx="1"/>
          </p:cNvCxnSpPr>
          <p:nvPr/>
        </p:nvCxnSpPr>
        <p:spPr bwMode="auto">
          <a:xfrm>
            <a:off x="5105400" y="2895600"/>
            <a:ext cx="457200" cy="119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7" name="Elbow Connector 37"/>
          <p:cNvCxnSpPr>
            <a:cxnSpLocks noChangeShapeType="1"/>
            <a:stCxn id="86057" idx="3"/>
            <a:endCxn id="43" idx="1"/>
          </p:cNvCxnSpPr>
          <p:nvPr/>
        </p:nvCxnSpPr>
        <p:spPr bwMode="auto">
          <a:xfrm flipV="1">
            <a:off x="2286000" y="2505075"/>
            <a:ext cx="304800" cy="200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38" name="Elbow Connector 37"/>
          <p:cNvCxnSpPr>
            <a:cxnSpLocks noChangeShapeType="1"/>
            <a:stCxn id="86057" idx="3"/>
            <a:endCxn id="44" idx="1"/>
          </p:cNvCxnSpPr>
          <p:nvPr/>
        </p:nvCxnSpPr>
        <p:spPr bwMode="auto">
          <a:xfrm>
            <a:off x="2286000" y="2705100"/>
            <a:ext cx="304800" cy="190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86040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>
                    <a:lumMod val="75000"/>
                  </a:schemeClr>
                </a:solidFill>
              </a:rPr>
              <a:t>units</a:t>
            </a:r>
            <a:endParaRPr lang="en-US" altLang="en-US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86041" name="AutoShape 18"/>
          <p:cNvCxnSpPr>
            <a:cxnSpLocks noChangeShapeType="1"/>
            <a:stCxn id="54" idx="3"/>
            <a:endCxn id="86040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2" name="AutoShape 21"/>
          <p:cNvCxnSpPr>
            <a:cxnSpLocks noChangeShapeType="1"/>
            <a:stCxn id="86018" idx="3"/>
            <a:endCxn id="54" idx="1"/>
          </p:cNvCxnSpPr>
          <p:nvPr/>
        </p:nvCxnSpPr>
        <p:spPr bwMode="auto">
          <a:xfrm>
            <a:off x="1524000" y="4056063"/>
            <a:ext cx="990600" cy="973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ounded Rectangle 69"/>
          <p:cNvSpPr/>
          <p:nvPr/>
        </p:nvSpPr>
        <p:spPr>
          <a:xfrm>
            <a:off x="2514600" y="5638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86044" name="Rectangle 17"/>
          <p:cNvSpPr>
            <a:spLocks noChangeArrowheads="1"/>
          </p:cNvSpPr>
          <p:nvPr/>
        </p:nvSpPr>
        <p:spPr bwMode="auto">
          <a:xfrm>
            <a:off x="5105400" y="5638800"/>
            <a:ext cx="38100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</a:rPr>
              <a:t>|Pyrosequencing technique|(NEW)</a:t>
            </a:r>
            <a:endParaRPr lang="en-US" altLang="en-US" sz="1400" dirty="0"/>
          </a:p>
        </p:txBody>
      </p:sp>
      <p:cxnSp>
        <p:nvCxnSpPr>
          <p:cNvPr id="86045" name="AutoShape 18"/>
          <p:cNvCxnSpPr>
            <a:cxnSpLocks noChangeShapeType="1"/>
            <a:stCxn id="70" idx="3"/>
            <a:endCxn id="86044" idx="1"/>
          </p:cNvCxnSpPr>
          <p:nvPr/>
        </p:nvCxnSpPr>
        <p:spPr bwMode="auto">
          <a:xfrm flipV="1">
            <a:off x="4800600" y="5779294"/>
            <a:ext cx="304800" cy="11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46" name="AutoShape 21"/>
          <p:cNvCxnSpPr>
            <a:cxnSpLocks noChangeShapeType="1"/>
            <a:stCxn id="86018" idx="3"/>
            <a:endCxn id="70" idx="1"/>
          </p:cNvCxnSpPr>
          <p:nvPr/>
        </p:nvCxnSpPr>
        <p:spPr bwMode="auto">
          <a:xfrm>
            <a:off x="1524000" y="4056063"/>
            <a:ext cx="990600" cy="1735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ounded Rectangle 57"/>
          <p:cNvSpPr/>
          <p:nvPr/>
        </p:nvSpPr>
        <p:spPr>
          <a:xfrm>
            <a:off x="2286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86048" name="Elbow Connector 37"/>
          <p:cNvCxnSpPr>
            <a:cxnSpLocks noChangeShapeType="1"/>
            <a:stCxn id="86057" idx="3"/>
            <a:endCxn id="15" idx="1"/>
          </p:cNvCxnSpPr>
          <p:nvPr/>
        </p:nvCxnSpPr>
        <p:spPr bwMode="auto">
          <a:xfrm flipV="1">
            <a:off x="2286000" y="2133600"/>
            <a:ext cx="3048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2590800" y="3193472"/>
            <a:ext cx="2667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smtClean="0">
                <a:solidFill>
                  <a:schemeClr val="tx1"/>
                </a:solidFill>
                <a:ea typeface="ＭＳ Ｐゴシック" pitchFamily="-106" charset="-128"/>
              </a:rPr>
              <a:t>INHERENT LOCATION</a:t>
            </a:r>
            <a:endParaRPr lang="en-US" sz="1600" dirty="0">
              <a:solidFill>
                <a:schemeClr val="tx1"/>
              </a:solidFill>
              <a:ea typeface="ＭＳ Ｐゴシック" pitchFamily="-106" charset="-128"/>
            </a:endParaRPr>
          </a:p>
        </p:txBody>
      </p:sp>
      <p:sp>
        <p:nvSpPr>
          <p:cNvPr id="86050" name="Rectangle 17"/>
          <p:cNvSpPr>
            <a:spLocks noChangeArrowheads="1"/>
          </p:cNvSpPr>
          <p:nvPr/>
        </p:nvSpPr>
        <p:spPr bwMode="auto">
          <a:xfrm>
            <a:off x="5524500" y="3124199"/>
            <a:ext cx="3771900" cy="41549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/>
              <a:t>Breast cancer 1, early onset gene(cell structure)(NEW)</a:t>
            </a:r>
            <a:endParaRPr lang="en-US" altLang="en-US" sz="1400" dirty="0"/>
          </a:p>
        </p:txBody>
      </p:sp>
      <p:cxnSp>
        <p:nvCxnSpPr>
          <p:cNvPr id="86051" name="AutoShape 18"/>
          <p:cNvCxnSpPr>
            <a:cxnSpLocks noChangeShapeType="1"/>
            <a:stCxn id="81" idx="3"/>
            <a:endCxn id="86050" idx="1"/>
          </p:cNvCxnSpPr>
          <p:nvPr/>
        </p:nvCxnSpPr>
        <p:spPr bwMode="auto">
          <a:xfrm flipV="1">
            <a:off x="5257800" y="3331948"/>
            <a:ext cx="266700" cy="1392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Elbow Connector 37"/>
          <p:cNvCxnSpPr>
            <a:cxnSpLocks noChangeShapeType="1"/>
            <a:stCxn id="86057" idx="3"/>
            <a:endCxn id="81" idx="1"/>
          </p:cNvCxnSpPr>
          <p:nvPr/>
        </p:nvCxnSpPr>
        <p:spPr bwMode="auto">
          <a:xfrm>
            <a:off x="2286000" y="2705100"/>
            <a:ext cx="304800" cy="64077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86054" name="Rectangle 17"/>
          <p:cNvSpPr>
            <a:spLocks noChangeArrowheads="1"/>
          </p:cNvSpPr>
          <p:nvPr/>
        </p:nvSpPr>
        <p:spPr bwMode="auto">
          <a:xfrm>
            <a:off x="5105400" y="6019800"/>
            <a:ext cx="3581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 </a:t>
            </a:r>
            <a:r>
              <a:rPr lang="en-US" altLang="en-US" sz="1400" dirty="0" smtClean="0">
                <a:solidFill>
                  <a:srgbClr val="000000"/>
                </a:solidFill>
              </a:rPr>
              <a:t>119297000|Blood </a:t>
            </a:r>
            <a:r>
              <a:rPr lang="en-US" altLang="en-US" sz="1400" dirty="0">
                <a:solidFill>
                  <a:srgbClr val="000000"/>
                </a:solidFill>
              </a:rPr>
              <a:t>specimen (specimen)|</a:t>
            </a:r>
          </a:p>
        </p:txBody>
      </p:sp>
      <p:cxnSp>
        <p:nvCxnSpPr>
          <p:cNvPr id="86055" name="AutoShape 18"/>
          <p:cNvCxnSpPr>
            <a:cxnSpLocks noChangeShapeType="1"/>
            <a:stCxn id="99" idx="3"/>
            <a:endCxn id="86054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AutoShape 21"/>
          <p:cNvCxnSpPr>
            <a:cxnSpLocks noChangeShapeType="1"/>
            <a:stCxn id="86018" idx="3"/>
            <a:endCxn id="99" idx="1"/>
          </p:cNvCxnSpPr>
          <p:nvPr/>
        </p:nvCxnSpPr>
        <p:spPr bwMode="auto">
          <a:xfrm>
            <a:off x="1524000" y="4056063"/>
            <a:ext cx="9906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Rectangle 3"/>
          <p:cNvSpPr>
            <a:spLocks noChangeArrowheads="1"/>
          </p:cNvSpPr>
          <p:nvPr/>
        </p:nvSpPr>
        <p:spPr bwMode="auto">
          <a:xfrm>
            <a:off x="1524000" y="2590800"/>
            <a:ext cx="7620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/>
              <a:t>quality</a:t>
            </a:r>
            <a:endParaRPr lang="en-US" altLang="en-US" sz="1200"/>
          </a:p>
        </p:txBody>
      </p:sp>
      <p:cxnSp>
        <p:nvCxnSpPr>
          <p:cNvPr id="86058" name="Elbow Connector 37"/>
          <p:cNvCxnSpPr>
            <a:cxnSpLocks noChangeShapeType="1"/>
            <a:stCxn id="86018" idx="3"/>
            <a:endCxn id="58" idx="1"/>
          </p:cNvCxnSpPr>
          <p:nvPr/>
        </p:nvCxnSpPr>
        <p:spPr bwMode="auto">
          <a:xfrm flipH="1" flipV="1">
            <a:off x="228600" y="2705100"/>
            <a:ext cx="1295400" cy="1350963"/>
          </a:xfrm>
          <a:prstGeom prst="bentConnector5">
            <a:avLst>
              <a:gd name="adj1" fmla="val -17648"/>
              <a:gd name="adj2" fmla="val 57699"/>
              <a:gd name="adj3" fmla="val 111764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9" name="Elbow Connector 37"/>
          <p:cNvCxnSpPr>
            <a:cxnSpLocks noChangeShapeType="1"/>
            <a:stCxn id="58" idx="3"/>
            <a:endCxn id="86057" idx="1"/>
          </p:cNvCxnSpPr>
          <p:nvPr/>
        </p:nvCxnSpPr>
        <p:spPr bwMode="auto">
          <a:xfrm>
            <a:off x="1371600" y="2705100"/>
            <a:ext cx="152400" cy="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071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UNMC Genetic Pathology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accent6"/>
                </a:solidFill>
              </a:rPr>
              <a:t>Solid </a:t>
            </a:r>
            <a:r>
              <a:rPr lang="en-US" sz="1200" dirty="0">
                <a:solidFill>
                  <a:schemeClr val="accent6"/>
                </a:solidFill>
              </a:rPr>
              <a:t>Tumors</a:t>
            </a:r>
            <a:r>
              <a:rPr lang="en-US" sz="1200" dirty="0" smtClean="0">
                <a:solidFill>
                  <a:schemeClr val="accent6"/>
                </a:solidFill>
              </a:rPr>
              <a:t>:</a:t>
            </a:r>
            <a:endParaRPr lang="en-US" sz="1200" dirty="0">
              <a:solidFill>
                <a:schemeClr val="accent6"/>
              </a:solidFill>
            </a:endParaRPr>
          </a:p>
          <a:p>
            <a:pPr lvl="1"/>
            <a:r>
              <a:rPr lang="en-US" sz="1200" dirty="0" smtClean="0">
                <a:solidFill>
                  <a:schemeClr val="accent6"/>
                </a:solidFill>
              </a:rPr>
              <a:t>B-RAF </a:t>
            </a:r>
            <a:r>
              <a:rPr lang="en-US" sz="1200" dirty="0">
                <a:solidFill>
                  <a:schemeClr val="accent6"/>
                </a:solidFill>
              </a:rPr>
              <a:t>(codon 600 by pyrosequencing</a:t>
            </a:r>
            <a:r>
              <a:rPr lang="en-US" sz="1200" dirty="0" smtClean="0">
                <a:solidFill>
                  <a:schemeClr val="accent6"/>
                </a:solidFill>
              </a:rPr>
              <a:t>)</a:t>
            </a:r>
            <a:endParaRPr lang="en-US" sz="1200" dirty="0">
              <a:solidFill>
                <a:schemeClr val="accent6"/>
              </a:solidFill>
            </a:endParaRPr>
          </a:p>
          <a:p>
            <a:pPr lvl="1"/>
            <a:r>
              <a:rPr lang="en-US" sz="1200" dirty="0" smtClean="0">
                <a:solidFill>
                  <a:schemeClr val="accent6"/>
                </a:solidFill>
              </a:rPr>
              <a:t>KRAS </a:t>
            </a:r>
            <a:r>
              <a:rPr lang="en-US" sz="1200" dirty="0">
                <a:solidFill>
                  <a:schemeClr val="accent6"/>
                </a:solidFill>
              </a:rPr>
              <a:t>(codons 12, 13 and 61 by pyrosequencing</a:t>
            </a:r>
            <a:r>
              <a:rPr lang="en-US" sz="1200" dirty="0" smtClean="0">
                <a:solidFill>
                  <a:schemeClr val="accent6"/>
                </a:solidFill>
              </a:rPr>
              <a:t>)</a:t>
            </a:r>
            <a:endParaRPr lang="en-US" sz="1200" dirty="0">
              <a:solidFill>
                <a:schemeClr val="accent6"/>
              </a:solidFill>
            </a:endParaRPr>
          </a:p>
          <a:p>
            <a:pPr lvl="1"/>
            <a:r>
              <a:rPr lang="en-US" sz="1200" dirty="0" smtClean="0">
                <a:solidFill>
                  <a:schemeClr val="accent6"/>
                </a:solidFill>
              </a:rPr>
              <a:t>EGFR Epidermal growth factor receptor </a:t>
            </a:r>
            <a:r>
              <a:rPr lang="en-US" sz="1200" dirty="0">
                <a:solidFill>
                  <a:schemeClr val="accent6"/>
                </a:solidFill>
              </a:rPr>
              <a:t>Mutations (29 mutations by real time PCR</a:t>
            </a:r>
            <a:r>
              <a:rPr lang="en-US" sz="1200" dirty="0" smtClean="0">
                <a:solidFill>
                  <a:schemeClr val="accent6"/>
                </a:solidFill>
              </a:rPr>
              <a:t>)</a:t>
            </a:r>
            <a:endParaRPr lang="en-US" sz="12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1200" dirty="0" err="1" smtClean="0">
                <a:solidFill>
                  <a:schemeClr val="accent6"/>
                </a:solidFill>
              </a:rPr>
              <a:t>MicroSattelite</a:t>
            </a:r>
            <a:r>
              <a:rPr lang="en-US" sz="1200" dirty="0" smtClean="0">
                <a:solidFill>
                  <a:schemeClr val="accent6"/>
                </a:solidFill>
              </a:rPr>
              <a:t> Instability </a:t>
            </a:r>
            <a:r>
              <a:rPr lang="en-US" sz="1200" dirty="0">
                <a:solidFill>
                  <a:schemeClr val="accent6"/>
                </a:solidFill>
              </a:rPr>
              <a:t>by </a:t>
            </a:r>
            <a:r>
              <a:rPr lang="en-US" sz="1200" dirty="0" smtClean="0">
                <a:solidFill>
                  <a:schemeClr val="accent6"/>
                </a:solidFill>
              </a:rPr>
              <a:t>PCR </a:t>
            </a:r>
            <a:r>
              <a:rPr lang="en-US" sz="1200" dirty="0">
                <a:solidFill>
                  <a:schemeClr val="accent6"/>
                </a:solidFill>
              </a:rPr>
              <a:t>and capillary </a:t>
            </a:r>
            <a:r>
              <a:rPr lang="en-US" sz="1200" dirty="0" smtClean="0">
                <a:solidFill>
                  <a:schemeClr val="accent6"/>
                </a:solidFill>
              </a:rPr>
              <a:t>electrophoresis</a:t>
            </a:r>
          </a:p>
          <a:p>
            <a:pPr marL="0" indent="0">
              <a:buNone/>
            </a:pPr>
            <a:r>
              <a:rPr lang="en-US" sz="1200" dirty="0" err="1" smtClean="0">
                <a:solidFill>
                  <a:schemeClr val="accent6"/>
                </a:solidFill>
              </a:rPr>
              <a:t>Hemepath</a:t>
            </a:r>
            <a:endParaRPr lang="en-US" sz="1200" dirty="0">
              <a:solidFill>
                <a:schemeClr val="accent6"/>
              </a:solidFill>
            </a:endParaRPr>
          </a:p>
          <a:p>
            <a:r>
              <a:rPr lang="en-US" sz="1200" dirty="0">
                <a:solidFill>
                  <a:schemeClr val="accent6"/>
                </a:solidFill>
              </a:rPr>
              <a:t>Chronic </a:t>
            </a:r>
            <a:r>
              <a:rPr lang="en-US" sz="1200" dirty="0" err="1">
                <a:solidFill>
                  <a:schemeClr val="accent6"/>
                </a:solidFill>
              </a:rPr>
              <a:t>Myeloproliferative</a:t>
            </a:r>
            <a:r>
              <a:rPr lang="en-US" sz="1200" dirty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chemeClr val="accent6"/>
                </a:solidFill>
              </a:rPr>
              <a:t>Neoplasms</a:t>
            </a:r>
          </a:p>
          <a:p>
            <a:pPr lvl="2"/>
            <a:r>
              <a:rPr lang="en-US" sz="1200" dirty="0" smtClean="0">
                <a:solidFill>
                  <a:schemeClr val="accent6"/>
                </a:solidFill>
              </a:rPr>
              <a:t>JAK2 </a:t>
            </a:r>
            <a:r>
              <a:rPr lang="en-US" sz="1200" dirty="0" err="1" smtClean="0">
                <a:solidFill>
                  <a:schemeClr val="accent6"/>
                </a:solidFill>
              </a:rPr>
              <a:t>janus</a:t>
            </a:r>
            <a:r>
              <a:rPr lang="en-US" sz="1200" dirty="0" smtClean="0">
                <a:solidFill>
                  <a:schemeClr val="accent6"/>
                </a:solidFill>
              </a:rPr>
              <a:t> kinase 2 </a:t>
            </a:r>
            <a:r>
              <a:rPr lang="en-US" sz="1200" dirty="0">
                <a:solidFill>
                  <a:schemeClr val="accent6"/>
                </a:solidFill>
              </a:rPr>
              <a:t>Mutation by real-time </a:t>
            </a:r>
            <a:r>
              <a:rPr lang="en-US" sz="1200" dirty="0" smtClean="0">
                <a:solidFill>
                  <a:schemeClr val="accent6"/>
                </a:solidFill>
              </a:rPr>
              <a:t>PCR</a:t>
            </a:r>
          </a:p>
          <a:p>
            <a:pPr lvl="2"/>
            <a:r>
              <a:rPr lang="en-US" sz="1200" dirty="0" err="1" smtClean="0">
                <a:solidFill>
                  <a:schemeClr val="accent6"/>
                </a:solidFill>
              </a:rPr>
              <a:t>Calreticulin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>
                <a:solidFill>
                  <a:schemeClr val="accent6"/>
                </a:solidFill>
              </a:rPr>
              <a:t>by fluorescent PCR and capillary </a:t>
            </a:r>
            <a:r>
              <a:rPr lang="en-US" sz="1200" dirty="0" smtClean="0">
                <a:solidFill>
                  <a:schemeClr val="accent6"/>
                </a:solidFill>
              </a:rPr>
              <a:t>electrophoresis</a:t>
            </a:r>
          </a:p>
          <a:p>
            <a:pPr lvl="2"/>
            <a:r>
              <a:rPr lang="en-US" sz="1200" dirty="0" smtClean="0">
                <a:solidFill>
                  <a:schemeClr val="accent6"/>
                </a:solidFill>
              </a:rPr>
              <a:t>BCR-ABL - </a:t>
            </a:r>
            <a:r>
              <a:rPr lang="en-US" sz="1200" dirty="0">
                <a:solidFill>
                  <a:schemeClr val="accent6"/>
                </a:solidFill>
              </a:rPr>
              <a:t>qualitative </a:t>
            </a:r>
            <a:r>
              <a:rPr lang="en-US" sz="1200" dirty="0" smtClean="0">
                <a:solidFill>
                  <a:schemeClr val="accent6"/>
                </a:solidFill>
              </a:rPr>
              <a:t>and </a:t>
            </a:r>
            <a:r>
              <a:rPr lang="en-US" sz="1200" dirty="0" err="1" smtClean="0">
                <a:solidFill>
                  <a:schemeClr val="accent6"/>
                </a:solidFill>
              </a:rPr>
              <a:t>quantittive</a:t>
            </a:r>
            <a:r>
              <a:rPr lang="en-US" sz="1200" dirty="0" smtClean="0">
                <a:solidFill>
                  <a:schemeClr val="accent6"/>
                </a:solidFill>
              </a:rPr>
              <a:t> (PCR </a:t>
            </a:r>
            <a:r>
              <a:rPr lang="en-US" sz="1200" dirty="0">
                <a:solidFill>
                  <a:schemeClr val="accent6"/>
                </a:solidFill>
              </a:rPr>
              <a:t>and gel</a:t>
            </a:r>
            <a:r>
              <a:rPr lang="en-US" sz="1200" dirty="0" smtClean="0">
                <a:solidFill>
                  <a:schemeClr val="accent6"/>
                </a:solidFill>
              </a:rPr>
              <a:t>)</a:t>
            </a:r>
          </a:p>
          <a:p>
            <a:r>
              <a:rPr lang="en-US" sz="1200" dirty="0" smtClean="0">
                <a:solidFill>
                  <a:schemeClr val="accent6"/>
                </a:solidFill>
              </a:rPr>
              <a:t>Lymphoma</a:t>
            </a:r>
          </a:p>
          <a:p>
            <a:pPr lvl="1"/>
            <a:r>
              <a:rPr lang="en-US" sz="1200" dirty="0" err="1" smtClean="0">
                <a:solidFill>
                  <a:schemeClr val="accent6"/>
                </a:solidFill>
              </a:rPr>
              <a:t>IgHeavy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>
                <a:solidFill>
                  <a:schemeClr val="accent6"/>
                </a:solidFill>
              </a:rPr>
              <a:t>Gene rearrangements by fluorescent PCR and capillary </a:t>
            </a:r>
            <a:r>
              <a:rPr lang="en-US" sz="1200" dirty="0" smtClean="0">
                <a:solidFill>
                  <a:schemeClr val="accent6"/>
                </a:solidFill>
              </a:rPr>
              <a:t>electrophoresis</a:t>
            </a:r>
          </a:p>
          <a:p>
            <a:pPr lvl="1"/>
            <a:r>
              <a:rPr lang="en-US" sz="1200" dirty="0" err="1" smtClean="0">
                <a:solidFill>
                  <a:schemeClr val="accent6"/>
                </a:solidFill>
              </a:rPr>
              <a:t>Tcell</a:t>
            </a:r>
            <a:r>
              <a:rPr lang="en-US" sz="1200" dirty="0" smtClean="0">
                <a:solidFill>
                  <a:schemeClr val="accent6"/>
                </a:solidFill>
              </a:rPr>
              <a:t> Receptor </a:t>
            </a:r>
            <a:r>
              <a:rPr lang="en-US" sz="1200" dirty="0">
                <a:solidFill>
                  <a:schemeClr val="accent6"/>
                </a:solidFill>
              </a:rPr>
              <a:t>gamma gene </a:t>
            </a:r>
            <a:r>
              <a:rPr lang="en-US" sz="1200" dirty="0" smtClean="0">
                <a:solidFill>
                  <a:schemeClr val="accent6"/>
                </a:solidFill>
              </a:rPr>
              <a:t>rearrangement </a:t>
            </a:r>
            <a:r>
              <a:rPr lang="en-US" sz="1200" dirty="0">
                <a:solidFill>
                  <a:schemeClr val="accent6"/>
                </a:solidFill>
              </a:rPr>
              <a:t>by fluorescent PCR and capillary </a:t>
            </a:r>
            <a:r>
              <a:rPr lang="en-US" sz="1200" dirty="0" smtClean="0">
                <a:solidFill>
                  <a:schemeClr val="accent6"/>
                </a:solidFill>
              </a:rPr>
              <a:t>electrophoresis</a:t>
            </a:r>
            <a:endParaRPr lang="en-US" sz="1200" dirty="0">
              <a:solidFill>
                <a:schemeClr val="accent6"/>
              </a:solidFill>
            </a:endParaRPr>
          </a:p>
          <a:p>
            <a:r>
              <a:rPr lang="en-US" sz="1200" dirty="0" smtClean="0">
                <a:solidFill>
                  <a:schemeClr val="accent6"/>
                </a:solidFill>
              </a:rPr>
              <a:t>AML</a:t>
            </a:r>
            <a:endParaRPr lang="en-US" sz="1200" dirty="0">
              <a:solidFill>
                <a:schemeClr val="accent6"/>
              </a:solidFill>
            </a:endParaRPr>
          </a:p>
          <a:p>
            <a:pPr lvl="1"/>
            <a:r>
              <a:rPr lang="en-US" sz="1200" dirty="0" smtClean="0">
                <a:solidFill>
                  <a:schemeClr val="accent6"/>
                </a:solidFill>
              </a:rPr>
              <a:t>FMS-related Tyrosine kinase 3  </a:t>
            </a:r>
            <a:r>
              <a:rPr lang="en-US" sz="1200" dirty="0">
                <a:solidFill>
                  <a:schemeClr val="accent6"/>
                </a:solidFill>
              </a:rPr>
              <a:t>by fluorescent PCR and capillary </a:t>
            </a:r>
            <a:r>
              <a:rPr lang="en-US" sz="1200" dirty="0" smtClean="0">
                <a:solidFill>
                  <a:schemeClr val="accent6"/>
                </a:solidFill>
              </a:rPr>
              <a:t>electrophoresis</a:t>
            </a:r>
          </a:p>
          <a:p>
            <a:pPr lvl="1"/>
            <a:r>
              <a:rPr lang="en-US" sz="1200" dirty="0" smtClean="0">
                <a:solidFill>
                  <a:schemeClr val="accent6"/>
                </a:solidFill>
              </a:rPr>
              <a:t>NPM1 </a:t>
            </a:r>
            <a:r>
              <a:rPr lang="en-US" sz="1200" dirty="0" err="1" smtClean="0">
                <a:solidFill>
                  <a:schemeClr val="accent6"/>
                </a:solidFill>
              </a:rPr>
              <a:t>nucleophosmin</a:t>
            </a:r>
            <a:r>
              <a:rPr lang="en-US" sz="1200" dirty="0" smtClean="0">
                <a:solidFill>
                  <a:schemeClr val="accent6"/>
                </a:solidFill>
              </a:rPr>
              <a:t> </a:t>
            </a:r>
            <a:r>
              <a:rPr lang="en-US" sz="1200" dirty="0">
                <a:solidFill>
                  <a:schemeClr val="accent6"/>
                </a:solidFill>
              </a:rPr>
              <a:t>by fluorescent PCR and capillary </a:t>
            </a:r>
            <a:r>
              <a:rPr lang="en-US" sz="1200" dirty="0" smtClean="0">
                <a:solidFill>
                  <a:schemeClr val="accent6"/>
                </a:solidFill>
              </a:rPr>
              <a:t>electrophoresis</a:t>
            </a:r>
            <a:endParaRPr lang="en-US" sz="1200" dirty="0">
              <a:solidFill>
                <a:schemeClr val="accent6"/>
              </a:solidFill>
            </a:endParaRPr>
          </a:p>
          <a:p>
            <a:endParaRPr lang="en-US" sz="1200" dirty="0">
              <a:solidFill>
                <a:schemeClr val="accent6"/>
              </a:solidFill>
            </a:endParaRPr>
          </a:p>
          <a:p>
            <a:r>
              <a:rPr lang="en-US" sz="1200" dirty="0" err="1" smtClean="0">
                <a:solidFill>
                  <a:schemeClr val="accent6"/>
                </a:solidFill>
              </a:rPr>
              <a:t>ProMyelocytic</a:t>
            </a:r>
            <a:r>
              <a:rPr lang="en-US" sz="1200" dirty="0">
                <a:solidFill>
                  <a:schemeClr val="accent6"/>
                </a:solidFill>
              </a:rPr>
              <a:t> </a:t>
            </a:r>
            <a:r>
              <a:rPr lang="en-US" sz="1200" dirty="0" smtClean="0">
                <a:solidFill>
                  <a:schemeClr val="accent6"/>
                </a:solidFill>
              </a:rPr>
              <a:t>Leukemia-RARA </a:t>
            </a:r>
            <a:r>
              <a:rPr lang="en-US" sz="1200" dirty="0">
                <a:solidFill>
                  <a:schemeClr val="accent6"/>
                </a:solidFill>
              </a:rPr>
              <a:t>translocation - by real time </a:t>
            </a:r>
            <a:r>
              <a:rPr lang="en-US" sz="1200" dirty="0" smtClean="0">
                <a:solidFill>
                  <a:schemeClr val="accent6"/>
                </a:solidFill>
              </a:rPr>
              <a:t>PCR</a:t>
            </a:r>
            <a:endParaRPr lang="en-US" sz="1200" dirty="0">
              <a:solidFill>
                <a:schemeClr val="accent6"/>
              </a:solidFill>
            </a:endParaRPr>
          </a:p>
          <a:p>
            <a:r>
              <a:rPr lang="en-US" sz="1200" dirty="0" smtClean="0">
                <a:solidFill>
                  <a:schemeClr val="accent6"/>
                </a:solidFill>
              </a:rPr>
              <a:t>50 </a:t>
            </a:r>
            <a:r>
              <a:rPr lang="en-US" sz="1200" dirty="0">
                <a:solidFill>
                  <a:schemeClr val="accent6"/>
                </a:solidFill>
              </a:rPr>
              <a:t>Gene Cancer Panel - 50 cancer gene hotspots in metastatic </a:t>
            </a:r>
            <a:r>
              <a:rPr lang="en-US" sz="1200" dirty="0" smtClean="0">
                <a:solidFill>
                  <a:schemeClr val="accent6"/>
                </a:solidFill>
              </a:rPr>
              <a:t>cancer</a:t>
            </a:r>
            <a:endParaRPr lang="en-US" sz="1200" dirty="0">
              <a:solidFill>
                <a:schemeClr val="accent6"/>
              </a:solidFill>
            </a:endParaRPr>
          </a:p>
          <a:p>
            <a:r>
              <a:rPr lang="en-US" sz="1200" dirty="0" smtClean="0">
                <a:solidFill>
                  <a:schemeClr val="accent6"/>
                </a:solidFill>
              </a:rPr>
              <a:t>5 </a:t>
            </a:r>
            <a:r>
              <a:rPr lang="en-US" sz="1200" dirty="0">
                <a:solidFill>
                  <a:schemeClr val="accent6"/>
                </a:solidFill>
              </a:rPr>
              <a:t>gene colorectal cancer panel (KRAS, and NRAS codons 12,13,61,146 and others, BRAF codon 600, PIK3CA hotspots, HRAS</a:t>
            </a:r>
            <a:r>
              <a:rPr lang="en-US" sz="1200" dirty="0" smtClean="0">
                <a:solidFill>
                  <a:schemeClr val="accent6"/>
                </a:solidFill>
              </a:rPr>
              <a:t>)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50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Proposal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Add content for techniques (</a:t>
            </a:r>
            <a:r>
              <a:rPr lang="en-US" sz="2000" dirty="0"/>
              <a:t>?</a:t>
            </a:r>
            <a:r>
              <a:rPr lang="en-US" sz="2000" dirty="0" smtClean="0"/>
              <a:t>procedures) &lt;20 </a:t>
            </a:r>
            <a:r>
              <a:rPr lang="en-US" sz="2000" dirty="0" smtClean="0"/>
              <a:t>concepts</a:t>
            </a:r>
          </a:p>
          <a:p>
            <a:r>
              <a:rPr lang="en-US" sz="2000" dirty="0" smtClean="0"/>
              <a:t>Add content for properties (&lt;5 concepts)</a:t>
            </a:r>
            <a:endParaRPr lang="en-US" sz="2000" dirty="0" smtClean="0"/>
          </a:p>
          <a:p>
            <a:r>
              <a:rPr lang="en-US" sz="2000" dirty="0" smtClean="0"/>
              <a:t>Assemble pragmatic list of gene mutations of clinical importance for UNMC along with protein products and add content to cell structure and substance hierarchies 100 concepts (Alternative: to support concrete domains in observables and include by reference?)</a:t>
            </a:r>
          </a:p>
          <a:p>
            <a:r>
              <a:rPr lang="en-US" sz="2000" dirty="0" smtClean="0"/>
              <a:t>Develop Observable template consensus for 10-15 most common genetic/molecular pathology </a:t>
            </a:r>
            <a:r>
              <a:rPr lang="en-US" sz="2000" dirty="0" smtClean="0"/>
              <a:t>(and anatomic pathology) tests</a:t>
            </a:r>
            <a:endParaRPr lang="en-US" sz="2000" dirty="0" smtClean="0"/>
          </a:p>
          <a:p>
            <a:r>
              <a:rPr lang="en-US" sz="2000" dirty="0" smtClean="0"/>
              <a:t>Modeling and testing of content and retrieval use cases in Nebraska Lexicon extension for pathology database with view to promotion to US extension or International release 20-50 mutations</a:t>
            </a:r>
          </a:p>
          <a:p>
            <a:r>
              <a:rPr lang="en-US" sz="2000" dirty="0" smtClean="0"/>
              <a:t>Exploration of collaboration with HUGO Gene Nomenclature committee and UNIPROT to scale content development and automate SNOMED CT content development in conjunction with evolution of clinical genotypic laboratory procedures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287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8" r="12411"/>
          <a:stretch/>
        </p:blipFill>
        <p:spPr bwMode="auto">
          <a:xfrm>
            <a:off x="1498060" y="1615617"/>
            <a:ext cx="6167336" cy="462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1901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Statement of the problem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6" t="21627" r="24813" b="19643"/>
          <a:stretch/>
        </p:blipFill>
        <p:spPr bwMode="auto">
          <a:xfrm>
            <a:off x="457200" y="1428735"/>
            <a:ext cx="8229600" cy="540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111635"/>
            <a:ext cx="5057795" cy="369332"/>
          </a:xfrm>
          <a:prstGeom prst="rect">
            <a:avLst/>
          </a:prstGeom>
          <a:solidFill>
            <a:schemeClr val="accent1">
              <a:lumMod val="60000"/>
              <a:lumOff val="40000"/>
              <a:alpha val="1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                      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663440"/>
            <a:ext cx="3454792" cy="274320"/>
          </a:xfrm>
          <a:prstGeom prst="rect">
            <a:avLst/>
          </a:prstGeom>
          <a:solidFill>
            <a:schemeClr val="accent1">
              <a:lumMod val="60000"/>
              <a:lumOff val="40000"/>
              <a:alpha val="1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11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0640"/>
            <a:ext cx="8229600" cy="579434"/>
          </a:xfrm>
        </p:spPr>
        <p:txBody>
          <a:bodyPr/>
          <a:lstStyle/>
          <a:p>
            <a:r>
              <a:rPr lang="en-US" dirty="0" smtClean="0"/>
              <a:t>272394005|Technique(qualifier)|</a:t>
            </a:r>
            <a:br>
              <a:rPr lang="en-US" dirty="0" smtClean="0"/>
            </a:br>
            <a:r>
              <a:rPr lang="en-US" sz="2400" dirty="0" smtClean="0"/>
              <a:t>Expanded SNOMED CT draft Lab/Pathology semantics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u="sng" dirty="0" smtClean="0">
                <a:solidFill>
                  <a:schemeClr val="accent6"/>
                </a:solidFill>
              </a:rPr>
              <a:t>Clinical pathology techniques</a:t>
            </a:r>
          </a:p>
          <a:p>
            <a:r>
              <a:rPr lang="en-US" sz="1400" u="sng" dirty="0" smtClean="0">
                <a:solidFill>
                  <a:schemeClr val="accent6"/>
                </a:solidFill>
              </a:rPr>
              <a:t>Gross techniques</a:t>
            </a: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Inspection</a:t>
            </a: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Dissection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Light microscopy</a:t>
            </a: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Histochemical techniques</a:t>
            </a:r>
          </a:p>
          <a:p>
            <a:pPr lvl="2"/>
            <a:r>
              <a:rPr lang="en-US" sz="1400" u="sng" dirty="0" err="1" smtClean="0">
                <a:solidFill>
                  <a:schemeClr val="accent6"/>
                </a:solidFill>
              </a:rPr>
              <a:t>Hematoxylin</a:t>
            </a:r>
            <a:r>
              <a:rPr lang="en-US" sz="1400" u="sng" dirty="0" smtClean="0">
                <a:solidFill>
                  <a:schemeClr val="accent6"/>
                </a:solidFill>
              </a:rPr>
              <a:t>/Eosin…</a:t>
            </a:r>
            <a:r>
              <a:rPr lang="en-US" sz="1400" u="sng" dirty="0" err="1" smtClean="0">
                <a:solidFill>
                  <a:schemeClr val="accent6"/>
                </a:solidFill>
              </a:rPr>
              <a:t>etc</a:t>
            </a:r>
            <a:endParaRPr lang="en-US" sz="1400" u="sng" dirty="0" smtClean="0">
              <a:solidFill>
                <a:schemeClr val="accent6"/>
              </a:solidFill>
            </a:endParaRP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Frozen section technique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Molecular </a:t>
            </a:r>
            <a:r>
              <a:rPr lang="en-US" sz="1400" dirty="0" smtClean="0">
                <a:solidFill>
                  <a:schemeClr val="accent6"/>
                </a:solidFill>
              </a:rPr>
              <a:t>and proteomic techniques</a:t>
            </a:r>
          </a:p>
          <a:p>
            <a:pPr lvl="1"/>
            <a:r>
              <a:rPr lang="fr-FR" sz="1400" u="sng" dirty="0" err="1">
                <a:solidFill>
                  <a:schemeClr val="accent6"/>
                </a:solidFill>
              </a:rPr>
              <a:t>Immunohistochemical</a:t>
            </a:r>
            <a:r>
              <a:rPr lang="fr-FR" sz="1400" u="sng" dirty="0">
                <a:solidFill>
                  <a:schemeClr val="accent6"/>
                </a:solidFill>
              </a:rPr>
              <a:t> techniques</a:t>
            </a:r>
          </a:p>
          <a:p>
            <a:pPr lvl="2"/>
            <a:r>
              <a:rPr lang="fr-FR" sz="1400" u="sng" dirty="0" err="1">
                <a:solidFill>
                  <a:schemeClr val="accent6"/>
                </a:solidFill>
              </a:rPr>
              <a:t>Immunoperoxidase</a:t>
            </a:r>
            <a:r>
              <a:rPr lang="fr-FR" sz="1400" u="sng" dirty="0">
                <a:solidFill>
                  <a:schemeClr val="accent6"/>
                </a:solidFill>
              </a:rPr>
              <a:t> techniques</a:t>
            </a:r>
          </a:p>
          <a:p>
            <a:pPr lvl="2"/>
            <a:r>
              <a:rPr lang="fr-FR" sz="1400" u="sng" dirty="0" err="1">
                <a:solidFill>
                  <a:schemeClr val="accent6"/>
                </a:solidFill>
              </a:rPr>
              <a:t>Immunoflourescence</a:t>
            </a:r>
            <a:r>
              <a:rPr lang="fr-FR" sz="1400" u="sng" dirty="0">
                <a:solidFill>
                  <a:schemeClr val="accent6"/>
                </a:solidFill>
              </a:rPr>
              <a:t> techniques</a:t>
            </a: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PCR-ELISA </a:t>
            </a:r>
            <a:r>
              <a:rPr lang="en-US" sz="1400" u="sng" dirty="0" smtClean="0">
                <a:solidFill>
                  <a:schemeClr val="accent6"/>
                </a:solidFill>
              </a:rPr>
              <a:t>technique</a:t>
            </a:r>
          </a:p>
          <a:p>
            <a:pPr lvl="1"/>
            <a:r>
              <a:rPr lang="en-US" sz="1400" u="sng" dirty="0" err="1" smtClean="0">
                <a:solidFill>
                  <a:schemeClr val="accent6"/>
                </a:solidFill>
              </a:rPr>
              <a:t>Flourescent</a:t>
            </a:r>
            <a:r>
              <a:rPr lang="en-US" sz="1400" u="sng" dirty="0" smtClean="0">
                <a:solidFill>
                  <a:schemeClr val="accent6"/>
                </a:solidFill>
              </a:rPr>
              <a:t> in-situ hybridization technique</a:t>
            </a:r>
          </a:p>
          <a:p>
            <a:r>
              <a:rPr lang="en-US" sz="1400" u="sng" dirty="0" smtClean="0">
                <a:solidFill>
                  <a:schemeClr val="accent6"/>
                </a:solidFill>
              </a:rPr>
              <a:t>Genomic techniques</a:t>
            </a: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Pyrosequencing technique</a:t>
            </a: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Next generation sequencing technique</a:t>
            </a: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Array karyotype technique</a:t>
            </a: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Bisulfite sequencing technique</a:t>
            </a:r>
          </a:p>
          <a:p>
            <a:pPr lvl="1"/>
            <a:r>
              <a:rPr lang="en-US" sz="1400" u="sng" dirty="0" smtClean="0">
                <a:solidFill>
                  <a:schemeClr val="accent6"/>
                </a:solidFill>
              </a:rPr>
              <a:t>Karyotype analysis – banding techniques</a:t>
            </a:r>
            <a:endParaRPr lang="en-US" sz="1400" dirty="0" smtClean="0">
              <a:solidFill>
                <a:schemeClr val="accent6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32180" y="6211669"/>
            <a:ext cx="5775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u="sng" dirty="0" smtClean="0"/>
              <a:t>*New </a:t>
            </a:r>
            <a:r>
              <a:rPr lang="en-US" u="sng" dirty="0"/>
              <a:t>SNOMED CT </a:t>
            </a:r>
            <a:r>
              <a:rPr lang="en-US" u="sng" dirty="0" smtClean="0"/>
              <a:t>content</a:t>
            </a:r>
          </a:p>
          <a:p>
            <a:pPr lvl="1"/>
            <a:r>
              <a:rPr lang="en-US" dirty="0" smtClean="0"/>
              <a:t>Question: Why are we not expanding procedures?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07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118598001 |Measurement property(qualifier)</a:t>
            </a:r>
            <a:br>
              <a:rPr lang="en-US" sz="2400" dirty="0" smtClean="0"/>
            </a:br>
            <a:r>
              <a:rPr lang="en-US" sz="2400" dirty="0" smtClean="0"/>
              <a:t>Expanded SNOMED CT draft Lab/Pathology semantics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Measurement property</a:t>
            </a:r>
          </a:p>
          <a:p>
            <a:pPr lvl="1"/>
            <a:r>
              <a:rPr lang="en-US" dirty="0" smtClean="0"/>
              <a:t>Mass</a:t>
            </a:r>
          </a:p>
          <a:p>
            <a:pPr lvl="1"/>
            <a:r>
              <a:rPr lang="en-US" dirty="0" smtClean="0"/>
              <a:t>Volume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r>
              <a:rPr lang="en-US" u="sng" dirty="0" smtClean="0"/>
              <a:t>Histologic feature</a:t>
            </a:r>
          </a:p>
          <a:p>
            <a:pPr lvl="2"/>
            <a:r>
              <a:rPr lang="en-US" u="sng" dirty="0" smtClean="0"/>
              <a:t>Histologic invasiveness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14739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 Nomenclatures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HUGO: Human Gene </a:t>
            </a:r>
            <a:r>
              <a:rPr lang="en-US" dirty="0" smtClean="0"/>
              <a:t>Ontology (NCBI)</a:t>
            </a:r>
            <a:endParaRPr lang="en-US" dirty="0"/>
          </a:p>
          <a:p>
            <a:r>
              <a:rPr lang="en-US" dirty="0" smtClean="0"/>
              <a:t>Human Gene Nomenclature Committee: standardized nomenclature for human genes and variants</a:t>
            </a:r>
          </a:p>
          <a:p>
            <a:r>
              <a:rPr lang="en-US" dirty="0" err="1" smtClean="0"/>
              <a:t>Uniprot</a:t>
            </a:r>
            <a:r>
              <a:rPr lang="en-US" dirty="0" smtClean="0"/>
              <a:t>: Protein nomenclature</a:t>
            </a:r>
          </a:p>
          <a:p>
            <a:r>
              <a:rPr lang="en-US" dirty="0" smtClean="0"/>
              <a:t>ISCN 2013 International System for Human Cytogenetic Nomenclature</a:t>
            </a:r>
          </a:p>
        </p:txBody>
      </p:sp>
    </p:spTree>
    <p:extLst>
      <p:ext uri="{BB962C8B-B14F-4D97-AF65-F5344CB8AC3E}">
        <p14:creationId xmlns:p14="http://schemas.microsoft.com/office/powerpoint/2010/main" val="387329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685800" y="2878128"/>
            <a:ext cx="7772400" cy="1470025"/>
          </a:xfrm>
        </p:spPr>
        <p:txBody>
          <a:bodyPr/>
          <a:lstStyle/>
          <a:p>
            <a:r>
              <a:rPr lang="en-US" dirty="0" smtClean="0"/>
              <a:t>SIRS: </a:t>
            </a:r>
            <a:br>
              <a:rPr lang="en-US" dirty="0" smtClean="0"/>
            </a:br>
            <a:r>
              <a:rPr lang="en-US" dirty="0" smtClean="0"/>
              <a:t>“Malignant melanoma with BRAF V600E mutation”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0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B-RAF genetics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Gene: “B-</a:t>
            </a:r>
            <a:r>
              <a:rPr lang="en-US" dirty="0" err="1" smtClean="0"/>
              <a:t>Raf</a:t>
            </a:r>
            <a:r>
              <a:rPr lang="en-US" dirty="0" smtClean="0"/>
              <a:t> </a:t>
            </a:r>
            <a:r>
              <a:rPr lang="en-US" dirty="0"/>
              <a:t>proto-oncogene, serine/threonine </a:t>
            </a:r>
            <a:r>
              <a:rPr lang="en-US" dirty="0" smtClean="0"/>
              <a:t>kinase”</a:t>
            </a:r>
          </a:p>
          <a:p>
            <a:pPr lvl="1"/>
            <a:r>
              <a:rPr lang="en-US" dirty="0" smtClean="0"/>
              <a:t>Official symbol: BRAF (not in SNOMED CT 2015)</a:t>
            </a:r>
          </a:p>
          <a:p>
            <a:pPr lvl="1"/>
            <a:r>
              <a:rPr lang="en-US" dirty="0"/>
              <a:t>Cytogenetics: 7q34; base pairs 140,715,950 to </a:t>
            </a:r>
            <a:r>
              <a:rPr lang="en-US" dirty="0" smtClean="0"/>
              <a:t>140,924,763</a:t>
            </a:r>
          </a:p>
          <a:p>
            <a:pPr lvl="1"/>
            <a:r>
              <a:rPr lang="en-US" dirty="0" smtClean="0"/>
              <a:t>Locus type: gene with protein product</a:t>
            </a:r>
          </a:p>
          <a:p>
            <a:pPr lvl="1"/>
            <a:r>
              <a:rPr lang="en-US" dirty="0" smtClean="0"/>
              <a:t>Mutation phenotypes (30+ characterized): </a:t>
            </a:r>
            <a:r>
              <a:rPr lang="en-US" dirty="0" err="1" smtClean="0"/>
              <a:t>Cardiofaciocutaneous</a:t>
            </a:r>
            <a:r>
              <a:rPr lang="en-US" dirty="0" smtClean="0"/>
              <a:t> </a:t>
            </a:r>
            <a:r>
              <a:rPr lang="en-US" dirty="0" err="1" smtClean="0"/>
              <a:t>syndome</a:t>
            </a:r>
            <a:r>
              <a:rPr lang="en-US" dirty="0" smtClean="0"/>
              <a:t>; </a:t>
            </a:r>
            <a:r>
              <a:rPr lang="en-US" dirty="0" err="1" smtClean="0"/>
              <a:t>Erdheim</a:t>
            </a:r>
            <a:r>
              <a:rPr lang="en-US" dirty="0" smtClean="0"/>
              <a:t> Chester disease; Giant congenital melanocytic nevus; Noonan syndrome; cancers – melanoma, colon, ovary, thyroid; Langerhans cell </a:t>
            </a:r>
            <a:r>
              <a:rPr lang="en-US" dirty="0" err="1" smtClean="0"/>
              <a:t>histiocytosis</a:t>
            </a:r>
            <a:r>
              <a:rPr lang="en-US" dirty="0" smtClean="0"/>
              <a:t>; hairy cell leukemia</a:t>
            </a:r>
            <a:endParaRPr lang="en-US" dirty="0"/>
          </a:p>
          <a:p>
            <a:pPr lvl="1"/>
            <a:r>
              <a:rPr lang="en-US" dirty="0" smtClean="0"/>
              <a:t>Two antibody based treatments have been developed for malignancies that arise from BRAF mutations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Encodes…..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Protein: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Serine/threonine-protein kinase B-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raf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UniProtKB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- P15056 (BRAF_HUMAN)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Protein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kinase involved in the transduction of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mitogenic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signals from the cell membrane to the nucleus.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16710" r="10422" b="20895"/>
          <a:stretch/>
        </p:blipFill>
        <p:spPr bwMode="auto">
          <a:xfrm>
            <a:off x="457200" y="1428736"/>
            <a:ext cx="8229600" cy="35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79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B-RAF genetics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Gene: “B-</a:t>
            </a:r>
            <a:r>
              <a:rPr lang="en-US" dirty="0" err="1" smtClean="0"/>
              <a:t>Raf</a:t>
            </a:r>
            <a:r>
              <a:rPr lang="en-US" dirty="0" smtClean="0"/>
              <a:t> </a:t>
            </a:r>
            <a:r>
              <a:rPr lang="en-US" dirty="0"/>
              <a:t>proto-oncogene, serine/threonine </a:t>
            </a:r>
            <a:r>
              <a:rPr lang="en-US" dirty="0" smtClean="0"/>
              <a:t>kinase”</a:t>
            </a:r>
          </a:p>
          <a:p>
            <a:pPr lvl="1"/>
            <a:r>
              <a:rPr lang="en-US" dirty="0" smtClean="0"/>
              <a:t>Official symbol: BRAF (not in SNOMED CT 2015)</a:t>
            </a:r>
          </a:p>
          <a:p>
            <a:pPr lvl="1"/>
            <a:r>
              <a:rPr lang="en-US" dirty="0"/>
              <a:t>Cytogenetics: 7q34; base pairs 140,715,950 to 140,924,763</a:t>
            </a:r>
            <a:endParaRPr lang="en-US" dirty="0" smtClean="0"/>
          </a:p>
          <a:p>
            <a:pPr lvl="1"/>
            <a:r>
              <a:rPr lang="en-US" dirty="0" smtClean="0"/>
              <a:t>Mutation phenotypes: </a:t>
            </a:r>
            <a:r>
              <a:rPr lang="en-US" dirty="0" err="1" smtClean="0"/>
              <a:t>Cardiofaciocutaneous</a:t>
            </a:r>
            <a:r>
              <a:rPr lang="en-US" dirty="0" smtClean="0"/>
              <a:t> </a:t>
            </a:r>
            <a:r>
              <a:rPr lang="en-US" dirty="0" err="1" smtClean="0"/>
              <a:t>syndome</a:t>
            </a:r>
            <a:r>
              <a:rPr lang="en-US" dirty="0" smtClean="0"/>
              <a:t>; </a:t>
            </a:r>
            <a:r>
              <a:rPr lang="en-US" dirty="0" err="1" smtClean="0"/>
              <a:t>Erdheim</a:t>
            </a:r>
            <a:r>
              <a:rPr lang="en-US" dirty="0" smtClean="0"/>
              <a:t> Chester disease; Giant congenital melanocytic nevus; Noonan syndrome; cancers – melanoma, colon, ovary, thyroid; Langerhans cell </a:t>
            </a:r>
            <a:r>
              <a:rPr lang="en-US" dirty="0" err="1" smtClean="0"/>
              <a:t>histiocytosis</a:t>
            </a:r>
            <a:endParaRPr lang="en-US" dirty="0"/>
          </a:p>
          <a:p>
            <a:pPr lvl="1"/>
            <a:r>
              <a:rPr lang="en-US" dirty="0" smtClean="0"/>
              <a:t>Two antibody based treatments have been developed for malignancies that arise from BRAF mutations</a:t>
            </a:r>
          </a:p>
          <a:p>
            <a:pPr marL="0" indent="0">
              <a:buNone/>
            </a:pPr>
            <a:r>
              <a:rPr lang="en-US" dirty="0" smtClean="0"/>
              <a:t>Encodes…..</a:t>
            </a:r>
          </a:p>
          <a:p>
            <a:r>
              <a:rPr lang="en-US" dirty="0"/>
              <a:t>Protein: </a:t>
            </a:r>
            <a:r>
              <a:rPr lang="en-US" dirty="0" smtClean="0"/>
              <a:t>Serine/threonine-protein kinase B-</a:t>
            </a:r>
            <a:r>
              <a:rPr lang="en-US" dirty="0" err="1" smtClean="0"/>
              <a:t>raf</a:t>
            </a:r>
            <a:endParaRPr lang="en-US" dirty="0" smtClean="0"/>
          </a:p>
          <a:p>
            <a:pPr lvl="1"/>
            <a:r>
              <a:rPr lang="en-US" dirty="0" err="1"/>
              <a:t>UniProtKB</a:t>
            </a:r>
            <a:r>
              <a:rPr lang="en-US" dirty="0"/>
              <a:t> - P15056 (BRAF_HUMAN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Not in SNOMED CT Jan 2015</a:t>
            </a:r>
            <a:endParaRPr lang="en-US" dirty="0"/>
          </a:p>
          <a:p>
            <a:pPr lvl="1"/>
            <a:r>
              <a:rPr lang="en-US" dirty="0" smtClean="0"/>
              <a:t>Protein </a:t>
            </a:r>
            <a:r>
              <a:rPr lang="en-US" dirty="0"/>
              <a:t>kinase involved in the transduction of </a:t>
            </a:r>
            <a:r>
              <a:rPr lang="en-US" dirty="0" err="1"/>
              <a:t>mitogenic</a:t>
            </a:r>
            <a:r>
              <a:rPr lang="en-US" dirty="0"/>
              <a:t> signals from the cell membrane to the nucleus.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9" r="5525" b="15345"/>
          <a:stretch/>
        </p:blipFill>
        <p:spPr bwMode="auto">
          <a:xfrm>
            <a:off x="457200" y="1222352"/>
            <a:ext cx="8229600" cy="304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75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1579</TotalTime>
  <Words>1646</Words>
  <Application>Microsoft Office PowerPoint</Application>
  <PresentationFormat>On-screen Show (4:3)</PresentationFormat>
  <Paragraphs>338</Paragraphs>
  <Slides>25</Slides>
  <Notes>9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Ihtsdo_PptTemplate_2012</vt:lpstr>
      <vt:lpstr> </vt:lpstr>
      <vt:lpstr> </vt:lpstr>
      <vt:lpstr>Statement of the problem</vt:lpstr>
      <vt:lpstr>272394005|Technique(qualifier)| Expanded SNOMED CT draft Lab/Pathology semantics</vt:lpstr>
      <vt:lpstr>118598001 |Measurement property(qualifier) Expanded SNOMED CT draft Lab/Pathology semantics</vt:lpstr>
      <vt:lpstr>Reference Nomenclatures</vt:lpstr>
      <vt:lpstr>SIRS:  “Malignant melanoma with BRAF V600E mutation”</vt:lpstr>
      <vt:lpstr>B-RAF genetics</vt:lpstr>
      <vt:lpstr>B-RAF genetics</vt:lpstr>
      <vt:lpstr>Use Cases for Data Management</vt:lpstr>
      <vt:lpstr>Cytogenetic tehniques employed  at UNMC for BRAF V600E testing</vt:lpstr>
      <vt:lpstr>B-raf draft SNOMED CT semantics supporting retrieval use cases</vt:lpstr>
      <vt:lpstr>PowerPoint Presentation</vt:lpstr>
      <vt:lpstr>PowerPoint Presentation</vt:lpstr>
      <vt:lpstr>PowerPoint Presentation</vt:lpstr>
      <vt:lpstr>PowerPoint Presentation</vt:lpstr>
      <vt:lpstr>SIRS:  “BRCA1 mutation carrier”</vt:lpstr>
      <vt:lpstr>BRCA1 mutation</vt:lpstr>
      <vt:lpstr>BRCA1 gene</vt:lpstr>
      <vt:lpstr>BRCA1 draft SNOMED CT  semantics supporting retrieval use cases</vt:lpstr>
      <vt:lpstr>PowerPoint Presentation</vt:lpstr>
      <vt:lpstr>PowerPoint Presentation</vt:lpstr>
      <vt:lpstr>UNMC Genetic Pathology testing</vt:lpstr>
      <vt:lpstr>Proposal</vt:lpstr>
      <vt:lpstr>PowerPoint Presentation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Administrator</dc:creator>
  <cp:lastModifiedBy>Administrator</cp:lastModifiedBy>
  <cp:revision>114</cp:revision>
  <cp:lastPrinted>2012-02-08T14:59:06Z</cp:lastPrinted>
  <dcterms:created xsi:type="dcterms:W3CDTF">2015-04-05T12:53:11Z</dcterms:created>
  <dcterms:modified xsi:type="dcterms:W3CDTF">2015-08-24T12:23:46Z</dcterms:modified>
</cp:coreProperties>
</file>