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5"/>
  </p:notesMasterIdLst>
  <p:sldIdLst>
    <p:sldId id="292" r:id="rId2"/>
    <p:sldId id="291" r:id="rId3"/>
    <p:sldId id="293" r:id="rId4"/>
    <p:sldId id="294" r:id="rId5"/>
    <p:sldId id="295" r:id="rId6"/>
    <p:sldId id="289" r:id="rId7"/>
    <p:sldId id="296" r:id="rId8"/>
    <p:sldId id="300" r:id="rId9"/>
    <p:sldId id="301" r:id="rId10"/>
    <p:sldId id="302" r:id="rId11"/>
    <p:sldId id="297" r:id="rId12"/>
    <p:sldId id="298" r:id="rId13"/>
    <p:sldId id="299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5" autoAdjust="0"/>
    <p:restoredTop sz="79095" autoAdjust="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948764-3639-462F-AEFF-F34E863297E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C2CE41-EDF2-4BC5-B556-61041FD8C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98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09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defRPr sz="16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16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A3F11EEC-60B6-DF4B-A821-B910872C5F64}" type="datetimeFigureOut">
              <a:rPr lang="en-US" smtClean="0"/>
              <a:pPr defTabSz="457200"/>
              <a:t>7/27/2015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C2F1CAA2-7C6D-8F48-BAEE-2DAFD071A580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42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A3F11EEC-60B6-DF4B-A821-B910872C5F64}" type="datetimeFigureOut">
              <a:rPr lang="en-US" smtClean="0"/>
              <a:pPr defTabSz="457200"/>
              <a:t>7/27/2015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C2F1CAA2-7C6D-8F48-BAEE-2DAFD071A580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7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4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3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395831"/>
            <a:ext cx="7577734" cy="44236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SNOMED CT and Surgical Pathology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56667" y="990600"/>
            <a:ext cx="7282212" cy="48423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Opportunity to develop and deploy SNOMED CT encoded surgical pathology data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Endeavor at University of Nebraska Medical Center (UNMC) using cancer synoptic reports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Invitation to collaborate and extend beyond local U.S. use case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20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280569"/>
          </a:xfrm>
        </p:spPr>
        <p:txBody>
          <a:bodyPr>
            <a:normAutofit/>
          </a:bodyPr>
          <a:lstStyle/>
          <a:p>
            <a:r>
              <a:rPr lang="en-US" altLang="en-US" sz="2700" dirty="0">
                <a:latin typeface="Arial" charset="0"/>
                <a:cs typeface="Arial" charset="0"/>
              </a:rPr>
              <a:t>(16112-5)(445028008)</a:t>
            </a:r>
            <a:br>
              <a:rPr lang="en-US" altLang="en-US" sz="2700" dirty="0">
                <a:latin typeface="Arial" charset="0"/>
                <a:cs typeface="Arial" charset="0"/>
              </a:rPr>
            </a:br>
            <a:r>
              <a:rPr lang="en-US" altLang="en-US" sz="2700" dirty="0">
                <a:latin typeface="Arial" charset="0"/>
                <a:cs typeface="Arial" charset="0"/>
              </a:rPr>
              <a:t>Estrogen receptor status (observable entity)</a:t>
            </a:r>
            <a:r>
              <a:rPr lang="en-US" altLang="en-US" sz="3600" dirty="0">
                <a:latin typeface="Arial" charset="0"/>
                <a:cs typeface="Arial" charset="0"/>
              </a:rPr>
              <a:t/>
            </a:r>
            <a:br>
              <a:rPr lang="en-US" altLang="en-US" sz="3600" dirty="0">
                <a:latin typeface="Arial" charset="0"/>
                <a:cs typeface="Arial" charset="0"/>
              </a:rPr>
            </a:br>
            <a:endParaRPr lang="en-US" altLang="en-US" sz="3600" dirty="0">
              <a:latin typeface="Arial" charset="0"/>
              <a:cs typeface="Arial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228600" y="1658256"/>
            <a:ext cx="8763000" cy="4437743"/>
            <a:chOff x="152400" y="1981200"/>
            <a:chExt cx="9144000" cy="4343400"/>
          </a:xfrm>
        </p:grpSpPr>
        <p:sp>
          <p:nvSpPr>
            <p:cNvPr id="96" name="Rectangle 3"/>
            <p:cNvSpPr>
              <a:spLocks noChangeArrowheads="1"/>
            </p:cNvSpPr>
            <p:nvPr/>
          </p:nvSpPr>
          <p:spPr bwMode="auto">
            <a:xfrm>
              <a:off x="152400" y="3733800"/>
              <a:ext cx="1371600" cy="6445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observable</a:t>
              </a:r>
              <a:endParaRPr lang="en-US" altLang="en-US" sz="1800"/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2590800" y="19812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PROPERTY TYPE</a:t>
              </a:r>
            </a:p>
          </p:txBody>
        </p:sp>
        <p:sp>
          <p:nvSpPr>
            <p:cNvPr id="98" name="Rectangle 17"/>
            <p:cNvSpPr>
              <a:spLocks noChangeArrowheads="1"/>
            </p:cNvSpPr>
            <p:nvPr/>
          </p:nvSpPr>
          <p:spPr bwMode="auto">
            <a:xfrm>
              <a:off x="5791200" y="1981200"/>
              <a:ext cx="29718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Fraction (NEW</a:t>
              </a:r>
              <a:r>
                <a:rPr lang="en-US" altLang="en-US" sz="2000" dirty="0" smtClean="0">
                  <a:solidFill>
                    <a:srgbClr val="000000"/>
                  </a:solidFill>
                </a:rPr>
                <a:t>)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99" name="AutoShape 18"/>
            <p:cNvCxnSpPr>
              <a:cxnSpLocks noChangeShapeType="1"/>
              <a:stCxn id="97" idx="3"/>
              <a:endCxn id="98" idx="1"/>
            </p:cNvCxnSpPr>
            <p:nvPr/>
          </p:nvCxnSpPr>
          <p:spPr bwMode="auto">
            <a:xfrm>
              <a:off x="4876800" y="2133600"/>
              <a:ext cx="914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ounded Rectangle 99"/>
            <p:cNvSpPr/>
            <p:nvPr/>
          </p:nvSpPr>
          <p:spPr>
            <a:xfrm>
              <a:off x="2514600" y="4114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TIME ASPECT</a:t>
              </a:r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2514600" y="4495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SCALE</a:t>
              </a:r>
            </a:p>
          </p:txBody>
        </p:sp>
        <p:sp>
          <p:nvSpPr>
            <p:cNvPr id="102" name="Rectangle 17"/>
            <p:cNvSpPr>
              <a:spLocks noChangeArrowheads="1"/>
            </p:cNvSpPr>
            <p:nvPr/>
          </p:nvSpPr>
          <p:spPr bwMode="auto">
            <a:xfrm>
              <a:off x="5105399" y="4114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Single point in time(qualifier)</a:t>
              </a:r>
              <a:endParaRPr lang="en-US" altLang="en-US" dirty="0"/>
            </a:p>
          </p:txBody>
        </p:sp>
        <p:cxnSp>
          <p:nvCxnSpPr>
            <p:cNvPr id="103" name="AutoShape 18"/>
            <p:cNvCxnSpPr>
              <a:cxnSpLocks noChangeShapeType="1"/>
              <a:stCxn id="100" idx="3"/>
              <a:endCxn id="102" idx="1"/>
            </p:cNvCxnSpPr>
            <p:nvPr/>
          </p:nvCxnSpPr>
          <p:spPr bwMode="auto">
            <a:xfrm flipV="1">
              <a:off x="4800600" y="4255294"/>
              <a:ext cx="304799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17"/>
            <p:cNvSpPr>
              <a:spLocks noChangeArrowheads="1"/>
            </p:cNvSpPr>
            <p:nvPr/>
          </p:nvSpPr>
          <p:spPr bwMode="auto">
            <a:xfrm>
              <a:off x="5105400" y="4495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Nominal value(qualifier)</a:t>
              </a:r>
              <a:endParaRPr lang="en-US" altLang="en-US" dirty="0"/>
            </a:p>
          </p:txBody>
        </p:sp>
        <p:cxnSp>
          <p:nvCxnSpPr>
            <p:cNvPr id="105" name="AutoShape 18"/>
            <p:cNvCxnSpPr>
              <a:cxnSpLocks noChangeShapeType="1"/>
              <a:stCxn id="101" idx="3"/>
              <a:endCxn id="104" idx="1"/>
            </p:cNvCxnSpPr>
            <p:nvPr/>
          </p:nvCxnSpPr>
          <p:spPr bwMode="auto">
            <a:xfrm>
              <a:off x="4800600" y="4648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" name="AutoShape 21"/>
            <p:cNvCxnSpPr>
              <a:cxnSpLocks noChangeShapeType="1"/>
              <a:stCxn id="96" idx="3"/>
              <a:endCxn id="100" idx="1"/>
            </p:cNvCxnSpPr>
            <p:nvPr/>
          </p:nvCxnSpPr>
          <p:spPr bwMode="auto">
            <a:xfrm>
              <a:off x="1524000" y="4056063"/>
              <a:ext cx="990600" cy="211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AutoShape 21"/>
            <p:cNvCxnSpPr>
              <a:cxnSpLocks noChangeShapeType="1"/>
              <a:stCxn id="96" idx="3"/>
              <a:endCxn id="101" idx="1"/>
            </p:cNvCxnSpPr>
            <p:nvPr/>
          </p:nvCxnSpPr>
          <p:spPr bwMode="auto">
            <a:xfrm>
              <a:off x="1524000" y="4056063"/>
              <a:ext cx="990600" cy="592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17"/>
            <p:cNvSpPr>
              <a:spLocks noChangeArrowheads="1"/>
            </p:cNvSpPr>
            <p:nvPr/>
          </p:nvSpPr>
          <p:spPr bwMode="auto">
            <a:xfrm>
              <a:off x="5334000" y="2362200"/>
              <a:ext cx="38100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2000" dirty="0" smtClean="0"/>
                <a:t>Cells</a:t>
              </a:r>
              <a:endParaRPr lang="en-US" altLang="en-US" sz="2000" dirty="0"/>
            </a:p>
          </p:txBody>
        </p:sp>
        <p:cxnSp>
          <p:nvCxnSpPr>
            <p:cNvPr id="109" name="AutoShape 18"/>
            <p:cNvCxnSpPr>
              <a:cxnSpLocks noChangeShapeType="1"/>
              <a:stCxn id="110" idx="3"/>
              <a:endCxn id="108" idx="1"/>
            </p:cNvCxnSpPr>
            <p:nvPr/>
          </p:nvCxnSpPr>
          <p:spPr bwMode="auto">
            <a:xfrm>
              <a:off x="4648200" y="2505075"/>
              <a:ext cx="685800" cy="95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ounded Rectangle 109"/>
            <p:cNvSpPr/>
            <p:nvPr/>
          </p:nvSpPr>
          <p:spPr>
            <a:xfrm>
              <a:off x="2590800" y="2362200"/>
              <a:ext cx="2057400" cy="28575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INHERES IN</a:t>
              </a: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2590800" y="2743200"/>
              <a:ext cx="2514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TOWARDS</a:t>
              </a:r>
            </a:p>
          </p:txBody>
        </p:sp>
        <p:sp>
          <p:nvSpPr>
            <p:cNvPr id="112" name="Rectangle 17"/>
            <p:cNvSpPr>
              <a:spLocks noChangeArrowheads="1"/>
            </p:cNvSpPr>
            <p:nvPr/>
          </p:nvSpPr>
          <p:spPr bwMode="auto">
            <a:xfrm>
              <a:off x="5562600" y="2767013"/>
              <a:ext cx="3581400" cy="2809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000" dirty="0"/>
            </a:p>
          </p:txBody>
        </p:sp>
        <p:cxnSp>
          <p:nvCxnSpPr>
            <p:cNvPr id="113" name="AutoShape 18"/>
            <p:cNvCxnSpPr>
              <a:cxnSpLocks noChangeShapeType="1"/>
              <a:stCxn id="111" idx="3"/>
              <a:endCxn id="112" idx="1"/>
            </p:cNvCxnSpPr>
            <p:nvPr/>
          </p:nvCxnSpPr>
          <p:spPr bwMode="auto">
            <a:xfrm>
              <a:off x="5105400" y="2895600"/>
              <a:ext cx="457200" cy="119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Elbow Connector 37"/>
            <p:cNvCxnSpPr>
              <a:cxnSpLocks noChangeShapeType="1"/>
              <a:stCxn id="134" idx="3"/>
              <a:endCxn id="110" idx="1"/>
            </p:cNvCxnSpPr>
            <p:nvPr/>
          </p:nvCxnSpPr>
          <p:spPr bwMode="auto">
            <a:xfrm flipV="1">
              <a:off x="2286000" y="2505075"/>
              <a:ext cx="304800" cy="20002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5" name="Elbow Connector 37"/>
            <p:cNvCxnSpPr>
              <a:cxnSpLocks noChangeShapeType="1"/>
              <a:stCxn id="134" idx="3"/>
              <a:endCxn id="111" idx="1"/>
            </p:cNvCxnSpPr>
            <p:nvPr/>
          </p:nvCxnSpPr>
          <p:spPr bwMode="auto">
            <a:xfrm>
              <a:off x="2286000" y="2705100"/>
              <a:ext cx="304800" cy="190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6" name="Rounded Rectangle 115"/>
            <p:cNvSpPr/>
            <p:nvPr/>
          </p:nvSpPr>
          <p:spPr>
            <a:xfrm>
              <a:off x="2514600" y="4876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UNITS</a:t>
              </a:r>
            </a:p>
          </p:txBody>
        </p:sp>
        <p:sp>
          <p:nvSpPr>
            <p:cNvPr id="117" name="Rectangle 17"/>
            <p:cNvSpPr>
              <a:spLocks noChangeArrowheads="1"/>
            </p:cNvSpPr>
            <p:nvPr/>
          </p:nvSpPr>
          <p:spPr bwMode="auto">
            <a:xfrm>
              <a:off x="5105400" y="4876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bg1">
                      <a:lumMod val="75000"/>
                    </a:schemeClr>
                  </a:solidFill>
                </a:rPr>
                <a:t>units</a:t>
              </a:r>
              <a:endParaRPr lang="en-US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118" name="AutoShape 18"/>
            <p:cNvCxnSpPr>
              <a:cxnSpLocks noChangeShapeType="1"/>
              <a:stCxn id="116" idx="3"/>
              <a:endCxn id="117" idx="1"/>
            </p:cNvCxnSpPr>
            <p:nvPr/>
          </p:nvCxnSpPr>
          <p:spPr bwMode="auto">
            <a:xfrm>
              <a:off x="4800600" y="5029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" name="AutoShape 21"/>
            <p:cNvCxnSpPr>
              <a:cxnSpLocks noChangeShapeType="1"/>
              <a:stCxn id="96" idx="3"/>
              <a:endCxn id="116" idx="1"/>
            </p:cNvCxnSpPr>
            <p:nvPr/>
          </p:nvCxnSpPr>
          <p:spPr bwMode="auto">
            <a:xfrm>
              <a:off x="1524000" y="4056063"/>
              <a:ext cx="990600" cy="973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ounded Rectangle 119"/>
            <p:cNvSpPr/>
            <p:nvPr/>
          </p:nvSpPr>
          <p:spPr>
            <a:xfrm>
              <a:off x="2514600" y="5638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TECHNIQUE</a:t>
              </a:r>
            </a:p>
          </p:txBody>
        </p:sp>
        <p:sp>
          <p:nvSpPr>
            <p:cNvPr id="121" name="Rectangle 17"/>
            <p:cNvSpPr>
              <a:spLocks noChangeArrowheads="1"/>
            </p:cNvSpPr>
            <p:nvPr/>
          </p:nvSpPr>
          <p:spPr bwMode="auto">
            <a:xfrm>
              <a:off x="5105400" y="5638800"/>
              <a:ext cx="38100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Immunohistochemistry technique</a:t>
              </a:r>
              <a:endParaRPr lang="en-US" altLang="en-US" dirty="0"/>
            </a:p>
          </p:txBody>
        </p:sp>
        <p:cxnSp>
          <p:nvCxnSpPr>
            <p:cNvPr id="122" name="AutoShape 18"/>
            <p:cNvCxnSpPr>
              <a:cxnSpLocks noChangeShapeType="1"/>
              <a:stCxn id="120" idx="3"/>
              <a:endCxn id="121" idx="1"/>
            </p:cNvCxnSpPr>
            <p:nvPr/>
          </p:nvCxnSpPr>
          <p:spPr bwMode="auto">
            <a:xfrm flipV="1">
              <a:off x="4800600" y="5779294"/>
              <a:ext cx="304800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" name="AutoShape 21"/>
            <p:cNvCxnSpPr>
              <a:cxnSpLocks noChangeShapeType="1"/>
              <a:stCxn id="96" idx="3"/>
              <a:endCxn id="120" idx="1"/>
            </p:cNvCxnSpPr>
            <p:nvPr/>
          </p:nvCxnSpPr>
          <p:spPr bwMode="auto">
            <a:xfrm>
              <a:off x="1524000" y="4056063"/>
              <a:ext cx="990600" cy="1735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ounded Rectangle 123"/>
            <p:cNvSpPr/>
            <p:nvPr/>
          </p:nvSpPr>
          <p:spPr>
            <a:xfrm>
              <a:off x="228600" y="2590800"/>
              <a:ext cx="1143000" cy="228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ea typeface="ＭＳ Ｐゴシック" pitchFamily="-106" charset="-128"/>
                </a:rPr>
                <a:t>IS ABOUT</a:t>
              </a:r>
            </a:p>
          </p:txBody>
        </p:sp>
        <p:cxnSp>
          <p:nvCxnSpPr>
            <p:cNvPr id="125" name="Elbow Connector 37"/>
            <p:cNvCxnSpPr>
              <a:cxnSpLocks noChangeShapeType="1"/>
              <a:stCxn id="134" idx="3"/>
              <a:endCxn id="97" idx="1"/>
            </p:cNvCxnSpPr>
            <p:nvPr/>
          </p:nvCxnSpPr>
          <p:spPr bwMode="auto">
            <a:xfrm flipV="1">
              <a:off x="2286000" y="21336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ounded Rectangle 125"/>
            <p:cNvSpPr/>
            <p:nvPr/>
          </p:nvSpPr>
          <p:spPr>
            <a:xfrm>
              <a:off x="2590800" y="3124200"/>
              <a:ext cx="2667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 smtClean="0">
                  <a:solidFill>
                    <a:schemeClr val="tx1"/>
                  </a:solidFill>
                  <a:ea typeface="ＭＳ Ｐゴシック" pitchFamily="-106" charset="-128"/>
                </a:rPr>
                <a:t>INHERENT LOCATION</a:t>
              </a:r>
              <a:endParaRPr lang="en-US" sz="2000" dirty="0">
                <a:solidFill>
                  <a:schemeClr val="tx1"/>
                </a:solidFill>
                <a:ea typeface="ＭＳ Ｐゴシック" pitchFamily="-106" charset="-128"/>
              </a:endParaRPr>
            </a:p>
          </p:txBody>
        </p:sp>
        <p:sp>
          <p:nvSpPr>
            <p:cNvPr id="127" name="Rectangle 17"/>
            <p:cNvSpPr>
              <a:spLocks noChangeArrowheads="1"/>
            </p:cNvSpPr>
            <p:nvPr/>
          </p:nvSpPr>
          <p:spPr bwMode="auto">
            <a:xfrm>
              <a:off x="5524500" y="3124200"/>
              <a:ext cx="3771900" cy="28098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2000" dirty="0"/>
                <a:t>Neoplasm </a:t>
              </a:r>
              <a:r>
                <a:rPr lang="en-US" altLang="en-US" sz="2000" dirty="0" smtClean="0"/>
                <a:t>of </a:t>
              </a:r>
              <a:r>
                <a:rPr lang="en-US" altLang="en-US" sz="2000" dirty="0" smtClean="0"/>
                <a:t>Breast </a:t>
              </a:r>
              <a:r>
                <a:rPr lang="en-US" altLang="en-US" sz="2000" dirty="0" smtClean="0"/>
                <a:t>structure(body structure)</a:t>
              </a:r>
              <a:endParaRPr lang="en-US" altLang="en-US" sz="2000" dirty="0"/>
            </a:p>
          </p:txBody>
        </p:sp>
        <p:cxnSp>
          <p:nvCxnSpPr>
            <p:cNvPr id="128" name="AutoShape 18"/>
            <p:cNvCxnSpPr>
              <a:cxnSpLocks noChangeShapeType="1"/>
              <a:stCxn id="126" idx="3"/>
              <a:endCxn id="127" idx="1"/>
            </p:cNvCxnSpPr>
            <p:nvPr/>
          </p:nvCxnSpPr>
          <p:spPr bwMode="auto">
            <a:xfrm flipV="1">
              <a:off x="5257800" y="3264694"/>
              <a:ext cx="266700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9" name="Elbow Connector 37"/>
            <p:cNvCxnSpPr>
              <a:cxnSpLocks noChangeShapeType="1"/>
              <a:stCxn id="134" idx="3"/>
              <a:endCxn id="126" idx="1"/>
            </p:cNvCxnSpPr>
            <p:nvPr/>
          </p:nvCxnSpPr>
          <p:spPr bwMode="auto">
            <a:xfrm>
              <a:off x="2286000" y="27051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ounded Rectangle 129"/>
            <p:cNvSpPr/>
            <p:nvPr/>
          </p:nvSpPr>
          <p:spPr>
            <a:xfrm>
              <a:off x="2514600" y="6019800"/>
              <a:ext cx="23622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DIRECT SITE</a:t>
              </a:r>
            </a:p>
          </p:txBody>
        </p:sp>
        <p:sp>
          <p:nvSpPr>
            <p:cNvPr id="131" name="Rectangle 17"/>
            <p:cNvSpPr>
              <a:spLocks noChangeArrowheads="1"/>
            </p:cNvSpPr>
            <p:nvPr/>
          </p:nvSpPr>
          <p:spPr bwMode="auto">
            <a:xfrm>
              <a:off x="5105400" y="6019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Surgical specimen (specimen)</a:t>
              </a:r>
              <a:endParaRPr lang="en-US" altLang="en-US" dirty="0"/>
            </a:p>
          </p:txBody>
        </p:sp>
        <p:cxnSp>
          <p:nvCxnSpPr>
            <p:cNvPr id="132" name="AutoShape 18"/>
            <p:cNvCxnSpPr>
              <a:cxnSpLocks noChangeShapeType="1"/>
              <a:stCxn id="130" idx="3"/>
              <a:endCxn id="131" idx="1"/>
            </p:cNvCxnSpPr>
            <p:nvPr/>
          </p:nvCxnSpPr>
          <p:spPr bwMode="auto">
            <a:xfrm flipV="1">
              <a:off x="4876800" y="6161088"/>
              <a:ext cx="2286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AutoShape 21"/>
            <p:cNvCxnSpPr>
              <a:cxnSpLocks noChangeShapeType="1"/>
              <a:stCxn id="96" idx="3"/>
              <a:endCxn id="130" idx="1"/>
            </p:cNvCxnSpPr>
            <p:nvPr/>
          </p:nvCxnSpPr>
          <p:spPr bwMode="auto">
            <a:xfrm>
              <a:off x="1524000" y="4056063"/>
              <a:ext cx="990600" cy="2116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3"/>
            <p:cNvSpPr>
              <a:spLocks noChangeArrowheads="1"/>
            </p:cNvSpPr>
            <p:nvPr/>
          </p:nvSpPr>
          <p:spPr bwMode="auto">
            <a:xfrm>
              <a:off x="1524000" y="2590800"/>
              <a:ext cx="762000" cy="2286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quality</a:t>
              </a:r>
              <a:endParaRPr lang="en-US" altLang="en-US" sz="1200"/>
            </a:p>
          </p:txBody>
        </p:sp>
        <p:cxnSp>
          <p:nvCxnSpPr>
            <p:cNvPr id="135" name="Elbow Connector 37"/>
            <p:cNvCxnSpPr>
              <a:cxnSpLocks noChangeShapeType="1"/>
              <a:stCxn id="96" idx="3"/>
              <a:endCxn id="124" idx="1"/>
            </p:cNvCxnSpPr>
            <p:nvPr/>
          </p:nvCxnSpPr>
          <p:spPr bwMode="auto">
            <a:xfrm flipH="1" flipV="1">
              <a:off x="228600" y="2705100"/>
              <a:ext cx="1295400" cy="1350963"/>
            </a:xfrm>
            <a:prstGeom prst="bentConnector5">
              <a:avLst>
                <a:gd name="adj1" fmla="val -17648"/>
                <a:gd name="adj2" fmla="val 57699"/>
                <a:gd name="adj3" fmla="val 111764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Elbow Connector 37"/>
            <p:cNvCxnSpPr>
              <a:cxnSpLocks noChangeShapeType="1"/>
              <a:stCxn id="124" idx="3"/>
              <a:endCxn id="134" idx="1"/>
            </p:cNvCxnSpPr>
            <p:nvPr/>
          </p:nvCxnSpPr>
          <p:spPr bwMode="auto">
            <a:xfrm>
              <a:off x="1371600" y="2705100"/>
              <a:ext cx="152400" cy="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textruta 2"/>
          <p:cNvSpPr txBox="1"/>
          <p:nvPr/>
        </p:nvSpPr>
        <p:spPr>
          <a:xfrm>
            <a:off x="5562600" y="2403475"/>
            <a:ext cx="1348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Stained</a:t>
            </a:r>
            <a:r>
              <a:rPr lang="sv-SE" dirty="0" smtClean="0"/>
              <a:t> cells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5213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280569"/>
          </a:xfrm>
        </p:spPr>
        <p:txBody>
          <a:bodyPr>
            <a:normAutofit/>
          </a:bodyPr>
          <a:lstStyle/>
          <a:p>
            <a:r>
              <a:rPr lang="en-US" dirty="0" smtClean="0"/>
              <a:t>Data Output Example:  </a:t>
            </a:r>
            <a:br>
              <a:rPr lang="en-US" dirty="0" smtClean="0"/>
            </a:br>
            <a:r>
              <a:rPr lang="en-US" dirty="0" smtClean="0"/>
              <a:t>HL7 version 2.3.x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981200"/>
            <a:ext cx="7282212" cy="3851730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OBX</a:t>
            </a:r>
            <a:r>
              <a:rPr lang="en-US" dirty="0" smtClean="0"/>
              <a:t>|1|CWE|371441004^Histologic </a:t>
            </a:r>
            <a:r>
              <a:rPr lang="en-US" dirty="0"/>
              <a:t>type (observable entity)^SCT^R- </a:t>
            </a:r>
          </a:p>
          <a:p>
            <a:r>
              <a:rPr lang="en-US" dirty="0"/>
              <a:t>00257^^SCT2||35917007^Adenocarcinoma, no subtype (morphologic abnormality)^SCT^M- </a:t>
            </a:r>
          </a:p>
          <a:p>
            <a:r>
              <a:rPr lang="en-US" dirty="0"/>
              <a:t>81403^^SCT2||||||F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OBX</a:t>
            </a:r>
            <a:r>
              <a:rPr lang="en-US" dirty="0"/>
              <a:t>|2|CWE|371441004^Histologic type (observable entity)^SCT^R-00257^^SCT2||82711006^Infiltrating </a:t>
            </a:r>
          </a:p>
          <a:p>
            <a:r>
              <a:rPr lang="en-US" dirty="0"/>
              <a:t>duct carcinoma (morphologic abnormality^SCT^M-85003^^SCT2||||||F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OBX</a:t>
            </a:r>
            <a:r>
              <a:rPr lang="en-US" dirty="0"/>
              <a:t>|3|CWE|384994009^Primary Gleason pattern (observable entity)^SCT^R- </a:t>
            </a:r>
          </a:p>
          <a:p>
            <a:r>
              <a:rPr lang="en-US" dirty="0"/>
              <a:t>00496^^SCT2||369773008^Gleason Pattern 4 (finding)^SCT^G-F604^^SCT2||||||F </a:t>
            </a:r>
          </a:p>
        </p:txBody>
      </p:sp>
    </p:spTree>
    <p:extLst>
      <p:ext uri="{BB962C8B-B14F-4D97-AF65-F5344CB8AC3E}">
        <p14:creationId xmlns:p14="http://schemas.microsoft.com/office/powerpoint/2010/main" val="3979260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Checklist </a:t>
            </a:r>
            <a:r>
              <a:rPr lang="en-US" dirty="0"/>
              <a:t>M</a:t>
            </a:r>
            <a:r>
              <a:rPr lang="en-US" dirty="0" smtClean="0"/>
              <a:t>odeling Samples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831575"/>
              </p:ext>
            </p:extLst>
          </p:nvPr>
        </p:nvGraphicFramePr>
        <p:xfrm>
          <a:off x="762002" y="2362200"/>
          <a:ext cx="8001000" cy="16115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9374"/>
                <a:gridCol w="698978"/>
                <a:gridCol w="736246"/>
                <a:gridCol w="533400"/>
                <a:gridCol w="1066800"/>
                <a:gridCol w="415087"/>
                <a:gridCol w="608634"/>
                <a:gridCol w="717998"/>
                <a:gridCol w="772881"/>
                <a:gridCol w="444387"/>
                <a:gridCol w="927215"/>
              </a:tblGrid>
              <a:tr h="331367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Observation Result</a:t>
                      </a:r>
                      <a:endParaRPr lang="en-US" sz="105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Property type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Inheres in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Inherent Location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Towards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Pre-condition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Direct Site 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Technique (Output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Scale (Output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Units (Output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Has value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165683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Tumor site</a:t>
                      </a:r>
                      <a:endParaRPr lang="en-US" sz="105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165683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480266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Pancreatic head 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Site of tumor (attribute) 263601005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pancreas (15776009)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Neoplasm (108369006)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Surgical specimen - 445405002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Gross Inspection (32750006)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Nominal value (117362005)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Head of pancreas (64163001)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841653"/>
              </p:ext>
            </p:extLst>
          </p:nvPr>
        </p:nvGraphicFramePr>
        <p:xfrm>
          <a:off x="762000" y="4572000"/>
          <a:ext cx="8000999" cy="12924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9374"/>
                <a:gridCol w="698977"/>
                <a:gridCol w="736249"/>
                <a:gridCol w="685800"/>
                <a:gridCol w="914400"/>
                <a:gridCol w="415085"/>
                <a:gridCol w="608634"/>
                <a:gridCol w="717998"/>
                <a:gridCol w="772883"/>
                <a:gridCol w="444385"/>
                <a:gridCol w="927214"/>
              </a:tblGrid>
              <a:tr h="1722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Histologic type</a:t>
                      </a:r>
                      <a:endParaRPr lang="en-US" sz="105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6659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Ductal adenocarcinoma (82711006)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Histologic feature of tumor (396984004)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Neoplasm (108369006)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pancreas (15776009)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Cancer Morphology (morphologic abnormality) 86049000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Formalin-fixed paraffin-embedded tissue (441652008)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histopathology test (252416005)/ light microscopy (104157003)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nominal (117362005)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Ductal adenocarcinoma (82711006)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031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UNMC process to proceed institutionally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Collaborative efforts with other interested parties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Quality Reviews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Modeling Issues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72321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51856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Encoded Cancer Synoptic Reports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282212" cy="395031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Cancer Synoptic Reports provide a consistent, structured avenue to record and communicate pathology assessments of malignant conditions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Used by oncologists and surgeons in patient care decisions in many nations.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Provide a generally accepted mechanism to capture important clinical information simultaneously in humanly readable and machine computable formats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Various accepted formats available based on country</a:t>
            </a:r>
            <a:br>
              <a:rPr lang="en-US" sz="2000" dirty="0" smtClean="0"/>
            </a:br>
            <a:r>
              <a:rPr lang="en-US" sz="2000" dirty="0" smtClean="0"/>
              <a:t> E.g., College of American Pathologists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48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395831"/>
            <a:ext cx="7577734" cy="51856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Current Synoptic Encoding Status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066800"/>
            <a:ext cx="7282212" cy="476613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Format of check sheets consists of serial question/answer data elements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 of computable terminology is limited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When used, it is atomic in nature.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Example:  Histologic type of tumor </a:t>
            </a:r>
            <a:r>
              <a:rPr lang="en-US" sz="2000" dirty="0"/>
              <a:t>= </a:t>
            </a:r>
            <a:r>
              <a:rPr lang="en-US" sz="2000" dirty="0" smtClean="0"/>
              <a:t>82711006|infiltrating </a:t>
            </a:r>
            <a:r>
              <a:rPr lang="en-US" sz="2000" dirty="0"/>
              <a:t>duct carcinoma (morphologic abnormality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Interpretation of data requires knowledge of the context of the question.</a:t>
            </a:r>
            <a:br>
              <a:rPr lang="en-US" sz="2000" dirty="0" smtClean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Not optimal for reporting and/or information reuse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can do better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710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823369"/>
          </a:xfrm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95400"/>
            <a:ext cx="7282212" cy="453753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fully defined expressions (pre or post-coordinated) for each question/answer element in the cancer </a:t>
            </a:r>
            <a:r>
              <a:rPr lang="en-US" sz="2000" dirty="0" smtClean="0"/>
              <a:t>synoptic work sheet library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Employ the proposed Observable Results model 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Identify modeling issues and definitional requirements to deploy into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 smtClean="0"/>
          </a:p>
          <a:p>
            <a:r>
              <a:rPr lang="en-US" sz="2000" b="1" u="sng" dirty="0" smtClean="0"/>
              <a:t>Institutional Mandate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University of Nebraska Medical Center (UNMC) requires richer, more complete encoding of cancer synoptic reports for use in clinical and research </a:t>
            </a:r>
            <a:r>
              <a:rPr lang="en-US" sz="2000" dirty="0" smtClean="0"/>
              <a:t>applications.  Leadership has authorized effort for deployment in UNMC environment.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776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47169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19200"/>
            <a:ext cx="7282212" cy="46137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Model individual cancer synoptic worksheets codes using the proposed Observable results model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Create required definitional content and hierarchy within the context of the Nebraska Extension (“The Laboratory”)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Deploy authored content into the UNMC pathology information system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790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3225299" y="2907857"/>
            <a:ext cx="2040707" cy="1091356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/>
          <a:lstStyle/>
          <a:p>
            <a:pPr algn="ctr">
              <a:defRPr/>
            </a:pPr>
            <a:r>
              <a:rPr lang="en-US" sz="1400" b="1" dirty="0" smtClean="0">
                <a:solidFill>
                  <a:srgbClr val="EEECE1">
                    <a:lumMod val="25000"/>
                  </a:srgbClr>
                </a:solidFill>
              </a:rPr>
              <a:t>Cloverleaf</a:t>
            </a:r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200400" y="1551149"/>
            <a:ext cx="2065606" cy="1091356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/>
          <a:lstStyle/>
          <a:p>
            <a:pPr algn="ctr">
              <a:defRPr/>
            </a:pPr>
            <a:r>
              <a:rPr lang="en-US" sz="1400" b="1" dirty="0" err="1" smtClean="0">
                <a:solidFill>
                  <a:srgbClr val="EEECE1">
                    <a:lumMod val="25000"/>
                  </a:srgbClr>
                </a:solidFill>
              </a:rPr>
              <a:t>Copath</a:t>
            </a:r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773739" y="2997463"/>
            <a:ext cx="965770" cy="730092"/>
          </a:xfrm>
          <a:prstGeom prst="ellipse">
            <a:avLst/>
          </a:prstGeom>
          <a:gradFill>
            <a:gsLst>
              <a:gs pos="100000">
                <a:schemeClr val="accent4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Interface Engine </a:t>
            </a:r>
          </a:p>
        </p:txBody>
      </p:sp>
      <p:sp>
        <p:nvSpPr>
          <p:cNvPr id="5" name="Can 4"/>
          <p:cNvSpPr/>
          <p:nvPr/>
        </p:nvSpPr>
        <p:spPr bwMode="auto">
          <a:xfrm>
            <a:off x="3688877" y="1734297"/>
            <a:ext cx="1085690" cy="725061"/>
          </a:xfrm>
          <a:prstGeom prst="can">
            <a:avLst/>
          </a:prstGeom>
          <a:ln w="12700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1">
              <a:defRPr/>
            </a:pPr>
            <a:r>
              <a:rPr lang="en-US" sz="900" dirty="0">
                <a:solidFill>
                  <a:schemeClr val="bg1"/>
                </a:solidFill>
              </a:rPr>
              <a:t>Production</a:t>
            </a:r>
          </a:p>
          <a:p>
            <a:pPr algn="ctr" defTabSz="914361">
              <a:defRPr/>
            </a:pPr>
            <a:r>
              <a:rPr lang="en-US" sz="900" dirty="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6" name="Rectangle 5"/>
          <p:cNvSpPr/>
          <p:nvPr/>
        </p:nvSpPr>
        <p:spPr>
          <a:xfrm>
            <a:off x="831003" y="1749091"/>
            <a:ext cx="2286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Structured </a:t>
            </a:r>
            <a:r>
              <a:rPr lang="en-US" sz="1400" dirty="0"/>
              <a:t>data entry for reporting of cancerous diagnostic information using </a:t>
            </a:r>
            <a:r>
              <a:rPr lang="en-US" sz="1400" dirty="0" smtClean="0"/>
              <a:t>checklists </a:t>
            </a:r>
            <a:r>
              <a:rPr lang="en-US" sz="1400" dirty="0"/>
              <a:t>for surgical specimens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576" y="1683761"/>
            <a:ext cx="1849828" cy="14786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>
            <a:endCxn id="4" idx="0"/>
          </p:cNvCxnSpPr>
          <p:nvPr/>
        </p:nvCxnSpPr>
        <p:spPr>
          <a:xfrm>
            <a:off x="4256624" y="2513545"/>
            <a:ext cx="0" cy="483918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057400" y="3657836"/>
            <a:ext cx="1160230" cy="650547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287949" y="3621046"/>
            <a:ext cx="1078431" cy="694539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 bwMode="auto">
          <a:xfrm>
            <a:off x="1066800" y="4350527"/>
            <a:ext cx="1736360" cy="1091356"/>
          </a:xfrm>
          <a:prstGeom prst="rect">
            <a:avLst/>
          </a:prstGeom>
          <a:solidFill>
            <a:schemeClr val="bg2"/>
          </a:solidFill>
          <a:ln w="190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/>
          <a:lstStyle/>
          <a:p>
            <a:pPr algn="ctr"/>
            <a:r>
              <a:rPr lang="en-US" sz="1400" b="1" dirty="0">
                <a:solidFill>
                  <a:srgbClr val="EEECE1">
                    <a:lumMod val="25000"/>
                  </a:srgbClr>
                </a:solidFill>
              </a:rPr>
              <a:t>Paraffin </a:t>
            </a:r>
            <a:r>
              <a:rPr lang="en-US" sz="1400" b="1" dirty="0" err="1">
                <a:solidFill>
                  <a:srgbClr val="EEECE1">
                    <a:lumMod val="25000"/>
                  </a:srgbClr>
                </a:solidFill>
              </a:rPr>
              <a:t>Biobank</a:t>
            </a:r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  <a:p>
            <a:pPr algn="ctr"/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22" name="Can 21"/>
          <p:cNvSpPr/>
          <p:nvPr/>
        </p:nvSpPr>
        <p:spPr bwMode="auto">
          <a:xfrm>
            <a:off x="1667587" y="4510886"/>
            <a:ext cx="956387" cy="642447"/>
          </a:xfrm>
          <a:prstGeom prst="can">
            <a:avLst/>
          </a:prstGeom>
          <a:solidFill>
            <a:schemeClr val="accent6"/>
          </a:solidFill>
          <a:ln w="127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1"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Diseased and Non-diseased</a:t>
            </a:r>
          </a:p>
          <a:p>
            <a:pPr algn="ctr" defTabSz="914361">
              <a:defRPr/>
            </a:pPr>
            <a:r>
              <a:rPr lang="en-US" sz="900" dirty="0"/>
              <a:t>SNOMED CT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5" name="TextBox 44"/>
          <p:cNvSpPr txBox="1">
            <a:spLocks noChangeArrowheads="1"/>
          </p:cNvSpPr>
          <p:nvPr/>
        </p:nvSpPr>
        <p:spPr bwMode="auto">
          <a:xfrm>
            <a:off x="2301510" y="5197642"/>
            <a:ext cx="5016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7F7F7F"/>
                </a:solidFill>
              </a:rPr>
              <a:t>Graph</a:t>
            </a:r>
            <a:endParaRPr lang="en-US" sz="800" dirty="0">
              <a:solidFill>
                <a:srgbClr val="7F7F7F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555791" y="4350527"/>
            <a:ext cx="1967663" cy="1091356"/>
            <a:chOff x="2218015" y="4421100"/>
            <a:chExt cx="1879513" cy="1091356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218015" y="4421100"/>
              <a:ext cx="1879513" cy="1091356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vert270"/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rgbClr val="EEECE1">
                      <a:lumMod val="25000"/>
                    </a:srgbClr>
                  </a:solidFill>
                </a:rPr>
                <a:t>Core Hospital Infrastructure</a:t>
              </a:r>
              <a:r>
                <a:rPr lang="en-US" sz="1400" b="1" dirty="0" smtClean="0">
                  <a:solidFill>
                    <a:srgbClr val="EEECE1">
                      <a:lumMod val="25000"/>
                    </a:srgbClr>
                  </a:solidFill>
                </a:rPr>
                <a:t> </a:t>
              </a:r>
              <a:endParaRPr lang="en-US" sz="1000" dirty="0">
                <a:solidFill>
                  <a:srgbClr val="EEECE1">
                    <a:lumMod val="25000"/>
                  </a:srgbClr>
                </a:solidFill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3576" y="4428393"/>
              <a:ext cx="1403951" cy="1084063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32" name="TextBox 44"/>
          <p:cNvSpPr txBox="1">
            <a:spLocks noChangeArrowheads="1"/>
          </p:cNvSpPr>
          <p:nvPr/>
        </p:nvSpPr>
        <p:spPr bwMode="auto">
          <a:xfrm>
            <a:off x="4231722" y="2426605"/>
            <a:ext cx="1015574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7F7F7F"/>
                </a:solidFill>
              </a:rPr>
              <a:t>Caché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120934" y="1433893"/>
            <a:ext cx="12009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000" dirty="0" smtClean="0">
                <a:solidFill>
                  <a:prstClr val="black"/>
                </a:solidFill>
                <a:cs typeface="Arial" charset="0"/>
              </a:rPr>
              <a:t>Structured capture </a:t>
            </a:r>
            <a:endParaRPr lang="en-US" sz="1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197817" y="5581112"/>
            <a:ext cx="30472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Cancerous </a:t>
            </a:r>
            <a:r>
              <a:rPr lang="en-US" sz="1400" dirty="0"/>
              <a:t>diagnostic information </a:t>
            </a:r>
            <a:r>
              <a:rPr lang="en-US" sz="1400" dirty="0" smtClean="0"/>
              <a:t>from surgical specimens within </a:t>
            </a:r>
            <a:r>
              <a:rPr lang="en-US" sz="1400" dirty="0" err="1" smtClean="0"/>
              <a:t>OneChart</a:t>
            </a:r>
            <a:endParaRPr lang="en-US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D</a:t>
            </a:r>
            <a:r>
              <a:rPr lang="en-US" sz="1400" dirty="0" smtClean="0"/>
              <a:t>ata available for reporting and research 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1066800" y="5581112"/>
            <a:ext cx="1736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Semantic storage of the core in the y and x axis of the data set for improved querying </a:t>
            </a:r>
          </a:p>
        </p:txBody>
      </p:sp>
      <p:sp>
        <p:nvSpPr>
          <p:cNvPr id="49" name="Title 48"/>
          <p:cNvSpPr>
            <a:spLocks noGrp="1"/>
          </p:cNvSpPr>
          <p:nvPr>
            <p:ph type="title"/>
          </p:nvPr>
        </p:nvSpPr>
        <p:spPr>
          <a:xfrm>
            <a:off x="802910" y="1693"/>
            <a:ext cx="7606427" cy="899569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Process Flow Overview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1812195" y="5095303"/>
            <a:ext cx="66716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7F7F7F"/>
                </a:solidFill>
              </a:rPr>
              <a:t>(In process)</a:t>
            </a:r>
          </a:p>
        </p:txBody>
      </p:sp>
      <p:cxnSp>
        <p:nvCxnSpPr>
          <p:cNvPr id="15" name="Straight Arrow Connector 14"/>
          <p:cNvCxnSpPr>
            <a:stCxn id="30" idx="3"/>
            <a:endCxn id="1026" idx="1"/>
          </p:cNvCxnSpPr>
          <p:nvPr/>
        </p:nvCxnSpPr>
        <p:spPr>
          <a:xfrm>
            <a:off x="5266006" y="2096827"/>
            <a:ext cx="579570" cy="3262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602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67096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Pathologist Information System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19200"/>
            <a:ext cx="7427055" cy="4683688"/>
          </a:xfrm>
        </p:spPr>
      </p:pic>
      <p:sp>
        <p:nvSpPr>
          <p:cNvPr id="5" name="TextBox 4"/>
          <p:cNvSpPr txBox="1"/>
          <p:nvPr/>
        </p:nvSpPr>
        <p:spPr>
          <a:xfrm>
            <a:off x="2913427" y="4876800"/>
            <a:ext cx="3276600" cy="147732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User Interface – Selections within synoptic worksheet are associated with natural language and SNOMED CT expression (pre-coordinated)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4551727" y="3561044"/>
            <a:ext cx="1696673" cy="13157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0"/>
          </p:cNvCxnSpPr>
          <p:nvPr/>
        </p:nvCxnSpPr>
        <p:spPr>
          <a:xfrm flipH="1" flipV="1">
            <a:off x="3048000" y="4142722"/>
            <a:ext cx="1503727" cy="7340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465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009859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latin typeface="Arial" charset="0"/>
                <a:cs typeface="Arial" charset="0"/>
              </a:rPr>
              <a:t>Excision site of breast tumor (observable entity)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454579" y="1600200"/>
            <a:ext cx="8610600" cy="4267200"/>
            <a:chOff x="152400" y="1981200"/>
            <a:chExt cx="8991600" cy="434340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152400" y="3733800"/>
              <a:ext cx="1371600" cy="6445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observable</a:t>
              </a:r>
              <a:endParaRPr lang="en-US" altLang="en-US" sz="180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90800" y="19812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PROPERTY TYPE</a:t>
              </a:r>
            </a:p>
          </p:txBody>
        </p:sp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5791200" y="1981200"/>
              <a:ext cx="29718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Location (NEW)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9" name="AutoShape 18"/>
            <p:cNvCxnSpPr>
              <a:cxnSpLocks noChangeShapeType="1"/>
              <a:stCxn id="7" idx="3"/>
              <a:endCxn id="8" idx="1"/>
            </p:cNvCxnSpPr>
            <p:nvPr/>
          </p:nvCxnSpPr>
          <p:spPr bwMode="auto">
            <a:xfrm>
              <a:off x="4876800" y="2133600"/>
              <a:ext cx="914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Rounded Rectangle 9"/>
            <p:cNvSpPr/>
            <p:nvPr/>
          </p:nvSpPr>
          <p:spPr>
            <a:xfrm>
              <a:off x="2514600" y="4114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TIME ASPECT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514600" y="4495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SCALE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5105399" y="4114800"/>
              <a:ext cx="36576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Single point in time(qualifier)</a:t>
              </a:r>
              <a:endParaRPr lang="en-US" altLang="en-US" dirty="0"/>
            </a:p>
          </p:txBody>
        </p:sp>
        <p:cxnSp>
          <p:nvCxnSpPr>
            <p:cNvPr id="13" name="AutoShape 18"/>
            <p:cNvCxnSpPr>
              <a:cxnSpLocks noChangeShapeType="1"/>
              <a:stCxn id="10" idx="3"/>
              <a:endCxn id="12" idx="1"/>
            </p:cNvCxnSpPr>
            <p:nvPr/>
          </p:nvCxnSpPr>
          <p:spPr bwMode="auto">
            <a:xfrm flipV="1">
              <a:off x="4800601" y="4255293"/>
              <a:ext cx="304798" cy="119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5105400" y="4495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Nominal value(qualifier)</a:t>
              </a:r>
              <a:endParaRPr lang="en-US" altLang="en-US" dirty="0"/>
            </a:p>
          </p:txBody>
        </p:sp>
        <p:cxnSp>
          <p:nvCxnSpPr>
            <p:cNvPr id="15" name="AutoShape 18"/>
            <p:cNvCxnSpPr>
              <a:cxnSpLocks noChangeShapeType="1"/>
              <a:stCxn id="11" idx="3"/>
              <a:endCxn id="14" idx="1"/>
            </p:cNvCxnSpPr>
            <p:nvPr/>
          </p:nvCxnSpPr>
          <p:spPr bwMode="auto">
            <a:xfrm>
              <a:off x="4800600" y="4648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21"/>
            <p:cNvCxnSpPr>
              <a:cxnSpLocks noChangeShapeType="1"/>
              <a:stCxn id="6" idx="3"/>
              <a:endCxn id="10" idx="1"/>
            </p:cNvCxnSpPr>
            <p:nvPr/>
          </p:nvCxnSpPr>
          <p:spPr bwMode="auto">
            <a:xfrm>
              <a:off x="1524000" y="4056063"/>
              <a:ext cx="990600" cy="211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21"/>
            <p:cNvCxnSpPr>
              <a:cxnSpLocks noChangeShapeType="1"/>
              <a:stCxn id="6" idx="3"/>
              <a:endCxn id="11" idx="1"/>
            </p:cNvCxnSpPr>
            <p:nvPr/>
          </p:nvCxnSpPr>
          <p:spPr bwMode="auto">
            <a:xfrm>
              <a:off x="1524000" y="4056063"/>
              <a:ext cx="990600" cy="592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334000" y="2362200"/>
              <a:ext cx="38100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2000" dirty="0"/>
                <a:t>Neoplasm(body structure</a:t>
              </a:r>
              <a:r>
                <a:rPr lang="en-US" altLang="en-US" sz="2000" dirty="0" smtClean="0"/>
                <a:t>)</a:t>
              </a:r>
              <a:endParaRPr lang="en-US" altLang="en-US" sz="2000" dirty="0"/>
            </a:p>
          </p:txBody>
        </p:sp>
        <p:cxnSp>
          <p:nvCxnSpPr>
            <p:cNvPr id="20" name="AutoShape 18"/>
            <p:cNvCxnSpPr>
              <a:cxnSpLocks noChangeShapeType="1"/>
              <a:stCxn id="21" idx="3"/>
              <a:endCxn id="19" idx="1"/>
            </p:cNvCxnSpPr>
            <p:nvPr/>
          </p:nvCxnSpPr>
          <p:spPr bwMode="auto">
            <a:xfrm>
              <a:off x="4648200" y="2505075"/>
              <a:ext cx="685800" cy="95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Rounded Rectangle 20"/>
            <p:cNvSpPr/>
            <p:nvPr/>
          </p:nvSpPr>
          <p:spPr>
            <a:xfrm>
              <a:off x="2590800" y="2362200"/>
              <a:ext cx="2057400" cy="28575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INHERES IN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590800" y="2743200"/>
              <a:ext cx="27432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 smtClean="0">
                  <a:solidFill>
                    <a:schemeClr val="tx1"/>
                  </a:solidFill>
                  <a:ea typeface="ＭＳ Ｐゴシック" pitchFamily="-106" charset="-128"/>
                </a:rPr>
                <a:t>INHERENT LOCATION</a:t>
              </a:r>
              <a:endParaRPr lang="en-US" sz="2000" dirty="0">
                <a:solidFill>
                  <a:schemeClr val="tx1"/>
                </a:solidFill>
                <a:ea typeface="ＭＳ Ｐゴシック" pitchFamily="-106" charset="-128"/>
              </a:endParaRPr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5791200" y="2767013"/>
              <a:ext cx="2971800" cy="2809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dirty="0"/>
            </a:p>
          </p:txBody>
        </p:sp>
        <p:cxnSp>
          <p:nvCxnSpPr>
            <p:cNvPr id="24" name="AutoShape 18"/>
            <p:cNvCxnSpPr>
              <a:cxnSpLocks noChangeShapeType="1"/>
              <a:stCxn id="22" idx="3"/>
              <a:endCxn id="23" idx="1"/>
            </p:cNvCxnSpPr>
            <p:nvPr/>
          </p:nvCxnSpPr>
          <p:spPr bwMode="auto">
            <a:xfrm>
              <a:off x="5334000" y="2895601"/>
              <a:ext cx="457200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Elbow Connector 37"/>
            <p:cNvCxnSpPr>
              <a:cxnSpLocks noChangeShapeType="1"/>
              <a:stCxn id="45" idx="3"/>
              <a:endCxn id="21" idx="1"/>
            </p:cNvCxnSpPr>
            <p:nvPr/>
          </p:nvCxnSpPr>
          <p:spPr bwMode="auto">
            <a:xfrm flipV="1">
              <a:off x="2286000" y="2505075"/>
              <a:ext cx="304800" cy="20002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Elbow Connector 37"/>
            <p:cNvCxnSpPr>
              <a:cxnSpLocks noChangeShapeType="1"/>
              <a:stCxn id="45" idx="3"/>
              <a:endCxn id="22" idx="1"/>
            </p:cNvCxnSpPr>
            <p:nvPr/>
          </p:nvCxnSpPr>
          <p:spPr bwMode="auto">
            <a:xfrm>
              <a:off x="2286000" y="2705100"/>
              <a:ext cx="304800" cy="190501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Rounded Rectangle 26"/>
            <p:cNvSpPr/>
            <p:nvPr/>
          </p:nvSpPr>
          <p:spPr>
            <a:xfrm>
              <a:off x="2514600" y="4876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UNITS</a:t>
              </a:r>
            </a:p>
          </p:txBody>
        </p:sp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>
              <a:off x="5105400" y="4876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bg1">
                      <a:lumMod val="75000"/>
                    </a:schemeClr>
                  </a:solidFill>
                </a:rPr>
                <a:t>units</a:t>
              </a:r>
              <a:endParaRPr lang="en-US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29" name="AutoShape 18"/>
            <p:cNvCxnSpPr>
              <a:cxnSpLocks noChangeShapeType="1"/>
              <a:stCxn id="27" idx="3"/>
              <a:endCxn id="28" idx="1"/>
            </p:cNvCxnSpPr>
            <p:nvPr/>
          </p:nvCxnSpPr>
          <p:spPr bwMode="auto">
            <a:xfrm>
              <a:off x="4800600" y="5029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21"/>
            <p:cNvCxnSpPr>
              <a:cxnSpLocks noChangeShapeType="1"/>
              <a:stCxn id="6" idx="3"/>
              <a:endCxn id="27" idx="1"/>
            </p:cNvCxnSpPr>
            <p:nvPr/>
          </p:nvCxnSpPr>
          <p:spPr bwMode="auto">
            <a:xfrm>
              <a:off x="1524000" y="4056063"/>
              <a:ext cx="990600" cy="973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Rounded Rectangle 30"/>
            <p:cNvSpPr/>
            <p:nvPr/>
          </p:nvSpPr>
          <p:spPr>
            <a:xfrm>
              <a:off x="2514600" y="5638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TECHNIQUE</a:t>
              </a:r>
            </a:p>
          </p:txBody>
        </p:sp>
        <p:sp>
          <p:nvSpPr>
            <p:cNvPr id="32" name="Rectangle 17"/>
            <p:cNvSpPr>
              <a:spLocks noChangeArrowheads="1"/>
            </p:cNvSpPr>
            <p:nvPr/>
          </p:nvSpPr>
          <p:spPr bwMode="auto">
            <a:xfrm>
              <a:off x="5105400" y="5638800"/>
              <a:ext cx="3200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Gross inspection (NEW)</a:t>
              </a:r>
              <a:endParaRPr lang="en-US" altLang="en-US" dirty="0"/>
            </a:p>
          </p:txBody>
        </p:sp>
        <p:cxnSp>
          <p:nvCxnSpPr>
            <p:cNvPr id="33" name="AutoShape 18"/>
            <p:cNvCxnSpPr>
              <a:cxnSpLocks noChangeShapeType="1"/>
              <a:stCxn id="31" idx="3"/>
              <a:endCxn id="32" idx="1"/>
            </p:cNvCxnSpPr>
            <p:nvPr/>
          </p:nvCxnSpPr>
          <p:spPr bwMode="auto">
            <a:xfrm flipV="1">
              <a:off x="4800600" y="5780088"/>
              <a:ext cx="3048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21"/>
            <p:cNvCxnSpPr>
              <a:cxnSpLocks noChangeShapeType="1"/>
              <a:stCxn id="6" idx="3"/>
              <a:endCxn id="31" idx="1"/>
            </p:cNvCxnSpPr>
            <p:nvPr/>
          </p:nvCxnSpPr>
          <p:spPr bwMode="auto">
            <a:xfrm>
              <a:off x="1524000" y="4056063"/>
              <a:ext cx="990600" cy="1735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Rounded Rectangle 34"/>
            <p:cNvSpPr/>
            <p:nvPr/>
          </p:nvSpPr>
          <p:spPr>
            <a:xfrm>
              <a:off x="228600" y="2590800"/>
              <a:ext cx="1143000" cy="228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ea typeface="ＭＳ Ｐゴシック" pitchFamily="-106" charset="-128"/>
                </a:rPr>
                <a:t>IS ABOUT</a:t>
              </a:r>
            </a:p>
          </p:txBody>
        </p:sp>
        <p:cxnSp>
          <p:nvCxnSpPr>
            <p:cNvPr id="36" name="Elbow Connector 37"/>
            <p:cNvCxnSpPr>
              <a:cxnSpLocks noChangeShapeType="1"/>
              <a:stCxn id="45" idx="3"/>
              <a:endCxn id="7" idx="1"/>
            </p:cNvCxnSpPr>
            <p:nvPr/>
          </p:nvCxnSpPr>
          <p:spPr bwMode="auto">
            <a:xfrm flipV="1">
              <a:off x="2286000" y="21336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" name="Rounded Rectangle 36"/>
            <p:cNvSpPr/>
            <p:nvPr/>
          </p:nvSpPr>
          <p:spPr>
            <a:xfrm>
              <a:off x="2590800" y="3124200"/>
              <a:ext cx="2133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PRECONDITION</a:t>
              </a:r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5791200" y="3124200"/>
              <a:ext cx="3124200" cy="28098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solidFill>
                    <a:schemeClr val="bg1">
                      <a:lumMod val="85000"/>
                    </a:schemeClr>
                  </a:solidFill>
                </a:rPr>
                <a:t>Body states (challenges, fasting etc.)</a:t>
              </a:r>
              <a:endParaRPr lang="en-US" altLang="en-US" sz="2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39" name="AutoShape 18"/>
            <p:cNvCxnSpPr>
              <a:cxnSpLocks noChangeShapeType="1"/>
              <a:stCxn id="37" idx="3"/>
              <a:endCxn id="38" idx="1"/>
            </p:cNvCxnSpPr>
            <p:nvPr/>
          </p:nvCxnSpPr>
          <p:spPr bwMode="auto">
            <a:xfrm flipV="1">
              <a:off x="4724400" y="3265488"/>
              <a:ext cx="10668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Elbow Connector 37"/>
            <p:cNvCxnSpPr>
              <a:cxnSpLocks noChangeShapeType="1"/>
              <a:stCxn id="45" idx="3"/>
              <a:endCxn id="37" idx="1"/>
            </p:cNvCxnSpPr>
            <p:nvPr/>
          </p:nvCxnSpPr>
          <p:spPr bwMode="auto">
            <a:xfrm>
              <a:off x="2286000" y="27051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Rounded Rectangle 40"/>
            <p:cNvSpPr/>
            <p:nvPr/>
          </p:nvSpPr>
          <p:spPr>
            <a:xfrm>
              <a:off x="2514600" y="6019800"/>
              <a:ext cx="23622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DIRECT SITE</a:t>
              </a:r>
            </a:p>
          </p:txBody>
        </p:sp>
        <p:sp>
          <p:nvSpPr>
            <p:cNvPr id="42" name="Rectangle 17"/>
            <p:cNvSpPr>
              <a:spLocks noChangeArrowheads="1"/>
            </p:cNvSpPr>
            <p:nvPr/>
          </p:nvSpPr>
          <p:spPr bwMode="auto">
            <a:xfrm>
              <a:off x="5105400" y="6019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Surgical specimen (specimen)</a:t>
              </a:r>
              <a:endParaRPr lang="en-US" altLang="en-US" dirty="0"/>
            </a:p>
          </p:txBody>
        </p:sp>
        <p:cxnSp>
          <p:nvCxnSpPr>
            <p:cNvPr id="43" name="AutoShape 18"/>
            <p:cNvCxnSpPr>
              <a:cxnSpLocks noChangeShapeType="1"/>
              <a:stCxn id="41" idx="3"/>
              <a:endCxn id="42" idx="1"/>
            </p:cNvCxnSpPr>
            <p:nvPr/>
          </p:nvCxnSpPr>
          <p:spPr bwMode="auto">
            <a:xfrm flipV="1">
              <a:off x="4876800" y="6161088"/>
              <a:ext cx="2286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21"/>
            <p:cNvCxnSpPr>
              <a:cxnSpLocks noChangeShapeType="1"/>
              <a:stCxn id="6" idx="3"/>
              <a:endCxn id="41" idx="1"/>
            </p:cNvCxnSpPr>
            <p:nvPr/>
          </p:nvCxnSpPr>
          <p:spPr bwMode="auto">
            <a:xfrm>
              <a:off x="1524000" y="4056063"/>
              <a:ext cx="990600" cy="2116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Rectangle 3"/>
            <p:cNvSpPr>
              <a:spLocks noChangeArrowheads="1"/>
            </p:cNvSpPr>
            <p:nvPr/>
          </p:nvSpPr>
          <p:spPr bwMode="auto">
            <a:xfrm>
              <a:off x="1524000" y="2590800"/>
              <a:ext cx="762000" cy="2286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quality</a:t>
              </a:r>
              <a:endParaRPr lang="en-US" altLang="en-US" sz="1200"/>
            </a:p>
          </p:txBody>
        </p:sp>
        <p:cxnSp>
          <p:nvCxnSpPr>
            <p:cNvPr id="46" name="Elbow Connector 37"/>
            <p:cNvCxnSpPr>
              <a:cxnSpLocks noChangeShapeType="1"/>
              <a:stCxn id="6" idx="3"/>
              <a:endCxn id="35" idx="1"/>
            </p:cNvCxnSpPr>
            <p:nvPr/>
          </p:nvCxnSpPr>
          <p:spPr bwMode="auto">
            <a:xfrm flipH="1" flipV="1">
              <a:off x="228600" y="2705100"/>
              <a:ext cx="1295400" cy="1350963"/>
            </a:xfrm>
            <a:prstGeom prst="bentConnector5">
              <a:avLst>
                <a:gd name="adj1" fmla="val -17648"/>
                <a:gd name="adj2" fmla="val 57699"/>
                <a:gd name="adj3" fmla="val 111764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Elbow Connector 37"/>
            <p:cNvCxnSpPr>
              <a:cxnSpLocks noChangeShapeType="1"/>
              <a:stCxn id="35" idx="3"/>
              <a:endCxn id="45" idx="1"/>
            </p:cNvCxnSpPr>
            <p:nvPr/>
          </p:nvCxnSpPr>
          <p:spPr bwMode="auto">
            <a:xfrm>
              <a:off x="1371600" y="2705100"/>
              <a:ext cx="152400" cy="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Rektangel 1"/>
          <p:cNvSpPr/>
          <p:nvPr/>
        </p:nvSpPr>
        <p:spPr>
          <a:xfrm>
            <a:off x="5681907" y="2302975"/>
            <a:ext cx="3204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dirty="0"/>
              <a:t>Breast structure(body structure)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3737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280569"/>
          </a:xfrm>
        </p:spPr>
        <p:txBody>
          <a:bodyPr>
            <a:normAutofit fontScale="90000"/>
          </a:bodyPr>
          <a:lstStyle/>
          <a:p>
            <a:r>
              <a:rPr lang="en-US" altLang="en-US" sz="3100" dirty="0">
                <a:latin typeface="Arial" charset="0"/>
                <a:cs typeface="Arial" charset="0"/>
              </a:rPr>
              <a:t>Excision site of breast tumor is right upper outer </a:t>
            </a:r>
            <a:r>
              <a:rPr lang="en-US" altLang="en-US" sz="3100" dirty="0" smtClean="0">
                <a:latin typeface="Arial" charset="0"/>
                <a:cs typeface="Arial" charset="0"/>
              </a:rPr>
              <a:t>breast </a:t>
            </a:r>
            <a:r>
              <a:rPr lang="en-US" altLang="en-US" sz="3100" dirty="0">
                <a:latin typeface="Arial" charset="0"/>
                <a:cs typeface="Arial" charset="0"/>
              </a:rPr>
              <a:t>quadrant (finding)</a:t>
            </a:r>
            <a:r>
              <a:rPr lang="en-US" altLang="en-US" sz="3600" dirty="0">
                <a:latin typeface="Arial" charset="0"/>
                <a:cs typeface="Arial" charset="0"/>
              </a:rPr>
              <a:t/>
            </a:r>
            <a:br>
              <a:rPr lang="en-US" altLang="en-US" sz="3600" dirty="0">
                <a:latin typeface="Arial" charset="0"/>
                <a:cs typeface="Arial" charset="0"/>
              </a:rPr>
            </a:br>
            <a:endParaRPr lang="en-US" altLang="en-US" sz="3600" dirty="0">
              <a:latin typeface="Arial" charset="0"/>
              <a:cs typeface="Arial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04800" y="1676400"/>
            <a:ext cx="8458200" cy="4648200"/>
            <a:chOff x="0" y="1981200"/>
            <a:chExt cx="9144000" cy="4765674"/>
          </a:xfrm>
        </p:grpSpPr>
        <p:sp>
          <p:nvSpPr>
            <p:cNvPr id="50" name="Rectangle 3"/>
            <p:cNvSpPr>
              <a:spLocks noChangeArrowheads="1"/>
            </p:cNvSpPr>
            <p:nvPr/>
          </p:nvSpPr>
          <p:spPr bwMode="auto">
            <a:xfrm>
              <a:off x="0" y="3733800"/>
              <a:ext cx="1524000" cy="6445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Observation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result</a:t>
              </a:r>
              <a:endParaRPr lang="en-US" altLang="en-US" sz="1800" dirty="0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2590800" y="19812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PROPERTY TYPE</a:t>
              </a:r>
            </a:p>
          </p:txBody>
        </p:sp>
        <p:sp>
          <p:nvSpPr>
            <p:cNvPr id="52" name="Rectangle 17"/>
            <p:cNvSpPr>
              <a:spLocks noChangeArrowheads="1"/>
            </p:cNvSpPr>
            <p:nvPr/>
          </p:nvSpPr>
          <p:spPr bwMode="auto">
            <a:xfrm>
              <a:off x="5791200" y="1981200"/>
              <a:ext cx="29718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Location (NEW)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3" name="AutoShape 18"/>
            <p:cNvCxnSpPr>
              <a:cxnSpLocks noChangeShapeType="1"/>
              <a:stCxn id="51" idx="3"/>
              <a:endCxn id="52" idx="1"/>
            </p:cNvCxnSpPr>
            <p:nvPr/>
          </p:nvCxnSpPr>
          <p:spPr bwMode="auto">
            <a:xfrm>
              <a:off x="4876800" y="2133600"/>
              <a:ext cx="914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Rounded Rectangle 53"/>
            <p:cNvSpPr/>
            <p:nvPr/>
          </p:nvSpPr>
          <p:spPr>
            <a:xfrm>
              <a:off x="2514600" y="4114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TIME ASPECT</a:t>
              </a: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2514600" y="4495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SCALE</a:t>
              </a:r>
            </a:p>
          </p:txBody>
        </p:sp>
        <p:sp>
          <p:nvSpPr>
            <p:cNvPr id="56" name="Rectangle 17"/>
            <p:cNvSpPr>
              <a:spLocks noChangeArrowheads="1"/>
            </p:cNvSpPr>
            <p:nvPr/>
          </p:nvSpPr>
          <p:spPr bwMode="auto">
            <a:xfrm>
              <a:off x="5105399" y="4114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Single point in time(qualifier)</a:t>
              </a:r>
              <a:endParaRPr lang="en-US" altLang="en-US" dirty="0"/>
            </a:p>
          </p:txBody>
        </p:sp>
        <p:cxnSp>
          <p:nvCxnSpPr>
            <p:cNvPr id="57" name="AutoShape 18"/>
            <p:cNvCxnSpPr>
              <a:cxnSpLocks noChangeShapeType="1"/>
              <a:stCxn id="54" idx="3"/>
              <a:endCxn id="56" idx="1"/>
            </p:cNvCxnSpPr>
            <p:nvPr/>
          </p:nvCxnSpPr>
          <p:spPr bwMode="auto">
            <a:xfrm flipV="1">
              <a:off x="4800600" y="4255294"/>
              <a:ext cx="304799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" name="Rectangle 17"/>
            <p:cNvSpPr>
              <a:spLocks noChangeArrowheads="1"/>
            </p:cNvSpPr>
            <p:nvPr/>
          </p:nvSpPr>
          <p:spPr bwMode="auto">
            <a:xfrm>
              <a:off x="5105400" y="4495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Nominal value(qualifier)</a:t>
              </a:r>
              <a:endParaRPr lang="en-US" altLang="en-US" dirty="0"/>
            </a:p>
          </p:txBody>
        </p:sp>
        <p:cxnSp>
          <p:nvCxnSpPr>
            <p:cNvPr id="59" name="AutoShape 18"/>
            <p:cNvCxnSpPr>
              <a:cxnSpLocks noChangeShapeType="1"/>
              <a:stCxn id="55" idx="3"/>
              <a:endCxn id="58" idx="1"/>
            </p:cNvCxnSpPr>
            <p:nvPr/>
          </p:nvCxnSpPr>
          <p:spPr bwMode="auto">
            <a:xfrm>
              <a:off x="4800600" y="4648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21"/>
            <p:cNvCxnSpPr>
              <a:cxnSpLocks noChangeShapeType="1"/>
              <a:stCxn id="50" idx="3"/>
              <a:endCxn id="54" idx="1"/>
            </p:cNvCxnSpPr>
            <p:nvPr/>
          </p:nvCxnSpPr>
          <p:spPr bwMode="auto">
            <a:xfrm>
              <a:off x="1524000" y="4056063"/>
              <a:ext cx="990600" cy="211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AutoShape 21"/>
            <p:cNvCxnSpPr>
              <a:cxnSpLocks noChangeShapeType="1"/>
              <a:stCxn id="50" idx="3"/>
              <a:endCxn id="55" idx="1"/>
            </p:cNvCxnSpPr>
            <p:nvPr/>
          </p:nvCxnSpPr>
          <p:spPr bwMode="auto">
            <a:xfrm>
              <a:off x="1524000" y="4056063"/>
              <a:ext cx="990600" cy="592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Rectangle 17"/>
            <p:cNvSpPr>
              <a:spLocks noChangeArrowheads="1"/>
            </p:cNvSpPr>
            <p:nvPr/>
          </p:nvSpPr>
          <p:spPr bwMode="auto">
            <a:xfrm>
              <a:off x="5334000" y="2362200"/>
              <a:ext cx="38100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Breast structure(body structure)</a:t>
              </a:r>
              <a:endParaRPr lang="en-US" altLang="en-US" dirty="0"/>
            </a:p>
          </p:txBody>
        </p:sp>
        <p:cxnSp>
          <p:nvCxnSpPr>
            <p:cNvPr id="63" name="AutoShape 18"/>
            <p:cNvCxnSpPr>
              <a:cxnSpLocks noChangeShapeType="1"/>
              <a:stCxn id="64" idx="3"/>
              <a:endCxn id="62" idx="1"/>
            </p:cNvCxnSpPr>
            <p:nvPr/>
          </p:nvCxnSpPr>
          <p:spPr bwMode="auto">
            <a:xfrm>
              <a:off x="4648200" y="2505075"/>
              <a:ext cx="685800" cy="95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Rounded Rectangle 63"/>
            <p:cNvSpPr/>
            <p:nvPr/>
          </p:nvSpPr>
          <p:spPr>
            <a:xfrm>
              <a:off x="2590800" y="2362200"/>
              <a:ext cx="2057400" cy="28575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INHERES IN</a:t>
              </a: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2590800" y="2743200"/>
              <a:ext cx="2514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TOWARDS</a:t>
              </a:r>
            </a:p>
          </p:txBody>
        </p:sp>
        <p:sp>
          <p:nvSpPr>
            <p:cNvPr id="66" name="Rectangle 17"/>
            <p:cNvSpPr>
              <a:spLocks noChangeArrowheads="1"/>
            </p:cNvSpPr>
            <p:nvPr/>
          </p:nvSpPr>
          <p:spPr bwMode="auto">
            <a:xfrm>
              <a:off x="5791200" y="2767013"/>
              <a:ext cx="3136684" cy="2809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Neoplasm(body structure)</a:t>
              </a:r>
              <a:endParaRPr lang="en-US" altLang="en-US" dirty="0"/>
            </a:p>
          </p:txBody>
        </p:sp>
        <p:cxnSp>
          <p:nvCxnSpPr>
            <p:cNvPr id="67" name="AutoShape 18"/>
            <p:cNvCxnSpPr>
              <a:cxnSpLocks noChangeShapeType="1"/>
              <a:stCxn id="65" idx="3"/>
              <a:endCxn id="66" idx="1"/>
            </p:cNvCxnSpPr>
            <p:nvPr/>
          </p:nvCxnSpPr>
          <p:spPr bwMode="auto">
            <a:xfrm>
              <a:off x="5105400" y="2895601"/>
              <a:ext cx="685800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Elbow Connector 37"/>
            <p:cNvCxnSpPr>
              <a:cxnSpLocks noChangeShapeType="1"/>
              <a:stCxn id="88" idx="3"/>
              <a:endCxn id="64" idx="1"/>
            </p:cNvCxnSpPr>
            <p:nvPr/>
          </p:nvCxnSpPr>
          <p:spPr bwMode="auto">
            <a:xfrm flipV="1">
              <a:off x="2286000" y="2505075"/>
              <a:ext cx="304800" cy="20002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Elbow Connector 37"/>
            <p:cNvCxnSpPr>
              <a:cxnSpLocks noChangeShapeType="1"/>
              <a:stCxn id="88" idx="3"/>
              <a:endCxn id="65" idx="1"/>
            </p:cNvCxnSpPr>
            <p:nvPr/>
          </p:nvCxnSpPr>
          <p:spPr bwMode="auto">
            <a:xfrm>
              <a:off x="2286000" y="2705100"/>
              <a:ext cx="304800" cy="190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Rounded Rectangle 69"/>
            <p:cNvSpPr/>
            <p:nvPr/>
          </p:nvSpPr>
          <p:spPr>
            <a:xfrm>
              <a:off x="2514600" y="4876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UNITS</a:t>
              </a:r>
            </a:p>
          </p:txBody>
        </p:sp>
        <p:sp>
          <p:nvSpPr>
            <p:cNvPr id="71" name="Rectangle 17"/>
            <p:cNvSpPr>
              <a:spLocks noChangeArrowheads="1"/>
            </p:cNvSpPr>
            <p:nvPr/>
          </p:nvSpPr>
          <p:spPr bwMode="auto">
            <a:xfrm>
              <a:off x="5105400" y="4876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bg1">
                      <a:lumMod val="75000"/>
                    </a:schemeClr>
                  </a:solidFill>
                </a:rPr>
                <a:t>units</a:t>
              </a:r>
              <a:endParaRPr lang="en-US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72" name="AutoShape 18"/>
            <p:cNvCxnSpPr>
              <a:cxnSpLocks noChangeShapeType="1"/>
              <a:stCxn id="70" idx="3"/>
              <a:endCxn id="71" idx="1"/>
            </p:cNvCxnSpPr>
            <p:nvPr/>
          </p:nvCxnSpPr>
          <p:spPr bwMode="auto">
            <a:xfrm>
              <a:off x="4800600" y="5029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AutoShape 21"/>
            <p:cNvCxnSpPr>
              <a:cxnSpLocks noChangeShapeType="1"/>
              <a:stCxn id="50" idx="3"/>
              <a:endCxn id="70" idx="1"/>
            </p:cNvCxnSpPr>
            <p:nvPr/>
          </p:nvCxnSpPr>
          <p:spPr bwMode="auto">
            <a:xfrm>
              <a:off x="1524000" y="4056063"/>
              <a:ext cx="990600" cy="973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" name="Rounded Rectangle 73"/>
            <p:cNvSpPr/>
            <p:nvPr/>
          </p:nvSpPr>
          <p:spPr>
            <a:xfrm>
              <a:off x="2514600" y="5248275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TECHNIQUE</a:t>
              </a:r>
            </a:p>
          </p:txBody>
        </p:sp>
        <p:sp>
          <p:nvSpPr>
            <p:cNvPr id="75" name="Rectangle 17"/>
            <p:cNvSpPr>
              <a:spLocks noChangeArrowheads="1"/>
            </p:cNvSpPr>
            <p:nvPr/>
          </p:nvSpPr>
          <p:spPr bwMode="auto">
            <a:xfrm>
              <a:off x="5105400" y="5291137"/>
              <a:ext cx="3200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Gross inspection (NEW)</a:t>
              </a:r>
              <a:endParaRPr lang="en-US" altLang="en-US" dirty="0"/>
            </a:p>
          </p:txBody>
        </p:sp>
        <p:cxnSp>
          <p:nvCxnSpPr>
            <p:cNvPr id="76" name="AutoShape 18"/>
            <p:cNvCxnSpPr>
              <a:cxnSpLocks noChangeShapeType="1"/>
              <a:stCxn id="74" idx="3"/>
              <a:endCxn id="75" idx="1"/>
            </p:cNvCxnSpPr>
            <p:nvPr/>
          </p:nvCxnSpPr>
          <p:spPr bwMode="auto">
            <a:xfrm>
              <a:off x="4800600" y="5400675"/>
              <a:ext cx="304800" cy="3095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AutoShape 21"/>
            <p:cNvCxnSpPr>
              <a:cxnSpLocks noChangeShapeType="1"/>
              <a:stCxn id="50" idx="3"/>
              <a:endCxn id="74" idx="1"/>
            </p:cNvCxnSpPr>
            <p:nvPr/>
          </p:nvCxnSpPr>
          <p:spPr bwMode="auto">
            <a:xfrm>
              <a:off x="1524000" y="4056063"/>
              <a:ext cx="990600" cy="13446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8" name="Rounded Rectangle 77"/>
            <p:cNvSpPr/>
            <p:nvPr/>
          </p:nvSpPr>
          <p:spPr>
            <a:xfrm>
              <a:off x="228600" y="2590800"/>
              <a:ext cx="1143000" cy="228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ea typeface="ＭＳ Ｐゴシック" pitchFamily="-106" charset="-128"/>
                </a:rPr>
                <a:t>IS ABOUT</a:t>
              </a:r>
            </a:p>
          </p:txBody>
        </p:sp>
        <p:cxnSp>
          <p:nvCxnSpPr>
            <p:cNvPr id="79" name="Elbow Connector 37"/>
            <p:cNvCxnSpPr>
              <a:cxnSpLocks noChangeShapeType="1"/>
              <a:stCxn id="88" idx="3"/>
              <a:endCxn id="51" idx="1"/>
            </p:cNvCxnSpPr>
            <p:nvPr/>
          </p:nvCxnSpPr>
          <p:spPr bwMode="auto">
            <a:xfrm flipV="1">
              <a:off x="2286000" y="21336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0" name="Rounded Rectangle 79"/>
            <p:cNvSpPr/>
            <p:nvPr/>
          </p:nvSpPr>
          <p:spPr>
            <a:xfrm>
              <a:off x="2590800" y="3124200"/>
              <a:ext cx="2133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PRECONDITION</a:t>
              </a:r>
            </a:p>
          </p:txBody>
        </p:sp>
        <p:sp>
          <p:nvSpPr>
            <p:cNvPr id="81" name="Rectangle 17"/>
            <p:cNvSpPr>
              <a:spLocks noChangeArrowheads="1"/>
            </p:cNvSpPr>
            <p:nvPr/>
          </p:nvSpPr>
          <p:spPr bwMode="auto">
            <a:xfrm>
              <a:off x="5791200" y="3124200"/>
              <a:ext cx="3136684" cy="509589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solidFill>
                    <a:schemeClr val="bg1">
                      <a:lumMod val="85000"/>
                    </a:schemeClr>
                  </a:solidFill>
                </a:rPr>
                <a:t>Body states (challenges, fasting etc.)</a:t>
              </a:r>
              <a:endParaRPr lang="en-US" altLang="en-US" sz="2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82" name="AutoShape 18"/>
            <p:cNvCxnSpPr>
              <a:cxnSpLocks noChangeShapeType="1"/>
              <a:stCxn id="80" idx="3"/>
              <a:endCxn id="81" idx="1"/>
            </p:cNvCxnSpPr>
            <p:nvPr/>
          </p:nvCxnSpPr>
          <p:spPr bwMode="auto">
            <a:xfrm>
              <a:off x="4724400" y="3276601"/>
              <a:ext cx="1066800" cy="1023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Elbow Connector 37"/>
            <p:cNvCxnSpPr>
              <a:cxnSpLocks noChangeShapeType="1"/>
              <a:stCxn id="88" idx="3"/>
              <a:endCxn id="80" idx="1"/>
            </p:cNvCxnSpPr>
            <p:nvPr/>
          </p:nvCxnSpPr>
          <p:spPr bwMode="auto">
            <a:xfrm>
              <a:off x="2286000" y="27051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ounded Rectangle 83"/>
            <p:cNvSpPr/>
            <p:nvPr/>
          </p:nvSpPr>
          <p:spPr>
            <a:xfrm>
              <a:off x="2505075" y="5625306"/>
              <a:ext cx="23622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DIRECT SITE</a:t>
              </a:r>
            </a:p>
          </p:txBody>
        </p:sp>
        <p:sp>
          <p:nvSpPr>
            <p:cNvPr id="85" name="Rectangle 17"/>
            <p:cNvSpPr>
              <a:spLocks noChangeArrowheads="1"/>
            </p:cNvSpPr>
            <p:nvPr/>
          </p:nvSpPr>
          <p:spPr bwMode="auto">
            <a:xfrm>
              <a:off x="5105400" y="5649118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Surgical specimen (specimen)</a:t>
              </a:r>
              <a:endParaRPr lang="en-US" altLang="en-US" dirty="0"/>
            </a:p>
          </p:txBody>
        </p:sp>
        <p:cxnSp>
          <p:nvCxnSpPr>
            <p:cNvPr id="86" name="AutoShape 18"/>
            <p:cNvCxnSpPr>
              <a:cxnSpLocks noChangeShapeType="1"/>
              <a:stCxn id="84" idx="3"/>
              <a:endCxn id="85" idx="1"/>
            </p:cNvCxnSpPr>
            <p:nvPr/>
          </p:nvCxnSpPr>
          <p:spPr bwMode="auto">
            <a:xfrm>
              <a:off x="4867275" y="5777706"/>
              <a:ext cx="238125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21"/>
            <p:cNvCxnSpPr>
              <a:cxnSpLocks noChangeShapeType="1"/>
              <a:stCxn id="50" idx="3"/>
              <a:endCxn id="84" idx="1"/>
            </p:cNvCxnSpPr>
            <p:nvPr/>
          </p:nvCxnSpPr>
          <p:spPr bwMode="auto">
            <a:xfrm>
              <a:off x="1524000" y="4056063"/>
              <a:ext cx="981075" cy="172164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3"/>
            <p:cNvSpPr>
              <a:spLocks noChangeArrowheads="1"/>
            </p:cNvSpPr>
            <p:nvPr/>
          </p:nvSpPr>
          <p:spPr bwMode="auto">
            <a:xfrm>
              <a:off x="1524000" y="2590800"/>
              <a:ext cx="762000" cy="2286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quality</a:t>
              </a:r>
              <a:endParaRPr lang="en-US" altLang="en-US" sz="1200"/>
            </a:p>
          </p:txBody>
        </p:sp>
        <p:cxnSp>
          <p:nvCxnSpPr>
            <p:cNvPr id="89" name="Elbow Connector 37"/>
            <p:cNvCxnSpPr>
              <a:cxnSpLocks noChangeShapeType="1"/>
              <a:stCxn id="50" idx="3"/>
              <a:endCxn id="78" idx="1"/>
            </p:cNvCxnSpPr>
            <p:nvPr/>
          </p:nvCxnSpPr>
          <p:spPr bwMode="auto">
            <a:xfrm flipH="1" flipV="1">
              <a:off x="228600" y="2705100"/>
              <a:ext cx="1295400" cy="1350963"/>
            </a:xfrm>
            <a:prstGeom prst="bentConnector5">
              <a:avLst>
                <a:gd name="adj1" fmla="val -17647"/>
                <a:gd name="adj2" fmla="val 57697"/>
                <a:gd name="adj3" fmla="val 117647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Elbow Connector 37"/>
            <p:cNvCxnSpPr>
              <a:cxnSpLocks noChangeShapeType="1"/>
              <a:stCxn id="78" idx="3"/>
              <a:endCxn id="88" idx="1"/>
            </p:cNvCxnSpPr>
            <p:nvPr/>
          </p:nvCxnSpPr>
          <p:spPr bwMode="auto">
            <a:xfrm>
              <a:off x="1371600" y="2705100"/>
              <a:ext cx="152400" cy="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1" name="Rounded Rectangle 90"/>
            <p:cNvSpPr/>
            <p:nvPr/>
          </p:nvSpPr>
          <p:spPr>
            <a:xfrm>
              <a:off x="2543175" y="6261893"/>
              <a:ext cx="2286000" cy="3048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VALUE</a:t>
              </a:r>
            </a:p>
          </p:txBody>
        </p:sp>
        <p:cxnSp>
          <p:nvCxnSpPr>
            <p:cNvPr id="92" name="AutoShape 21"/>
            <p:cNvCxnSpPr>
              <a:cxnSpLocks noChangeShapeType="1"/>
              <a:stCxn id="50" idx="3"/>
              <a:endCxn id="91" idx="1"/>
            </p:cNvCxnSpPr>
            <p:nvPr/>
          </p:nvCxnSpPr>
          <p:spPr bwMode="auto">
            <a:xfrm>
              <a:off x="1524000" y="4056063"/>
              <a:ext cx="1019175" cy="235823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8"/>
            <p:cNvCxnSpPr>
              <a:cxnSpLocks noChangeShapeType="1"/>
              <a:stCxn id="91" idx="3"/>
              <a:endCxn id="94" idx="1"/>
            </p:cNvCxnSpPr>
            <p:nvPr/>
          </p:nvCxnSpPr>
          <p:spPr bwMode="auto">
            <a:xfrm flipV="1">
              <a:off x="4829175" y="6376987"/>
              <a:ext cx="276225" cy="373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17"/>
            <p:cNvSpPr>
              <a:spLocks noChangeArrowheads="1"/>
            </p:cNvSpPr>
            <p:nvPr/>
          </p:nvSpPr>
          <p:spPr bwMode="auto">
            <a:xfrm>
              <a:off x="5105400" y="6007100"/>
              <a:ext cx="4038600" cy="7397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Structure right upper outer quadrant of breast(body structure)</a:t>
              </a:r>
              <a:endParaRPr lang="en-US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63300720"/>
      </p:ext>
    </p:extLst>
  </p:cSld>
  <p:clrMapOvr>
    <a:masterClrMapping/>
  </p:clrMapOvr>
</p:sld>
</file>

<file path=ppt/theme/theme1.xml><?xml version="1.0" encoding="utf-8"?>
<a:theme xmlns:a="http://schemas.openxmlformats.org/drawingml/2006/main" name="1_NeMed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538</Words>
  <Application>Microsoft Office PowerPoint</Application>
  <PresentationFormat>Bildspel på skärmen (4:3)</PresentationFormat>
  <Paragraphs>199</Paragraphs>
  <Slides>13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9" baseType="lpstr">
      <vt:lpstr>ＭＳ Ｐゴシック</vt:lpstr>
      <vt:lpstr>Arial</vt:lpstr>
      <vt:lpstr>Arial-BoldMT</vt:lpstr>
      <vt:lpstr>Calibri</vt:lpstr>
      <vt:lpstr>Verdana</vt:lpstr>
      <vt:lpstr>1_NeMed_Presentation</vt:lpstr>
      <vt:lpstr>SNOMED CT and Surgical Pathology</vt:lpstr>
      <vt:lpstr>Encoded Cancer Synoptic Reports</vt:lpstr>
      <vt:lpstr>Current Synoptic Encoding Status</vt:lpstr>
      <vt:lpstr>Objective</vt:lpstr>
      <vt:lpstr>Methodology</vt:lpstr>
      <vt:lpstr>Process Flow Overview</vt:lpstr>
      <vt:lpstr>Pathologist Information System</vt:lpstr>
      <vt:lpstr>Excision site of breast tumor (observable entity)</vt:lpstr>
      <vt:lpstr>Excision site of breast tumor is right upper outer breast quadrant (finding) </vt:lpstr>
      <vt:lpstr>(16112-5)(445028008) Estrogen receptor status (observable entity) </vt:lpstr>
      <vt:lpstr>Data Output Example:   HL7 version 2.3.x</vt:lpstr>
      <vt:lpstr>Cancer Checklist Modeling Samples</vt:lpstr>
      <vt:lpstr>Next Steps </vt:lpstr>
    </vt:vector>
  </TitlesOfParts>
  <Company>The Nebraska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Lancaster, Brian J</dc:creator>
  <cp:lastModifiedBy>danka74</cp:lastModifiedBy>
  <cp:revision>159</cp:revision>
  <cp:lastPrinted>2015-07-16T17:27:46Z</cp:lastPrinted>
  <dcterms:created xsi:type="dcterms:W3CDTF">2015-05-06T16:56:54Z</dcterms:created>
  <dcterms:modified xsi:type="dcterms:W3CDTF">2015-07-27T21:10:42Z</dcterms:modified>
</cp:coreProperties>
</file>