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8" y="-3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BEDB98-65F7-4568-BDB4-125CC1A48232}" type="datetimeFigureOut">
              <a:rPr lang="en-AU" smtClean="0"/>
              <a:t>28/04/2015</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2FD2E6C-09A2-4CE1-A336-060E4AB59394}" type="slidenum">
              <a:rPr lang="en-AU" smtClean="0"/>
              <a:t>‹#›</a:t>
            </a:fld>
            <a:endParaRPr lang="en-AU"/>
          </a:p>
        </p:txBody>
      </p:sp>
    </p:spTree>
    <p:extLst>
      <p:ext uri="{BB962C8B-B14F-4D97-AF65-F5344CB8AC3E}">
        <p14:creationId xmlns:p14="http://schemas.microsoft.com/office/powerpoint/2010/main" val="35047583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For</a:t>
            </a:r>
            <a:r>
              <a:rPr lang="en-AU" baseline="0" dirty="0" smtClean="0"/>
              <a:t> a few years now, techniques like these were in the domain of research and specialist labs have been creeping in to the average hospital/private laboratory.</a:t>
            </a:r>
          </a:p>
          <a:p>
            <a:r>
              <a:rPr lang="en-AU" baseline="0" dirty="0" smtClean="0"/>
              <a:t>I will explain some of the challenges and areas where SNOMED CT could be useful.</a:t>
            </a:r>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2</a:t>
            </a:fld>
            <a:endParaRPr lang="en-AU"/>
          </a:p>
        </p:txBody>
      </p:sp>
    </p:spTree>
    <p:extLst>
      <p:ext uri="{BB962C8B-B14F-4D97-AF65-F5344CB8AC3E}">
        <p14:creationId xmlns:p14="http://schemas.microsoft.com/office/powerpoint/2010/main" val="3151360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Sidestepping into the world of pathogenic organisms, there is great potential for fast turnaround antimicrobial testing using panels of genes</a:t>
            </a:r>
            <a:r>
              <a:rPr lang="en-AU" baseline="0" dirty="0" smtClean="0"/>
              <a:t> in Micro Arrays.</a:t>
            </a:r>
          </a:p>
          <a:p>
            <a:r>
              <a:rPr lang="en-AU" baseline="0" dirty="0" smtClean="0"/>
              <a:t>And this has potential impact on the reporting in </a:t>
            </a:r>
            <a:r>
              <a:rPr lang="en-AU" baseline="0" smtClean="0"/>
              <a:t>the future</a:t>
            </a:r>
            <a:r>
              <a:rPr lang="en-AU" baseline="0" dirty="0" smtClean="0"/>
              <a:t>, although there is some gene reporting already happening in the general microbiology laboratory (e.g. </a:t>
            </a:r>
            <a:r>
              <a:rPr lang="en-AU" baseline="0" dirty="0" err="1" smtClean="0"/>
              <a:t>mecA</a:t>
            </a:r>
            <a:r>
              <a:rPr lang="en-AU" baseline="0" dirty="0" smtClean="0"/>
              <a:t> for MRSA).</a:t>
            </a:r>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20</a:t>
            </a:fld>
            <a:endParaRPr lang="en-AU"/>
          </a:p>
        </p:txBody>
      </p:sp>
    </p:spTree>
    <p:extLst>
      <p:ext uri="{BB962C8B-B14F-4D97-AF65-F5344CB8AC3E}">
        <p14:creationId xmlns:p14="http://schemas.microsoft.com/office/powerpoint/2010/main" val="2235721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Advantages:</a:t>
            </a:r>
          </a:p>
          <a:p>
            <a:r>
              <a:rPr lang="en-AU" dirty="0" smtClean="0"/>
              <a:t>Useful for short sequences – report on</a:t>
            </a:r>
            <a:r>
              <a:rPr lang="en-AU" baseline="0" dirty="0" smtClean="0"/>
              <a:t> well-</a:t>
            </a:r>
            <a:r>
              <a:rPr lang="en-AU" dirty="0" smtClean="0"/>
              <a:t>known mutations e.g. HFE Hemochromatosis Gene Analysis</a:t>
            </a:r>
          </a:p>
          <a:p>
            <a:r>
              <a:rPr lang="en-AU" dirty="0" smtClean="0"/>
              <a:t>Relatively cheap to run</a:t>
            </a:r>
          </a:p>
          <a:p>
            <a:r>
              <a:rPr lang="en-AU" dirty="0" smtClean="0"/>
              <a:t>Fast turnaround</a:t>
            </a:r>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3</a:t>
            </a:fld>
            <a:endParaRPr lang="en-AU"/>
          </a:p>
        </p:txBody>
      </p:sp>
    </p:spTree>
    <p:extLst>
      <p:ext uri="{BB962C8B-B14F-4D97-AF65-F5344CB8AC3E}">
        <p14:creationId xmlns:p14="http://schemas.microsoft.com/office/powerpoint/2010/main" val="2725918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4</a:t>
            </a:fld>
            <a:endParaRPr lang="en-AU"/>
          </a:p>
        </p:txBody>
      </p:sp>
    </p:spTree>
    <p:extLst>
      <p:ext uri="{BB962C8B-B14F-4D97-AF65-F5344CB8AC3E}">
        <p14:creationId xmlns:p14="http://schemas.microsoft.com/office/powerpoint/2010/main" val="3374899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NGS = Next Generation Sequencing</a:t>
            </a:r>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11</a:t>
            </a:fld>
            <a:endParaRPr lang="en-AU"/>
          </a:p>
        </p:txBody>
      </p:sp>
    </p:spTree>
    <p:extLst>
      <p:ext uri="{BB962C8B-B14F-4D97-AF65-F5344CB8AC3E}">
        <p14:creationId xmlns:p14="http://schemas.microsoft.com/office/powerpoint/2010/main" val="30647025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WGS is currently still relatively expensive</a:t>
            </a:r>
          </a:p>
          <a:p>
            <a:r>
              <a:rPr lang="en-AU" dirty="0" smtClean="0"/>
              <a:t>Takes 2 days preparation and 2 days to perform</a:t>
            </a:r>
            <a:r>
              <a:rPr lang="en-AU" baseline="0" dirty="0" smtClean="0"/>
              <a:t> a batch run.</a:t>
            </a:r>
          </a:p>
          <a:p>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12</a:t>
            </a:fld>
            <a:endParaRPr lang="en-AU"/>
          </a:p>
        </p:txBody>
      </p:sp>
    </p:spTree>
    <p:extLst>
      <p:ext uri="{BB962C8B-B14F-4D97-AF65-F5344CB8AC3E}">
        <p14:creationId xmlns:p14="http://schemas.microsoft.com/office/powerpoint/2010/main" val="3881685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molecular sequence data sub-hierarchy needs to realign with the questions (LOINC codes)</a:t>
            </a:r>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15</a:t>
            </a:fld>
            <a:endParaRPr lang="en-AU"/>
          </a:p>
        </p:txBody>
      </p:sp>
    </p:spTree>
    <p:extLst>
      <p:ext uri="{BB962C8B-B14F-4D97-AF65-F5344CB8AC3E}">
        <p14:creationId xmlns:p14="http://schemas.microsoft.com/office/powerpoint/2010/main" val="15255843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 current </a:t>
            </a:r>
            <a:r>
              <a:rPr lang="en-AU" dirty="0" err="1" smtClean="0"/>
              <a:t>RefSeq</a:t>
            </a:r>
            <a:r>
              <a:rPr lang="en-AU" dirty="0" smtClean="0"/>
              <a:t> or Reference Sequence to which we compare all data for variant detection is based anonymous individuals </a:t>
            </a:r>
          </a:p>
          <a:p>
            <a:r>
              <a:rPr lang="en-AU" dirty="0" smtClean="0"/>
              <a:t>of mainly European ancestry</a:t>
            </a:r>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16</a:t>
            </a:fld>
            <a:endParaRPr lang="en-AU"/>
          </a:p>
        </p:txBody>
      </p:sp>
    </p:spTree>
    <p:extLst>
      <p:ext uri="{BB962C8B-B14F-4D97-AF65-F5344CB8AC3E}">
        <p14:creationId xmlns:p14="http://schemas.microsoft.com/office/powerpoint/2010/main" val="18836475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18</a:t>
            </a:fld>
            <a:endParaRPr lang="en-AU"/>
          </a:p>
        </p:txBody>
      </p:sp>
    </p:spTree>
    <p:extLst>
      <p:ext uri="{BB962C8B-B14F-4D97-AF65-F5344CB8AC3E}">
        <p14:creationId xmlns:p14="http://schemas.microsoft.com/office/powerpoint/2010/main" val="3007722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There</a:t>
            </a:r>
            <a:r>
              <a:rPr lang="en-AU" baseline="0" dirty="0" smtClean="0"/>
              <a:t> is potential to report </a:t>
            </a:r>
            <a:r>
              <a:rPr lang="en-AU" baseline="0" dirty="0" err="1" smtClean="0"/>
              <a:t>tumors</a:t>
            </a:r>
            <a:r>
              <a:rPr lang="en-AU" baseline="0" dirty="0" smtClean="0"/>
              <a:t> and suggest medications based on these pathways , like in this example from  HL7 Clinical genomics V2 model.</a:t>
            </a:r>
            <a:endParaRPr lang="en-AU" dirty="0"/>
          </a:p>
        </p:txBody>
      </p:sp>
      <p:sp>
        <p:nvSpPr>
          <p:cNvPr id="4" name="Slide Number Placeholder 3"/>
          <p:cNvSpPr>
            <a:spLocks noGrp="1"/>
          </p:cNvSpPr>
          <p:nvPr>
            <p:ph type="sldNum" sz="quarter" idx="10"/>
          </p:nvPr>
        </p:nvSpPr>
        <p:spPr/>
        <p:txBody>
          <a:bodyPr/>
          <a:lstStyle/>
          <a:p>
            <a:fld id="{DD3DF13B-6DE7-48EE-BC45-8D35E6A5EA38}" type="slidenum">
              <a:rPr lang="en-AU" smtClean="0"/>
              <a:t>19</a:t>
            </a:fld>
            <a:endParaRPr lang="en-AU"/>
          </a:p>
        </p:txBody>
      </p:sp>
    </p:spTree>
    <p:extLst>
      <p:ext uri="{BB962C8B-B14F-4D97-AF65-F5344CB8AC3E}">
        <p14:creationId xmlns:p14="http://schemas.microsoft.com/office/powerpoint/2010/main" val="4119473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B671C32-DA75-49C0-A494-F68EEBB96196}" type="datetimeFigureOut">
              <a:rPr lang="en-AU" smtClean="0"/>
              <a:t>28/04/2015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3732462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B671C32-DA75-49C0-A494-F68EEBB96196}" type="datetimeFigureOut">
              <a:rPr lang="en-AU" smtClean="0"/>
              <a:t>28/04/2015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276121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B671C32-DA75-49C0-A494-F68EEBB96196}" type="datetimeFigureOut">
              <a:rPr lang="en-AU" smtClean="0"/>
              <a:t>28/04/2015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41450331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8" name="Shape 18"/>
          <p:cNvSpPr>
            <a:spLocks noGrp="1"/>
          </p:cNvSpPr>
          <p:nvPr>
            <p:ph type="title"/>
          </p:nvPr>
        </p:nvSpPr>
        <p:spPr>
          <a:prstGeom prst="rect">
            <a:avLst/>
          </a:prstGeom>
        </p:spPr>
        <p:txBody>
          <a:bodyPr/>
          <a:lstStyle/>
          <a:p>
            <a:pPr lvl="0">
              <a:defRPr sz="1800"/>
            </a:pPr>
            <a:r>
              <a:rPr sz="5600"/>
              <a:t>Title Text</a:t>
            </a:r>
          </a:p>
        </p:txBody>
      </p:sp>
      <p:sp>
        <p:nvSpPr>
          <p:cNvPr id="19" name="Shape 19"/>
          <p:cNvSpPr>
            <a:spLocks noGrp="1"/>
          </p:cNvSpPr>
          <p:nvPr>
            <p:ph type="body" idx="1"/>
          </p:nvPr>
        </p:nvSpPr>
        <p:spPr>
          <a:prstGeom prst="rect">
            <a:avLst/>
          </a:prstGeom>
        </p:spPr>
        <p:txBody>
          <a:bodyPr/>
          <a:lstStyle/>
          <a:p>
            <a:pPr lvl="0">
              <a:defRPr sz="1800"/>
            </a:pPr>
            <a:r>
              <a:rPr sz="2500"/>
              <a:t>Body Level One</a:t>
            </a:r>
          </a:p>
          <a:p>
            <a:pPr lvl="1">
              <a:defRPr sz="1800"/>
            </a:pPr>
            <a:r>
              <a:rPr sz="2500"/>
              <a:t>Body Level Two</a:t>
            </a:r>
          </a:p>
          <a:p>
            <a:pPr lvl="2">
              <a:defRPr sz="1800"/>
            </a:pPr>
            <a:r>
              <a:rPr sz="2500"/>
              <a:t>Body Level Three</a:t>
            </a:r>
          </a:p>
          <a:p>
            <a:pPr lvl="3">
              <a:defRPr sz="1800"/>
            </a:pPr>
            <a:r>
              <a:rPr sz="2500"/>
              <a:t>Body Level Four</a:t>
            </a:r>
          </a:p>
          <a:p>
            <a:pPr lvl="4">
              <a:defRPr sz="1800"/>
            </a:pPr>
            <a:r>
              <a:rPr sz="2500"/>
              <a:t>Body Level Five</a:t>
            </a:r>
          </a:p>
        </p:txBody>
      </p:sp>
    </p:spTree>
    <p:extLst>
      <p:ext uri="{BB962C8B-B14F-4D97-AF65-F5344CB8AC3E}">
        <p14:creationId xmlns:p14="http://schemas.microsoft.com/office/powerpoint/2010/main" val="3627409946"/>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AB671C32-DA75-49C0-A494-F68EEBB96196}" type="datetimeFigureOut">
              <a:rPr lang="en-AU" smtClean="0"/>
              <a:t>28/04/2015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3432724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671C32-DA75-49C0-A494-F68EEBB96196}" type="datetimeFigureOut">
              <a:rPr lang="en-AU" smtClean="0"/>
              <a:t>28/04/2015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51740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AB671C32-DA75-49C0-A494-F68EEBB96196}" type="datetimeFigureOut">
              <a:rPr lang="en-AU" smtClean="0"/>
              <a:t>28/04/2015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2576706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AB671C32-DA75-49C0-A494-F68EEBB96196}" type="datetimeFigureOut">
              <a:rPr lang="en-AU" smtClean="0"/>
              <a:t>28/04/2015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1645668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AB671C32-DA75-49C0-A494-F68EEBB96196}" type="datetimeFigureOut">
              <a:rPr lang="en-AU" smtClean="0"/>
              <a:t>28/04/2015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773778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671C32-DA75-49C0-A494-F68EEBB96196}" type="datetimeFigureOut">
              <a:rPr lang="en-AU" smtClean="0"/>
              <a:t>28/04/2015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3655271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71C32-DA75-49C0-A494-F68EEBB96196}" type="datetimeFigureOut">
              <a:rPr lang="en-AU" smtClean="0"/>
              <a:t>28/04/2015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1983996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71C32-DA75-49C0-A494-F68EEBB96196}" type="datetimeFigureOut">
              <a:rPr lang="en-AU" smtClean="0"/>
              <a:t>28/04/2015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F869EF35-4F65-419F-942A-757CC5CA1978}" type="slidenum">
              <a:rPr lang="en-AU" smtClean="0"/>
              <a:t>‹#›</a:t>
            </a:fld>
            <a:endParaRPr lang="en-AU"/>
          </a:p>
        </p:txBody>
      </p:sp>
    </p:spTree>
    <p:extLst>
      <p:ext uri="{BB962C8B-B14F-4D97-AF65-F5344CB8AC3E}">
        <p14:creationId xmlns:p14="http://schemas.microsoft.com/office/powerpoint/2010/main" val="3861490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671C32-DA75-49C0-A494-F68EEBB96196}" type="datetimeFigureOut">
              <a:rPr lang="en-AU" smtClean="0"/>
              <a:t>28/04/2015</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69EF35-4F65-419F-942A-757CC5CA1978}" type="slidenum">
              <a:rPr lang="en-AU" smtClean="0"/>
              <a:t>‹#›</a:t>
            </a:fld>
            <a:endParaRPr lang="en-AU"/>
          </a:p>
        </p:txBody>
      </p:sp>
    </p:spTree>
    <p:extLst>
      <p:ext uri="{BB962C8B-B14F-4D97-AF65-F5344CB8AC3E}">
        <p14:creationId xmlns:p14="http://schemas.microsoft.com/office/powerpoint/2010/main" val="40983947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jmd.amjpathol.org/article/S1525-1578(12)00175-4/fulltext"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phgfoundation.org/file/10363" TargetMode="Externa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genomesunzipped.org/2014/06/a-rare-variant-in-mexico-with-far-reaching-implications.php#more-5725"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tif"/><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genomemedicine.com/content/2/2/15"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genoseq.ucla.edu/action/view/Pyrosequencin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omim.org/entry/235200"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hyperlink" Target="http://www.ncbi.nlm.nih.gov/clinvar/?term=HFE%5bgene" TargetMode="External"/><Relationship Id="rId4" Type="http://schemas.openxmlformats.org/officeDocument/2006/relationships/hyperlink" Target="http://www.omim.org/entry/613609"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Representation of Genomic observations </a:t>
            </a:r>
            <a:r>
              <a:rPr lang="en-AU" smtClean="0"/>
              <a:t>and results</a:t>
            </a:r>
            <a:endParaRPr lang="en-AU" dirty="0"/>
          </a:p>
        </p:txBody>
      </p:sp>
      <p:sp>
        <p:nvSpPr>
          <p:cNvPr id="3" name="Subtitle 2"/>
          <p:cNvSpPr>
            <a:spLocks noGrp="1"/>
          </p:cNvSpPr>
          <p:nvPr>
            <p:ph type="subTitle" idx="1"/>
          </p:nvPr>
        </p:nvSpPr>
        <p:spPr/>
        <p:txBody>
          <a:bodyPr/>
          <a:lstStyle/>
          <a:p>
            <a:r>
              <a:rPr lang="en-AU" dirty="0" smtClean="0"/>
              <a:t>Michael Osborne</a:t>
            </a:r>
            <a:endParaRPr lang="en-AU" dirty="0"/>
          </a:p>
        </p:txBody>
      </p:sp>
    </p:spTree>
    <p:extLst>
      <p:ext uri="{BB962C8B-B14F-4D97-AF65-F5344CB8AC3E}">
        <p14:creationId xmlns:p14="http://schemas.microsoft.com/office/powerpoint/2010/main" val="8176771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err="1" smtClean="0"/>
              <a:t>Cytogenomics</a:t>
            </a:r>
            <a:endParaRPr lang="en-AU" dirty="0"/>
          </a:p>
        </p:txBody>
      </p:sp>
      <p:sp>
        <p:nvSpPr>
          <p:cNvPr id="3" name="Content Placeholder 2"/>
          <p:cNvSpPr>
            <a:spLocks noGrp="1"/>
          </p:cNvSpPr>
          <p:nvPr>
            <p:ph idx="1"/>
          </p:nvPr>
        </p:nvSpPr>
        <p:spPr>
          <a:xfrm>
            <a:off x="467544" y="1414635"/>
            <a:ext cx="6419056" cy="4525963"/>
          </a:xfrm>
        </p:spPr>
        <p:txBody>
          <a:bodyPr>
            <a:normAutofit/>
          </a:bodyPr>
          <a:lstStyle/>
          <a:p>
            <a:endParaRPr lang="en-AU" sz="1800" dirty="0" smtClean="0"/>
          </a:p>
          <a:p>
            <a:r>
              <a:rPr lang="en-AU" sz="1800" dirty="0" smtClean="0"/>
              <a:t>The array karyotype </a:t>
            </a:r>
          </a:p>
          <a:p>
            <a:pPr lvl="1"/>
            <a:r>
              <a:rPr lang="en-AU" sz="1600" dirty="0" smtClean="0"/>
              <a:t>Analysis of short sequences of DNA from specific loci (SNP arrays) across the whole genome</a:t>
            </a:r>
          </a:p>
          <a:p>
            <a:pPr lvl="1"/>
            <a:r>
              <a:rPr lang="en-AU" sz="1600" dirty="0" smtClean="0"/>
              <a:t>Infers presence of genes based on haplotype (commonly grouped genes in a population)</a:t>
            </a:r>
          </a:p>
          <a:p>
            <a:pPr lvl="1"/>
            <a:r>
              <a:rPr lang="en-AU" sz="1600" dirty="0" smtClean="0"/>
              <a:t>Detection of genomic copy number variations (Deletions</a:t>
            </a:r>
            <a:r>
              <a:rPr lang="en-AU" sz="1600" dirty="0"/>
              <a:t>, Gains </a:t>
            </a:r>
            <a:r>
              <a:rPr lang="en-AU" sz="1600" dirty="0" smtClean="0"/>
              <a:t>&amp; Amplifications)</a:t>
            </a:r>
          </a:p>
          <a:p>
            <a:pPr lvl="1"/>
            <a:r>
              <a:rPr lang="en-AU" sz="1600" dirty="0" smtClean="0"/>
              <a:t>Loss of </a:t>
            </a:r>
            <a:r>
              <a:rPr lang="en-AU" sz="1600" dirty="0" err="1" smtClean="0"/>
              <a:t>Heterozygosity</a:t>
            </a:r>
            <a:r>
              <a:rPr lang="en-AU" sz="1600" dirty="0" smtClean="0"/>
              <a:t>  (LOH) : Duplication of a segment in the </a:t>
            </a:r>
            <a:r>
              <a:rPr lang="en-AU" sz="1600" dirty="0" err="1" smtClean="0"/>
              <a:t>germline</a:t>
            </a:r>
            <a:r>
              <a:rPr lang="en-AU" sz="1600" dirty="0" smtClean="0"/>
              <a:t> or </a:t>
            </a:r>
            <a:r>
              <a:rPr lang="en-AU" sz="1600" dirty="0" err="1" smtClean="0"/>
              <a:t>Uniparental</a:t>
            </a:r>
            <a:r>
              <a:rPr lang="en-AU" sz="1600" dirty="0" smtClean="0"/>
              <a:t> </a:t>
            </a:r>
            <a:r>
              <a:rPr lang="en-AU" sz="1600" dirty="0" err="1" smtClean="0"/>
              <a:t>Disomy</a:t>
            </a:r>
            <a:r>
              <a:rPr lang="en-AU" sz="1600" dirty="0" smtClean="0"/>
              <a:t> detected by some newer SNP array methods</a:t>
            </a:r>
          </a:p>
          <a:p>
            <a:pPr lvl="1"/>
            <a:r>
              <a:rPr lang="en-AU" sz="1600" dirty="0" smtClean="0"/>
              <a:t>Paraffin embedded tissue (solid tumours) requiring only 75 ng  of DNA</a:t>
            </a:r>
          </a:p>
          <a:p>
            <a:pPr lvl="1"/>
            <a:r>
              <a:rPr lang="en-AU" sz="1600" dirty="0"/>
              <a:t>Results are reported using the </a:t>
            </a:r>
            <a:r>
              <a:rPr lang="en-AU" sz="1600" dirty="0" smtClean="0"/>
              <a:t> same ISCN </a:t>
            </a:r>
            <a:r>
              <a:rPr lang="en-AU" sz="1600" dirty="0"/>
              <a:t>nomenclature </a:t>
            </a:r>
            <a:r>
              <a:rPr lang="en-AU" sz="1600" dirty="0" smtClean="0"/>
              <a:t>as traditional karyotyping e.g. 7q11.23 </a:t>
            </a:r>
            <a:r>
              <a:rPr lang="en-AU" sz="1600" dirty="0"/>
              <a:t>Deletion (Williams syndrome</a:t>
            </a:r>
            <a:r>
              <a:rPr lang="en-AU" sz="1600" dirty="0" smtClean="0"/>
              <a:t>)</a:t>
            </a:r>
          </a:p>
          <a:p>
            <a:pPr lvl="1"/>
            <a:r>
              <a:rPr lang="en-AU" sz="1600" dirty="0"/>
              <a:t>Non Invasive Pre-natal Testing using </a:t>
            </a:r>
            <a:r>
              <a:rPr lang="en-AU" sz="1600" dirty="0" err="1"/>
              <a:t>fetal</a:t>
            </a:r>
            <a:r>
              <a:rPr lang="en-AU" sz="1600" dirty="0"/>
              <a:t> cells in mothers blood.</a:t>
            </a:r>
          </a:p>
          <a:p>
            <a:pPr lvl="1"/>
            <a:endParaRPr lang="en-AU" sz="1400" dirty="0"/>
          </a:p>
          <a:p>
            <a:pPr lvl="1"/>
            <a:endParaRPr lang="en-AU" sz="1400" dirty="0" smtClean="0"/>
          </a:p>
          <a:p>
            <a:pPr lvl="1"/>
            <a:endParaRPr lang="en-AU" sz="1400" dirty="0"/>
          </a:p>
          <a:p>
            <a:pPr marL="457200" lvl="1" indent="0">
              <a:buNone/>
            </a:pPr>
            <a:endParaRPr lang="en-AU" sz="1400" dirty="0" smtClean="0"/>
          </a:p>
          <a:p>
            <a:pPr marL="457200" lvl="1" indent="0">
              <a:buNone/>
            </a:pPr>
            <a:endParaRPr lang="en-AU" sz="1400" dirty="0" smtClean="0"/>
          </a:p>
          <a:p>
            <a:endParaRPr lang="en-AU" sz="1800" dirty="0"/>
          </a:p>
        </p:txBody>
      </p:sp>
      <p:pic>
        <p:nvPicPr>
          <p:cNvPr id="5122" name="Picture 2" descr="D:\Skydrive\Pictures\MicroArra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80312" y="2348880"/>
            <a:ext cx="1485900" cy="2657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3794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Molecular Diagnostics - NGS</a:t>
            </a:r>
            <a:endParaRPr lang="en-AU" dirty="0"/>
          </a:p>
        </p:txBody>
      </p:sp>
      <p:sp>
        <p:nvSpPr>
          <p:cNvPr id="3" name="Content Placeholder 2"/>
          <p:cNvSpPr>
            <a:spLocks noGrp="1"/>
          </p:cNvSpPr>
          <p:nvPr>
            <p:ph idx="1"/>
          </p:nvPr>
        </p:nvSpPr>
        <p:spPr>
          <a:xfrm>
            <a:off x="457200" y="1268760"/>
            <a:ext cx="5698976" cy="4857403"/>
          </a:xfrm>
        </p:spPr>
        <p:txBody>
          <a:bodyPr>
            <a:normAutofit lnSpcReduction="10000"/>
          </a:bodyPr>
          <a:lstStyle/>
          <a:p>
            <a:r>
              <a:rPr lang="en-AU" sz="1800" dirty="0" smtClean="0"/>
              <a:t>Sequencing </a:t>
            </a:r>
            <a:r>
              <a:rPr lang="en-AU" sz="1800" dirty="0"/>
              <a:t>of spatially separated, clonally amplified DNA templates or single DNA molecules is performed in a massively parallel manner.</a:t>
            </a:r>
            <a:endParaRPr lang="en-AU" sz="1800" dirty="0" smtClean="0"/>
          </a:p>
          <a:p>
            <a:r>
              <a:rPr lang="en-AU" sz="1800" dirty="0" smtClean="0"/>
              <a:t>Methods include </a:t>
            </a:r>
            <a:r>
              <a:rPr lang="en-AU" sz="1800" dirty="0"/>
              <a:t> genome, </a:t>
            </a:r>
            <a:r>
              <a:rPr lang="en-AU" sz="1800" dirty="0" err="1"/>
              <a:t>transcriptome</a:t>
            </a:r>
            <a:r>
              <a:rPr lang="en-AU" sz="1800" dirty="0"/>
              <a:t>, and </a:t>
            </a:r>
            <a:r>
              <a:rPr lang="en-AU" sz="1800" dirty="0" err="1"/>
              <a:t>methylome</a:t>
            </a:r>
            <a:r>
              <a:rPr lang="en-AU" sz="1800" dirty="0"/>
              <a:t> sequencing, </a:t>
            </a:r>
            <a:r>
              <a:rPr lang="en-AU" sz="1800" dirty="0" err="1"/>
              <a:t>metagenomics</a:t>
            </a:r>
            <a:r>
              <a:rPr lang="en-AU" sz="1800" dirty="0"/>
              <a:t>, characterization of protein-nucleic acid interactions, and targeted </a:t>
            </a:r>
            <a:r>
              <a:rPr lang="en-AU" sz="1800" dirty="0" err="1"/>
              <a:t>resequencing</a:t>
            </a:r>
            <a:r>
              <a:rPr lang="en-AU" sz="1800" dirty="0"/>
              <a:t> of multiple </a:t>
            </a:r>
            <a:r>
              <a:rPr lang="en-AU" sz="1800" dirty="0" smtClean="0"/>
              <a:t>genes</a:t>
            </a:r>
            <a:r>
              <a:rPr lang="en-AU" sz="1800" dirty="0"/>
              <a:t> and genome-wide association studies (GWAS</a:t>
            </a:r>
            <a:r>
              <a:rPr lang="en-AU" sz="1800" dirty="0" smtClean="0"/>
              <a:t>).</a:t>
            </a:r>
          </a:p>
          <a:p>
            <a:r>
              <a:rPr lang="en-AU" sz="1800" dirty="0"/>
              <a:t>A major application of NGS in testing for inherited disorders is in conditions such as congenital disorders of glycosylation, hypertrophic cardiomyopathy, developmental delay, neuromuscular disorders, retinitis </a:t>
            </a:r>
            <a:r>
              <a:rPr lang="en-AU" sz="1800" dirty="0" err="1"/>
              <a:t>pigmentosa</a:t>
            </a:r>
            <a:r>
              <a:rPr lang="en-AU" sz="1800" dirty="0"/>
              <a:t>, and seizure disorders in which the overlapping symptoms of multiple possible syndromes and many potentially affected genes can make an NGS </a:t>
            </a:r>
            <a:r>
              <a:rPr lang="en-AU" sz="1800" dirty="0" smtClean="0"/>
              <a:t>approach </a:t>
            </a:r>
            <a:r>
              <a:rPr lang="en-AU" sz="1800" dirty="0"/>
              <a:t>cost-effective</a:t>
            </a:r>
            <a:r>
              <a:rPr lang="en-AU" sz="1800" dirty="0" smtClean="0"/>
              <a:t>.</a:t>
            </a:r>
          </a:p>
          <a:p>
            <a:r>
              <a:rPr lang="en-AU" sz="1800" dirty="0">
                <a:hlinkClick r:id="rId3"/>
              </a:rPr>
              <a:t>http://jmd.amjpathol.org/article/S1525-1578(12)00175-4/fulltext</a:t>
            </a:r>
            <a:endParaRPr lang="en-AU" sz="1800" dirty="0"/>
          </a:p>
          <a:p>
            <a:endParaRPr lang="en-AU" sz="1800" dirty="0"/>
          </a:p>
        </p:txBody>
      </p:sp>
      <p:pic>
        <p:nvPicPr>
          <p:cNvPr id="4099" name="Picture 3" descr="D:\Skydrive\Pictures\IonTorren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56176" y="1412776"/>
            <a:ext cx="2771775" cy="4838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8597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3232" cy="994122"/>
          </a:xfrm>
        </p:spPr>
        <p:txBody>
          <a:bodyPr/>
          <a:lstStyle/>
          <a:p>
            <a:r>
              <a:rPr lang="en-AU" dirty="0" smtClean="0"/>
              <a:t>WGS Sequencing Pipeline</a:t>
            </a:r>
            <a:endParaRPr lang="en-AU"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899592" y="1556792"/>
            <a:ext cx="3297132" cy="4525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64514" y="1268760"/>
            <a:ext cx="4435294"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Oval 5"/>
          <p:cNvSpPr/>
          <p:nvPr/>
        </p:nvSpPr>
        <p:spPr>
          <a:xfrm>
            <a:off x="5796136" y="5301208"/>
            <a:ext cx="2144795"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2627784" y="6525344"/>
            <a:ext cx="4824536" cy="646331"/>
          </a:xfrm>
          <a:prstGeom prst="rect">
            <a:avLst/>
          </a:prstGeom>
          <a:noFill/>
        </p:spPr>
        <p:txBody>
          <a:bodyPr wrap="square" rtlCol="0">
            <a:spAutoFit/>
          </a:bodyPr>
          <a:lstStyle/>
          <a:p>
            <a:r>
              <a:rPr lang="en-AU" dirty="0">
                <a:hlinkClick r:id="rId5"/>
              </a:rPr>
              <a:t>http://</a:t>
            </a:r>
            <a:r>
              <a:rPr lang="en-AU" dirty="0" smtClean="0">
                <a:hlinkClick r:id="rId5"/>
              </a:rPr>
              <a:t>www.phgfoundation.org/file/10363</a:t>
            </a:r>
            <a:endParaRPr lang="en-AU" dirty="0" smtClean="0"/>
          </a:p>
          <a:p>
            <a:endParaRPr lang="en-AU" dirty="0"/>
          </a:p>
        </p:txBody>
      </p:sp>
    </p:spTree>
    <p:extLst>
      <p:ext uri="{BB962C8B-B14F-4D97-AF65-F5344CB8AC3E}">
        <p14:creationId xmlns:p14="http://schemas.microsoft.com/office/powerpoint/2010/main" val="3681263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31224" cy="994122"/>
          </a:xfrm>
        </p:spPr>
        <p:txBody>
          <a:bodyPr>
            <a:normAutofit/>
          </a:bodyPr>
          <a:lstStyle/>
          <a:p>
            <a:r>
              <a:rPr lang="en-AU" sz="1100" dirty="0"/>
              <a:t>Chapter 8: Example Genetic Test Laboratory Messages</a:t>
            </a:r>
            <a:br>
              <a:rPr lang="en-AU" sz="1100" dirty="0"/>
            </a:br>
            <a:r>
              <a:rPr lang="en-AU" sz="1100" dirty="0"/>
              <a:t>Page 42 HL7 V2 IG: Clinical Genomics; Fully LOINC-Qualified Genetic Variation Model, R2</a:t>
            </a:r>
            <a:br>
              <a:rPr lang="en-AU" sz="1100" dirty="0"/>
            </a:br>
            <a:r>
              <a:rPr lang="en-AU" sz="1100" dirty="0"/>
              <a:t>© 2013 Health Level Seven International. All rights reserved. March 2013</a:t>
            </a:r>
            <a:br>
              <a:rPr lang="en-AU" sz="1100" dirty="0"/>
            </a:br>
            <a:endParaRPr lang="en-AU" sz="1100"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 y="1700808"/>
            <a:ext cx="8229600" cy="421449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Oval 3"/>
          <p:cNvSpPr/>
          <p:nvPr/>
        </p:nvSpPr>
        <p:spPr>
          <a:xfrm>
            <a:off x="3203848" y="5165576"/>
            <a:ext cx="2016224" cy="495672"/>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Oval 4"/>
          <p:cNvSpPr/>
          <p:nvPr/>
        </p:nvSpPr>
        <p:spPr>
          <a:xfrm>
            <a:off x="3932312" y="4509120"/>
            <a:ext cx="1791816" cy="144016"/>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 name="Oval 6"/>
          <p:cNvSpPr/>
          <p:nvPr/>
        </p:nvSpPr>
        <p:spPr>
          <a:xfrm>
            <a:off x="3635896" y="4787092"/>
            <a:ext cx="1853973" cy="144016"/>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Oval 5"/>
          <p:cNvSpPr/>
          <p:nvPr/>
        </p:nvSpPr>
        <p:spPr>
          <a:xfrm>
            <a:off x="3779912" y="2708920"/>
            <a:ext cx="3312368" cy="28803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Oval 8"/>
          <p:cNvSpPr/>
          <p:nvPr/>
        </p:nvSpPr>
        <p:spPr>
          <a:xfrm>
            <a:off x="5724128" y="5642022"/>
            <a:ext cx="2664295" cy="379265"/>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p:cNvSpPr/>
          <p:nvPr/>
        </p:nvSpPr>
        <p:spPr>
          <a:xfrm>
            <a:off x="1043608" y="2420888"/>
            <a:ext cx="3312368" cy="28803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extBox 7"/>
          <p:cNvSpPr txBox="1"/>
          <p:nvPr/>
        </p:nvSpPr>
        <p:spPr>
          <a:xfrm>
            <a:off x="1455298" y="1187460"/>
            <a:ext cx="2477014" cy="369332"/>
          </a:xfrm>
          <a:prstGeom prst="rect">
            <a:avLst/>
          </a:prstGeom>
          <a:noFill/>
        </p:spPr>
        <p:txBody>
          <a:bodyPr wrap="square" rtlCol="0">
            <a:spAutoFit/>
          </a:bodyPr>
          <a:lstStyle/>
          <a:p>
            <a:r>
              <a:rPr lang="en-AU" dirty="0" smtClean="0">
                <a:solidFill>
                  <a:srgbClr val="7030A0"/>
                </a:solidFill>
              </a:rPr>
              <a:t>Current Use of SCT</a:t>
            </a:r>
            <a:endParaRPr lang="en-AU" dirty="0">
              <a:solidFill>
                <a:srgbClr val="7030A0"/>
              </a:solidFill>
            </a:endParaRPr>
          </a:p>
        </p:txBody>
      </p:sp>
      <p:cxnSp>
        <p:nvCxnSpPr>
          <p:cNvPr id="12" name="Straight Arrow Connector 11"/>
          <p:cNvCxnSpPr/>
          <p:nvPr/>
        </p:nvCxnSpPr>
        <p:spPr>
          <a:xfrm>
            <a:off x="3203848" y="1556792"/>
            <a:ext cx="0" cy="864096"/>
          </a:xfrm>
          <a:prstGeom prst="straightConnector1">
            <a:avLst/>
          </a:prstGeom>
          <a:ln>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203848" y="1556792"/>
            <a:ext cx="1872208" cy="1152128"/>
          </a:xfrm>
          <a:prstGeom prst="straightConnector1">
            <a:avLst/>
          </a:prstGeom>
          <a:ln>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187624" y="6165304"/>
            <a:ext cx="4896544" cy="369332"/>
          </a:xfrm>
          <a:prstGeom prst="rect">
            <a:avLst/>
          </a:prstGeom>
          <a:noFill/>
        </p:spPr>
        <p:txBody>
          <a:bodyPr wrap="square" rtlCol="0">
            <a:spAutoFit/>
          </a:bodyPr>
          <a:lstStyle/>
          <a:p>
            <a:r>
              <a:rPr lang="en-AU" dirty="0" smtClean="0">
                <a:solidFill>
                  <a:schemeClr val="accent2">
                    <a:lumMod val="75000"/>
                  </a:schemeClr>
                </a:solidFill>
              </a:rPr>
              <a:t>Future use of SCT (LOINC Collaboration)</a:t>
            </a:r>
            <a:endParaRPr lang="en-AU" dirty="0">
              <a:solidFill>
                <a:schemeClr val="accent2">
                  <a:lumMod val="75000"/>
                </a:schemeClr>
              </a:solidFill>
            </a:endParaRPr>
          </a:p>
        </p:txBody>
      </p:sp>
      <p:cxnSp>
        <p:nvCxnSpPr>
          <p:cNvPr id="17" name="Straight Arrow Connector 16"/>
          <p:cNvCxnSpPr>
            <a:stCxn id="15" idx="0"/>
            <a:endCxn id="5" idx="2"/>
          </p:cNvCxnSpPr>
          <p:nvPr/>
        </p:nvCxnSpPr>
        <p:spPr>
          <a:xfrm flipV="1">
            <a:off x="3635896" y="4581128"/>
            <a:ext cx="296416" cy="1584176"/>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0"/>
          </p:cNvCxnSpPr>
          <p:nvPr/>
        </p:nvCxnSpPr>
        <p:spPr>
          <a:xfrm flipV="1">
            <a:off x="3635896" y="5373216"/>
            <a:ext cx="384801" cy="792088"/>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15" idx="0"/>
          </p:cNvCxnSpPr>
          <p:nvPr/>
        </p:nvCxnSpPr>
        <p:spPr>
          <a:xfrm flipV="1">
            <a:off x="3635896" y="4849934"/>
            <a:ext cx="144016" cy="1315370"/>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5" idx="0"/>
            <a:endCxn id="9" idx="2"/>
          </p:cNvCxnSpPr>
          <p:nvPr/>
        </p:nvCxnSpPr>
        <p:spPr>
          <a:xfrm flipV="1">
            <a:off x="3635896" y="5831655"/>
            <a:ext cx="2088232" cy="333649"/>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5457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7624" y="1268760"/>
            <a:ext cx="5715075" cy="452596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Oval 3"/>
          <p:cNvSpPr/>
          <p:nvPr/>
        </p:nvSpPr>
        <p:spPr>
          <a:xfrm>
            <a:off x="3563888" y="620688"/>
            <a:ext cx="4752528" cy="5904656"/>
          </a:xfrm>
          <a:prstGeom prst="ellipse">
            <a:avLst/>
          </a:prstGeom>
          <a:no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 name="TextBox 4"/>
          <p:cNvSpPr txBox="1"/>
          <p:nvPr/>
        </p:nvSpPr>
        <p:spPr>
          <a:xfrm>
            <a:off x="1043608" y="404664"/>
            <a:ext cx="3168352" cy="646331"/>
          </a:xfrm>
          <a:prstGeom prst="rect">
            <a:avLst/>
          </a:prstGeom>
          <a:noFill/>
        </p:spPr>
        <p:txBody>
          <a:bodyPr wrap="square" rtlCol="0">
            <a:spAutoFit/>
          </a:bodyPr>
          <a:lstStyle/>
          <a:p>
            <a:r>
              <a:rPr lang="en-AU" dirty="0" smtClean="0"/>
              <a:t>Value sets to be converted to SNOMED CT concepts?</a:t>
            </a:r>
            <a:endParaRPr lang="en-AU" dirty="0"/>
          </a:p>
        </p:txBody>
      </p:sp>
      <p:cxnSp>
        <p:nvCxnSpPr>
          <p:cNvPr id="7" name="Straight Arrow Connector 6"/>
          <p:cNvCxnSpPr>
            <a:stCxn id="5" idx="3"/>
          </p:cNvCxnSpPr>
          <p:nvPr/>
        </p:nvCxnSpPr>
        <p:spPr>
          <a:xfrm>
            <a:off x="4211960" y="727830"/>
            <a:ext cx="432048" cy="323165"/>
          </a:xfrm>
          <a:prstGeom prst="straightConnector1">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49989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a:bodyPr>
          <a:lstStyle/>
          <a:p>
            <a:r>
              <a:rPr lang="en-AU" sz="2000" dirty="0" smtClean="0"/>
              <a:t>Molecular Findings in Current SNOMED CT – realignment required</a:t>
            </a:r>
            <a:endParaRPr lang="en-AU" sz="2000"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51720" y="1095041"/>
            <a:ext cx="5112568" cy="54589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5157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2400" dirty="0" smtClean="0"/>
              <a:t>Whole Genome Sequencing Vs SNP Arrays</a:t>
            </a:r>
            <a:endParaRPr lang="en-AU" sz="2400" dirty="0"/>
          </a:p>
        </p:txBody>
      </p:sp>
      <p:sp>
        <p:nvSpPr>
          <p:cNvPr id="3" name="Content Placeholder 2"/>
          <p:cNvSpPr>
            <a:spLocks noGrp="1"/>
          </p:cNvSpPr>
          <p:nvPr>
            <p:ph idx="1"/>
          </p:nvPr>
        </p:nvSpPr>
        <p:spPr/>
        <p:txBody>
          <a:bodyPr>
            <a:normAutofit fontScale="70000" lnSpcReduction="20000"/>
          </a:bodyPr>
          <a:lstStyle/>
          <a:p>
            <a:endParaRPr lang="en-AU" dirty="0" smtClean="0"/>
          </a:p>
          <a:p>
            <a:r>
              <a:rPr lang="en-AU" dirty="0" smtClean="0"/>
              <a:t>a </a:t>
            </a:r>
            <a:r>
              <a:rPr lang="en-AU" dirty="0"/>
              <a:t>low-frequency variant </a:t>
            </a:r>
            <a:r>
              <a:rPr lang="en-AU" dirty="0" smtClean="0"/>
              <a:t>in </a:t>
            </a:r>
            <a:r>
              <a:rPr lang="en-AU" i="1" dirty="0" smtClean="0"/>
              <a:t>HNF1A</a:t>
            </a:r>
            <a:r>
              <a:rPr lang="en-AU" dirty="0"/>
              <a:t> — present in 2 percent of type 2 diabetes cases and 0.4 percent of healthy controls — quintupled risk of type 2 diabetes, the largest effect ever observed for a type 2 diabetes variant found in more than 0.1 percent of the population. The variant was found only in people who live in Mexico or the southern U.S. and identify as Latino. It was </a:t>
            </a:r>
            <a:r>
              <a:rPr lang="en-AU" b="1" dirty="0"/>
              <a:t>not found </a:t>
            </a:r>
            <a:r>
              <a:rPr lang="en-AU" dirty="0"/>
              <a:t>in publicly available genetic databases, including 1000 Genomes, </a:t>
            </a:r>
            <a:r>
              <a:rPr lang="en-AU" dirty="0" err="1"/>
              <a:t>Exome</a:t>
            </a:r>
            <a:r>
              <a:rPr lang="en-AU" dirty="0"/>
              <a:t> Sequencing Project, and </a:t>
            </a:r>
            <a:r>
              <a:rPr lang="en-AU" dirty="0" err="1"/>
              <a:t>dbSNP</a:t>
            </a:r>
            <a:r>
              <a:rPr lang="en-AU" dirty="0"/>
              <a:t>. Therefore, we would have missed this variant even if we had used the latest genotyping array technology and imputed (</a:t>
            </a:r>
            <a:r>
              <a:rPr lang="en-AU" i="1" dirty="0"/>
              <a:t>i.e.</a:t>
            </a:r>
            <a:r>
              <a:rPr lang="en-AU" dirty="0"/>
              <a:t>, inferred the presence of) variants that were not directly genotyped</a:t>
            </a:r>
            <a:r>
              <a:rPr lang="en-AU" dirty="0" smtClean="0"/>
              <a:t>.</a:t>
            </a:r>
          </a:p>
          <a:p>
            <a:pPr marL="0" indent="0">
              <a:buNone/>
            </a:pPr>
            <a:r>
              <a:rPr lang="en-AU" sz="2600" dirty="0">
                <a:hlinkClick r:id="rId3"/>
              </a:rPr>
              <a:t>http://genomesunzipped.org/2014/06/a-rare-variant-in-mexico-with-far-reaching-implications.php#more-5725</a:t>
            </a:r>
            <a:endParaRPr lang="en-AU" sz="2600" dirty="0"/>
          </a:p>
          <a:p>
            <a:endParaRPr lang="en-AU" dirty="0" smtClean="0"/>
          </a:p>
          <a:p>
            <a:endParaRPr lang="en-AU" dirty="0"/>
          </a:p>
          <a:p>
            <a:endParaRPr lang="en-AU" dirty="0"/>
          </a:p>
        </p:txBody>
      </p:sp>
    </p:spTree>
    <p:extLst>
      <p:ext uri="{BB962C8B-B14F-4D97-AF65-F5344CB8AC3E}">
        <p14:creationId xmlns:p14="http://schemas.microsoft.com/office/powerpoint/2010/main" val="3141325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p:cNvSpPr>
          <p:nvPr>
            <p:ph type="title"/>
          </p:nvPr>
        </p:nvSpPr>
        <p:spPr>
          <a:xfrm>
            <a:off x="892969" y="178595"/>
            <a:ext cx="7366992" cy="875109"/>
          </a:xfrm>
          <a:prstGeom prst="rect">
            <a:avLst/>
          </a:prstGeom>
        </p:spPr>
        <p:txBody>
          <a:bodyPr>
            <a:normAutofit/>
          </a:bodyPr>
          <a:lstStyle>
            <a:lvl1pPr>
              <a:defRPr>
                <a:latin typeface="Gill Sans Light"/>
                <a:ea typeface="Gill Sans Light"/>
                <a:cs typeface="Gill Sans Light"/>
                <a:sym typeface="Gill Sans Light"/>
              </a:defRPr>
            </a:lvl1pPr>
          </a:lstStyle>
          <a:p>
            <a:pPr lvl="0">
              <a:defRPr sz="1800"/>
            </a:pPr>
            <a:r>
              <a:rPr sz="4400" dirty="0" err="1"/>
              <a:t>Tumour</a:t>
            </a:r>
            <a:r>
              <a:rPr sz="4400" dirty="0"/>
              <a:t> classification</a:t>
            </a:r>
          </a:p>
        </p:txBody>
      </p:sp>
      <p:pic>
        <p:nvPicPr>
          <p:cNvPr id="36" name="pasted-image.tif"/>
          <p:cNvPicPr/>
          <p:nvPr/>
        </p:nvPicPr>
        <p:blipFill>
          <a:blip r:embed="rId2">
            <a:extLst/>
          </a:blip>
          <a:stretch>
            <a:fillRect/>
          </a:stretch>
        </p:blipFill>
        <p:spPr>
          <a:xfrm>
            <a:off x="554393" y="1481869"/>
            <a:ext cx="8448204" cy="2897206"/>
          </a:xfrm>
          <a:prstGeom prst="rect">
            <a:avLst/>
          </a:prstGeom>
          <a:ln w="12700">
            <a:miter lim="400000"/>
          </a:ln>
        </p:spPr>
      </p:pic>
      <p:sp>
        <p:nvSpPr>
          <p:cNvPr id="37" name="Shape 37"/>
          <p:cNvSpPr/>
          <p:nvPr/>
        </p:nvSpPr>
        <p:spPr>
          <a:xfrm>
            <a:off x="4960895" y="2880835"/>
            <a:ext cx="313337" cy="281327"/>
          </a:xfrm>
          <a:prstGeom prst="rect">
            <a:avLst/>
          </a:prstGeom>
          <a:ln w="12700">
            <a:miter lim="400000"/>
          </a:ln>
          <a:extLst>
            <a:ext uri="{C572A759-6A51-4108-AA02-DFA0A04FC94B}">
              <ma14:wrappingTextBoxFlag xmlns="" xmlns:ma14="http://schemas.microsoft.com/office/mac/drawingml/2011/main" val="1"/>
            </a:ext>
          </a:extLst>
        </p:spPr>
        <p:txBody>
          <a:bodyPr wrap="none" lIns="0" tIns="0" rIns="0" bIns="0" anchor="ctr">
            <a:spAutoFit/>
          </a:bodyPr>
          <a:lstStyle>
            <a:lvl1pPr algn="l" defTabSz="457200">
              <a:defRPr sz="2500">
                <a:latin typeface="Helvetica"/>
                <a:ea typeface="Helvetica"/>
                <a:cs typeface="Helvetica"/>
                <a:sym typeface="Helvetica"/>
              </a:defRPr>
            </a:lvl1pPr>
          </a:lstStyle>
          <a:p>
            <a:pPr>
              <a:defRPr sz="1800"/>
            </a:pPr>
            <a:r>
              <a:rPr sz="1800" kern="0">
                <a:solidFill>
                  <a:sysClr val="windowText" lastClr="000000"/>
                </a:solidFill>
              </a:rPr>
              <a:t>VS</a:t>
            </a:r>
          </a:p>
        </p:txBody>
      </p:sp>
      <p:pic>
        <p:nvPicPr>
          <p:cNvPr id="38" name="droppedImage.png"/>
          <p:cNvPicPr/>
          <p:nvPr/>
        </p:nvPicPr>
        <p:blipFill>
          <a:blip r:embed="rId3">
            <a:extLst/>
          </a:blip>
          <a:stretch>
            <a:fillRect/>
          </a:stretch>
        </p:blipFill>
        <p:spPr>
          <a:xfrm>
            <a:off x="607515" y="4580912"/>
            <a:ext cx="7937900" cy="1455540"/>
          </a:xfrm>
          <a:prstGeom prst="rect">
            <a:avLst/>
          </a:prstGeom>
          <a:ln w="12700">
            <a:miter lim="400000"/>
          </a:ln>
        </p:spPr>
      </p:pic>
      <p:sp>
        <p:nvSpPr>
          <p:cNvPr id="2" name="TextBox 1"/>
          <p:cNvSpPr txBox="1"/>
          <p:nvPr/>
        </p:nvSpPr>
        <p:spPr>
          <a:xfrm>
            <a:off x="921303" y="6161141"/>
            <a:ext cx="7467121" cy="7489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defTabSz="584200" latinLnBrk="1" hangingPunct="0"/>
            <a:r>
              <a:rPr lang="en-AU" sz="1400" i="1" dirty="0" smtClean="0">
                <a:solidFill>
                  <a:srgbClr val="000000"/>
                </a:solidFill>
                <a:sym typeface="Helvetica Light"/>
              </a:rPr>
              <a:t>Used with kind permission of</a:t>
            </a:r>
            <a:r>
              <a:rPr kumimoji="0" lang="en-AU" sz="1400" b="0" i="1" u="none" strike="noStrike" cap="none" spc="0" normalizeH="0" baseline="0" dirty="0" smtClean="0">
                <a:ln>
                  <a:noFill/>
                </a:ln>
                <a:solidFill>
                  <a:srgbClr val="000000"/>
                </a:solidFill>
                <a:effectLst/>
                <a:uFillTx/>
                <a:sym typeface="Helvetica Light"/>
              </a:rPr>
              <a:t> </a:t>
            </a:r>
            <a:r>
              <a:rPr lang="en-AU" sz="1400" i="1" dirty="0"/>
              <a:t>Prof Stephen B Fox</a:t>
            </a:r>
            <a:br>
              <a:rPr lang="en-AU" sz="1400" i="1" dirty="0"/>
            </a:br>
            <a:r>
              <a:rPr lang="en-AU" sz="1400" i="1" dirty="0" smtClean="0"/>
              <a:t>Director </a:t>
            </a:r>
            <a:r>
              <a:rPr lang="en-AU" sz="1400" i="1" dirty="0"/>
              <a:t>of Pathology</a:t>
            </a:r>
            <a:br>
              <a:rPr lang="en-AU" sz="1400" i="1" dirty="0"/>
            </a:br>
            <a:r>
              <a:rPr lang="en-AU" sz="1400" i="1" dirty="0"/>
              <a:t>Peter </a:t>
            </a:r>
            <a:r>
              <a:rPr lang="en-AU" sz="1400" i="1" dirty="0" err="1" smtClean="0"/>
              <a:t>MacCallum</a:t>
            </a:r>
            <a:r>
              <a:rPr lang="en-AU" sz="1400" i="1" dirty="0" smtClean="0"/>
              <a:t> Cancer Centre, Melbourne, Australia.</a:t>
            </a:r>
            <a:endParaRPr kumimoji="0" lang="en-AU" sz="1400" b="0" i="1" u="none" strike="noStrike" cap="none" spc="0" normalizeH="0" baseline="0" dirty="0">
              <a:ln>
                <a:noFill/>
              </a:ln>
              <a:solidFill>
                <a:srgbClr val="000000"/>
              </a:solidFill>
              <a:effectLst/>
              <a:uFillTx/>
              <a:sym typeface="Helvetica Light"/>
            </a:endParaRPr>
          </a:p>
        </p:txBody>
      </p:sp>
    </p:spTree>
    <p:extLst>
      <p:ext uri="{BB962C8B-B14F-4D97-AF65-F5344CB8AC3E}">
        <p14:creationId xmlns:p14="http://schemas.microsoft.com/office/powerpoint/2010/main" val="334512981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31224" cy="778098"/>
          </a:xfrm>
        </p:spPr>
        <p:txBody>
          <a:bodyPr>
            <a:normAutofit/>
          </a:bodyPr>
          <a:lstStyle/>
          <a:p>
            <a:r>
              <a:rPr lang="en-AU" sz="3200" dirty="0" smtClean="0"/>
              <a:t>Treatable Tumour Copy Number Changes</a:t>
            </a:r>
            <a:endParaRPr lang="en-AU" sz="3200" dirty="0"/>
          </a:p>
        </p:txBody>
      </p:sp>
      <p:pic>
        <p:nvPicPr>
          <p:cNvPr id="1027" name="Picture 3"/>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1196752"/>
            <a:ext cx="8507288" cy="4987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430663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301006"/>
          </a:xfrm>
        </p:spPr>
        <p:txBody>
          <a:bodyPr>
            <a:normAutofit fontScale="90000"/>
          </a:bodyPr>
          <a:lstStyle/>
          <a:p>
            <a:r>
              <a:rPr lang="en-AU" sz="1600" dirty="0"/>
              <a:t>Chapter 8: Example Genetic Test Laboratory Messages</a:t>
            </a:r>
            <a:br>
              <a:rPr lang="en-AU" sz="1600" dirty="0"/>
            </a:br>
            <a:r>
              <a:rPr lang="en-AU" sz="1600" dirty="0"/>
              <a:t>Page 42 HL7 V2 IG: Clinical Genomics; Fully LOINC-Qualified Genetic Variation Model, R2</a:t>
            </a:r>
            <a:br>
              <a:rPr lang="en-AU" sz="1600" dirty="0"/>
            </a:br>
            <a:r>
              <a:rPr lang="en-AU" sz="1600" dirty="0"/>
              <a:t>© 2013 Health Level Seven International. All rights reserved. March 2013</a:t>
            </a:r>
            <a:r>
              <a:rPr lang="en-AU" dirty="0"/>
              <a:t/>
            </a:r>
            <a:br>
              <a:rPr lang="en-AU" dirty="0"/>
            </a:br>
            <a:endParaRPr lang="en-AU" dirty="0"/>
          </a:p>
        </p:txBody>
      </p:sp>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57200" y="2943187"/>
            <a:ext cx="8229600" cy="1839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Oval 3"/>
          <p:cNvSpPr/>
          <p:nvPr/>
        </p:nvSpPr>
        <p:spPr>
          <a:xfrm>
            <a:off x="1475656" y="4005064"/>
            <a:ext cx="4032448" cy="432048"/>
          </a:xfrm>
          <a:prstGeom prst="ellipse">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6" name="Straight Arrow Connector 5"/>
          <p:cNvCxnSpPr/>
          <p:nvPr/>
        </p:nvCxnSpPr>
        <p:spPr>
          <a:xfrm>
            <a:off x="3923928" y="2204864"/>
            <a:ext cx="648072" cy="1800200"/>
          </a:xfrm>
          <a:prstGeom prst="straightConnector1">
            <a:avLst/>
          </a:prstGeom>
          <a:ln>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167844" y="1835532"/>
            <a:ext cx="2808312" cy="369332"/>
          </a:xfrm>
          <a:prstGeom prst="rect">
            <a:avLst/>
          </a:prstGeom>
          <a:noFill/>
        </p:spPr>
        <p:txBody>
          <a:bodyPr wrap="square" rtlCol="0">
            <a:spAutoFit/>
          </a:bodyPr>
          <a:lstStyle/>
          <a:p>
            <a:r>
              <a:rPr lang="en-AU" dirty="0" smtClean="0">
                <a:solidFill>
                  <a:schemeClr val="accent2">
                    <a:lumMod val="75000"/>
                  </a:schemeClr>
                </a:solidFill>
              </a:rPr>
              <a:t>Potential for SCT</a:t>
            </a:r>
            <a:endParaRPr lang="en-AU" dirty="0">
              <a:solidFill>
                <a:schemeClr val="accent2">
                  <a:lumMod val="75000"/>
                </a:schemeClr>
              </a:solidFill>
            </a:endParaRPr>
          </a:p>
        </p:txBody>
      </p:sp>
    </p:spTree>
    <p:extLst>
      <p:ext uri="{BB962C8B-B14F-4D97-AF65-F5344CB8AC3E}">
        <p14:creationId xmlns:p14="http://schemas.microsoft.com/office/powerpoint/2010/main" val="1998404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New Challenges : Molecular Pathology</a:t>
            </a:r>
            <a:endParaRPr lang="en-AU" dirty="0"/>
          </a:p>
        </p:txBody>
      </p:sp>
      <p:sp>
        <p:nvSpPr>
          <p:cNvPr id="3" name="Content Placeholder 2"/>
          <p:cNvSpPr>
            <a:spLocks noGrp="1"/>
          </p:cNvSpPr>
          <p:nvPr>
            <p:ph idx="1"/>
          </p:nvPr>
        </p:nvSpPr>
        <p:spPr/>
        <p:txBody>
          <a:bodyPr/>
          <a:lstStyle/>
          <a:p>
            <a:r>
              <a:rPr lang="en-AU" dirty="0" err="1" smtClean="0"/>
              <a:t>Pyrosequencing</a:t>
            </a:r>
            <a:endParaRPr lang="en-AU" dirty="0" smtClean="0"/>
          </a:p>
          <a:p>
            <a:r>
              <a:rPr lang="en-AU" dirty="0" smtClean="0"/>
              <a:t>Array Karyotype</a:t>
            </a:r>
          </a:p>
          <a:p>
            <a:r>
              <a:rPr lang="en-AU" dirty="0" smtClean="0"/>
              <a:t>Next Gen Sequencing / Massively Parallel Sequencing</a:t>
            </a:r>
          </a:p>
          <a:p>
            <a:r>
              <a:rPr lang="en-AU" dirty="0" smtClean="0"/>
              <a:t>Methylation testing</a:t>
            </a:r>
          </a:p>
          <a:p>
            <a:r>
              <a:rPr lang="en-AU" dirty="0" err="1" smtClean="0"/>
              <a:t>Pharmecogenomics</a:t>
            </a:r>
            <a:endParaRPr lang="en-AU" dirty="0"/>
          </a:p>
        </p:txBody>
      </p:sp>
    </p:spTree>
    <p:extLst>
      <p:ext uri="{BB962C8B-B14F-4D97-AF65-F5344CB8AC3E}">
        <p14:creationId xmlns:p14="http://schemas.microsoft.com/office/powerpoint/2010/main" val="2687696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15200" cy="850106"/>
          </a:xfrm>
        </p:spPr>
        <p:txBody>
          <a:bodyPr/>
          <a:lstStyle/>
          <a:p>
            <a:r>
              <a:rPr lang="en-AU" dirty="0" smtClean="0"/>
              <a:t>Microbial Genomics</a:t>
            </a:r>
            <a:endParaRPr lang="en-AU" dirty="0"/>
          </a:p>
        </p:txBody>
      </p:sp>
      <p:sp>
        <p:nvSpPr>
          <p:cNvPr id="3" name="Content Placeholder 2"/>
          <p:cNvSpPr>
            <a:spLocks noGrp="1"/>
          </p:cNvSpPr>
          <p:nvPr>
            <p:ph idx="1"/>
          </p:nvPr>
        </p:nvSpPr>
        <p:spPr>
          <a:xfrm>
            <a:off x="457200" y="1268760"/>
            <a:ext cx="3610744" cy="4536505"/>
          </a:xfrm>
        </p:spPr>
        <p:txBody>
          <a:bodyPr>
            <a:normAutofit fontScale="92500" lnSpcReduction="10000"/>
          </a:bodyPr>
          <a:lstStyle/>
          <a:p>
            <a:endParaRPr lang="en-AU" sz="2000" dirty="0" smtClean="0"/>
          </a:p>
          <a:p>
            <a:r>
              <a:rPr lang="en-AU" sz="2000" dirty="0" smtClean="0"/>
              <a:t>Rapid testing for antimicrobial resistance with </a:t>
            </a:r>
            <a:r>
              <a:rPr lang="en-AU" sz="2000" dirty="0" err="1" smtClean="0"/>
              <a:t>MicroArrays</a:t>
            </a:r>
            <a:r>
              <a:rPr lang="en-AU" sz="2000" dirty="0" smtClean="0"/>
              <a:t> (</a:t>
            </a:r>
            <a:r>
              <a:rPr lang="en-AU" sz="2000" dirty="0" err="1" smtClean="0"/>
              <a:t>mecA</a:t>
            </a:r>
            <a:r>
              <a:rPr lang="en-AU" sz="2000" dirty="0" smtClean="0"/>
              <a:t>, </a:t>
            </a:r>
            <a:r>
              <a:rPr lang="en-AU" sz="2000" dirty="0" err="1" smtClean="0"/>
              <a:t>acrRAB</a:t>
            </a:r>
            <a:r>
              <a:rPr lang="en-AU" sz="2000" dirty="0" smtClean="0"/>
              <a:t>, </a:t>
            </a:r>
            <a:r>
              <a:rPr lang="en-AU" sz="2000" dirty="0" err="1" smtClean="0"/>
              <a:t>folP</a:t>
            </a:r>
            <a:r>
              <a:rPr lang="en-AU" sz="2000" dirty="0" smtClean="0"/>
              <a:t>)  =&gt; Implication on modelling in reports</a:t>
            </a:r>
          </a:p>
          <a:p>
            <a:r>
              <a:rPr lang="en-AU" sz="2000" dirty="0" smtClean="0">
                <a:solidFill>
                  <a:schemeClr val="accent6">
                    <a:lumMod val="75000"/>
                  </a:schemeClr>
                </a:solidFill>
              </a:rPr>
              <a:t>Identification </a:t>
            </a:r>
            <a:r>
              <a:rPr lang="en-AU" sz="2000" dirty="0">
                <a:solidFill>
                  <a:schemeClr val="accent6">
                    <a:lumMod val="75000"/>
                  </a:schemeClr>
                </a:solidFill>
              </a:rPr>
              <a:t>of </a:t>
            </a:r>
            <a:r>
              <a:rPr lang="en-AU" sz="2000" dirty="0" smtClean="0">
                <a:solidFill>
                  <a:schemeClr val="accent6">
                    <a:lumMod val="75000"/>
                  </a:schemeClr>
                </a:solidFill>
              </a:rPr>
              <a:t>'high </a:t>
            </a:r>
            <a:r>
              <a:rPr lang="en-AU" sz="2000" dirty="0">
                <a:solidFill>
                  <a:schemeClr val="accent6">
                    <a:lumMod val="75000"/>
                  </a:schemeClr>
                </a:solidFill>
              </a:rPr>
              <a:t>risk' resistant clones </a:t>
            </a:r>
            <a:endParaRPr lang="en-AU" sz="2000" dirty="0" smtClean="0">
              <a:solidFill>
                <a:schemeClr val="accent6">
                  <a:lumMod val="75000"/>
                </a:schemeClr>
              </a:solidFill>
            </a:endParaRPr>
          </a:p>
          <a:p>
            <a:r>
              <a:rPr lang="en-AU" sz="2000" dirty="0" smtClean="0"/>
              <a:t>Analysis of potential </a:t>
            </a:r>
            <a:r>
              <a:rPr lang="en-AU" sz="2000" dirty="0"/>
              <a:t>targets for new antimicrobial agents </a:t>
            </a:r>
            <a:r>
              <a:rPr lang="en-AU" sz="2000" dirty="0" smtClean="0"/>
              <a:t>e.g. </a:t>
            </a:r>
            <a:r>
              <a:rPr lang="en-AU" sz="2000" dirty="0"/>
              <a:t>enzymes involved in biosynthetic </a:t>
            </a:r>
            <a:r>
              <a:rPr lang="en-AU" sz="2000" dirty="0" smtClean="0"/>
              <a:t>pathways</a:t>
            </a:r>
          </a:p>
          <a:p>
            <a:r>
              <a:rPr lang="en-AU" sz="2000" dirty="0" smtClean="0">
                <a:solidFill>
                  <a:schemeClr val="accent6">
                    <a:lumMod val="75000"/>
                  </a:schemeClr>
                </a:solidFill>
              </a:rPr>
              <a:t>Identification of gene </a:t>
            </a:r>
            <a:r>
              <a:rPr lang="en-AU" sz="2000" dirty="0">
                <a:solidFill>
                  <a:schemeClr val="accent6">
                    <a:lumMod val="75000"/>
                  </a:schemeClr>
                </a:solidFill>
              </a:rPr>
              <a:t>clusters </a:t>
            </a:r>
            <a:r>
              <a:rPr lang="en-AU" sz="2000" dirty="0" smtClean="0">
                <a:solidFill>
                  <a:schemeClr val="accent6">
                    <a:lumMod val="75000"/>
                  </a:schemeClr>
                </a:solidFill>
              </a:rPr>
              <a:t>in organisms for </a:t>
            </a:r>
            <a:r>
              <a:rPr lang="en-AU" sz="2000" dirty="0">
                <a:solidFill>
                  <a:schemeClr val="accent6">
                    <a:lumMod val="75000"/>
                  </a:schemeClr>
                </a:solidFill>
              </a:rPr>
              <a:t>synthesis of </a:t>
            </a:r>
            <a:r>
              <a:rPr lang="en-AU" sz="2000" dirty="0" smtClean="0">
                <a:solidFill>
                  <a:schemeClr val="accent6">
                    <a:lumMod val="75000"/>
                  </a:schemeClr>
                </a:solidFill>
              </a:rPr>
              <a:t>novel antimicrobials </a:t>
            </a:r>
            <a:r>
              <a:rPr lang="en-AU" sz="2000" dirty="0" err="1" smtClean="0">
                <a:solidFill>
                  <a:schemeClr val="accent6">
                    <a:lumMod val="75000"/>
                  </a:schemeClr>
                </a:solidFill>
              </a:rPr>
              <a:t>e.g</a:t>
            </a:r>
            <a:r>
              <a:rPr lang="en-AU" sz="2000" dirty="0" smtClean="0">
                <a:solidFill>
                  <a:schemeClr val="accent6">
                    <a:lumMod val="75000"/>
                  </a:schemeClr>
                </a:solidFill>
              </a:rPr>
              <a:t> </a:t>
            </a:r>
            <a:r>
              <a:rPr lang="en-AU" sz="2000" dirty="0" err="1" smtClean="0">
                <a:solidFill>
                  <a:schemeClr val="accent6">
                    <a:lumMod val="75000"/>
                  </a:schemeClr>
                </a:solidFill>
              </a:rPr>
              <a:t>turbomycins</a:t>
            </a:r>
            <a:r>
              <a:rPr lang="en-AU" sz="2000" dirty="0" smtClean="0">
                <a:solidFill>
                  <a:schemeClr val="accent6">
                    <a:lumMod val="75000"/>
                  </a:schemeClr>
                </a:solidFill>
              </a:rPr>
              <a:t> </a:t>
            </a:r>
            <a:r>
              <a:rPr lang="en-AU" sz="2000" dirty="0">
                <a:solidFill>
                  <a:schemeClr val="accent6">
                    <a:lumMod val="75000"/>
                  </a:schemeClr>
                </a:solidFill>
              </a:rPr>
              <a:t>A and B</a:t>
            </a:r>
            <a:endParaRPr lang="en-AU" sz="2000" dirty="0" smtClean="0">
              <a:solidFill>
                <a:schemeClr val="accent6">
                  <a:lumMod val="75000"/>
                </a:schemeClr>
              </a:solidFill>
            </a:endParaRPr>
          </a:p>
          <a:p>
            <a:pPr marL="0" indent="0">
              <a:buNone/>
            </a:pPr>
            <a:endParaRPr lang="en-AU" sz="2000" dirty="0" smtClean="0">
              <a:hlinkClick r:id="rId3"/>
            </a:endParaRPr>
          </a:p>
          <a:p>
            <a:endParaRPr lang="en-AU" dirty="0">
              <a:hlinkClick r:id="rId3"/>
            </a:endParaRPr>
          </a:p>
          <a:p>
            <a:endParaRPr lang="en-AU" dirty="0" smtClean="0">
              <a:hlinkClick r:id="rId3"/>
            </a:endParaRPr>
          </a:p>
          <a:p>
            <a:endParaRPr lang="en-AU" dirty="0" smtClean="0">
              <a:hlinkClick r:id="rId3"/>
            </a:endParaRPr>
          </a:p>
          <a:p>
            <a:endParaRPr lang="en-AU"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67944" y="1772816"/>
            <a:ext cx="4914900" cy="3629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0852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0565" y="171224"/>
            <a:ext cx="6372225" cy="2152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AU" dirty="0" smtClean="0"/>
              <a:t>Genetic Testing - </a:t>
            </a:r>
            <a:r>
              <a:rPr lang="en-AU" dirty="0" err="1" smtClean="0"/>
              <a:t>Pyrosequencing</a:t>
            </a:r>
            <a:endParaRPr lang="en-AU" dirty="0"/>
          </a:p>
        </p:txBody>
      </p:sp>
      <p:sp>
        <p:nvSpPr>
          <p:cNvPr id="3" name="Content Placeholder 2"/>
          <p:cNvSpPr>
            <a:spLocks noGrp="1"/>
          </p:cNvSpPr>
          <p:nvPr>
            <p:ph idx="1"/>
          </p:nvPr>
        </p:nvSpPr>
        <p:spPr>
          <a:xfrm>
            <a:off x="501878" y="2437652"/>
            <a:ext cx="8229600" cy="4205064"/>
          </a:xfrm>
        </p:spPr>
        <p:txBody>
          <a:bodyPr>
            <a:normAutofit/>
          </a:bodyPr>
          <a:lstStyle/>
          <a:p>
            <a:r>
              <a:rPr lang="en-AU" dirty="0"/>
              <a:t> </a:t>
            </a:r>
            <a:r>
              <a:rPr lang="en-AU" sz="2400" dirty="0"/>
              <a:t>PYROSEQUENCING technology is a unique method for short-read DNA sequencing</a:t>
            </a:r>
            <a:r>
              <a:rPr lang="en-AU" sz="2400" dirty="0" smtClean="0"/>
              <a:t>, Allele </a:t>
            </a:r>
            <a:r>
              <a:rPr lang="en-AU" sz="2400" dirty="0"/>
              <a:t>Quantification and mutation/SNP analysis. Its ease of use, sequence validation and flexibility make it ideally suited for applied genomics research including molecular applications for disease diagnosis, clinical prognosis and pharmacogenomics testing. Typical run times are 10 minutes for 96 samples and approximately 30 to 45 minutes for sequence analysis applications that routinely provide 30 to 50 bases of sequence information. </a:t>
            </a:r>
          </a:p>
        </p:txBody>
      </p:sp>
      <p:sp>
        <p:nvSpPr>
          <p:cNvPr id="4" name="TextBox 3"/>
          <p:cNvSpPr txBox="1"/>
          <p:nvPr/>
        </p:nvSpPr>
        <p:spPr>
          <a:xfrm>
            <a:off x="1619672" y="6023651"/>
            <a:ext cx="5994013" cy="646331"/>
          </a:xfrm>
          <a:prstGeom prst="rect">
            <a:avLst/>
          </a:prstGeom>
          <a:noFill/>
        </p:spPr>
        <p:txBody>
          <a:bodyPr wrap="none" rtlCol="0">
            <a:spAutoFit/>
          </a:bodyPr>
          <a:lstStyle/>
          <a:p>
            <a:r>
              <a:rPr lang="en-AU" dirty="0" smtClean="0"/>
              <a:t>Source: </a:t>
            </a:r>
            <a:r>
              <a:rPr lang="en-AU" dirty="0" smtClean="0">
                <a:hlinkClick r:id="rId4"/>
              </a:rPr>
              <a:t>http</a:t>
            </a:r>
            <a:r>
              <a:rPr lang="en-AU" dirty="0">
                <a:hlinkClick r:id="rId4"/>
              </a:rPr>
              <a:t>://</a:t>
            </a:r>
            <a:r>
              <a:rPr lang="en-AU" dirty="0" smtClean="0">
                <a:hlinkClick r:id="rId4"/>
              </a:rPr>
              <a:t>genoseq.ucla.edu/action/view/Pyrosequencing</a:t>
            </a:r>
            <a:endParaRPr lang="en-AU" dirty="0" smtClean="0"/>
          </a:p>
          <a:p>
            <a:endParaRPr lang="en-AU" dirty="0"/>
          </a:p>
        </p:txBody>
      </p:sp>
    </p:spTree>
    <p:extLst>
      <p:ext uri="{BB962C8B-B14F-4D97-AF65-F5344CB8AC3E}">
        <p14:creationId xmlns:p14="http://schemas.microsoft.com/office/powerpoint/2010/main" val="30084199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1835696" y="3996506"/>
            <a:ext cx="1152128" cy="51261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p:txBody>
          <a:bodyPr/>
          <a:lstStyle/>
          <a:p>
            <a:r>
              <a:rPr lang="en-AU" dirty="0" smtClean="0"/>
              <a:t>Genetics Results : HFE</a:t>
            </a:r>
            <a:endParaRPr lang="en-AU" dirty="0"/>
          </a:p>
        </p:txBody>
      </p:sp>
      <p:sp>
        <p:nvSpPr>
          <p:cNvPr id="3" name="Content Placeholder 2"/>
          <p:cNvSpPr>
            <a:spLocks noGrp="1"/>
          </p:cNvSpPr>
          <p:nvPr>
            <p:ph idx="1"/>
          </p:nvPr>
        </p:nvSpPr>
        <p:spPr/>
        <p:txBody>
          <a:bodyPr>
            <a:normAutofit/>
          </a:bodyPr>
          <a:lstStyle/>
          <a:p>
            <a:r>
              <a:rPr lang="en-AU" sz="1400" dirty="0" smtClean="0"/>
              <a:t>In </a:t>
            </a:r>
            <a:r>
              <a:rPr lang="en-AU" sz="1400" dirty="0"/>
              <a:t>patients with hereditary hemochromatosis (HFE1; </a:t>
            </a:r>
            <a:r>
              <a:rPr lang="en-AU" sz="1400" dirty="0">
                <a:hlinkClick r:id="rId3"/>
              </a:rPr>
              <a:t>235200</a:t>
            </a:r>
            <a:r>
              <a:rPr lang="en-AU" sz="1400" dirty="0"/>
              <a:t>), </a:t>
            </a:r>
            <a:r>
              <a:rPr lang="en-AU" sz="1400" dirty="0" err="1"/>
              <a:t>Feder</a:t>
            </a:r>
            <a:r>
              <a:rPr lang="en-AU" sz="1400" dirty="0"/>
              <a:t> et al. (1996) identified 2 mutations in the HFE gene (C282Y, 613609.0001 and H63D, 613609.0002). The C282Y mutation was detected in 85% of all HFE chromosomes, indicating that in their population 83% of hemochromatosis cases are related to C282Y </a:t>
            </a:r>
            <a:r>
              <a:rPr lang="en-AU" sz="1400" dirty="0" err="1"/>
              <a:t>homozygosity</a:t>
            </a:r>
            <a:r>
              <a:rPr lang="en-AU" sz="1400" dirty="0"/>
              <a:t>. (</a:t>
            </a:r>
            <a:r>
              <a:rPr lang="en-AU" sz="1400" dirty="0">
                <a:hlinkClick r:id="rId4"/>
              </a:rPr>
              <a:t>http://</a:t>
            </a:r>
            <a:r>
              <a:rPr lang="en-AU" sz="1400" dirty="0" smtClean="0">
                <a:hlinkClick r:id="rId4"/>
              </a:rPr>
              <a:t>www.omim.org/entry/613609</a:t>
            </a:r>
            <a:r>
              <a:rPr lang="en-AU" sz="1400" dirty="0" smtClean="0"/>
              <a:t>)</a:t>
            </a:r>
          </a:p>
          <a:p>
            <a:r>
              <a:rPr lang="en-AU" sz="1400" dirty="0" smtClean="0"/>
              <a:t>NCBI has </a:t>
            </a:r>
            <a:r>
              <a:rPr lang="en-AU" sz="1400" dirty="0"/>
              <a:t>more </a:t>
            </a:r>
            <a:r>
              <a:rPr lang="en-AU" sz="1400" dirty="0" smtClean="0"/>
              <a:t>information on variants: </a:t>
            </a:r>
            <a:r>
              <a:rPr lang="en-AU" sz="1400" dirty="0">
                <a:hlinkClick r:id="rId5"/>
              </a:rPr>
              <a:t>http://www.ncbi.nlm.nih.gov/clinvar/?term=HFE[gene</a:t>
            </a:r>
            <a:r>
              <a:rPr lang="en-AU" sz="1400" dirty="0" smtClean="0"/>
              <a:t>]</a:t>
            </a:r>
          </a:p>
          <a:p>
            <a:endParaRPr lang="en-AU" sz="1400" dirty="0" smtClean="0"/>
          </a:p>
          <a:p>
            <a:r>
              <a:rPr lang="en-AU" sz="1400" b="1" dirty="0" smtClean="0"/>
              <a:t>Example results from HFE test by </a:t>
            </a:r>
            <a:r>
              <a:rPr lang="en-AU" sz="1400" b="1" dirty="0" err="1" smtClean="0"/>
              <a:t>Pyrosequencing</a:t>
            </a:r>
            <a:r>
              <a:rPr lang="en-AU" sz="1400" b="1" dirty="0" smtClean="0"/>
              <a:t> methodology</a:t>
            </a:r>
          </a:p>
          <a:p>
            <a:endParaRPr lang="en-AU" sz="1400" dirty="0" smtClean="0"/>
          </a:p>
          <a:p>
            <a:endParaRPr lang="en-AU" sz="1400" dirty="0"/>
          </a:p>
          <a:p>
            <a:endParaRPr lang="en-AU" sz="1400" dirty="0" smtClean="0"/>
          </a:p>
          <a:p>
            <a:endParaRPr lang="en-AU" sz="1400" dirty="0"/>
          </a:p>
          <a:p>
            <a:endParaRPr lang="en-AU" sz="1400" dirty="0"/>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590" y="3717032"/>
            <a:ext cx="8959726" cy="2143125"/>
          </a:xfrm>
          <a:prstGeom prst="rect">
            <a:avLst/>
          </a:prstGeom>
        </p:spPr>
      </p:pic>
      <p:cxnSp>
        <p:nvCxnSpPr>
          <p:cNvPr id="8" name="Straight Connector 7"/>
          <p:cNvCxnSpPr/>
          <p:nvPr/>
        </p:nvCxnSpPr>
        <p:spPr>
          <a:xfrm>
            <a:off x="1547664" y="5157192"/>
            <a:ext cx="12961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547664" y="4941168"/>
            <a:ext cx="129614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843808" y="4941168"/>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547664" y="4941168"/>
            <a:ext cx="0" cy="21602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04848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p>
            <a:r>
              <a:rPr lang="en-AU" dirty="0" smtClean="0"/>
              <a:t>Genetic Results : HFE</a:t>
            </a:r>
            <a:endParaRPr lang="en-AU" dirty="0"/>
          </a:p>
        </p:txBody>
      </p:sp>
      <p:sp>
        <p:nvSpPr>
          <p:cNvPr id="3" name="Content Placeholder 2"/>
          <p:cNvSpPr>
            <a:spLocks noGrp="1"/>
          </p:cNvSpPr>
          <p:nvPr>
            <p:ph idx="1"/>
          </p:nvPr>
        </p:nvSpPr>
        <p:spPr>
          <a:xfrm>
            <a:off x="569186" y="1309021"/>
            <a:ext cx="8229600" cy="967852"/>
          </a:xfrm>
        </p:spPr>
        <p:txBody>
          <a:bodyPr>
            <a:normAutofit/>
          </a:bodyPr>
          <a:lstStyle/>
          <a:p>
            <a:r>
              <a:rPr lang="en-AU" sz="2000" dirty="0" smtClean="0"/>
              <a:t>How do LOINC deal with the test and how can it be modelled?</a:t>
            </a:r>
          </a:p>
          <a:p>
            <a:r>
              <a:rPr lang="en-AU" sz="2000" dirty="0" smtClean="0"/>
              <a:t>Option 1: As Narrative, most popular, but not machine </a:t>
            </a:r>
            <a:r>
              <a:rPr lang="en-AU" sz="2000" dirty="0" err="1" smtClean="0"/>
              <a:t>processable</a:t>
            </a:r>
            <a:endParaRPr lang="en-AU" sz="2000" dirty="0" smtClean="0"/>
          </a:p>
          <a:p>
            <a:endParaRPr lang="en-AU" sz="2000" dirty="0"/>
          </a:p>
        </p:txBody>
      </p:sp>
      <p:sp>
        <p:nvSpPr>
          <p:cNvPr id="4" name="Right Brace 3"/>
          <p:cNvSpPr/>
          <p:nvPr/>
        </p:nvSpPr>
        <p:spPr>
          <a:xfrm>
            <a:off x="791580" y="3284984"/>
            <a:ext cx="216024" cy="1296144"/>
          </a:xfrm>
          <a:prstGeom prst="rightBrace">
            <a:avLst/>
          </a:prstGeom>
          <a:noFill/>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solidFill>
                <a:srgbClr val="FF0000"/>
              </a:solidFill>
            </a:endParaRPr>
          </a:p>
        </p:txBody>
      </p:sp>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564902"/>
            <a:ext cx="887730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Freeform 5"/>
          <p:cNvSpPr/>
          <p:nvPr/>
        </p:nvSpPr>
        <p:spPr>
          <a:xfrm>
            <a:off x="8547851" y="3501007"/>
            <a:ext cx="466568" cy="382555"/>
          </a:xfrm>
          <a:custGeom>
            <a:avLst/>
            <a:gdLst>
              <a:gd name="connsiteX0" fmla="*/ 447869 w 466568"/>
              <a:gd name="connsiteY0" fmla="*/ 74645 h 382555"/>
              <a:gd name="connsiteX1" fmla="*/ 401216 w 466568"/>
              <a:gd name="connsiteY1" fmla="*/ 37322 h 382555"/>
              <a:gd name="connsiteX2" fmla="*/ 261257 w 466568"/>
              <a:gd name="connsiteY2" fmla="*/ 9330 h 382555"/>
              <a:gd name="connsiteX3" fmla="*/ 223935 w 466568"/>
              <a:gd name="connsiteY3" fmla="*/ 0 h 382555"/>
              <a:gd name="connsiteX4" fmla="*/ 83976 w 466568"/>
              <a:gd name="connsiteY4" fmla="*/ 18661 h 382555"/>
              <a:gd name="connsiteX5" fmla="*/ 65314 w 466568"/>
              <a:gd name="connsiteY5" fmla="*/ 37322 h 382555"/>
              <a:gd name="connsiteX6" fmla="*/ 37322 w 466568"/>
              <a:gd name="connsiteY6" fmla="*/ 55983 h 382555"/>
              <a:gd name="connsiteX7" fmla="*/ 0 w 466568"/>
              <a:gd name="connsiteY7" fmla="*/ 111967 h 382555"/>
              <a:gd name="connsiteX8" fmla="*/ 9331 w 466568"/>
              <a:gd name="connsiteY8" fmla="*/ 242596 h 382555"/>
              <a:gd name="connsiteX9" fmla="*/ 27992 w 466568"/>
              <a:gd name="connsiteY9" fmla="*/ 270587 h 382555"/>
              <a:gd name="connsiteX10" fmla="*/ 83976 w 466568"/>
              <a:gd name="connsiteY10" fmla="*/ 307910 h 382555"/>
              <a:gd name="connsiteX11" fmla="*/ 111967 w 466568"/>
              <a:gd name="connsiteY11" fmla="*/ 335902 h 382555"/>
              <a:gd name="connsiteX12" fmla="*/ 139959 w 466568"/>
              <a:gd name="connsiteY12" fmla="*/ 345232 h 382555"/>
              <a:gd name="connsiteX13" fmla="*/ 158620 w 466568"/>
              <a:gd name="connsiteY13" fmla="*/ 363894 h 382555"/>
              <a:gd name="connsiteX14" fmla="*/ 298580 w 466568"/>
              <a:gd name="connsiteY14" fmla="*/ 382555 h 382555"/>
              <a:gd name="connsiteX15" fmla="*/ 391886 w 466568"/>
              <a:gd name="connsiteY15" fmla="*/ 373224 h 382555"/>
              <a:gd name="connsiteX16" fmla="*/ 447869 w 466568"/>
              <a:gd name="connsiteY16" fmla="*/ 335902 h 382555"/>
              <a:gd name="connsiteX17" fmla="*/ 457200 w 466568"/>
              <a:gd name="connsiteY17" fmla="*/ 307910 h 382555"/>
              <a:gd name="connsiteX18" fmla="*/ 457200 w 466568"/>
              <a:gd name="connsiteY18" fmla="*/ 130628 h 382555"/>
              <a:gd name="connsiteX19" fmla="*/ 438539 w 466568"/>
              <a:gd name="connsiteY19" fmla="*/ 102636 h 382555"/>
              <a:gd name="connsiteX20" fmla="*/ 447869 w 466568"/>
              <a:gd name="connsiteY20" fmla="*/ 74645 h 382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66568" h="382555">
                <a:moveTo>
                  <a:pt x="447869" y="74645"/>
                </a:moveTo>
                <a:cubicBezTo>
                  <a:pt x="441649" y="63759"/>
                  <a:pt x="418699" y="46858"/>
                  <a:pt x="401216" y="37322"/>
                </a:cubicBezTo>
                <a:cubicBezTo>
                  <a:pt x="358904" y="14243"/>
                  <a:pt x="306952" y="14407"/>
                  <a:pt x="261257" y="9330"/>
                </a:cubicBezTo>
                <a:cubicBezTo>
                  <a:pt x="248816" y="6220"/>
                  <a:pt x="236759" y="0"/>
                  <a:pt x="223935" y="0"/>
                </a:cubicBezTo>
                <a:cubicBezTo>
                  <a:pt x="132604" y="0"/>
                  <a:pt x="139504" y="150"/>
                  <a:pt x="83976" y="18661"/>
                </a:cubicBezTo>
                <a:cubicBezTo>
                  <a:pt x="77755" y="24881"/>
                  <a:pt x="72183" y="31827"/>
                  <a:pt x="65314" y="37322"/>
                </a:cubicBezTo>
                <a:cubicBezTo>
                  <a:pt x="56557" y="44327"/>
                  <a:pt x="44706" y="47544"/>
                  <a:pt x="37322" y="55983"/>
                </a:cubicBezTo>
                <a:cubicBezTo>
                  <a:pt x="22553" y="72862"/>
                  <a:pt x="0" y="111967"/>
                  <a:pt x="0" y="111967"/>
                </a:cubicBezTo>
                <a:cubicBezTo>
                  <a:pt x="3110" y="155510"/>
                  <a:pt x="1745" y="199606"/>
                  <a:pt x="9331" y="242596"/>
                </a:cubicBezTo>
                <a:cubicBezTo>
                  <a:pt x="11280" y="253639"/>
                  <a:pt x="19553" y="263203"/>
                  <a:pt x="27992" y="270587"/>
                </a:cubicBezTo>
                <a:cubicBezTo>
                  <a:pt x="44871" y="285356"/>
                  <a:pt x="68117" y="292051"/>
                  <a:pt x="83976" y="307910"/>
                </a:cubicBezTo>
                <a:cubicBezTo>
                  <a:pt x="93306" y="317241"/>
                  <a:pt x="100988" y="328583"/>
                  <a:pt x="111967" y="335902"/>
                </a:cubicBezTo>
                <a:cubicBezTo>
                  <a:pt x="120150" y="341358"/>
                  <a:pt x="130628" y="342122"/>
                  <a:pt x="139959" y="345232"/>
                </a:cubicBezTo>
                <a:cubicBezTo>
                  <a:pt x="146179" y="351453"/>
                  <a:pt x="150274" y="361112"/>
                  <a:pt x="158620" y="363894"/>
                </a:cubicBezTo>
                <a:cubicBezTo>
                  <a:pt x="166339" y="366467"/>
                  <a:pt x="296083" y="382243"/>
                  <a:pt x="298580" y="382555"/>
                </a:cubicBezTo>
                <a:cubicBezTo>
                  <a:pt x="329682" y="379445"/>
                  <a:pt x="362052" y="382547"/>
                  <a:pt x="391886" y="373224"/>
                </a:cubicBezTo>
                <a:cubicBezTo>
                  <a:pt x="413293" y="366534"/>
                  <a:pt x="447869" y="335902"/>
                  <a:pt x="447869" y="335902"/>
                </a:cubicBezTo>
                <a:cubicBezTo>
                  <a:pt x="450979" y="326571"/>
                  <a:pt x="455704" y="317631"/>
                  <a:pt x="457200" y="307910"/>
                </a:cubicBezTo>
                <a:cubicBezTo>
                  <a:pt x="466623" y="246665"/>
                  <a:pt x="472426" y="191530"/>
                  <a:pt x="457200" y="130628"/>
                </a:cubicBezTo>
                <a:cubicBezTo>
                  <a:pt x="454480" y="119749"/>
                  <a:pt x="443554" y="112666"/>
                  <a:pt x="438539" y="102636"/>
                </a:cubicBezTo>
                <a:cubicBezTo>
                  <a:pt x="417095" y="59750"/>
                  <a:pt x="454089" y="85531"/>
                  <a:pt x="447869" y="74645"/>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80275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Genetic Results : HFE</a:t>
            </a:r>
          </a:p>
        </p:txBody>
      </p:sp>
      <p:sp>
        <p:nvSpPr>
          <p:cNvPr id="3" name="Content Placeholder 2"/>
          <p:cNvSpPr>
            <a:spLocks noGrp="1"/>
          </p:cNvSpPr>
          <p:nvPr>
            <p:ph idx="1"/>
          </p:nvPr>
        </p:nvSpPr>
        <p:spPr>
          <a:xfrm>
            <a:off x="457200" y="1600201"/>
            <a:ext cx="8003232" cy="2332856"/>
          </a:xfrm>
        </p:spPr>
        <p:txBody>
          <a:bodyPr>
            <a:noAutofit/>
          </a:bodyPr>
          <a:lstStyle/>
          <a:p>
            <a:r>
              <a:rPr lang="en-AU" sz="2000" dirty="0" smtClean="0"/>
              <a:t>Option 2: </a:t>
            </a:r>
            <a:r>
              <a:rPr lang="en-AU" sz="2000" dirty="0"/>
              <a:t>As </a:t>
            </a:r>
            <a:r>
              <a:rPr lang="en-AU" sz="2000" dirty="0" smtClean="0"/>
              <a:t>Ordinal results, mutation present or absent but </a:t>
            </a:r>
            <a:r>
              <a:rPr lang="en-AU" sz="2000" dirty="0" err="1" smtClean="0"/>
              <a:t>zygosity</a:t>
            </a:r>
            <a:r>
              <a:rPr lang="en-AU" sz="2000" dirty="0" smtClean="0"/>
              <a:t>?</a:t>
            </a:r>
            <a:endParaRPr lang="en-AU" sz="20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748" y="2564904"/>
            <a:ext cx="8315325"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ight Brace 3"/>
          <p:cNvSpPr/>
          <p:nvPr/>
        </p:nvSpPr>
        <p:spPr>
          <a:xfrm>
            <a:off x="971600" y="4077072"/>
            <a:ext cx="144016" cy="1224136"/>
          </a:xfrm>
          <a:prstGeom prst="rightBrac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cxnSp>
        <p:nvCxnSpPr>
          <p:cNvPr id="6" name="Straight Connector 5"/>
          <p:cNvCxnSpPr/>
          <p:nvPr/>
        </p:nvCxnSpPr>
        <p:spPr>
          <a:xfrm flipH="1">
            <a:off x="1115616" y="2060848"/>
            <a:ext cx="2664296" cy="262829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5213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Genetic Results : </a:t>
            </a:r>
            <a:r>
              <a:rPr lang="en-AU" dirty="0" smtClean="0"/>
              <a:t>HFE</a:t>
            </a:r>
            <a:endParaRPr lang="en-AU" dirty="0"/>
          </a:p>
        </p:txBody>
      </p:sp>
      <p:sp>
        <p:nvSpPr>
          <p:cNvPr id="3" name="Content Placeholder 2"/>
          <p:cNvSpPr>
            <a:spLocks noGrp="1"/>
          </p:cNvSpPr>
          <p:nvPr>
            <p:ph idx="1"/>
          </p:nvPr>
        </p:nvSpPr>
        <p:spPr>
          <a:xfrm>
            <a:off x="467544" y="1370788"/>
            <a:ext cx="8291264" cy="1468760"/>
          </a:xfrm>
        </p:spPr>
        <p:txBody>
          <a:bodyPr/>
          <a:lstStyle/>
          <a:p>
            <a:r>
              <a:rPr lang="en-AU" dirty="0" smtClean="0"/>
              <a:t>Gene Mutations Found opens up the ability to express as post-coordinated SNOMED CT….</a:t>
            </a:r>
            <a:endParaRPr lang="en-A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18" y="2852935"/>
            <a:ext cx="8964488" cy="36458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15618" y="4149080"/>
            <a:ext cx="523934" cy="21602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507203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Genetics Results : HFE</a:t>
            </a:r>
            <a:endParaRPr lang="en-AU" dirty="0"/>
          </a:p>
        </p:txBody>
      </p:sp>
      <p:sp>
        <p:nvSpPr>
          <p:cNvPr id="3" name="Content Placeholder 2"/>
          <p:cNvSpPr>
            <a:spLocks noGrp="1"/>
          </p:cNvSpPr>
          <p:nvPr>
            <p:ph idx="1"/>
          </p:nvPr>
        </p:nvSpPr>
        <p:spPr/>
        <p:txBody>
          <a:bodyPr>
            <a:normAutofit/>
          </a:bodyPr>
          <a:lstStyle/>
          <a:p>
            <a:pPr marL="0" indent="0">
              <a:buNone/>
            </a:pPr>
            <a:r>
              <a:rPr lang="en-AU" sz="2400" dirty="0" smtClean="0"/>
              <a:t>Mutation could be post-coordinated in an expression with</a:t>
            </a:r>
          </a:p>
          <a:p>
            <a:pPr marL="0" indent="0">
              <a:buNone/>
            </a:pPr>
            <a:r>
              <a:rPr lang="en-AU" sz="2400" dirty="0" smtClean="0"/>
              <a:t>(Genetic Locus) </a:t>
            </a:r>
            <a:r>
              <a:rPr lang="en-AU" sz="2400" dirty="0" err="1" smtClean="0"/>
              <a:t>Zygosity</a:t>
            </a:r>
            <a:r>
              <a:rPr lang="en-AU" sz="2400" dirty="0" smtClean="0"/>
              <a:t> = “Homozygous”,  “Heterozygous”, “</a:t>
            </a:r>
            <a:r>
              <a:rPr lang="en-AU" sz="2400" dirty="0" err="1" smtClean="0"/>
              <a:t>Hemizygous</a:t>
            </a:r>
            <a:r>
              <a:rPr lang="en-AU" sz="2400" dirty="0" smtClean="0"/>
              <a:t>“, “</a:t>
            </a:r>
            <a:r>
              <a:rPr lang="en-AU" sz="2400" dirty="0" err="1" smtClean="0"/>
              <a:t>Nullizygous</a:t>
            </a:r>
            <a:r>
              <a:rPr lang="en-AU" sz="2400" dirty="0" smtClean="0"/>
              <a:t>“</a:t>
            </a:r>
          </a:p>
          <a:p>
            <a:pPr marL="0" indent="0">
              <a:buNone/>
            </a:pPr>
            <a:r>
              <a:rPr lang="en-AU" sz="2400" dirty="0" smtClean="0"/>
              <a:t>Variant Type = “Single Nucleotide Variant”,  “Copy Loss” or “Deletion”</a:t>
            </a:r>
          </a:p>
          <a:p>
            <a:pPr marL="0" indent="0">
              <a:buNone/>
            </a:pPr>
            <a:endParaRPr lang="en-AU" dirty="0" smtClean="0"/>
          </a:p>
          <a:p>
            <a:pPr marL="0" indent="0">
              <a:buNone/>
            </a:pPr>
            <a:r>
              <a:rPr lang="en-AU" dirty="0" smtClean="0"/>
              <a:t>Example for HFE:</a:t>
            </a:r>
          </a:p>
          <a:p>
            <a:pPr marL="0" indent="0">
              <a:buNone/>
            </a:pPr>
            <a:r>
              <a:rPr lang="en-AU" b="1" dirty="0" smtClean="0"/>
              <a:t>HFE Gene p.Cys282Tyr</a:t>
            </a:r>
            <a:r>
              <a:rPr lang="en-AU" dirty="0" smtClean="0"/>
              <a:t> : </a:t>
            </a:r>
            <a:r>
              <a:rPr lang="en-AU" dirty="0" err="1" smtClean="0"/>
              <a:t>Zygosity</a:t>
            </a:r>
            <a:r>
              <a:rPr lang="en-AU" dirty="0" smtClean="0"/>
              <a:t> = Homozygous,</a:t>
            </a:r>
          </a:p>
          <a:p>
            <a:pPr marL="0" indent="0">
              <a:buNone/>
            </a:pPr>
            <a:r>
              <a:rPr lang="en-AU" dirty="0" smtClean="0"/>
              <a:t>Variant type = Single nucleotide variant</a:t>
            </a:r>
            <a:endParaRPr lang="en-AU" dirty="0"/>
          </a:p>
          <a:p>
            <a:pPr marL="0" indent="0">
              <a:buNone/>
            </a:pPr>
            <a:endParaRPr lang="en-AU" dirty="0"/>
          </a:p>
          <a:p>
            <a:pPr marL="0" indent="0">
              <a:buNone/>
            </a:pPr>
            <a:endParaRPr lang="en-AU" dirty="0" smtClean="0"/>
          </a:p>
          <a:p>
            <a:pPr marL="0" indent="0">
              <a:buNone/>
            </a:pPr>
            <a:endParaRPr lang="en-AU" dirty="0" smtClean="0"/>
          </a:p>
          <a:p>
            <a:pPr marL="0" indent="0">
              <a:buNone/>
            </a:pPr>
            <a:endParaRPr lang="en-AU" dirty="0"/>
          </a:p>
          <a:p>
            <a:endParaRPr lang="en-AU" dirty="0"/>
          </a:p>
        </p:txBody>
      </p:sp>
    </p:spTree>
    <p:extLst>
      <p:ext uri="{BB962C8B-B14F-4D97-AF65-F5344CB8AC3E}">
        <p14:creationId xmlns:p14="http://schemas.microsoft.com/office/powerpoint/2010/main" val="30825519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Genetics Results – </a:t>
            </a:r>
            <a:r>
              <a:rPr lang="el-GR" dirty="0" smtClean="0"/>
              <a:t>α</a:t>
            </a:r>
            <a:r>
              <a:rPr lang="en-AU" dirty="0" smtClean="0"/>
              <a:t> Thalassemia</a:t>
            </a:r>
            <a:endParaRPr lang="en-AU" dirty="0"/>
          </a:p>
        </p:txBody>
      </p:sp>
      <p:sp>
        <p:nvSpPr>
          <p:cNvPr id="3" name="Content Placeholder 2"/>
          <p:cNvSpPr>
            <a:spLocks noGrp="1"/>
          </p:cNvSpPr>
          <p:nvPr>
            <p:ph idx="1"/>
          </p:nvPr>
        </p:nvSpPr>
        <p:spPr>
          <a:xfrm>
            <a:off x="251520" y="1772816"/>
            <a:ext cx="8229600" cy="4525963"/>
          </a:xfrm>
        </p:spPr>
        <p:txBody>
          <a:bodyPr>
            <a:normAutofit fontScale="92500" lnSpcReduction="10000"/>
          </a:bodyPr>
          <a:lstStyle/>
          <a:p>
            <a:r>
              <a:rPr lang="en-AU" dirty="0" smtClean="0"/>
              <a:t>Method of Testing : Multiplex GAP PCR</a:t>
            </a:r>
          </a:p>
          <a:p>
            <a:r>
              <a:rPr lang="en-AU" dirty="0" smtClean="0"/>
              <a:t>Detects deletions –a3.7, -a4.2, -a20.5, -SEA,                     -FIL, -MED, -THAI</a:t>
            </a:r>
          </a:p>
          <a:p>
            <a:endParaRPr lang="en-AU" dirty="0"/>
          </a:p>
          <a:p>
            <a:pPr marL="0" indent="0">
              <a:buNone/>
            </a:pPr>
            <a:r>
              <a:rPr lang="en-AU" dirty="0" smtClean="0"/>
              <a:t>Example results:</a:t>
            </a:r>
          </a:p>
          <a:p>
            <a:r>
              <a:rPr lang="en-AU" dirty="0" smtClean="0"/>
              <a:t>HBA2 gene alpha 4.2</a:t>
            </a:r>
          </a:p>
          <a:p>
            <a:pPr marL="0" indent="0">
              <a:buNone/>
            </a:pPr>
            <a:r>
              <a:rPr lang="en-AU" dirty="0" err="1" smtClean="0"/>
              <a:t>Zygosity</a:t>
            </a:r>
            <a:r>
              <a:rPr lang="en-AU" dirty="0" smtClean="0"/>
              <a:t> = heterozygous,</a:t>
            </a:r>
          </a:p>
          <a:p>
            <a:pPr marL="0" indent="0">
              <a:buNone/>
            </a:pPr>
            <a:r>
              <a:rPr lang="en-AU" dirty="0" smtClean="0"/>
              <a:t>Variant type = deletion</a:t>
            </a:r>
          </a:p>
          <a:p>
            <a:pPr marL="0" indent="0">
              <a:buNone/>
            </a:pPr>
            <a:r>
              <a:rPr lang="en-AU" sz="2600" dirty="0" smtClean="0"/>
              <a:t>(alpha Thalassemia Trait)</a:t>
            </a:r>
            <a:endParaRPr lang="en-AU" sz="2600" dirty="0"/>
          </a:p>
        </p:txBody>
      </p:sp>
    </p:spTree>
    <p:extLst>
      <p:ext uri="{BB962C8B-B14F-4D97-AF65-F5344CB8AC3E}">
        <p14:creationId xmlns:p14="http://schemas.microsoft.com/office/powerpoint/2010/main" val="6462130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709</Words>
  <Application>Microsoft Office PowerPoint</Application>
  <PresentationFormat>On-screen Show (4:3)</PresentationFormat>
  <Paragraphs>117</Paragraphs>
  <Slides>20</Slides>
  <Notes>10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Representation of Genomic observations and results</vt:lpstr>
      <vt:lpstr>New Challenges : Molecular Pathology</vt:lpstr>
      <vt:lpstr>Genetic Testing - Pyrosequencing</vt:lpstr>
      <vt:lpstr>Genetics Results : HFE</vt:lpstr>
      <vt:lpstr>Genetic Results : HFE</vt:lpstr>
      <vt:lpstr>Genetic Results : HFE</vt:lpstr>
      <vt:lpstr>Genetic Results : HFE</vt:lpstr>
      <vt:lpstr>Genetics Results : HFE</vt:lpstr>
      <vt:lpstr>Genetics Results – α Thalassemia</vt:lpstr>
      <vt:lpstr>Cytogenomics</vt:lpstr>
      <vt:lpstr>Molecular Diagnostics - NGS</vt:lpstr>
      <vt:lpstr>WGS Sequencing Pipeline</vt:lpstr>
      <vt:lpstr>Chapter 8: Example Genetic Test Laboratory Messages Page 42 HL7 V2 IG: Clinical Genomics; Fully LOINC-Qualified Genetic Variation Model, R2 © 2013 Health Level Seven International. All rights reserved. March 2013 </vt:lpstr>
      <vt:lpstr>PowerPoint Presentation</vt:lpstr>
      <vt:lpstr>Molecular Findings in Current SNOMED CT – realignment required</vt:lpstr>
      <vt:lpstr>Whole Genome Sequencing Vs SNP Arrays</vt:lpstr>
      <vt:lpstr>Tumour classification</vt:lpstr>
      <vt:lpstr>Treatable Tumour Copy Number Changes</vt:lpstr>
      <vt:lpstr>Chapter 8: Example Genetic Test Laboratory Messages Page 42 HL7 V2 IG: Clinical Genomics; Fully LOINC-Qualified Genetic Variation Model, R2 © 2013 Health Level Seven International. All rights reserved. March 2013 </vt:lpstr>
      <vt:lpstr>Microbial Genomics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Representation of Genomic observations and results</dc:title>
  <dc:creator>Michael Osborne</dc:creator>
  <cp:lastModifiedBy>Michael Osborne</cp:lastModifiedBy>
  <cp:revision>1</cp:revision>
  <dcterms:created xsi:type="dcterms:W3CDTF">2015-04-27T20:46:47Z</dcterms:created>
  <dcterms:modified xsi:type="dcterms:W3CDTF">2015-04-27T20:48:01Z</dcterms:modified>
</cp:coreProperties>
</file>