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  <p:sldId id="258" r:id="rId3"/>
    <p:sldId id="259" r:id="rId4"/>
    <p:sldId id="264" r:id="rId5"/>
    <p:sldId id="273" r:id="rId6"/>
    <p:sldId id="260" r:id="rId7"/>
    <p:sldId id="261" r:id="rId8"/>
    <p:sldId id="262" r:id="rId9"/>
    <p:sldId id="263" r:id="rId10"/>
    <p:sldId id="266" r:id="rId11"/>
    <p:sldId id="271" r:id="rId12"/>
    <p:sldId id="265" r:id="rId13"/>
    <p:sldId id="267" r:id="rId14"/>
    <p:sldId id="268" r:id="rId15"/>
    <p:sldId id="269" r:id="rId16"/>
    <p:sldId id="270" r:id="rId17"/>
    <p:sldId id="272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ames T. Case DVM, PhD FACMI" initials="JTC" lastIdx="4" clrIdx="0"/>
  <p:cmAuthor id="1" name="Ian Green" initials="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69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llanmörkt format 3 - Dekorfärg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8034E78-7F5D-4C2E-B375-FC64B27BC917}" styleName="Mörkt forma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Mörkt format 1 - Dekorfärg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D5ABB26-0587-4C30-8999-92F81FD0307C}" styleName="Inget format, inget rutnä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napToObjects="1">
      <p:cViewPr varScale="1">
        <p:scale>
          <a:sx n="110" d="100"/>
          <a:sy n="110" d="100"/>
        </p:scale>
        <p:origin x="168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hape 13"/>
          <p:cNvCxnSpPr/>
          <p:nvPr/>
        </p:nvCxnSpPr>
        <p:spPr>
          <a:xfrm>
            <a:off x="0" y="1613266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2143116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85800" y="3895402"/>
            <a:ext cx="6400799" cy="14695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sz="2400" b="0" i="0" u="none" strike="noStrike" cap="none" baseline="0">
                <a:solidFill>
                  <a:srgbClr val="0070C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pic>
        <p:nvPicPr>
          <p:cNvPr id="2" name="Picture 1" descr="ihtsdo_brand_master_PM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" name="Picture 2" descr="delivering_snomed_tagline_CMYK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5" y="5722818"/>
            <a:ext cx="2426053" cy="10339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9BCD6-F740-3E46-9AA9-AC2434F1CC03}" type="slidenum">
              <a:rPr lang="en-US" smtClean="0"/>
              <a:t>‹#›</a:t>
            </a:fld>
            <a:endParaRPr lang="en-US"/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81006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i="0" cap="all">
                <a:latin typeface="Museo 500"/>
                <a:cs typeface="Museo 500"/>
              </a:defRPr>
            </a:lvl1pPr>
          </a:lstStyle>
          <a:p>
            <a:r>
              <a:rPr lang="en-GB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0">
                <a:latin typeface="Museo 300"/>
                <a:cs typeface="Museo 30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pic>
        <p:nvPicPr>
          <p:cNvPr id="7" name="Picture 6" descr="ihtsdo_brand_master_PM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0C59BCD6-F740-3E46-9AA9-AC2434F1C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484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4038599" cy="50006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31" name="Shape 31"/>
          <p:cNvSpPr txBox="1">
            <a:spLocks noGrp="1"/>
          </p:cNvSpPr>
          <p:nvPr>
            <p:ph type="body" idx="2"/>
          </p:nvPr>
        </p:nvSpPr>
        <p:spPr>
          <a:xfrm>
            <a:off x="4648200" y="1428736"/>
            <a:ext cx="4038599" cy="5000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cxnSp>
        <p:nvCxnSpPr>
          <p:cNvPr id="7" name="Shape 13"/>
          <p:cNvCxnSpPr/>
          <p:nvPr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38598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0C59BCD6-F740-3E46-9AA9-AC2434F1CC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mparison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cxnSp>
        <p:nvCxnSpPr>
          <p:cNvPr id="11" name="Shape 13"/>
          <p:cNvCxnSpPr/>
          <p:nvPr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8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59204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0C59BCD6-F740-3E46-9AA9-AC2434F1CC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610448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cxnSp>
        <p:nvCxnSpPr>
          <p:cNvPr id="7" name="Shape 13"/>
          <p:cNvCxnSpPr/>
          <p:nvPr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0C59BCD6-F740-3E46-9AA9-AC2434F1CC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0C59BCD6-F740-3E46-9AA9-AC2434F1CC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13" cy="7207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892621"/>
            <a:ext cx="5111750" cy="52335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 b="0" i="0">
                <a:latin typeface="Museo 300"/>
                <a:cs typeface="Museo 300"/>
              </a:defRPr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597" y="1428736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0C59BCD6-F740-3E46-9AA9-AC2434F1CC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288" y="883418"/>
            <a:ext cx="5486399" cy="39029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0C59BCD6-F740-3E46-9AA9-AC2434F1CC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71167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pic>
        <p:nvPicPr>
          <p:cNvPr id="2" name="Picture 1" descr="ihtsdo_snomed_combined_b_PMS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873" y="114249"/>
            <a:ext cx="1735851" cy="62996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0C59BCD6-F740-3E46-9AA9-AC2434F1CC0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500"/>
          <a:ea typeface="Arial"/>
          <a:cs typeface="Museo 5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300"/>
          <a:ea typeface="Arial"/>
          <a:cs typeface="Museo 3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objekt 3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4982" y="3330182"/>
            <a:ext cx="4293793" cy="316365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Observables and Investigation Procedure Model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8055" y="3733526"/>
            <a:ext cx="6400799" cy="1469528"/>
          </a:xfrm>
        </p:spPr>
        <p:txBody>
          <a:bodyPr/>
          <a:lstStyle/>
          <a:p>
            <a:r>
              <a:rPr lang="en-US" sz="2000" dirty="0" smtClean="0"/>
              <a:t>Review and revision of inception/elaboration document</a:t>
            </a:r>
          </a:p>
        </p:txBody>
      </p:sp>
    </p:spTree>
    <p:extLst>
      <p:ext uri="{BB962C8B-B14F-4D97-AF65-F5344CB8AC3E}">
        <p14:creationId xmlns:p14="http://schemas.microsoft.com/office/powerpoint/2010/main" val="4095795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Nested vs. Flat</a:t>
            </a:r>
            <a:endParaRPr lang="en-US" dirty="0"/>
          </a:p>
        </p:txBody>
      </p:sp>
      <p:pic>
        <p:nvPicPr>
          <p:cNvPr id="4" name="Bildobjekt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9958" y="1485763"/>
            <a:ext cx="6600825" cy="4863465"/>
          </a:xfrm>
          <a:prstGeom prst="rect">
            <a:avLst/>
          </a:prstGeom>
        </p:spPr>
      </p:pic>
      <p:pic>
        <p:nvPicPr>
          <p:cNvPr id="5" name="Bildobjekt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046" y="2398531"/>
            <a:ext cx="3726180" cy="4291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402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innehåll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Coordination with other content development projects</a:t>
            </a:r>
          </a:p>
          <a:p>
            <a:r>
              <a:rPr lang="en-US" dirty="0" smtClean="0"/>
              <a:t>Finding/Condition/Situation in relation to Observation results</a:t>
            </a:r>
          </a:p>
          <a:p>
            <a:r>
              <a:rPr lang="en-US" dirty="0" smtClean="0"/>
              <a:t>Observation results put on hold temporarily</a:t>
            </a:r>
            <a:endParaRPr lang="en-US" dirty="0"/>
          </a:p>
        </p:txBody>
      </p:sp>
      <p:sp>
        <p:nvSpPr>
          <p:cNvPr id="3" name="Rubri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 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76087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Quality observables</a:t>
            </a:r>
            <a:endParaRPr lang="en-US" dirty="0"/>
          </a:p>
        </p:txBody>
      </p:sp>
      <p:pic>
        <p:nvPicPr>
          <p:cNvPr id="5" name="Bildobjekt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703" y="1407385"/>
            <a:ext cx="7150894" cy="5268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58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Quality observables</a:t>
            </a:r>
            <a:endParaRPr lang="en-US" dirty="0"/>
          </a:p>
        </p:txBody>
      </p:sp>
      <p:pic>
        <p:nvPicPr>
          <p:cNvPr id="7" name="Bildobjekt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071" y="3939064"/>
            <a:ext cx="8391525" cy="2686050"/>
          </a:xfrm>
          <a:prstGeom prst="rect">
            <a:avLst/>
          </a:prstGeom>
        </p:spPr>
      </p:pic>
      <p:pic>
        <p:nvPicPr>
          <p:cNvPr id="8" name="Bildobjekt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074" y="1519909"/>
            <a:ext cx="8937498" cy="2121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880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Disposition observables</a:t>
            </a:r>
            <a:endParaRPr lang="en-US" dirty="0"/>
          </a:p>
        </p:txBody>
      </p:sp>
      <p:pic>
        <p:nvPicPr>
          <p:cNvPr id="4" name="Bildobjekt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02" y="1923143"/>
            <a:ext cx="8943703" cy="2981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1182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 observable</a:t>
            </a:r>
            <a:endParaRPr lang="en-US" dirty="0"/>
          </a:p>
        </p:txBody>
      </p:sp>
      <p:pic>
        <p:nvPicPr>
          <p:cNvPr id="4" name="Bildobjekt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" y="1799661"/>
            <a:ext cx="8961120" cy="3077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1492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latshållare för innehåll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219" y="1504815"/>
            <a:ext cx="8700439" cy="5200785"/>
          </a:xfrm>
        </p:spPr>
      </p:pic>
      <p:sp>
        <p:nvSpPr>
          <p:cNvPr id="3" name="Rubri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observables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9553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latshållare för innehåll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046" y="1591289"/>
            <a:ext cx="8855242" cy="3041671"/>
          </a:xfrm>
        </p:spPr>
      </p:pic>
      <p:sp>
        <p:nvSpPr>
          <p:cNvPr id="3" name="Rubri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</a:t>
            </a:r>
            <a:r>
              <a:rPr lang="en-US" dirty="0" smtClean="0"/>
              <a:t>observables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75751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innehåll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Aggregation</a:t>
            </a:r>
          </a:p>
          <a:p>
            <a:pPr lvl="1"/>
            <a:r>
              <a:rPr lang="en-US" dirty="0" smtClean="0"/>
              <a:t>Maximum, Average, …</a:t>
            </a:r>
          </a:p>
          <a:p>
            <a:r>
              <a:rPr lang="en-US" dirty="0" smtClean="0"/>
              <a:t>Presence</a:t>
            </a:r>
          </a:p>
          <a:p>
            <a:pPr lvl="1"/>
            <a:r>
              <a:rPr lang="en-US" dirty="0" smtClean="0"/>
              <a:t>Findings</a:t>
            </a:r>
          </a:p>
          <a:p>
            <a:pPr lvl="1"/>
            <a:r>
              <a:rPr lang="en-US" dirty="0" smtClean="0"/>
              <a:t>Material entities (other than covered by Findings)</a:t>
            </a:r>
          </a:p>
          <a:p>
            <a:r>
              <a:rPr lang="en-US" dirty="0" smtClean="0"/>
              <a:t>Assessment scales</a:t>
            </a:r>
          </a:p>
          <a:p>
            <a:r>
              <a:rPr lang="en-US" dirty="0" smtClean="0"/>
              <a:t>Nesting</a:t>
            </a:r>
          </a:p>
          <a:p>
            <a:pPr lvl="1"/>
            <a:r>
              <a:rPr lang="en-US" dirty="0" smtClean="0"/>
              <a:t>Inherent location</a:t>
            </a:r>
          </a:p>
          <a:p>
            <a:r>
              <a:rPr lang="en-US" dirty="0" smtClean="0"/>
              <a:t>Qualities </a:t>
            </a:r>
            <a:r>
              <a:rPr lang="en-US" smtClean="0"/>
              <a:t>and processes</a:t>
            </a:r>
            <a:endParaRPr lang="en-US" dirty="0"/>
          </a:p>
        </p:txBody>
      </p:sp>
      <p:sp>
        <p:nvSpPr>
          <p:cNvPr id="3" name="Rubri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Remaining issues (selection)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016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dirty="0"/>
              <a:t>First </a:t>
            </a:r>
            <a:r>
              <a:rPr lang="en-CA" dirty="0" smtClean="0"/>
              <a:t>project meeting </a:t>
            </a:r>
            <a:r>
              <a:rPr lang="en-CA" dirty="0"/>
              <a:t>in </a:t>
            </a:r>
            <a:r>
              <a:rPr lang="en-CA" dirty="0" smtClean="0"/>
              <a:t>at IHTSDO business meeting in Birmingham 2008</a:t>
            </a:r>
            <a:endParaRPr lang="en-CA" dirty="0"/>
          </a:p>
          <a:p>
            <a:r>
              <a:rPr lang="en-CA" dirty="0"/>
              <a:t>Collaboration with RII and </a:t>
            </a:r>
            <a:r>
              <a:rPr lang="en-CA" dirty="0" smtClean="0"/>
              <a:t>IFCC-IUPAC (S)C-NPU </a:t>
            </a:r>
            <a:r>
              <a:rPr lang="en-CA" dirty="0"/>
              <a:t>in 2009 </a:t>
            </a:r>
            <a:endParaRPr lang="en-CA" dirty="0" smtClean="0"/>
          </a:p>
          <a:p>
            <a:r>
              <a:rPr lang="en-CA" dirty="0" smtClean="0"/>
              <a:t>Negotiations </a:t>
            </a:r>
            <a:r>
              <a:rPr lang="en-CA" dirty="0"/>
              <a:t>with RII resulted in agreement in 2013 </a:t>
            </a:r>
          </a:p>
          <a:p>
            <a:r>
              <a:rPr lang="en-CA" dirty="0"/>
              <a:t>Chair: DK since </a:t>
            </a:r>
            <a:r>
              <a:rPr lang="en-CA" dirty="0" smtClean="0"/>
              <a:t>~2011, </a:t>
            </a:r>
            <a:r>
              <a:rPr lang="en-CA" dirty="0"/>
              <a:t>SSA and FAS involved since 2014 </a:t>
            </a:r>
          </a:p>
          <a:p>
            <a:r>
              <a:rPr lang="en-CA" dirty="0"/>
              <a:t>Initially </a:t>
            </a:r>
            <a:r>
              <a:rPr lang="en-CA" dirty="0" smtClean="0"/>
              <a:t>laboratory focus, </a:t>
            </a:r>
            <a:r>
              <a:rPr lang="en-CA" dirty="0"/>
              <a:t>but moved on to other areas e.g. clinical observables</a:t>
            </a:r>
          </a:p>
          <a:p>
            <a:r>
              <a:rPr lang="en-CA" dirty="0"/>
              <a:t>No </a:t>
            </a:r>
            <a:r>
              <a:rPr lang="en-CA" dirty="0" smtClean="0"/>
              <a:t>set deadlines </a:t>
            </a:r>
            <a:r>
              <a:rPr lang="en-CA" dirty="0"/>
              <a:t>initially. Things changed with: </a:t>
            </a:r>
          </a:p>
          <a:p>
            <a:pPr lvl="1"/>
            <a:r>
              <a:rPr lang="en-CA" dirty="0"/>
              <a:t>RII agreement and LOINC work </a:t>
            </a:r>
          </a:p>
          <a:p>
            <a:pPr lvl="1"/>
            <a:r>
              <a:rPr lang="en-CA" dirty="0"/>
              <a:t>Kent leaving</a:t>
            </a:r>
          </a:p>
          <a:p>
            <a:pPr lvl="1"/>
            <a:r>
              <a:rPr lang="en-CA" dirty="0"/>
              <a:t>More projects interested in implementing the model (e.g. functioning </a:t>
            </a:r>
            <a:r>
              <a:rPr lang="en-CA" dirty="0" smtClean="0"/>
              <a:t>and </a:t>
            </a:r>
            <a:r>
              <a:rPr lang="en-CA" dirty="0" err="1" smtClean="0"/>
              <a:t>IPaLM</a:t>
            </a:r>
            <a:r>
              <a:rPr lang="en-CA" dirty="0" smtClean="0"/>
              <a:t> SIG </a:t>
            </a:r>
            <a:r>
              <a:rPr lang="en-CA" dirty="0" smtClean="0"/>
              <a:t>projects)</a:t>
            </a:r>
            <a:endParaRPr lang="en-CA" dirty="0"/>
          </a:p>
          <a:p>
            <a:r>
              <a:rPr lang="en-CA" dirty="0"/>
              <a:t>Expected for </a:t>
            </a:r>
            <a:r>
              <a:rPr lang="en-CA" dirty="0" smtClean="0"/>
              <a:t>implementation (beyond LOINC mapping) </a:t>
            </a:r>
            <a:r>
              <a:rPr lang="en-CA" dirty="0"/>
              <a:t>in 2016</a:t>
            </a:r>
          </a:p>
          <a:p>
            <a:endParaRPr lang="en-US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Observables Project Background</a:t>
            </a:r>
            <a:endParaRPr lang="en-GB" dirty="0"/>
          </a:p>
        </p:txBody>
      </p:sp>
      <p:sp>
        <p:nvSpPr>
          <p:cNvPr id="4" name="textruta 3"/>
          <p:cNvSpPr txBox="1"/>
          <p:nvPr/>
        </p:nvSpPr>
        <p:spPr>
          <a:xfrm>
            <a:off x="6964219" y="6391564"/>
            <a:ext cx="2095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Thanks SSA, FAS!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8946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innehåll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363787002 | </a:t>
            </a:r>
            <a:r>
              <a:rPr lang="en-US" dirty="0"/>
              <a:t>Observable entity (observable entity</a:t>
            </a:r>
            <a:r>
              <a:rPr lang="en-US" dirty="0" smtClean="0"/>
              <a:t>) | hierarchy is currently all-primitive, zero defining attributes</a:t>
            </a:r>
          </a:p>
          <a:p>
            <a:r>
              <a:rPr lang="en-US" dirty="0" smtClean="0"/>
              <a:t>The current Observable entity hierarchy contains concepts which are ambiguous in that they can be understood as the things which are observed rather than observables</a:t>
            </a:r>
          </a:p>
          <a:p>
            <a:pPr lvl="1"/>
            <a:r>
              <a:rPr lang="en-US" dirty="0" smtClean="0"/>
              <a:t>For example: functions, activities, …</a:t>
            </a:r>
          </a:p>
          <a:p>
            <a:endParaRPr lang="en-US" dirty="0"/>
          </a:p>
          <a:p>
            <a:r>
              <a:rPr lang="en-US" dirty="0" smtClean="0"/>
              <a:t>Thus, a concept model for Observable entities is needed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3" name="Rubri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Observables Project Background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07035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Risk Profile</a:t>
            </a:r>
            <a:endParaRPr lang="en-US" dirty="0"/>
          </a:p>
        </p:txBody>
      </p:sp>
      <p:graphicFrame>
        <p:nvGraphicFramePr>
          <p:cNvPr id="4" name="Tabel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2865497"/>
              </p:ext>
            </p:extLst>
          </p:nvPr>
        </p:nvGraphicFramePr>
        <p:xfrm>
          <a:off x="557348" y="1706881"/>
          <a:ext cx="8194766" cy="5050483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731589"/>
                <a:gridCol w="4383549"/>
                <a:gridCol w="1079628"/>
              </a:tblGrid>
              <a:tr h="425518"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Criteria</a:t>
                      </a:r>
                      <a:endParaRPr lang="sv-SE" sz="16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Analysis</a:t>
                      </a:r>
                      <a:endParaRPr lang="sv-SE" sz="16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Score</a:t>
                      </a:r>
                      <a:endParaRPr lang="sv-SE" sz="16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032"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Number of concepts affected</a:t>
                      </a:r>
                      <a:endParaRPr lang="sv-SE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Potentially </a:t>
                      </a:r>
                      <a:r>
                        <a:rPr lang="en-US" sz="1600" dirty="0">
                          <a:effectLst/>
                        </a:rPr>
                        <a:t>several tens of thousands</a:t>
                      </a:r>
                      <a:endParaRPr lang="sv-SE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</a:t>
                      </a:r>
                      <a:endParaRPr lang="sv-SE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032"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Number of users affected</a:t>
                      </a:r>
                      <a:endParaRPr lang="sv-SE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Virtually </a:t>
                      </a:r>
                      <a:r>
                        <a:rPr lang="en-US" sz="1600" dirty="0">
                          <a:effectLst/>
                        </a:rPr>
                        <a:t>all implementers of result reporting</a:t>
                      </a:r>
                      <a:endParaRPr lang="sv-SE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</a:t>
                      </a:r>
                      <a:endParaRPr lang="sv-SE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8063"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Changes to vendor software required</a:t>
                      </a:r>
                      <a:endParaRPr lang="sv-SE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Typically today implemented clinical systems </a:t>
                      </a:r>
                      <a:r>
                        <a:rPr lang="en-US" sz="1600" dirty="0" smtClean="0">
                          <a:effectLst/>
                        </a:rPr>
                        <a:t>using </a:t>
                      </a:r>
                      <a:r>
                        <a:rPr lang="en-US" sz="1600" dirty="0">
                          <a:effectLst/>
                        </a:rPr>
                        <a:t>other terminologies (LOINC, NPU</a:t>
                      </a:r>
                      <a:r>
                        <a:rPr lang="en-US" sz="1600" dirty="0" smtClean="0">
                          <a:effectLst/>
                        </a:rPr>
                        <a:t>), local terminologies, or is </a:t>
                      </a:r>
                      <a:r>
                        <a:rPr lang="en-US" sz="1600" dirty="0" err="1" smtClean="0">
                          <a:effectLst/>
                        </a:rPr>
                        <a:t>uncoded</a:t>
                      </a:r>
                      <a:r>
                        <a:rPr lang="en-US" sz="1600" dirty="0" smtClean="0">
                          <a:effectLst/>
                        </a:rPr>
                        <a:t>; </a:t>
                      </a:r>
                      <a:r>
                        <a:rPr lang="en-US" sz="1600" dirty="0">
                          <a:effectLst/>
                        </a:rPr>
                        <a:t>some change may be needed</a:t>
                      </a:r>
                      <a:endParaRPr lang="sv-SE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</a:t>
                      </a:r>
                      <a:endParaRPr lang="sv-SE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8063"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Change to concept model</a:t>
                      </a:r>
                      <a:endParaRPr lang="sv-SE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The proposed changes involve many new object properties and </a:t>
                      </a:r>
                      <a:r>
                        <a:rPr lang="en-US" sz="1600" dirty="0" smtClean="0">
                          <a:effectLst/>
                        </a:rPr>
                        <a:t>potentially a </a:t>
                      </a:r>
                      <a:r>
                        <a:rPr lang="en-US" sz="1600" dirty="0">
                          <a:effectLst/>
                        </a:rPr>
                        <a:t>significantly revised model for observation results</a:t>
                      </a:r>
                      <a:endParaRPr lang="sv-SE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</a:t>
                      </a:r>
                      <a:endParaRPr lang="sv-SE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8063"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Change to content development software or processes</a:t>
                      </a:r>
                      <a:endParaRPr lang="sv-SE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Tooling for making these changes is not currently available except as prototype software</a:t>
                      </a:r>
                      <a:endParaRPr lang="sv-SE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</a:t>
                      </a:r>
                      <a:endParaRPr lang="sv-SE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518"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Average score</a:t>
                      </a:r>
                      <a:endParaRPr lang="sv-SE" sz="1600" b="1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 </a:t>
                      </a:r>
                      <a:endParaRPr lang="sv-SE" sz="1600" b="1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3</a:t>
                      </a:r>
                      <a:endParaRPr lang="sv-SE" sz="1600" b="1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56139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innehåll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number of smaller domain specific projects</a:t>
            </a:r>
          </a:p>
          <a:p>
            <a:pPr lvl="1"/>
            <a:r>
              <a:rPr lang="en-US" dirty="0" smtClean="0"/>
              <a:t>Patterns</a:t>
            </a:r>
          </a:p>
          <a:p>
            <a:pPr lvl="1"/>
            <a:r>
              <a:rPr lang="en-US" dirty="0" smtClean="0"/>
              <a:t>Extensions</a:t>
            </a:r>
          </a:p>
          <a:p>
            <a:pPr lvl="1"/>
            <a:r>
              <a:rPr lang="en-US" dirty="0" smtClean="0"/>
              <a:t>Documents</a:t>
            </a:r>
          </a:p>
          <a:p>
            <a:r>
              <a:rPr lang="en-US" dirty="0" smtClean="0"/>
              <a:t>For example</a:t>
            </a:r>
          </a:p>
          <a:p>
            <a:pPr lvl="1"/>
            <a:r>
              <a:rPr lang="en-US" dirty="0" smtClean="0"/>
              <a:t>Functioning</a:t>
            </a:r>
          </a:p>
          <a:p>
            <a:pPr lvl="1"/>
            <a:r>
              <a:rPr lang="en-US" dirty="0" smtClean="0"/>
              <a:t>Cancer Synoptic Report</a:t>
            </a:r>
          </a:p>
          <a:p>
            <a:pPr lvl="1"/>
            <a:r>
              <a:rPr lang="en-US" dirty="0" smtClean="0"/>
              <a:t>Vital signs</a:t>
            </a:r>
          </a:p>
          <a:p>
            <a:pPr lvl="1"/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Rubri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Elephant eating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4706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innehåll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Plan specification for an observation procedure with the intent of observing a certain type of quality, disposition, function, or process (a feature)</a:t>
            </a:r>
          </a:p>
          <a:p>
            <a:pPr lvl="1"/>
            <a:r>
              <a:rPr lang="en-US" dirty="0" smtClean="0"/>
              <a:t>Inspired by Ontology of Biomedical Investigation (OBI)</a:t>
            </a:r>
          </a:p>
          <a:p>
            <a:r>
              <a:rPr lang="en-US" dirty="0" smtClean="0"/>
              <a:t>An information entity</a:t>
            </a:r>
          </a:p>
          <a:p>
            <a:pPr lvl="1"/>
            <a:r>
              <a:rPr lang="en-US" dirty="0" smtClean="0"/>
              <a:t>Potentially problematic as SNOMED CT DL cannot faithfully represent “type of”</a:t>
            </a:r>
          </a:p>
        </p:txBody>
      </p:sp>
      <p:sp>
        <p:nvSpPr>
          <p:cNvPr id="3" name="Rubri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what is an Observable?</a:t>
            </a:r>
            <a:endParaRPr lang="en-US" dirty="0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6051921" y="5675089"/>
            <a:ext cx="1085706" cy="474514"/>
          </a:xfrm>
          <a:prstGeom prst="rect">
            <a:avLst/>
          </a:prstGeom>
          <a:solidFill>
            <a:srgbClr val="C3DB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endParaRPr lang="sv-SE" sz="110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051920" y="4197918"/>
            <a:ext cx="1085706" cy="465302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endParaRPr lang="sv-SE" sz="1100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2019297" y="5580901"/>
            <a:ext cx="1085706" cy="46530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+mn-lt"/>
              </a:rPr>
              <a:t>observation result</a:t>
            </a:r>
            <a:endParaRPr lang="en-US" altLang="en-US" sz="1400">
              <a:latin typeface="+mn-lt"/>
            </a:endParaRPr>
          </a:p>
        </p:txBody>
      </p:sp>
      <p:sp>
        <p:nvSpPr>
          <p:cNvPr id="9" name="Rounded Rectangle 14"/>
          <p:cNvSpPr/>
          <p:nvPr/>
        </p:nvSpPr>
        <p:spPr>
          <a:xfrm>
            <a:off x="4217663" y="4676146"/>
            <a:ext cx="1034006" cy="206801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tx1"/>
                </a:solidFill>
                <a:ea typeface="ＭＳ Ｐゴシック" pitchFamily="-106" charset="-128"/>
              </a:rPr>
              <a:t>is about</a:t>
            </a:r>
          </a:p>
        </p:txBody>
      </p:sp>
      <p:sp>
        <p:nvSpPr>
          <p:cNvPr id="10" name="Rectangle 17"/>
          <p:cNvSpPr>
            <a:spLocks noChangeArrowheads="1"/>
          </p:cNvSpPr>
          <p:nvPr/>
        </p:nvSpPr>
        <p:spPr bwMode="auto">
          <a:xfrm>
            <a:off x="6051920" y="4197918"/>
            <a:ext cx="1085706" cy="46530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 smtClean="0">
                <a:latin typeface="+mn-lt"/>
              </a:rPr>
              <a:t>feature</a:t>
            </a:r>
            <a:endParaRPr lang="en-US" altLang="en-US" sz="1200" dirty="0">
              <a:latin typeface="+mn-lt"/>
            </a:endParaRPr>
          </a:p>
        </p:txBody>
      </p:sp>
      <p:cxnSp>
        <p:nvCxnSpPr>
          <p:cNvPr id="11" name="AutoShape 18"/>
          <p:cNvCxnSpPr>
            <a:cxnSpLocks noChangeShapeType="1"/>
            <a:stCxn id="9" idx="3"/>
            <a:endCxn id="10" idx="1"/>
          </p:cNvCxnSpPr>
          <p:nvPr/>
        </p:nvCxnSpPr>
        <p:spPr bwMode="auto">
          <a:xfrm flipV="1">
            <a:off x="5251669" y="4430569"/>
            <a:ext cx="800251" cy="34897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Rounded Rectangle 64"/>
          <p:cNvSpPr/>
          <p:nvPr/>
        </p:nvSpPr>
        <p:spPr>
          <a:xfrm>
            <a:off x="4217663" y="5710151"/>
            <a:ext cx="1034006" cy="206801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tx1"/>
                </a:solidFill>
                <a:ea typeface="ＭＳ Ｐゴシック" pitchFamily="-106" charset="-128"/>
              </a:rPr>
              <a:t>output of</a:t>
            </a:r>
          </a:p>
        </p:txBody>
      </p:sp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6051920" y="5684301"/>
            <a:ext cx="1085706" cy="46530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+mn-lt"/>
              </a:rPr>
              <a:t>observation procedure</a:t>
            </a:r>
          </a:p>
        </p:txBody>
      </p:sp>
      <p:cxnSp>
        <p:nvCxnSpPr>
          <p:cNvPr id="14" name="AutoShape 18"/>
          <p:cNvCxnSpPr>
            <a:cxnSpLocks noChangeShapeType="1"/>
            <a:stCxn id="12" idx="3"/>
            <a:endCxn id="13" idx="1"/>
          </p:cNvCxnSpPr>
          <p:nvPr/>
        </p:nvCxnSpPr>
        <p:spPr bwMode="auto">
          <a:xfrm>
            <a:off x="5251669" y="5813552"/>
            <a:ext cx="800251" cy="103401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AutoShape 21"/>
          <p:cNvCxnSpPr>
            <a:cxnSpLocks noChangeShapeType="1"/>
            <a:stCxn id="8" idx="3"/>
            <a:endCxn id="12" idx="1"/>
          </p:cNvCxnSpPr>
          <p:nvPr/>
        </p:nvCxnSpPr>
        <p:spPr bwMode="auto">
          <a:xfrm>
            <a:off x="3105003" y="5813552"/>
            <a:ext cx="111266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2006372" y="4275468"/>
            <a:ext cx="1085706" cy="46530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+mn-lt"/>
              </a:rPr>
              <a:t>observable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+mn-lt"/>
              </a:rPr>
              <a:t>entity</a:t>
            </a:r>
            <a:endParaRPr lang="en-US" altLang="en-US" sz="1400" dirty="0">
              <a:latin typeface="+mn-lt"/>
            </a:endParaRPr>
          </a:p>
        </p:txBody>
      </p:sp>
      <p:cxnSp>
        <p:nvCxnSpPr>
          <p:cNvPr id="17" name="AutoShape 21"/>
          <p:cNvCxnSpPr>
            <a:cxnSpLocks noChangeShapeType="1"/>
            <a:stCxn id="8" idx="3"/>
            <a:endCxn id="9" idx="1"/>
          </p:cNvCxnSpPr>
          <p:nvPr/>
        </p:nvCxnSpPr>
        <p:spPr bwMode="auto">
          <a:xfrm flipV="1">
            <a:off x="3105003" y="4779546"/>
            <a:ext cx="1112660" cy="103400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" name="Rounded Rectangle 74"/>
          <p:cNvSpPr/>
          <p:nvPr/>
        </p:nvSpPr>
        <p:spPr>
          <a:xfrm>
            <a:off x="6077770" y="5154373"/>
            <a:ext cx="1034006" cy="206801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>
                <a:solidFill>
                  <a:schemeClr val="tx1"/>
                </a:solidFill>
                <a:ea typeface="ＭＳ Ｐゴシック" pitchFamily="-106" charset="-128"/>
              </a:rPr>
              <a:t>observes</a:t>
            </a:r>
          </a:p>
        </p:txBody>
      </p:sp>
      <p:cxnSp>
        <p:nvCxnSpPr>
          <p:cNvPr id="19" name="AutoShape 18"/>
          <p:cNvCxnSpPr>
            <a:cxnSpLocks noChangeShapeType="1"/>
          </p:cNvCxnSpPr>
          <p:nvPr/>
        </p:nvCxnSpPr>
        <p:spPr bwMode="auto">
          <a:xfrm rot="5400000" flipH="1" flipV="1">
            <a:off x="6349197" y="4908797"/>
            <a:ext cx="492230" cy="107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" name="AutoShape 18"/>
          <p:cNvCxnSpPr>
            <a:cxnSpLocks noChangeShapeType="1"/>
            <a:stCxn id="13" idx="0"/>
          </p:cNvCxnSpPr>
          <p:nvPr/>
        </p:nvCxnSpPr>
        <p:spPr bwMode="auto">
          <a:xfrm flipV="1">
            <a:off x="6594773" y="5362252"/>
            <a:ext cx="1077" cy="322049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" name="AutoShape 21"/>
          <p:cNvCxnSpPr>
            <a:cxnSpLocks noChangeShapeType="1"/>
            <a:stCxn id="16" idx="3"/>
            <a:endCxn id="9" idx="1"/>
          </p:cNvCxnSpPr>
          <p:nvPr/>
        </p:nvCxnSpPr>
        <p:spPr bwMode="auto">
          <a:xfrm>
            <a:off x="3092078" y="4508120"/>
            <a:ext cx="1125585" cy="27142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" name="AutoShape 21"/>
          <p:cNvCxnSpPr>
            <a:cxnSpLocks noChangeShapeType="1"/>
            <a:stCxn id="16" idx="3"/>
            <a:endCxn id="23" idx="1"/>
          </p:cNvCxnSpPr>
          <p:nvPr/>
        </p:nvCxnSpPr>
        <p:spPr bwMode="auto">
          <a:xfrm>
            <a:off x="3092078" y="4508120"/>
            <a:ext cx="1027543" cy="788429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" name="Rounded Rectangle 99"/>
          <p:cNvSpPr/>
          <p:nvPr/>
        </p:nvSpPr>
        <p:spPr>
          <a:xfrm>
            <a:off x="4119621" y="5193148"/>
            <a:ext cx="1230090" cy="206801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tx1"/>
                </a:solidFill>
                <a:ea typeface="ＭＳ Ｐゴシック" pitchFamily="-106" charset="-128"/>
              </a:rPr>
              <a:t>specified by</a:t>
            </a:r>
          </a:p>
        </p:txBody>
      </p:sp>
      <p:cxnSp>
        <p:nvCxnSpPr>
          <p:cNvPr id="24" name="AutoShape 18"/>
          <p:cNvCxnSpPr>
            <a:cxnSpLocks noChangeShapeType="1"/>
            <a:stCxn id="23" idx="3"/>
            <a:endCxn id="13" idx="1"/>
          </p:cNvCxnSpPr>
          <p:nvPr/>
        </p:nvCxnSpPr>
        <p:spPr bwMode="auto">
          <a:xfrm>
            <a:off x="5349711" y="5296549"/>
            <a:ext cx="702209" cy="62040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" name="TextBox 24"/>
          <p:cNvSpPr txBox="1"/>
          <p:nvPr/>
        </p:nvSpPr>
        <p:spPr>
          <a:xfrm>
            <a:off x="3523991" y="6259767"/>
            <a:ext cx="2257349" cy="253916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sv-SE" sz="1050" dirty="0" smtClean="0">
                <a:latin typeface="+mn-lt"/>
              </a:rPr>
              <a:t>specified by </a:t>
            </a:r>
            <a:r>
              <a:rPr lang="en-US" altLang="sv-SE" sz="1050" dirty="0">
                <a:latin typeface="+mn-lt"/>
              </a:rPr>
              <a:t>○ observes </a:t>
            </a:r>
            <a:r>
              <a:rPr lang="en-US" altLang="sv-SE" sz="1050" dirty="0">
                <a:latin typeface="+mn-lt"/>
                <a:ea typeface="Lucida Sans Unicode" pitchFamily="34" charset="0"/>
                <a:cs typeface="Lucida Sans Unicode" pitchFamily="34" charset="0"/>
              </a:rPr>
              <a:t>⊑</a:t>
            </a:r>
            <a:r>
              <a:rPr lang="en-US" altLang="sv-SE" sz="1050" dirty="0">
                <a:latin typeface="+mn-lt"/>
              </a:rPr>
              <a:t> is-about</a:t>
            </a:r>
          </a:p>
        </p:txBody>
      </p:sp>
    </p:spTree>
    <p:extLst>
      <p:ext uri="{BB962C8B-B14F-4D97-AF65-F5344CB8AC3E}">
        <p14:creationId xmlns:p14="http://schemas.microsoft.com/office/powerpoint/2010/main" val="23872038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Observable Entities in 30 Seconds</a:t>
            </a:r>
            <a:endParaRPr lang="en-US" dirty="0"/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9909" y="2311400"/>
            <a:ext cx="4054475" cy="454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21" name="Group 4"/>
          <p:cNvGrpSpPr>
            <a:grpSpLocks/>
          </p:cNvGrpSpPr>
          <p:nvPr/>
        </p:nvGrpSpPr>
        <p:grpSpPr bwMode="auto">
          <a:xfrm>
            <a:off x="5036546" y="2981325"/>
            <a:ext cx="252413" cy="252413"/>
            <a:chOff x="3622" y="2290"/>
            <a:chExt cx="159" cy="159"/>
          </a:xfrm>
        </p:grpSpPr>
        <p:sp>
          <p:nvSpPr>
            <p:cNvPr id="22" name="Line 5"/>
            <p:cNvSpPr>
              <a:spLocks noChangeShapeType="1"/>
            </p:cNvSpPr>
            <p:nvPr/>
          </p:nvSpPr>
          <p:spPr bwMode="auto">
            <a:xfrm>
              <a:off x="3627" y="2290"/>
              <a:ext cx="148" cy="159"/>
            </a:xfrm>
            <a:prstGeom prst="line">
              <a:avLst/>
            </a:prstGeom>
            <a:noFill/>
            <a:ln w="18000" cap="flat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23" name="Line 6"/>
            <p:cNvSpPr>
              <a:spLocks noChangeShapeType="1"/>
            </p:cNvSpPr>
            <p:nvPr/>
          </p:nvSpPr>
          <p:spPr bwMode="auto">
            <a:xfrm flipH="1">
              <a:off x="3621" y="2290"/>
              <a:ext cx="161" cy="159"/>
            </a:xfrm>
            <a:prstGeom prst="line">
              <a:avLst/>
            </a:prstGeom>
            <a:noFill/>
            <a:ln w="18000" cap="flat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v-SE"/>
            </a:p>
          </p:txBody>
        </p:sp>
      </p:grpSp>
      <p:cxnSp>
        <p:nvCxnSpPr>
          <p:cNvPr id="24" name="AutoShape 7"/>
          <p:cNvCxnSpPr>
            <a:cxnSpLocks noChangeShapeType="1"/>
          </p:cNvCxnSpPr>
          <p:nvPr/>
        </p:nvCxnSpPr>
        <p:spPr bwMode="auto">
          <a:xfrm flipH="1" flipV="1">
            <a:off x="5296896" y="3111500"/>
            <a:ext cx="447675" cy="363538"/>
          </a:xfrm>
          <a:prstGeom prst="straightConnector1">
            <a:avLst/>
          </a:prstGeom>
          <a:noFill/>
          <a:ln w="18000" cap="flat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pic>
        <p:nvPicPr>
          <p:cNvPr id="26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1821" y="2363788"/>
            <a:ext cx="1200150" cy="86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7" name="Text Box 10"/>
          <p:cNvSpPr txBox="1">
            <a:spLocks noChangeArrowheads="1"/>
          </p:cNvSpPr>
          <p:nvPr/>
        </p:nvSpPr>
        <p:spPr bwMode="auto">
          <a:xfrm>
            <a:off x="5776321" y="3297238"/>
            <a:ext cx="1603375" cy="319881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sv-SE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DIRECT SITE</a:t>
            </a:r>
          </a:p>
        </p:txBody>
      </p:sp>
      <p:sp>
        <p:nvSpPr>
          <p:cNvPr id="28" name="Text Box 12"/>
          <p:cNvSpPr txBox="1">
            <a:spLocks noChangeArrowheads="1"/>
          </p:cNvSpPr>
          <p:nvPr/>
        </p:nvSpPr>
        <p:spPr bwMode="auto">
          <a:xfrm>
            <a:off x="6503396" y="4283075"/>
            <a:ext cx="2100263" cy="912813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sv-SE" dirty="0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PROPERTY TYPE</a:t>
            </a:r>
          </a:p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sv-SE" dirty="0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INHERES IN</a:t>
            </a:r>
          </a:p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sv-SE" dirty="0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...</a:t>
            </a:r>
          </a:p>
        </p:txBody>
      </p:sp>
      <p:cxnSp>
        <p:nvCxnSpPr>
          <p:cNvPr id="29" name="AutoShape 13"/>
          <p:cNvCxnSpPr>
            <a:cxnSpLocks noChangeShapeType="1"/>
          </p:cNvCxnSpPr>
          <p:nvPr/>
        </p:nvCxnSpPr>
        <p:spPr bwMode="auto">
          <a:xfrm flipH="1">
            <a:off x="5230221" y="4649788"/>
            <a:ext cx="1125538" cy="158750"/>
          </a:xfrm>
          <a:prstGeom prst="straightConnector1">
            <a:avLst/>
          </a:prstGeom>
          <a:noFill/>
          <a:ln w="18000" cap="flat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30" name="Text Box 14"/>
          <p:cNvSpPr txBox="1">
            <a:spLocks noChangeArrowheads="1"/>
          </p:cNvSpPr>
          <p:nvPr/>
        </p:nvSpPr>
        <p:spPr bwMode="auto">
          <a:xfrm>
            <a:off x="7151096" y="5838825"/>
            <a:ext cx="1933575" cy="365125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sv-SE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PRECONDITION</a:t>
            </a:r>
          </a:p>
        </p:txBody>
      </p:sp>
      <p:cxnSp>
        <p:nvCxnSpPr>
          <p:cNvPr id="31" name="AutoShape 15"/>
          <p:cNvCxnSpPr>
            <a:cxnSpLocks noChangeShapeType="1"/>
          </p:cNvCxnSpPr>
          <p:nvPr/>
        </p:nvCxnSpPr>
        <p:spPr bwMode="auto">
          <a:xfrm flipH="1">
            <a:off x="6589121" y="6021388"/>
            <a:ext cx="406400" cy="193675"/>
          </a:xfrm>
          <a:prstGeom prst="straightConnector1">
            <a:avLst/>
          </a:prstGeom>
          <a:noFill/>
          <a:ln w="18000" cap="flat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32" name="Text Box 16"/>
          <p:cNvSpPr txBox="1">
            <a:spLocks noChangeArrowheads="1"/>
          </p:cNvSpPr>
          <p:nvPr/>
        </p:nvSpPr>
        <p:spPr bwMode="auto">
          <a:xfrm>
            <a:off x="8065495" y="2638425"/>
            <a:ext cx="1019175" cy="595313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sv-SE" dirty="0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SCALE</a:t>
            </a:r>
          </a:p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sv-SE" dirty="0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UNITS</a:t>
            </a:r>
          </a:p>
        </p:txBody>
      </p:sp>
      <p:sp>
        <p:nvSpPr>
          <p:cNvPr id="33" name="Text Box 17"/>
          <p:cNvSpPr txBox="1">
            <a:spLocks noChangeArrowheads="1"/>
          </p:cNvSpPr>
          <p:nvPr/>
        </p:nvSpPr>
        <p:spPr bwMode="auto">
          <a:xfrm>
            <a:off x="1785854" y="1925637"/>
            <a:ext cx="8540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sv-SE" dirty="0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WHAT</a:t>
            </a:r>
          </a:p>
        </p:txBody>
      </p:sp>
      <p:sp>
        <p:nvSpPr>
          <p:cNvPr id="34" name="Text Box 18"/>
          <p:cNvSpPr txBox="1">
            <a:spLocks noChangeArrowheads="1"/>
          </p:cNvSpPr>
          <p:nvPr/>
        </p:nvSpPr>
        <p:spPr bwMode="auto">
          <a:xfrm>
            <a:off x="1656583" y="5481638"/>
            <a:ext cx="7397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sv-SE" dirty="0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HOW</a:t>
            </a:r>
          </a:p>
        </p:txBody>
      </p:sp>
      <p:sp>
        <p:nvSpPr>
          <p:cNvPr id="35" name="Text Box 10"/>
          <p:cNvSpPr txBox="1">
            <a:spLocks noChangeArrowheads="1"/>
          </p:cNvSpPr>
          <p:nvPr/>
        </p:nvSpPr>
        <p:spPr bwMode="auto">
          <a:xfrm>
            <a:off x="6681361" y="1905189"/>
            <a:ext cx="1603375" cy="319881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sv-SE" dirty="0" smtClean="0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TECHNIQUE</a:t>
            </a:r>
            <a:endParaRPr lang="en-US" altLang="sv-SE" dirty="0">
              <a:solidFill>
                <a:srgbClr val="000000"/>
              </a:solidFill>
              <a:ea typeface="Droid Sans Fallback" pitchFamily="48" charset="0"/>
              <a:cs typeface="Droid Sans Fallback" pitchFamily="48" charset="0"/>
            </a:endParaRPr>
          </a:p>
        </p:txBody>
      </p:sp>
      <p:sp>
        <p:nvSpPr>
          <p:cNvPr id="36" name="Text Box 12"/>
          <p:cNvSpPr txBox="1">
            <a:spLocks noChangeArrowheads="1"/>
          </p:cNvSpPr>
          <p:nvPr/>
        </p:nvSpPr>
        <p:spPr bwMode="auto">
          <a:xfrm>
            <a:off x="1621854" y="2479674"/>
            <a:ext cx="2453644" cy="1370743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sv-SE" sz="1200" dirty="0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PROPERTY TYPE</a:t>
            </a:r>
          </a:p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sv-SE" sz="1200" dirty="0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INHERES </a:t>
            </a:r>
            <a:r>
              <a:rPr lang="en-US" altLang="sv-SE" sz="1200" dirty="0" smtClean="0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IN</a:t>
            </a:r>
          </a:p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sv-SE" sz="1200" dirty="0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	</a:t>
            </a:r>
            <a:r>
              <a:rPr lang="en-US" altLang="sv-SE" sz="1200" dirty="0" smtClean="0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	INHERENT LOCATION</a:t>
            </a:r>
          </a:p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sv-SE" sz="1200" dirty="0" smtClean="0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COMPONENT</a:t>
            </a:r>
          </a:p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sv-SE" sz="1200" dirty="0" smtClean="0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TOWARDS</a:t>
            </a:r>
          </a:p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sv-SE" sz="1200" dirty="0" smtClean="0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PRECONDITION</a:t>
            </a:r>
            <a:endParaRPr lang="en-US" altLang="sv-SE" sz="1200" dirty="0">
              <a:solidFill>
                <a:srgbClr val="000000"/>
              </a:solidFill>
              <a:ea typeface="Droid Sans Fallback" pitchFamily="48" charset="0"/>
              <a:cs typeface="Droid Sans Fallback" pitchFamily="48" charset="0"/>
            </a:endParaRPr>
          </a:p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sv-SE" sz="1200" dirty="0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...</a:t>
            </a:r>
          </a:p>
        </p:txBody>
      </p:sp>
      <p:sp>
        <p:nvSpPr>
          <p:cNvPr id="37" name="Text Box 16"/>
          <p:cNvSpPr txBox="1">
            <a:spLocks noChangeArrowheads="1"/>
          </p:cNvSpPr>
          <p:nvPr/>
        </p:nvSpPr>
        <p:spPr bwMode="auto">
          <a:xfrm>
            <a:off x="1621854" y="4119700"/>
            <a:ext cx="1548068" cy="98804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sv-SE" sz="1200" dirty="0" smtClean="0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DIRECT SITE</a:t>
            </a:r>
          </a:p>
          <a:p>
            <a:r>
              <a:rPr lang="en-US" altLang="sv-SE" sz="1200" dirty="0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USING DEVICE</a:t>
            </a:r>
          </a:p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sv-SE" sz="1200" dirty="0" smtClean="0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TECHNIQUE</a:t>
            </a:r>
          </a:p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sv-SE" sz="1200" dirty="0" smtClean="0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SCALE</a:t>
            </a:r>
            <a:endParaRPr lang="en-US" altLang="sv-SE" sz="1200" dirty="0">
              <a:solidFill>
                <a:srgbClr val="000000"/>
              </a:solidFill>
              <a:ea typeface="Droid Sans Fallback" pitchFamily="48" charset="0"/>
              <a:cs typeface="Droid Sans Fallback" pitchFamily="48" charset="0"/>
            </a:endParaRPr>
          </a:p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sv-SE" sz="1200" dirty="0" smtClean="0">
                <a:solidFill>
                  <a:srgbClr val="000000"/>
                </a:solidFill>
                <a:ea typeface="Droid Sans Fallback" pitchFamily="48" charset="0"/>
                <a:cs typeface="Droid Sans Fallback" pitchFamily="48" charset="0"/>
              </a:rPr>
              <a:t>UNITS</a:t>
            </a:r>
          </a:p>
        </p:txBody>
      </p:sp>
      <p:sp>
        <p:nvSpPr>
          <p:cNvPr id="16" name="Vänster klammerparentes 15"/>
          <p:cNvSpPr/>
          <p:nvPr/>
        </p:nvSpPr>
        <p:spPr>
          <a:xfrm>
            <a:off x="1277531" y="2360434"/>
            <a:ext cx="265946" cy="2905126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ruta 16"/>
          <p:cNvSpPr txBox="1"/>
          <p:nvPr/>
        </p:nvSpPr>
        <p:spPr>
          <a:xfrm>
            <a:off x="0" y="3489831"/>
            <a:ext cx="12330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Observable</a:t>
            </a:r>
          </a:p>
          <a:p>
            <a:r>
              <a:rPr lang="en-US" sz="1600" dirty="0" smtClean="0"/>
              <a:t>entity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9870155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innehåll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Quality observables </a:t>
            </a:r>
            <a:endParaRPr lang="en-US" dirty="0" smtClean="0"/>
          </a:p>
          <a:p>
            <a:pPr lvl="0"/>
            <a:r>
              <a:rPr lang="en-US" dirty="0" smtClean="0"/>
              <a:t>Disposition </a:t>
            </a:r>
            <a:r>
              <a:rPr lang="en-US" dirty="0"/>
              <a:t>observables </a:t>
            </a:r>
            <a:endParaRPr lang="en-US" dirty="0" smtClean="0"/>
          </a:p>
          <a:p>
            <a:pPr lvl="0"/>
            <a:r>
              <a:rPr lang="en-US" dirty="0" smtClean="0"/>
              <a:t>Function observables</a:t>
            </a:r>
          </a:p>
          <a:p>
            <a:pPr lvl="0"/>
            <a:r>
              <a:rPr lang="en-US" dirty="0" smtClean="0"/>
              <a:t>Process observables</a:t>
            </a:r>
          </a:p>
          <a:p>
            <a:pPr lvl="0"/>
            <a:r>
              <a:rPr lang="en-US" dirty="0" smtClean="0"/>
              <a:t>(Presence/absence observables)</a:t>
            </a:r>
            <a:endParaRPr lang="en-US" dirty="0"/>
          </a:p>
        </p:txBody>
      </p:sp>
      <p:sp>
        <p:nvSpPr>
          <p:cNvPr id="3" name="Rubri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Four Kinds of Observable (at least?)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41873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innehåll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Attribute overloading</a:t>
            </a:r>
          </a:p>
          <a:p>
            <a:r>
              <a:rPr lang="en-US" dirty="0" smtClean="0"/>
              <a:t>For example, three uses of Towards</a:t>
            </a:r>
          </a:p>
          <a:p>
            <a:pPr lvl="1"/>
            <a:r>
              <a:rPr lang="en-US" dirty="0" smtClean="0"/>
              <a:t>One participant in a relational quality, e.g. a constituent with a concentration in a solution</a:t>
            </a:r>
          </a:p>
          <a:p>
            <a:pPr lvl="1"/>
            <a:r>
              <a:rPr lang="en-US" dirty="0" smtClean="0"/>
              <a:t>For a disposition, what the disposition is towards, e.g. a substance triggering a reaction process</a:t>
            </a:r>
          </a:p>
          <a:p>
            <a:pPr lvl="1"/>
            <a:r>
              <a:rPr lang="en-US" dirty="0" smtClean="0"/>
              <a:t>For a function, the process that is realized, e.g. for an ability to hear it is the hearing that is realized</a:t>
            </a:r>
            <a:endParaRPr lang="en-US" dirty="0"/>
          </a:p>
        </p:txBody>
      </p:sp>
      <p:sp>
        <p:nvSpPr>
          <p:cNvPr id="3" name="Rubri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Four Kinds?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1218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HTSDO PPT Template 2014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IHTSDO PPT Template 2014.potx</Template>
  <TotalTime>4865</TotalTime>
  <Words>572</Words>
  <Application>Microsoft Office PowerPoint</Application>
  <PresentationFormat>Bildspel på skärmen (4:3)</PresentationFormat>
  <Paragraphs>125</Paragraphs>
  <Slides>18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7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18</vt:i4>
      </vt:variant>
    </vt:vector>
  </HeadingPairs>
  <TitlesOfParts>
    <vt:vector size="26" baseType="lpstr">
      <vt:lpstr>ＭＳ Ｐゴシック</vt:lpstr>
      <vt:lpstr>Arial</vt:lpstr>
      <vt:lpstr>Droid Sans Fallback</vt:lpstr>
      <vt:lpstr>Lucida Sans Unicode</vt:lpstr>
      <vt:lpstr>Museo 300</vt:lpstr>
      <vt:lpstr>Museo 500</vt:lpstr>
      <vt:lpstr>Times New Roman</vt:lpstr>
      <vt:lpstr>IHTSDO PPT Template 2014</vt:lpstr>
      <vt:lpstr>Observables and Investigation Procedure Model</vt:lpstr>
      <vt:lpstr>Observables Project Background</vt:lpstr>
      <vt:lpstr>Observables Project Background</vt:lpstr>
      <vt:lpstr>Project Risk Profile</vt:lpstr>
      <vt:lpstr>Elephant eating</vt:lpstr>
      <vt:lpstr>So what is an Observable?</vt:lpstr>
      <vt:lpstr>Observable Entities in 30 Seconds</vt:lpstr>
      <vt:lpstr>Four Kinds of Observable (at least?)</vt:lpstr>
      <vt:lpstr>Why Four Kinds?</vt:lpstr>
      <vt:lpstr>Nested vs. Flat</vt:lpstr>
      <vt:lpstr>Observation results</vt:lpstr>
      <vt:lpstr>Quality observables</vt:lpstr>
      <vt:lpstr>Quality observables</vt:lpstr>
      <vt:lpstr>Disposition observables</vt:lpstr>
      <vt:lpstr>Function observable</vt:lpstr>
      <vt:lpstr>Process observables</vt:lpstr>
      <vt:lpstr>Process observables</vt:lpstr>
      <vt:lpstr>Remaining issues (selection)</vt:lpstr>
    </vt:vector>
  </TitlesOfParts>
  <Company>IHTSDO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Ian Green</dc:creator>
  <cp:lastModifiedBy>danka74</cp:lastModifiedBy>
  <cp:revision>72</cp:revision>
  <dcterms:created xsi:type="dcterms:W3CDTF">2015-07-08T16:02:56Z</dcterms:created>
  <dcterms:modified xsi:type="dcterms:W3CDTF">2015-10-28T11:30:17Z</dcterms:modified>
</cp:coreProperties>
</file>