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0"/>
  </p:notesMasterIdLst>
  <p:sldIdLst>
    <p:sldId id="258" r:id="rId2"/>
    <p:sldId id="264" r:id="rId3"/>
    <p:sldId id="263" r:id="rId4"/>
    <p:sldId id="269" r:id="rId5"/>
    <p:sldId id="265" r:id="rId6"/>
    <p:sldId id="267" r:id="rId7"/>
    <p:sldId id="266" r:id="rId8"/>
    <p:sldId id="268" r:id="rId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57" autoAdjust="0"/>
  </p:normalViewPr>
  <p:slideViewPr>
    <p:cSldViewPr snapToGrid="0" snapToObjects="1">
      <p:cViewPr varScale="1">
        <p:scale>
          <a:sx n="110" d="100"/>
          <a:sy n="110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ubrikbild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sv-SE" smtClean="0"/>
              <a:t>Klicka här för att ändra format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ämförels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Endast rubri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nehåll med bild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d med bild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på ikonen för att lägga till en bild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Functioning observables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“Functioning” observables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4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“Functioning” is a broad term</a:t>
            </a:r>
          </a:p>
          <a:p>
            <a:pPr lvl="1"/>
            <a:r>
              <a:rPr lang="en-US" dirty="0" smtClean="0"/>
              <a:t>Cardiac function, respiratory function</a:t>
            </a:r>
          </a:p>
          <a:p>
            <a:pPr lvl="1"/>
            <a:r>
              <a:rPr lang="en-US" dirty="0" smtClean="0"/>
              <a:t>Ability to perform activities</a:t>
            </a:r>
          </a:p>
          <a:p>
            <a:pPr lvl="1"/>
            <a:r>
              <a:rPr lang="en-US" dirty="0" smtClean="0"/>
              <a:t>Qualitative and quantitative</a:t>
            </a:r>
          </a:p>
          <a:p>
            <a:r>
              <a:rPr lang="en-US" dirty="0" smtClean="0"/>
              <a:t>E.g. 6 minute walk test</a:t>
            </a:r>
          </a:p>
          <a:p>
            <a:pPr lvl="1"/>
            <a:r>
              <a:rPr lang="en-US" dirty="0" smtClean="0"/>
              <a:t>The distance walked?</a:t>
            </a:r>
          </a:p>
          <a:p>
            <a:pPr lvl="1"/>
            <a:r>
              <a:rPr lang="en-US" dirty="0" smtClean="0"/>
              <a:t>A battery of tests?</a:t>
            </a:r>
          </a:p>
          <a:p>
            <a:pPr lvl="1"/>
            <a:r>
              <a:rPr lang="en-US" dirty="0" smtClean="0"/>
              <a:t>An ordinal scale assessment (able, unable, …)?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functioning?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1399534"/>
          </a:xfrm>
        </p:spPr>
        <p:txBody>
          <a:bodyPr/>
          <a:lstStyle/>
          <a:p>
            <a:r>
              <a:rPr lang="en-US" dirty="0" smtClean="0"/>
              <a:t>7-800 ability observables in SNOMED CT</a:t>
            </a:r>
          </a:p>
          <a:p>
            <a:r>
              <a:rPr lang="en-US" dirty="0" smtClean="0"/>
              <a:t>“Activity</a:t>
            </a:r>
            <a:r>
              <a:rPr lang="en-US" smtClean="0"/>
              <a:t>” </a:t>
            </a:r>
            <a:r>
              <a:rPr lang="en-US" smtClean="0"/>
              <a:t>observables (n &gt; 140) </a:t>
            </a:r>
            <a:r>
              <a:rPr lang="en-US" dirty="0" smtClean="0"/>
              <a:t>for which there are (potentially) </a:t>
            </a:r>
            <a:r>
              <a:rPr lang="en-US" smtClean="0"/>
              <a:t>ability </a:t>
            </a:r>
            <a:r>
              <a:rPr lang="en-US" smtClean="0"/>
              <a:t>findings (n &gt; 1400)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Ability</a:t>
            </a:r>
            <a:endParaRPr lang="en-US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" y="3081801"/>
            <a:ext cx="83343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18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Observables</a:t>
            </a:r>
          </a:p>
          <a:p>
            <a:pPr lvl="1"/>
            <a:r>
              <a:rPr lang="en-US" dirty="0" smtClean="0"/>
              <a:t>Range </a:t>
            </a:r>
            <a:r>
              <a:rPr lang="en-US" dirty="0"/>
              <a:t>of </a:t>
            </a:r>
            <a:r>
              <a:rPr lang="en-US" dirty="0" smtClean="0"/>
              <a:t>motion (angels)</a:t>
            </a:r>
            <a:endParaRPr lang="en-US" dirty="0"/>
          </a:p>
          <a:p>
            <a:pPr lvl="1"/>
            <a:r>
              <a:rPr lang="en-US" dirty="0"/>
              <a:t>Pain</a:t>
            </a:r>
          </a:p>
          <a:p>
            <a:pPr lvl="1"/>
            <a:r>
              <a:rPr lang="en-US" dirty="0"/>
              <a:t>Ability, </a:t>
            </a:r>
            <a:r>
              <a:rPr lang="en-US" dirty="0" smtClean="0"/>
              <a:t>capacity</a:t>
            </a:r>
          </a:p>
          <a:p>
            <a:pPr lvl="2"/>
            <a:r>
              <a:rPr lang="en-US" dirty="0" smtClean="0"/>
              <a:t>Strength, speed, endurance, …</a:t>
            </a:r>
          </a:p>
          <a:p>
            <a:pPr lvl="1"/>
            <a:r>
              <a:rPr lang="en-US" dirty="0" smtClean="0"/>
              <a:t>Visual acuity</a:t>
            </a:r>
          </a:p>
          <a:p>
            <a:pPr lvl="1"/>
            <a:r>
              <a:rPr lang="en-US" dirty="0" smtClean="0"/>
              <a:t>(Findings)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Different scale</a:t>
            </a:r>
          </a:p>
          <a:p>
            <a:pPr lvl="1"/>
            <a:r>
              <a:rPr lang="en-US" dirty="0" smtClean="0"/>
              <a:t>Ordinal, Ratio</a:t>
            </a:r>
          </a:p>
          <a:p>
            <a:r>
              <a:rPr lang="en-US" dirty="0" smtClean="0"/>
              <a:t>Aspects</a:t>
            </a:r>
          </a:p>
          <a:p>
            <a:pPr lvl="1"/>
            <a:r>
              <a:rPr lang="en-US" dirty="0" smtClean="0"/>
              <a:t>In relation to normal</a:t>
            </a:r>
          </a:p>
          <a:p>
            <a:pPr lvl="1"/>
            <a:r>
              <a:rPr lang="en-US" dirty="0" smtClean="0"/>
              <a:t>Against gravity, against resistance</a:t>
            </a:r>
          </a:p>
          <a:p>
            <a:pPr lvl="1"/>
            <a:r>
              <a:rPr lang="en-US" dirty="0" smtClean="0"/>
              <a:t>Specific instruments (“Empty can test”)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“Floyd Eisenberg’s list”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3947311"/>
            <a:ext cx="8229600" cy="2163004"/>
          </a:xfrm>
        </p:spPr>
        <p:txBody>
          <a:bodyPr/>
          <a:lstStyle/>
          <a:p>
            <a:r>
              <a:rPr lang="en-US" dirty="0" smtClean="0"/>
              <a:t>E.g. shoulder may move in three dimensions</a:t>
            </a:r>
          </a:p>
          <a:p>
            <a:r>
              <a:rPr lang="en-US" dirty="0" smtClean="0"/>
              <a:t>With/without resistance, against gravity, etc.</a:t>
            </a:r>
          </a:p>
          <a:p>
            <a:r>
              <a:rPr lang="en-US" dirty="0" smtClean="0"/>
              <a:t>Laterality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of motion</a:t>
            </a:r>
            <a:endParaRPr lang="en-US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642261"/>
            <a:ext cx="83058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</a:t>
            </a:r>
            <a:endParaRPr lang="en-US" dirty="0"/>
          </a:p>
        </p:txBody>
      </p:sp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4101220"/>
            <a:ext cx="8229600" cy="2009095"/>
          </a:xfrm>
        </p:spPr>
        <p:txBody>
          <a:bodyPr/>
          <a:lstStyle/>
          <a:p>
            <a:r>
              <a:rPr lang="en-US" dirty="0" smtClean="0"/>
              <a:t>Intensity of pain on movement</a:t>
            </a:r>
          </a:p>
          <a:p>
            <a:r>
              <a:rPr lang="en-US" dirty="0" smtClean="0"/>
              <a:t>Intensity of pain on movement of X</a:t>
            </a:r>
          </a:p>
          <a:p>
            <a:r>
              <a:rPr lang="en-US" dirty="0" smtClean="0"/>
              <a:t>Intensity of pain when performing test Y</a:t>
            </a:r>
            <a:endParaRPr lang="en-US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63" y="1545969"/>
            <a:ext cx="8686800" cy="221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Ability, capacity</a:t>
            </a:r>
            <a:endParaRPr lang="en-US" dirty="0"/>
          </a:p>
        </p:txBody>
      </p:sp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4399984"/>
            <a:ext cx="8229600" cy="1710331"/>
          </a:xfrm>
        </p:spPr>
        <p:txBody>
          <a:bodyPr/>
          <a:lstStyle/>
          <a:p>
            <a:r>
              <a:rPr lang="en-US" dirty="0" smtClean="0"/>
              <a:t>Refinement of muscular movement</a:t>
            </a:r>
          </a:p>
          <a:p>
            <a:pPr lvl="1"/>
            <a:r>
              <a:rPr lang="en-US" dirty="0" smtClean="0"/>
              <a:t>Flexion, extension, abduction, …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1569927"/>
            <a:ext cx="84391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626</TotalTime>
  <Words>188</Words>
  <Application>Microsoft Office PowerPoint</Application>
  <PresentationFormat>Bildspel på skärmen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2" baseType="lpstr">
      <vt:lpstr>Arial</vt:lpstr>
      <vt:lpstr>Museo 300</vt:lpstr>
      <vt:lpstr>Museo 500</vt:lpstr>
      <vt:lpstr>IHTSDO PPT Template 2014</vt:lpstr>
      <vt:lpstr>Functioning observables</vt:lpstr>
      <vt:lpstr>“Functioning” observables</vt:lpstr>
      <vt:lpstr>What is functioning?</vt:lpstr>
      <vt:lpstr>Ability</vt:lpstr>
      <vt:lpstr>“Floyd Eisenberg’s list”</vt:lpstr>
      <vt:lpstr>Range of motion</vt:lpstr>
      <vt:lpstr>Pain</vt:lpstr>
      <vt:lpstr>Ability, capacity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Functioning observables</dc:title>
  <dc:subject/>
  <dc:creator>danka74</dc:creator>
  <cp:keywords/>
  <dc:description/>
  <cp:lastModifiedBy>danka74</cp:lastModifiedBy>
  <cp:revision>11</cp:revision>
  <dcterms:created xsi:type="dcterms:W3CDTF">2015-10-27T17:18:38Z</dcterms:created>
  <dcterms:modified xsi:type="dcterms:W3CDTF">2015-10-28T10:06:54Z</dcterms:modified>
  <cp:category/>
</cp:coreProperties>
</file>