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7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8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1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2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3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4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5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6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17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18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36"/>
  </p:notesMasterIdLst>
  <p:handoutMasterIdLst>
    <p:handoutMasterId r:id="rId37"/>
  </p:handoutMasterIdLst>
  <p:sldIdLst>
    <p:sldId id="256" r:id="rId2"/>
    <p:sldId id="407" r:id="rId3"/>
    <p:sldId id="406" r:id="rId4"/>
    <p:sldId id="404" r:id="rId5"/>
    <p:sldId id="405" r:id="rId6"/>
    <p:sldId id="397" r:id="rId7"/>
    <p:sldId id="363" r:id="rId8"/>
    <p:sldId id="364" r:id="rId9"/>
    <p:sldId id="365" r:id="rId10"/>
    <p:sldId id="367" r:id="rId11"/>
    <p:sldId id="366" r:id="rId12"/>
    <p:sldId id="369" r:id="rId13"/>
    <p:sldId id="408" r:id="rId14"/>
    <p:sldId id="409" r:id="rId15"/>
    <p:sldId id="410" r:id="rId16"/>
    <p:sldId id="411" r:id="rId17"/>
    <p:sldId id="412" r:id="rId18"/>
    <p:sldId id="413" r:id="rId19"/>
    <p:sldId id="414" r:id="rId20"/>
    <p:sldId id="415" r:id="rId21"/>
    <p:sldId id="416" r:id="rId22"/>
    <p:sldId id="429" r:id="rId23"/>
    <p:sldId id="417" r:id="rId24"/>
    <p:sldId id="418" r:id="rId25"/>
    <p:sldId id="419" r:id="rId26"/>
    <p:sldId id="420" r:id="rId27"/>
    <p:sldId id="421" r:id="rId28"/>
    <p:sldId id="422" r:id="rId29"/>
    <p:sldId id="423" r:id="rId30"/>
    <p:sldId id="424" r:id="rId31"/>
    <p:sldId id="425" r:id="rId32"/>
    <p:sldId id="426" r:id="rId33"/>
    <p:sldId id="427" r:id="rId34"/>
    <p:sldId id="428" r:id="rId35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1362" autoAdjust="0"/>
  </p:normalViewPr>
  <p:slideViewPr>
    <p:cSldViewPr snapToGrid="0" snapToObjects="1">
      <p:cViewPr varScale="1">
        <p:scale>
          <a:sx n="49" d="100"/>
          <a:sy n="49" d="100"/>
        </p:scale>
        <p:origin x="-9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16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ADC0E0C-414E-48A4-B69A-94D24822D8ED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F482C9B-A586-8F4C-B949-B32D39B01841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3CD2574-C2BA-8949-9C98-40461939E86D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4C15804-3433-2444-8E7B-D1A5DDB48057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A4B7CE0-37E4-6C48-8536-7D1DF76F6F75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6BD0A71-C5FC-934C-B9A5-A20AD2E6BC77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11AE766-6E08-1346-9A9F-498C017FC8EF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4993BBA-9602-A94C-96B0-02D37A9CE63B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E9DA47E-163B-6248-93F3-B6F5BE449174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7B978DD-C22F-2841-B09E-E55F321991E7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13D1348-AA99-B84B-89A3-841324D9BB4E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678A250-1BE9-4A9A-809A-CCE24B735FCC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CB84686-E592-2D42-9991-1CBD03D22DD3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4FE8824-8615-A74C-81EA-4E259509C8D5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6E42EA0-0BCF-451D-80A1-339929EE3407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F8F4CAE5-D8DE-48FA-BDAF-02493CF60FF8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315E7B2-19FA-42AD-8856-B3980D0A8865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C6E3956-657A-4DFD-A1EB-B79A39B2291E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CD77E8FD-5634-430B-A440-C81D454B7AA1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FC258544-7F54-C246-BF13-E4540A119F38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4431058-8C2D-8641-8319-7C9DDA8E8AA4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t>01/11/2015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11/1/2015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939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93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93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01-11-2015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01-11-2015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1/11/2015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131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01-11-2015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11/1/2015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  <p:sldLayoutId id="2147483660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685800" y="2143116"/>
            <a:ext cx="8001000" cy="4074804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Calibri"/>
                <a:cs typeface="Calibri"/>
              </a:rPr>
              <a:t>Observables Concept Model for Deployment of Anatomical Pathology</a:t>
            </a:r>
          </a:p>
          <a:p>
            <a:r>
              <a:rPr lang="en-US" sz="4800" b="1" dirty="0" smtClean="0">
                <a:latin typeface="Calibri"/>
                <a:cs typeface="Calibri"/>
              </a:rPr>
              <a:t>Montevideo, UY Discussion</a:t>
            </a:r>
          </a:p>
          <a:p>
            <a:r>
              <a:rPr lang="en-US" sz="4800" b="1" dirty="0" smtClean="0">
                <a:latin typeface="Calibri"/>
                <a:cs typeface="Calibri"/>
              </a:rPr>
              <a:t>10/28/2015</a:t>
            </a:r>
            <a:endParaRPr lang="en-US" sz="4800" b="1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0243" y="225992"/>
            <a:ext cx="8229600" cy="579434"/>
          </a:xfrm>
        </p:spPr>
        <p:txBody>
          <a:bodyPr>
            <a:normAutofit fontScale="90000"/>
          </a:bodyPr>
          <a:lstStyle/>
          <a:p>
            <a:r>
              <a:rPr lang="en-AU" sz="2000" dirty="0" smtClean="0"/>
              <a:t>Agreed use case: Neoplastic Involvement of YY lymph nodes of </a:t>
            </a:r>
            <a:r>
              <a:rPr lang="en-AU" sz="2000" dirty="0"/>
              <a:t/>
            </a:r>
            <a:br>
              <a:rPr lang="en-AU" sz="2000" dirty="0"/>
            </a:br>
            <a:r>
              <a:rPr lang="en-AU" sz="2000" dirty="0" smtClean="0"/>
              <a:t>neoplasm of XX by LM</a:t>
            </a:r>
            <a:endParaRPr lang="en-AU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22896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Presence(property</a:t>
            </a:r>
            <a:r>
              <a:rPr lang="en-AU" sz="1400" dirty="0">
                <a:solidFill>
                  <a:schemeClr val="tx1"/>
                </a:solidFill>
              </a:rPr>
              <a:t>) NEW</a:t>
            </a: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117362005|Nominal value(qualifier)|</a:t>
            </a:r>
          </a:p>
        </p:txBody>
      </p:sp>
      <p:cxnSp>
        <p:nvCxnSpPr>
          <p:cNvPr id="32" name="Elbow Connector 31"/>
          <p:cNvCxnSpPr>
            <a:stCxn id="66" idx="6"/>
          </p:cNvCxnSpPr>
          <p:nvPr/>
        </p:nvCxnSpPr>
        <p:spPr>
          <a:xfrm>
            <a:off x="1697710" y="2280050"/>
            <a:ext cx="832234" cy="2839690"/>
          </a:xfrm>
          <a:prstGeom prst="bentConnector3">
            <a:avLst>
              <a:gd name="adj1" fmla="val 34076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Metastatic 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7398" y="2280050"/>
            <a:ext cx="1028303" cy="603056"/>
          </a:xfrm>
          <a:prstGeom prst="bentConnector3">
            <a:avLst>
              <a:gd name="adj1" fmla="val 1028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5907" y="2375184"/>
            <a:ext cx="1231285" cy="102830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811001" y="3322599"/>
            <a:ext cx="42361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245286003|Celiac lymph node group(body structure)|</a:t>
            </a: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4151" y="5496444"/>
            <a:ext cx="4204562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with </a:t>
            </a:r>
            <a:r>
              <a:rPr lang="en-US" sz="1400" dirty="0" smtClean="0">
                <a:solidFill>
                  <a:schemeClr val="tx1"/>
                </a:solidFill>
              </a:rPr>
              <a:t>… </a:t>
            </a:r>
            <a:r>
              <a:rPr lang="en-US" sz="1400" dirty="0">
                <a:solidFill>
                  <a:schemeClr val="tx1"/>
                </a:solidFill>
              </a:rPr>
              <a:t>NEW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70469"/>
            <a:ext cx="6102351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Presence metastases in XX lymph nodes of neoplasm of YY </a:t>
            </a:r>
            <a:r>
              <a:rPr lang="en-US" sz="1400" dirty="0">
                <a:solidFill>
                  <a:schemeClr val="tx1"/>
                </a:solidFill>
              </a:rPr>
              <a:t>(</a:t>
            </a:r>
            <a:r>
              <a:rPr lang="en-US" sz="1400" dirty="0" smtClean="0">
                <a:solidFill>
                  <a:schemeClr val="tx1"/>
                </a:solidFill>
              </a:rPr>
              <a:t>observable)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endCxn id="36" idx="1"/>
          </p:cNvCxnSpPr>
          <p:nvPr/>
        </p:nvCxnSpPr>
        <p:spPr>
          <a:xfrm flipV="1">
            <a:off x="4574850" y="3504978"/>
            <a:ext cx="236151" cy="877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573078" y="1070469"/>
            <a:ext cx="2300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elimination </a:t>
            </a:r>
          </a:p>
          <a:p>
            <a:r>
              <a:rPr lang="en-US" dirty="0"/>
              <a:t> </a:t>
            </a:r>
            <a:r>
              <a:rPr lang="en-US" dirty="0" smtClean="0"/>
              <a:t>  of </a:t>
            </a:r>
            <a:r>
              <a:rPr lang="en-US" dirty="0" err="1" smtClean="0"/>
              <a:t>micrometastasis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7881" y="3318522"/>
            <a:ext cx="13765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DK- same issues as direct extension.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72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496786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118536000|Entitic number(property)|</a:t>
            </a: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30766002|Quantitative value(qualifier)|</a:t>
            </a:r>
          </a:p>
        </p:txBody>
      </p: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5" y="2696833"/>
            <a:ext cx="412417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Metastatic </a:t>
            </a:r>
            <a:r>
              <a:rPr lang="en-AU" sz="1400" dirty="0">
                <a:solidFill>
                  <a:schemeClr val="tx1"/>
                </a:solidFill>
              </a:rPr>
              <a:t>neoplasm (morphology)|</a:t>
            </a: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6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697710" y="2280050"/>
            <a:ext cx="1307991" cy="603056"/>
          </a:xfrm>
          <a:prstGeom prst="bentConnector3">
            <a:avLst>
              <a:gd name="adj1" fmla="val 2264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9085" y="2378362"/>
            <a:ext cx="1224929" cy="102830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811001" y="3322599"/>
            <a:ext cx="42361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245286003 |</a:t>
            </a:r>
            <a:r>
              <a:rPr lang="en-US" sz="1200" dirty="0">
                <a:solidFill>
                  <a:schemeClr val="tx1"/>
                </a:solidFill>
              </a:rPr>
              <a:t>Celiac lymph node group(body structure)|</a:t>
            </a: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78950" y="374607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4151" y="5496444"/>
            <a:ext cx="4204562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</a:t>
            </a:r>
            <a:r>
              <a:rPr lang="en-US" sz="1400" dirty="0" smtClean="0">
                <a:solidFill>
                  <a:schemeClr val="tx1"/>
                </a:solidFill>
              </a:rPr>
              <a:t>with … </a:t>
            </a:r>
            <a:r>
              <a:rPr lang="en-US" sz="1400" dirty="0">
                <a:solidFill>
                  <a:schemeClr val="tx1"/>
                </a:solidFill>
              </a:rPr>
              <a:t>NEW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70469"/>
            <a:ext cx="802391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Number of </a:t>
            </a:r>
            <a:r>
              <a:rPr lang="en-US" sz="1400" dirty="0" smtClean="0">
                <a:solidFill>
                  <a:schemeClr val="tx1"/>
                </a:solidFill>
              </a:rPr>
              <a:t>X lymph nodes with having neoplastic involvement from neoplasm of XX (observable</a:t>
            </a:r>
            <a:r>
              <a:rPr lang="en-US" sz="1400" dirty="0">
                <a:solidFill>
                  <a:schemeClr val="tx1"/>
                </a:solidFill>
              </a:rPr>
              <a:t>))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endCxn id="36" idx="1"/>
          </p:cNvCxnSpPr>
          <p:nvPr/>
        </p:nvCxnSpPr>
        <p:spPr>
          <a:xfrm flipV="1">
            <a:off x="4574850" y="3504978"/>
            <a:ext cx="236151" cy="877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67" y="245352"/>
            <a:ext cx="8229600" cy="579434"/>
          </a:xfrm>
        </p:spPr>
        <p:txBody>
          <a:bodyPr/>
          <a:lstStyle/>
          <a:p>
            <a:r>
              <a:rPr lang="en-US" sz="2400" dirty="0" smtClean="0"/>
              <a:t>Agreed use case: </a:t>
            </a:r>
            <a:br>
              <a:rPr lang="en-US" sz="2400" dirty="0" smtClean="0"/>
            </a:br>
            <a:r>
              <a:rPr lang="en-US" sz="2400" dirty="0"/>
              <a:t>Number of X lymph nodes having neoplastic involvement from neoplasm of X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065151" y="1637239"/>
            <a:ext cx="2754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Delete ‘</a:t>
            </a:r>
            <a:r>
              <a:rPr lang="en-US" dirty="0" err="1" smtClean="0"/>
              <a:t>micrometastases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5927" y="2883106"/>
            <a:ext cx="153178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DK-The </a:t>
            </a:r>
            <a:r>
              <a:rPr lang="en-US" sz="1400" dirty="0">
                <a:solidFill>
                  <a:srgbClr val="FF0000"/>
                </a:solidFill>
              </a:rPr>
              <a:t>number is really the cardinality of the set of lymph nodes with </a:t>
            </a:r>
            <a:r>
              <a:rPr lang="en-US" sz="1400" dirty="0" err="1">
                <a:solidFill>
                  <a:srgbClr val="FF0000"/>
                </a:solidFill>
              </a:rPr>
              <a:t>involvment</a:t>
            </a:r>
            <a:r>
              <a:rPr lang="en-US" sz="1400" dirty="0">
                <a:solidFill>
                  <a:srgbClr val="FF0000"/>
                </a:solidFill>
              </a:rPr>
              <a:t>. Again, this should probably be a primitive one (possibly use of precondition of neoplasm of XX)</a:t>
            </a:r>
          </a:p>
        </p:txBody>
      </p:sp>
    </p:spTree>
    <p:extLst>
      <p:ext uri="{BB962C8B-B14F-4D97-AF65-F5344CB8AC3E}">
        <p14:creationId xmlns:p14="http://schemas.microsoft.com/office/powerpoint/2010/main" val="87680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1164854"/>
              </p:ext>
            </p:extLst>
          </p:nvPr>
        </p:nvGraphicFramePr>
        <p:xfrm>
          <a:off x="457200" y="145042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I</a:t>
            </a:r>
            <a:r>
              <a:rPr lang="en-AU" sz="1400" dirty="0" smtClean="0">
                <a:solidFill>
                  <a:schemeClr val="tx1"/>
                </a:solidFill>
              </a:rPr>
              <a:t>nvasiveness(property</a:t>
            </a:r>
            <a:r>
              <a:rPr lang="en-AU" sz="1400" dirty="0">
                <a:solidFill>
                  <a:schemeClr val="tx1"/>
                </a:solidFill>
              </a:rPr>
              <a:t>) NEW</a:t>
            </a: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84442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 117362005|Nominal value(qualifier)|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738365" y="3820661"/>
            <a:ext cx="4308784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382003004|Primary malignant neoplasm of </a:t>
            </a:r>
            <a:r>
              <a:rPr lang="en-US" sz="1200" dirty="0" smtClean="0">
                <a:solidFill>
                  <a:schemeClr val="tx1"/>
                </a:solidFill>
              </a:rPr>
              <a:t>pancreas|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5" y="2696833"/>
            <a:ext cx="4124173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367651003|Malignant neoplasm (morphology)|</a:t>
            </a: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6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45011" y="3502585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7398" y="2280050"/>
            <a:ext cx="1028303" cy="603056"/>
          </a:xfrm>
          <a:prstGeom prst="bentConnector3">
            <a:avLst>
              <a:gd name="adj1" fmla="val -26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9083" y="2378361"/>
            <a:ext cx="1224932" cy="102830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811001" y="3322599"/>
            <a:ext cx="42361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Distal surgical margin (body structure) NEW</a:t>
            </a: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516071" y="3878304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Precondition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93266" y="492472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52627" y="5561224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96194" y="3174355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811001" y="4904281"/>
            <a:ext cx="3632616" cy="369373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with </a:t>
            </a:r>
            <a:r>
              <a:rPr lang="en-US" sz="1400" dirty="0" smtClean="0">
                <a:solidFill>
                  <a:schemeClr val="tx1"/>
                </a:solidFill>
              </a:rPr>
              <a:t>… NEW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625750" y="5493133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/>
          <p:nvPr/>
        </p:nvCxnSpPr>
        <p:spPr>
          <a:xfrm>
            <a:off x="4096599" y="5710201"/>
            <a:ext cx="529151" cy="75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105434" y="5071427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Elbow Connector 138"/>
          <p:cNvCxnSpPr/>
          <p:nvPr/>
        </p:nvCxnSpPr>
        <p:spPr>
          <a:xfrm flipV="1">
            <a:off x="4047226" y="4010876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Elbow Connector 139"/>
          <p:cNvCxnSpPr>
            <a:endCxn id="54" idx="1"/>
          </p:cNvCxnSpPr>
          <p:nvPr/>
        </p:nvCxnSpPr>
        <p:spPr>
          <a:xfrm>
            <a:off x="1959525" y="4010876"/>
            <a:ext cx="556546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70469"/>
            <a:ext cx="586381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Presence of neoplasia in {names} surgical margin of neoplasm of XX (observable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endCxn id="36" idx="1"/>
          </p:cNvCxnSpPr>
          <p:nvPr/>
        </p:nvCxnSpPr>
        <p:spPr>
          <a:xfrm flipV="1">
            <a:off x="4574850" y="3504978"/>
            <a:ext cx="236151" cy="877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67" y="245352"/>
            <a:ext cx="8229600" cy="579434"/>
          </a:xfrm>
        </p:spPr>
        <p:txBody>
          <a:bodyPr/>
          <a:lstStyle/>
          <a:p>
            <a:r>
              <a:rPr lang="en-US" sz="2400" dirty="0"/>
              <a:t>Presence of neoplasia at {named} surgical margin of </a:t>
            </a:r>
            <a:r>
              <a:rPr lang="en-US" sz="2400" dirty="0" smtClean="0"/>
              <a:t>neoplasm of X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427304" y="1271647"/>
            <a:ext cx="2775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removal of primary </a:t>
            </a:r>
          </a:p>
          <a:p>
            <a:r>
              <a:rPr lang="en-US" dirty="0" smtClean="0"/>
              <a:t>site as defining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6443" y="3156857"/>
            <a:ext cx="13734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Consensus reached on this model concept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99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566531" y="2050351"/>
            <a:ext cx="8001000" cy="4074804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atin typeface="Calibri"/>
                <a:cs typeface="Calibri"/>
              </a:rPr>
              <a:t>Proposal for Genotypic Observables Templates</a:t>
            </a:r>
            <a:endParaRPr lang="en-US" sz="54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669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B-RAF genetics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Gene: “B-</a:t>
            </a:r>
            <a:r>
              <a:rPr lang="en-US" dirty="0" err="1" smtClean="0"/>
              <a:t>Raf</a:t>
            </a:r>
            <a:r>
              <a:rPr lang="en-US" dirty="0" smtClean="0"/>
              <a:t> </a:t>
            </a:r>
            <a:r>
              <a:rPr lang="en-US" dirty="0"/>
              <a:t>proto-oncogene, serine/threonine </a:t>
            </a:r>
            <a:r>
              <a:rPr lang="en-US" dirty="0" smtClean="0"/>
              <a:t>kinase”</a:t>
            </a:r>
          </a:p>
          <a:p>
            <a:pPr lvl="1"/>
            <a:r>
              <a:rPr lang="en-US" dirty="0" smtClean="0"/>
              <a:t>Official symbol: BRAF (not in SNOMED CT 2015)</a:t>
            </a:r>
          </a:p>
          <a:p>
            <a:pPr lvl="1"/>
            <a:r>
              <a:rPr lang="en-US" dirty="0"/>
              <a:t>Cytogenetics: 7q34; base pairs 140,715,950 to </a:t>
            </a:r>
            <a:r>
              <a:rPr lang="en-US" dirty="0" smtClean="0"/>
              <a:t>140,924,763</a:t>
            </a:r>
          </a:p>
          <a:p>
            <a:pPr lvl="1"/>
            <a:r>
              <a:rPr lang="en-US" dirty="0" smtClean="0"/>
              <a:t>Locus type: gene with protein product</a:t>
            </a:r>
          </a:p>
          <a:p>
            <a:pPr lvl="1"/>
            <a:r>
              <a:rPr lang="en-US" dirty="0" smtClean="0"/>
              <a:t>Mutation phenotypes (30+ characterized): </a:t>
            </a:r>
            <a:r>
              <a:rPr lang="en-US" dirty="0" err="1" smtClean="0"/>
              <a:t>Cardiofaciocutaneous</a:t>
            </a:r>
            <a:r>
              <a:rPr lang="en-US" dirty="0" smtClean="0"/>
              <a:t> </a:t>
            </a:r>
            <a:r>
              <a:rPr lang="en-US" dirty="0" err="1" smtClean="0"/>
              <a:t>syndome</a:t>
            </a:r>
            <a:r>
              <a:rPr lang="en-US" dirty="0" smtClean="0"/>
              <a:t>; </a:t>
            </a:r>
            <a:r>
              <a:rPr lang="en-US" dirty="0" err="1" smtClean="0"/>
              <a:t>Erdheim</a:t>
            </a:r>
            <a:r>
              <a:rPr lang="en-US" dirty="0" smtClean="0"/>
              <a:t> Chester disease; Giant congenital melanocytic nevus; Noonan syndrome; cancers – melanoma, colon, ovary, thyroid; Langerhans cell </a:t>
            </a:r>
            <a:r>
              <a:rPr lang="en-US" dirty="0" err="1" smtClean="0"/>
              <a:t>histiocytosis</a:t>
            </a:r>
            <a:r>
              <a:rPr lang="en-US" dirty="0" smtClean="0"/>
              <a:t>; hairy cell leukemia</a:t>
            </a:r>
            <a:endParaRPr lang="en-US" dirty="0"/>
          </a:p>
          <a:p>
            <a:pPr lvl="1"/>
            <a:r>
              <a:rPr lang="en-US" dirty="0" smtClean="0"/>
              <a:t>Two antibody based treatments have been developed for malignancies that arise from BRAF mutations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Encodes…..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Protein: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Serine/threonine-protein kinase B-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raf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UniProtKB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- P15056 (BRAF_HUMAN)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Protein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kinase involved in the transduction of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mitogenic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signals from the cell membrane to the nucleus.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16710" r="10422" b="20895"/>
          <a:stretch/>
        </p:blipFill>
        <p:spPr bwMode="auto">
          <a:xfrm>
            <a:off x="457200" y="1428736"/>
            <a:ext cx="8229600" cy="35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54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B-RAF genetics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Gene: “B-</a:t>
            </a:r>
            <a:r>
              <a:rPr lang="en-US" dirty="0" err="1" smtClean="0"/>
              <a:t>Raf</a:t>
            </a:r>
            <a:r>
              <a:rPr lang="en-US" dirty="0" smtClean="0"/>
              <a:t> </a:t>
            </a:r>
            <a:r>
              <a:rPr lang="en-US" dirty="0"/>
              <a:t>proto-oncogene, serine/threonine </a:t>
            </a:r>
            <a:r>
              <a:rPr lang="en-US" dirty="0" smtClean="0"/>
              <a:t>kinase”</a:t>
            </a:r>
          </a:p>
          <a:p>
            <a:pPr lvl="1"/>
            <a:r>
              <a:rPr lang="en-US" dirty="0" smtClean="0"/>
              <a:t>Official symbol: BRAF (not in SNOMED CT 2015)</a:t>
            </a:r>
          </a:p>
          <a:p>
            <a:pPr lvl="1"/>
            <a:r>
              <a:rPr lang="en-US" dirty="0"/>
              <a:t>Cytogenetics: 7q34; base pairs 140,715,950 to </a:t>
            </a:r>
            <a:r>
              <a:rPr lang="en-US" dirty="0" smtClean="0"/>
              <a:t>140,924,763</a:t>
            </a:r>
          </a:p>
          <a:p>
            <a:pPr lvl="1"/>
            <a:r>
              <a:rPr lang="en-US" dirty="0" smtClean="0"/>
              <a:t>Locus type: gene with protein product</a:t>
            </a:r>
          </a:p>
          <a:p>
            <a:pPr lvl="1"/>
            <a:r>
              <a:rPr lang="en-US" dirty="0" smtClean="0"/>
              <a:t>Mutation phenotypes (30+ characterized): </a:t>
            </a:r>
            <a:r>
              <a:rPr lang="en-US" dirty="0" err="1" smtClean="0"/>
              <a:t>Cardiofaciocutaneous</a:t>
            </a:r>
            <a:r>
              <a:rPr lang="en-US" dirty="0" smtClean="0"/>
              <a:t> </a:t>
            </a:r>
            <a:r>
              <a:rPr lang="en-US" dirty="0" err="1" smtClean="0"/>
              <a:t>syndome</a:t>
            </a:r>
            <a:r>
              <a:rPr lang="en-US" dirty="0" smtClean="0"/>
              <a:t>; </a:t>
            </a:r>
            <a:r>
              <a:rPr lang="en-US" dirty="0" err="1" smtClean="0"/>
              <a:t>Erdheim</a:t>
            </a:r>
            <a:r>
              <a:rPr lang="en-US" dirty="0" smtClean="0"/>
              <a:t> Chester disease; Giant congenital melanocytic nevus; Noonan syndrome; cancers – melanoma, colon, ovary, thyroid; Langerhans cell </a:t>
            </a:r>
            <a:r>
              <a:rPr lang="en-US" dirty="0" err="1" smtClean="0"/>
              <a:t>histiocytosis</a:t>
            </a:r>
            <a:r>
              <a:rPr lang="en-US" dirty="0" smtClean="0"/>
              <a:t>; hairy cell leukemia</a:t>
            </a:r>
            <a:endParaRPr lang="en-US" dirty="0"/>
          </a:p>
          <a:p>
            <a:pPr lvl="1"/>
            <a:r>
              <a:rPr lang="en-US" dirty="0" smtClean="0"/>
              <a:t>Two antibody based treatments have been developed for malignancies that arise from BRAF mutations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Encodes…..</a:t>
            </a:r>
          </a:p>
          <a:p>
            <a:r>
              <a:rPr lang="en-US" dirty="0">
                <a:solidFill>
                  <a:srgbClr val="0070C0"/>
                </a:solidFill>
              </a:rPr>
              <a:t>Protein: </a:t>
            </a:r>
            <a:r>
              <a:rPr lang="en-US" dirty="0" smtClean="0">
                <a:solidFill>
                  <a:srgbClr val="0070C0"/>
                </a:solidFill>
              </a:rPr>
              <a:t>Serine/threonine-protein kinase B-</a:t>
            </a:r>
            <a:r>
              <a:rPr lang="en-US" dirty="0" err="1" smtClean="0">
                <a:solidFill>
                  <a:srgbClr val="0070C0"/>
                </a:solidFill>
              </a:rPr>
              <a:t>raf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err="1">
                <a:solidFill>
                  <a:srgbClr val="0070C0"/>
                </a:solidFill>
              </a:rPr>
              <a:t>UniProtKB</a:t>
            </a:r>
            <a:r>
              <a:rPr lang="en-US" dirty="0">
                <a:solidFill>
                  <a:srgbClr val="0070C0"/>
                </a:solidFill>
              </a:rPr>
              <a:t> - P15056 (BRAF_HUMAN)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Protein </a:t>
            </a:r>
            <a:r>
              <a:rPr lang="en-US" dirty="0">
                <a:solidFill>
                  <a:srgbClr val="0070C0"/>
                </a:solidFill>
              </a:rPr>
              <a:t>kinase involved in the transduction of </a:t>
            </a:r>
            <a:r>
              <a:rPr lang="en-US" dirty="0" err="1">
                <a:solidFill>
                  <a:srgbClr val="0070C0"/>
                </a:solidFill>
              </a:rPr>
              <a:t>mitogenic</a:t>
            </a:r>
            <a:r>
              <a:rPr lang="en-US" dirty="0">
                <a:solidFill>
                  <a:srgbClr val="0070C0"/>
                </a:solidFill>
              </a:rPr>
              <a:t> signals from the cell membrane to the nucleus. </a:t>
            </a:r>
          </a:p>
        </p:txBody>
      </p:sp>
    </p:spTree>
    <p:extLst>
      <p:ext uri="{BB962C8B-B14F-4D97-AF65-F5344CB8AC3E}">
        <p14:creationId xmlns:p14="http://schemas.microsoft.com/office/powerpoint/2010/main" val="79106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B-RAF genetics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Gene: “B-</a:t>
            </a:r>
            <a:r>
              <a:rPr lang="en-US" dirty="0" err="1" smtClean="0"/>
              <a:t>Raf</a:t>
            </a:r>
            <a:r>
              <a:rPr lang="en-US" dirty="0" smtClean="0"/>
              <a:t> </a:t>
            </a:r>
            <a:r>
              <a:rPr lang="en-US" dirty="0"/>
              <a:t>proto-oncogene, serine/threonine </a:t>
            </a:r>
            <a:r>
              <a:rPr lang="en-US" dirty="0" smtClean="0"/>
              <a:t>kinase”</a:t>
            </a:r>
          </a:p>
          <a:p>
            <a:pPr lvl="1"/>
            <a:r>
              <a:rPr lang="en-US" dirty="0" smtClean="0"/>
              <a:t>Official symbol: BRAF (not in SNOMED CT 2015)</a:t>
            </a:r>
          </a:p>
          <a:p>
            <a:pPr lvl="1"/>
            <a:r>
              <a:rPr lang="en-US" dirty="0"/>
              <a:t>Cytogenetics: 7q34; base pairs 140,715,950 to 140,924,763</a:t>
            </a:r>
            <a:endParaRPr lang="en-US" dirty="0" smtClean="0"/>
          </a:p>
          <a:p>
            <a:pPr lvl="1"/>
            <a:r>
              <a:rPr lang="en-US" dirty="0" smtClean="0"/>
              <a:t>Mutation phenotypes: </a:t>
            </a:r>
            <a:r>
              <a:rPr lang="en-US" dirty="0" err="1" smtClean="0"/>
              <a:t>Cardiofaciocutaneous</a:t>
            </a:r>
            <a:r>
              <a:rPr lang="en-US" dirty="0" smtClean="0"/>
              <a:t> </a:t>
            </a:r>
            <a:r>
              <a:rPr lang="en-US" dirty="0" err="1" smtClean="0"/>
              <a:t>syndome</a:t>
            </a:r>
            <a:r>
              <a:rPr lang="en-US" dirty="0" smtClean="0"/>
              <a:t>; </a:t>
            </a:r>
            <a:r>
              <a:rPr lang="en-US" dirty="0" err="1" smtClean="0"/>
              <a:t>Erdheim</a:t>
            </a:r>
            <a:r>
              <a:rPr lang="en-US" dirty="0" smtClean="0"/>
              <a:t> Chester disease; Giant congenital melanocytic nevus; Noonan syndrome; cancers – melanoma, colon, ovary, thyroid; Langerhans cell </a:t>
            </a:r>
            <a:r>
              <a:rPr lang="en-US" dirty="0" err="1" smtClean="0"/>
              <a:t>histiocytosis</a:t>
            </a:r>
            <a:endParaRPr lang="en-US" dirty="0"/>
          </a:p>
          <a:p>
            <a:pPr lvl="1"/>
            <a:r>
              <a:rPr lang="en-US" dirty="0" smtClean="0"/>
              <a:t>Two antibody based treatments have been developed for malignancies that arise from BRAF mutations</a:t>
            </a:r>
          </a:p>
          <a:p>
            <a:pPr marL="0" indent="0">
              <a:buNone/>
            </a:pPr>
            <a:r>
              <a:rPr lang="en-US" dirty="0" smtClean="0"/>
              <a:t>Encodes…..</a:t>
            </a:r>
          </a:p>
          <a:p>
            <a:r>
              <a:rPr lang="en-US" dirty="0"/>
              <a:t>Protein: </a:t>
            </a:r>
            <a:r>
              <a:rPr lang="en-US" dirty="0" smtClean="0"/>
              <a:t>Serine/threonine-protein kinase B-</a:t>
            </a:r>
            <a:r>
              <a:rPr lang="en-US" dirty="0" err="1" smtClean="0"/>
              <a:t>raf</a:t>
            </a:r>
            <a:endParaRPr lang="en-US" dirty="0" smtClean="0"/>
          </a:p>
          <a:p>
            <a:pPr lvl="1"/>
            <a:r>
              <a:rPr lang="en-US" dirty="0" err="1"/>
              <a:t>UniProtKB</a:t>
            </a:r>
            <a:r>
              <a:rPr lang="en-US" dirty="0"/>
              <a:t> - P15056 (BRAF_HUMAN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Not in SNOMED CT Jan 2015</a:t>
            </a:r>
            <a:endParaRPr lang="en-US" dirty="0"/>
          </a:p>
          <a:p>
            <a:pPr lvl="1"/>
            <a:r>
              <a:rPr lang="en-US" dirty="0" smtClean="0"/>
              <a:t>Protein </a:t>
            </a:r>
            <a:r>
              <a:rPr lang="en-US" dirty="0"/>
              <a:t>kinase involved in the transduction of </a:t>
            </a:r>
            <a:r>
              <a:rPr lang="en-US" dirty="0" err="1"/>
              <a:t>mitogenic</a:t>
            </a:r>
            <a:r>
              <a:rPr lang="en-US" dirty="0"/>
              <a:t> signals from the cell membrane to the nucleus.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59" r="5525" b="15345"/>
          <a:stretch/>
        </p:blipFill>
        <p:spPr bwMode="auto">
          <a:xfrm>
            <a:off x="457200" y="1222352"/>
            <a:ext cx="8229600" cy="3044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284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80820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43636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&lt;&lt;118598001|Measurement property| *1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&lt;&lt;278444000|Scales types(qualifier)| *0-1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7" name="Flowchart: Terminator 26"/>
          <p:cNvSpPr/>
          <p:nvPr/>
        </p:nvSpPr>
        <p:spPr>
          <a:xfrm>
            <a:off x="2422431" y="4858056"/>
            <a:ext cx="1877254" cy="334885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246514001 |Units|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27977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&lt;&lt;Body structure, &lt;&lt;Substance, &lt;&lt;Clinical finding </a:t>
            </a:r>
            <a:r>
              <a:rPr lang="en-AU" sz="1200" smtClean="0">
                <a:solidFill>
                  <a:schemeClr val="tx1"/>
                </a:solidFill>
              </a:rPr>
              <a:t>&lt;&lt;Organism </a:t>
            </a:r>
            <a:r>
              <a:rPr lang="en-AU" sz="1200" dirty="0" smtClean="0">
                <a:solidFill>
                  <a:schemeClr val="tx1"/>
                </a:solidFill>
              </a:rPr>
              <a:t>*0-1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32" name="Elbow Connector 31"/>
          <p:cNvCxnSpPr>
            <a:endCxn id="27" idx="1"/>
          </p:cNvCxnSpPr>
          <p:nvPr/>
        </p:nvCxnSpPr>
        <p:spPr>
          <a:xfrm rot="16200000" flipH="1">
            <a:off x="817793" y="3420860"/>
            <a:ext cx="2758659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704319004|Inheres in|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&lt;&lt;</a:t>
            </a:r>
            <a:r>
              <a:rPr lang="en-US" sz="1000" dirty="0">
                <a:solidFill>
                  <a:schemeClr val="tx1"/>
                </a:solidFill>
              </a:rPr>
              <a:t>Body structure, &lt;&lt;Substance, &lt;&lt;Organism, &lt;&lt;</a:t>
            </a:r>
            <a:r>
              <a:rPr lang="en-US" sz="1000" dirty="0" smtClean="0">
                <a:solidFill>
                  <a:schemeClr val="tx1"/>
                </a:solidFill>
              </a:rPr>
              <a:t>Specimen *1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37798" y="2462791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 NEW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/>
          <p:nvPr/>
        </p:nvCxnSpPr>
        <p:spPr>
          <a:xfrm rot="16200000" flipH="1">
            <a:off x="143470" y="4108394"/>
            <a:ext cx="4235870" cy="579182"/>
          </a:xfrm>
          <a:prstGeom prst="bentConnector3">
            <a:avLst>
              <a:gd name="adj1" fmla="val 98806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&lt;&lt;Body </a:t>
            </a:r>
            <a:r>
              <a:rPr lang="en-US" sz="1000" dirty="0">
                <a:solidFill>
                  <a:schemeClr val="tx1"/>
                </a:solidFill>
              </a:rPr>
              <a:t>structure, </a:t>
            </a:r>
            <a:r>
              <a:rPr lang="en-US" sz="1000" dirty="0" smtClean="0">
                <a:solidFill>
                  <a:schemeClr val="tx1"/>
                </a:solidFill>
              </a:rPr>
              <a:t>&lt;&lt;Substance</a:t>
            </a:r>
            <a:r>
              <a:rPr lang="en-US" sz="1000" dirty="0">
                <a:solidFill>
                  <a:schemeClr val="tx1"/>
                </a:solidFill>
              </a:rPr>
              <a:t>, </a:t>
            </a:r>
            <a:r>
              <a:rPr lang="en-US" sz="1000" dirty="0" smtClean="0">
                <a:solidFill>
                  <a:schemeClr val="tx1"/>
                </a:solidFill>
              </a:rPr>
              <a:t>&lt;&lt;Organism</a:t>
            </a:r>
            <a:r>
              <a:rPr lang="en-US" sz="1000" dirty="0">
                <a:solidFill>
                  <a:schemeClr val="tx1"/>
                </a:solidFill>
              </a:rPr>
              <a:t>, </a:t>
            </a:r>
            <a:r>
              <a:rPr lang="en-US" sz="1000" dirty="0" smtClean="0">
                <a:solidFill>
                  <a:schemeClr val="tx1"/>
                </a:solidFill>
              </a:rPr>
              <a:t>&lt;&lt;Specimen *0-1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704318007|Property type|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704320005 |Towards|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370132008 |Scale type|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462477" y="5308666"/>
            <a:ext cx="1846501" cy="3835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246501002 |Technique|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37799" y="6326289"/>
            <a:ext cx="2181002" cy="32814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704327008 |Direct site|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/>
          <p:nvPr/>
        </p:nvCxnSpPr>
        <p:spPr>
          <a:xfrm rot="16200000" flipH="1">
            <a:off x="425973" y="3823635"/>
            <a:ext cx="3704450" cy="590860"/>
          </a:xfrm>
          <a:prstGeom prst="bentConnector3">
            <a:avLst>
              <a:gd name="adj1" fmla="val 10044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4720419" y="4858056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&lt;&lt;258666001|Units(qualifier)| *0-1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711448" y="5308666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&lt;&lt;272394005 |Technique (technique)| *0-many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51732" y="6246562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&lt;&lt;Body structure,&lt;&lt;445405002|Specimen| *0-1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572950"/>
            <a:ext cx="375489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Fully specified name (observable </a:t>
            </a:r>
            <a:r>
              <a:rPr lang="en-US" sz="1400" dirty="0">
                <a:solidFill>
                  <a:schemeClr val="tx1"/>
                </a:solidFill>
              </a:rPr>
              <a:t>entity)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704326004 |Precondition|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370134009 |Time aspect|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4" y="3831403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&lt;&lt;272103003|Time patterns (qualifier)| *1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38366" y="3334590"/>
            <a:ext cx="3994511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Clinical findings, Procedures </a:t>
            </a:r>
            <a:r>
              <a:rPr lang="en-AU" sz="1400" smtClean="0">
                <a:solidFill>
                  <a:schemeClr val="tx1"/>
                </a:solidFill>
              </a:rPr>
              <a:t>*0-many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134375" y="2733593"/>
            <a:ext cx="2148132" cy="42798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endCxn id="82" idx="1"/>
          </p:cNvCxnSpPr>
          <p:nvPr/>
        </p:nvCxnSpPr>
        <p:spPr>
          <a:xfrm rot="16200000" flipH="1">
            <a:off x="591669" y="3629650"/>
            <a:ext cx="3250953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Flowchart: Terminator 77"/>
          <p:cNvSpPr/>
          <p:nvPr/>
        </p:nvSpPr>
        <p:spPr>
          <a:xfrm>
            <a:off x="2303105" y="5828056"/>
            <a:ext cx="2212161" cy="326600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Specimen prep technique NEW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744859" y="5799563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&lt;&lt;|Preparation Technique (technique)| NEW *0-many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125" idx="1"/>
          </p:cNvCxnSpPr>
          <p:nvPr/>
        </p:nvCxnSpPr>
        <p:spPr bwMode="auto">
          <a:xfrm flipV="1">
            <a:off x="4448984" y="6450498"/>
            <a:ext cx="302748" cy="22651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89919" y="1703741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617041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3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>
            <a:endCxn id="79" idx="1"/>
          </p:cNvCxnSpPr>
          <p:nvPr/>
        </p:nvCxnSpPr>
        <p:spPr bwMode="auto">
          <a:xfrm>
            <a:off x="4539762" y="5991356"/>
            <a:ext cx="20509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6" name="Straight Arrow Connector 95"/>
          <p:cNvCxnSpPr/>
          <p:nvPr/>
        </p:nvCxnSpPr>
        <p:spPr bwMode="auto">
          <a:xfrm>
            <a:off x="4376648" y="5500459"/>
            <a:ext cx="393026" cy="6589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>
            <a:endCxn id="123" idx="1"/>
          </p:cNvCxnSpPr>
          <p:nvPr/>
        </p:nvCxnSpPr>
        <p:spPr bwMode="auto">
          <a:xfrm>
            <a:off x="4325942" y="5026306"/>
            <a:ext cx="394477" cy="1510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32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2042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2419281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91272006|Chromosome (cell structure)|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472702" y="1708339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Nucleotide sequence NEW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70965" y="1434349"/>
            <a:ext cx="1523099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64112" y="2450684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Part of 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/>
          <p:nvPr/>
        </p:nvCxnSpPr>
        <p:spPr>
          <a:xfrm rot="16200000" flipH="1">
            <a:off x="1911615" y="2298480"/>
            <a:ext cx="386383" cy="26598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249832" y="334423"/>
            <a:ext cx="5077542" cy="416172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Nucleotide sequence variant(morphologic abnormality) NEW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278721" y="1021614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776501" y="1149840"/>
            <a:ext cx="2466216" cy="1116998"/>
          </a:xfrm>
          <a:prstGeom prst="bentConnector3">
            <a:avLst>
              <a:gd name="adj1" fmla="val 8624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472702" y="964451"/>
            <a:ext cx="4497699" cy="569514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41669009|Alteration of chromosome structure (morphologic abnormality)</a:t>
            </a:r>
            <a:endParaRPr lang="en-AU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16200000" flipH="1">
            <a:off x="1940849" y="2297197"/>
            <a:ext cx="382181" cy="2643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 flipV="1">
            <a:off x="4530749" y="2620460"/>
            <a:ext cx="225559" cy="1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3" name="Elbow Connector 22"/>
          <p:cNvCxnSpPr>
            <a:endCxn id="25" idx="3"/>
          </p:cNvCxnSpPr>
          <p:nvPr/>
        </p:nvCxnSpPr>
        <p:spPr>
          <a:xfrm flipV="1">
            <a:off x="1999764" y="1851014"/>
            <a:ext cx="2184906" cy="387266"/>
          </a:xfrm>
          <a:prstGeom prst="bentConnector3">
            <a:avLst>
              <a:gd name="adj1" fmla="val -342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 rot="5400000">
            <a:off x="4220674" y="1706998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9692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85536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43636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70488008|Chromosome pair 7|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37798" y="2421779"/>
            <a:ext cx="2781312" cy="36475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Anatomic sequence start   NEW 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177622" y="2421779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140,715,950 NEW concrete domain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Part of 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49" idx="1"/>
          </p:cNvCxnSpPr>
          <p:nvPr/>
        </p:nvCxnSpPr>
        <p:spPr>
          <a:xfrm rot="16200000" flipH="1">
            <a:off x="1812480" y="2178840"/>
            <a:ext cx="595608" cy="255028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172278"/>
            <a:ext cx="3754896" cy="80303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BRAF gene locus (cell structure)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B-RAF proto-oncogene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HGNC 1097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278721" y="1021614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776501" y="1149840"/>
            <a:ext cx="2466216" cy="1116998"/>
          </a:xfrm>
          <a:prstGeom prst="bentConnector3">
            <a:avLst>
              <a:gd name="adj1" fmla="val 8624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472702" y="964451"/>
            <a:ext cx="4497699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312237004|Chromosome structure(cell structure)|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89919" y="1703741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stCxn id="49" idx="3"/>
            <a:endCxn id="36" idx="1"/>
          </p:cNvCxnSpPr>
          <p:nvPr/>
        </p:nvCxnSpPr>
        <p:spPr bwMode="auto">
          <a:xfrm>
            <a:off x="5019110" y="2604158"/>
            <a:ext cx="15851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82357" y="4177708"/>
            <a:ext cx="54041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BRAF PROTO-ONCOGENE</a:t>
            </a:r>
          </a:p>
          <a:p>
            <a:r>
              <a:rPr lang="en-US" dirty="0" smtClean="0"/>
              <a:t>  IS_A (NAMED) NUCLEOTIDE SEQUENCE</a:t>
            </a:r>
          </a:p>
          <a:p>
            <a:r>
              <a:rPr lang="en-US" dirty="0"/>
              <a:t> </a:t>
            </a:r>
            <a:r>
              <a:rPr lang="en-US" dirty="0" smtClean="0"/>
              <a:t>     IS_A (HUMAN) CHROMOSOME STRUCTURE</a:t>
            </a:r>
            <a:endParaRPr lang="en-US" dirty="0"/>
          </a:p>
        </p:txBody>
      </p:sp>
      <p:sp>
        <p:nvSpPr>
          <p:cNvPr id="23" name="Flowchart: Terminator 22"/>
          <p:cNvSpPr/>
          <p:nvPr/>
        </p:nvSpPr>
        <p:spPr>
          <a:xfrm>
            <a:off x="2237799" y="2890651"/>
            <a:ext cx="2781311" cy="37654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Anatomic sequence end NEW 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177622" y="2890651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140,924,763 NEW concrete domain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7" name="Elbow Connector 26"/>
          <p:cNvCxnSpPr>
            <a:endCxn id="23" idx="1"/>
          </p:cNvCxnSpPr>
          <p:nvPr/>
        </p:nvCxnSpPr>
        <p:spPr>
          <a:xfrm rot="16200000" flipH="1">
            <a:off x="1695628" y="2536751"/>
            <a:ext cx="829311" cy="255031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 bwMode="auto">
          <a:xfrm>
            <a:off x="5012998" y="3086387"/>
            <a:ext cx="15851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itle 3"/>
          <p:cNvSpPr txBox="1">
            <a:spLocks/>
          </p:cNvSpPr>
          <p:nvPr/>
        </p:nvSpPr>
        <p:spPr bwMode="auto">
          <a:xfrm>
            <a:off x="241519" y="3487860"/>
            <a:ext cx="86968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9pPr>
          </a:lstStyle>
          <a:p>
            <a:pPr defTabSz="914400"/>
            <a:r>
              <a:rPr lang="en-AU" sz="2200" b="1" kern="0" dirty="0" smtClean="0"/>
              <a:t>Define named gene locus</a:t>
            </a:r>
            <a:endParaRPr lang="en-AU" sz="2200" b="1" kern="0" dirty="0"/>
          </a:p>
        </p:txBody>
      </p:sp>
    </p:spTree>
    <p:extLst>
      <p:ext uri="{BB962C8B-B14F-4D97-AF65-F5344CB8AC3E}">
        <p14:creationId xmlns:p14="http://schemas.microsoft.com/office/powerpoint/2010/main" val="261562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Notes from </a:t>
            </a:r>
            <a:r>
              <a:rPr lang="en-US" sz="2000" dirty="0" err="1" smtClean="0"/>
              <a:t>IPaLM</a:t>
            </a:r>
            <a:r>
              <a:rPr lang="en-US" sz="2000" dirty="0" smtClean="0"/>
              <a:t> teleconference of 10/8/2015 as follow up to London f2f meeting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smtClean="0"/>
              <a:t>Attendees: </a:t>
            </a:r>
          </a:p>
          <a:p>
            <a:pPr lvl="1"/>
            <a:r>
              <a:rPr lang="en-US" sz="1400" dirty="0" smtClean="0"/>
              <a:t>Farzaneh Ashrafi</a:t>
            </a:r>
          </a:p>
          <a:p>
            <a:pPr lvl="1"/>
            <a:r>
              <a:rPr lang="en-US" sz="1400" dirty="0" smtClean="0"/>
              <a:t>Scott Campbell</a:t>
            </a:r>
          </a:p>
          <a:p>
            <a:pPr lvl="1"/>
            <a:r>
              <a:rPr lang="en-US" sz="1400" dirty="0" smtClean="0"/>
              <a:t>Jim Campbell</a:t>
            </a:r>
          </a:p>
          <a:p>
            <a:pPr lvl="1"/>
            <a:r>
              <a:rPr lang="en-US" sz="1400" dirty="0" smtClean="0"/>
              <a:t>Alexis Carter</a:t>
            </a:r>
          </a:p>
          <a:p>
            <a:pPr lvl="1"/>
            <a:r>
              <a:rPr lang="en-US" sz="1400" dirty="0" smtClean="0"/>
              <a:t>Deborah Drake</a:t>
            </a:r>
          </a:p>
          <a:p>
            <a:pPr lvl="1"/>
            <a:r>
              <a:rPr lang="en-US" sz="1400" dirty="0" smtClean="0"/>
              <a:t>Ian Green</a:t>
            </a:r>
          </a:p>
          <a:p>
            <a:pPr lvl="1"/>
            <a:r>
              <a:rPr lang="en-US" sz="1400" dirty="0" smtClean="0"/>
              <a:t>Suzanne Santamaria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dirty="0" smtClean="0"/>
              <a:t>Consensus agreement attained for fully specified naming and concept model for all data elements listed that pertain to colon cancer, pancreatic cancer and breast cancer as contained in subsequent slides.</a:t>
            </a:r>
          </a:p>
          <a:p>
            <a:pPr lvl="1"/>
            <a:r>
              <a:rPr lang="en-US" sz="1000" dirty="0" smtClean="0"/>
              <a:t>JC and SC will begin terminology authoring at UNMC in the Nebraska Lexicon namespace.</a:t>
            </a:r>
          </a:p>
          <a:p>
            <a:pPr lvl="1"/>
            <a:r>
              <a:rPr lang="en-US" sz="1000" dirty="0" smtClean="0"/>
              <a:t>Content will be deployed in UNMC cancer reporting information flow</a:t>
            </a:r>
          </a:p>
          <a:p>
            <a:pPr lvl="1"/>
            <a:r>
              <a:rPr lang="en-US" sz="1000" dirty="0" smtClean="0"/>
              <a:t>Pilot terminology will be analyzed for fitness of use in UNMC environment</a:t>
            </a:r>
            <a:br>
              <a:rPr lang="en-US" sz="1000" dirty="0" smtClean="0"/>
            </a:br>
            <a:endParaRPr lang="en-US" sz="1000" dirty="0" smtClean="0"/>
          </a:p>
          <a:p>
            <a:r>
              <a:rPr lang="en-US" sz="1400" dirty="0" smtClean="0"/>
              <a:t>JC and SC to draft proposed fully specified names and concept models for immunohistochemistry content for breast cancer and colon cancer for </a:t>
            </a:r>
            <a:r>
              <a:rPr lang="en-US" sz="1400" dirty="0" err="1" smtClean="0"/>
              <a:t>IPaLM</a:t>
            </a:r>
            <a:r>
              <a:rPr lang="en-US" sz="1400" dirty="0" smtClean="0"/>
              <a:t> consideration.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dirty="0" smtClean="0"/>
              <a:t>Molecular pathology discussions to take place at future time.  TBD.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147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r>
              <a:rPr lang="en-AU" sz="2200" b="1" dirty="0" smtClean="0"/>
              <a:t>Sequence observation for named gene locus</a:t>
            </a:r>
            <a:endParaRPr lang="en-AU" sz="22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59651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43636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Nucleotide sequence  NEW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2654858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4" y="3823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Nominal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292150" y="2074447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704319004|Inheres in|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123690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312237004|Chromosome structure|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55005" y="2596105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 NEW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574601" y="3677262"/>
            <a:ext cx="3047873" cy="25344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71813" y="2249506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604157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XXX gene locus (cell structure)| NEW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704318007|Property type|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3874196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370132008 |Scale type|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462477" y="4397985"/>
            <a:ext cx="1846501" cy="3835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246501002 |Technique|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25261" y="5163851"/>
            <a:ext cx="2181002" cy="32814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704327008 |Direct site|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711448" y="4397985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err="1" smtClean="0">
                <a:solidFill>
                  <a:schemeClr val="tx1"/>
                </a:solidFill>
              </a:rPr>
              <a:t>NextGen</a:t>
            </a:r>
            <a:r>
              <a:rPr lang="en-AU" sz="1400" dirty="0" smtClean="0">
                <a:solidFill>
                  <a:schemeClr val="tx1"/>
                </a:solidFill>
              </a:rPr>
              <a:t> sequencing  NEW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21549" y="5084123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&lt;&lt;119376003|Tissue specimen|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67746" y="572950"/>
            <a:ext cx="482832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XXXX sequence observed in neoplasm (observable </a:t>
            </a:r>
            <a:r>
              <a:rPr lang="en-US" sz="1400" dirty="0">
                <a:solidFill>
                  <a:schemeClr val="tx1"/>
                </a:solidFill>
              </a:rPr>
              <a:t>entity)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630354" y="1084226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228242"/>
            <a:ext cx="2611582" cy="949322"/>
          </a:xfrm>
          <a:prstGeom prst="bentConnector3">
            <a:avLst>
              <a:gd name="adj1" fmla="val -236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902082" y="1038021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31590" y="3196648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370134009 |Time aspect|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56308" y="3188036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Single point in time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143533" y="2098838"/>
            <a:ext cx="2148132" cy="42798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endCxn id="82" idx="1"/>
          </p:cNvCxnSpPr>
          <p:nvPr/>
        </p:nvCxnSpPr>
        <p:spPr>
          <a:xfrm rot="16200000" flipH="1">
            <a:off x="591669" y="2718969"/>
            <a:ext cx="3250953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125" idx="1"/>
          </p:cNvCxnSpPr>
          <p:nvPr/>
        </p:nvCxnSpPr>
        <p:spPr bwMode="auto">
          <a:xfrm flipV="1">
            <a:off x="4418801" y="5288059"/>
            <a:ext cx="302748" cy="2265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286521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89919" y="1703741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757978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23332" y="4017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63282" y="3386895"/>
            <a:ext cx="39302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03377" y="2406350"/>
            <a:ext cx="448014" cy="255241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 bwMode="auto">
          <a:xfrm>
            <a:off x="4343249" y="4590743"/>
            <a:ext cx="39302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22790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7446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65279" y="159380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BRAF sequence observed in specimen NEW 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65279" y="3423811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Nucleotide sequence variant  NEW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295144" y="2219028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Has interpretation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171218"/>
            <a:ext cx="3930492" cy="50563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MCG:BRAF c1799T&gt;A (V600E) NEW concrete domain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51765" y="2849799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Finding site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86272" y="2219028"/>
            <a:ext cx="308872" cy="175059"/>
          </a:xfrm>
          <a:prstGeom prst="bentConnector3">
            <a:avLst>
              <a:gd name="adj1" fmla="val 280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89543" y="2815621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BRAF gene locus(cell structure)  NEW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610694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Interprets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340299" y="3428490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Associated morphology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533728" y="2778782"/>
            <a:ext cx="1259116" cy="35402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572950"/>
            <a:ext cx="473555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BRAF V600E detected in biopsy of neoplasm (finding)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6338" y="1077880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99764" y="1221896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1038021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441742003|Evaluation finding|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907047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46" idx="3"/>
            <a:endCxn id="47" idx="1"/>
          </p:cNvCxnSpPr>
          <p:nvPr/>
        </p:nvCxnSpPr>
        <p:spPr bwMode="auto">
          <a:xfrm>
            <a:off x="4506330" y="2394087"/>
            <a:ext cx="258949" cy="29949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98890" y="1753908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72519" y="2969442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28" idx="1"/>
          </p:cNvCxnSpPr>
          <p:nvPr/>
        </p:nvCxnSpPr>
        <p:spPr bwMode="auto">
          <a:xfrm>
            <a:off x="4332303" y="3622670"/>
            <a:ext cx="43297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9" name="Elbow Connector 28"/>
          <p:cNvCxnSpPr/>
          <p:nvPr/>
        </p:nvCxnSpPr>
        <p:spPr>
          <a:xfrm rot="16200000" flipH="1">
            <a:off x="1779488" y="2500329"/>
            <a:ext cx="716170" cy="275615"/>
          </a:xfrm>
          <a:prstGeom prst="bentConnector3">
            <a:avLst>
              <a:gd name="adj1" fmla="val 9996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366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sp>
        <p:nvSpPr>
          <p:cNvPr id="7" name="Rectangle 6"/>
          <p:cNvSpPr/>
          <p:nvPr/>
        </p:nvSpPr>
        <p:spPr>
          <a:xfrm>
            <a:off x="4765279" y="159380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BRAF sequence observed in specimen NEW 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65279" y="3423811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Nucleotide sequence variant  NEW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295144" y="2219028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Has interpretation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126908"/>
            <a:ext cx="3930492" cy="50563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MCG:BRAF c1799T&gt;A (V600E) NEW concrete domain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51765" y="2849799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Finding site 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rot="16200000" flipH="1">
            <a:off x="1920826" y="2019768"/>
            <a:ext cx="534355" cy="214281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89543" y="2815621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BRAF gene locus(cell structure)  NEW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457200" y="1529837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291031" y="171571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 flipV="1">
            <a:off x="997260" y="1787726"/>
            <a:ext cx="293771" cy="72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30432" y="1307350"/>
            <a:ext cx="819674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610694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Interprets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340299" y="3428490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Associated morphology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315396" y="2560449"/>
            <a:ext cx="1790371" cy="25943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572950"/>
            <a:ext cx="519938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BRAF V600E detected in malignant </a:t>
            </a:r>
            <a:r>
              <a:rPr lang="en-US" sz="1400" dirty="0" smtClean="0">
                <a:solidFill>
                  <a:schemeClr val="tx1"/>
                </a:solidFill>
              </a:rPr>
              <a:t>melanoma of skin(finding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6338" y="1077880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stCxn id="66" idx="0"/>
            <a:endCxn id="57" idx="3"/>
          </p:cNvCxnSpPr>
          <p:nvPr/>
        </p:nvCxnSpPr>
        <p:spPr>
          <a:xfrm rot="5400000" flipH="1" flipV="1">
            <a:off x="2659775" y="-74840"/>
            <a:ext cx="493822" cy="3087295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1038021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441742003|Evaluation finding|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>
            <a:endCxn id="66" idx="6"/>
          </p:cNvCxnSpPr>
          <p:nvPr/>
        </p:nvCxnSpPr>
        <p:spPr bwMode="auto">
          <a:xfrm flipH="1">
            <a:off x="1435047" y="1787726"/>
            <a:ext cx="580272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>
            <a:off x="1754422" y="1780470"/>
            <a:ext cx="520958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46" idx="3"/>
            <a:endCxn id="47" idx="1"/>
          </p:cNvCxnSpPr>
          <p:nvPr/>
        </p:nvCxnSpPr>
        <p:spPr bwMode="auto">
          <a:xfrm flipV="1">
            <a:off x="4506330" y="2379726"/>
            <a:ext cx="258949" cy="14361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80471"/>
            <a:ext cx="223262" cy="14511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stCxn id="49" idx="3"/>
            <a:endCxn id="36" idx="1"/>
          </p:cNvCxnSpPr>
          <p:nvPr/>
        </p:nvCxnSpPr>
        <p:spPr bwMode="auto">
          <a:xfrm flipV="1">
            <a:off x="4423658" y="2998000"/>
            <a:ext cx="365885" cy="1367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28" idx="1"/>
          </p:cNvCxnSpPr>
          <p:nvPr/>
        </p:nvCxnSpPr>
        <p:spPr bwMode="auto">
          <a:xfrm>
            <a:off x="4332303" y="3622670"/>
            <a:ext cx="43297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9" name="Elbow Connector 28"/>
          <p:cNvCxnSpPr/>
          <p:nvPr/>
        </p:nvCxnSpPr>
        <p:spPr>
          <a:xfrm rot="16200000" flipH="1">
            <a:off x="1557970" y="2317875"/>
            <a:ext cx="1216688" cy="170902"/>
          </a:xfrm>
          <a:prstGeom prst="bentConnector3">
            <a:avLst>
              <a:gd name="adj1" fmla="val 101192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Terminator 29"/>
          <p:cNvSpPr/>
          <p:nvPr/>
        </p:nvSpPr>
        <p:spPr>
          <a:xfrm>
            <a:off x="2319618" y="4814551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Associated morphology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771600" y="4772555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2092003|malignant melanoma(morphology)|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4378917" y="4971414"/>
            <a:ext cx="43297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Elbow Connector 38"/>
          <p:cNvCxnSpPr>
            <a:stCxn id="66" idx="4"/>
            <a:endCxn id="30" idx="1"/>
          </p:cNvCxnSpPr>
          <p:nvPr/>
        </p:nvCxnSpPr>
        <p:spPr>
          <a:xfrm rot="16200000" flipH="1">
            <a:off x="285488" y="2937284"/>
            <a:ext cx="3111680" cy="9565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Terminator 42"/>
          <p:cNvSpPr/>
          <p:nvPr/>
        </p:nvSpPr>
        <p:spPr>
          <a:xfrm>
            <a:off x="2282683" y="5379601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Finding site 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771600" y="5367083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39937001|Skin structure(body structure)|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Flowchart: Connector 16"/>
          <p:cNvSpPr/>
          <p:nvPr/>
        </p:nvSpPr>
        <p:spPr bwMode="auto">
          <a:xfrm>
            <a:off x="1525822" y="1538960"/>
            <a:ext cx="457200" cy="457200"/>
          </a:xfrm>
          <a:prstGeom prst="flowChartConnector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Verdana" pitchFamily="34" charset="0"/>
            </a:endParaRPr>
          </a:p>
        </p:txBody>
      </p:sp>
      <p:cxnSp>
        <p:nvCxnSpPr>
          <p:cNvPr id="50" name="Elbow Connector 49"/>
          <p:cNvCxnSpPr>
            <a:endCxn id="43" idx="1"/>
          </p:cNvCxnSpPr>
          <p:nvPr/>
        </p:nvCxnSpPr>
        <p:spPr>
          <a:xfrm rot="16200000" flipH="1">
            <a:off x="1930500" y="5189290"/>
            <a:ext cx="570059" cy="134308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Connector 54"/>
          <p:cNvSpPr/>
          <p:nvPr/>
        </p:nvSpPr>
        <p:spPr bwMode="auto">
          <a:xfrm>
            <a:off x="1601082" y="4713073"/>
            <a:ext cx="457200" cy="457200"/>
          </a:xfrm>
          <a:prstGeom prst="flowChartConnector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Verdana" pitchFamily="34" charset="0"/>
            </a:endParaRPr>
          </a:p>
        </p:txBody>
      </p:sp>
      <p:cxnSp>
        <p:nvCxnSpPr>
          <p:cNvPr id="65" name="Straight Arrow Connector 64"/>
          <p:cNvCxnSpPr>
            <a:stCxn id="43" idx="3"/>
          </p:cNvCxnSpPr>
          <p:nvPr/>
        </p:nvCxnSpPr>
        <p:spPr bwMode="auto">
          <a:xfrm flipV="1">
            <a:off x="4454576" y="5541472"/>
            <a:ext cx="317024" cy="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7" name="Flowchart: Terminator 66"/>
          <p:cNvSpPr/>
          <p:nvPr/>
        </p:nvSpPr>
        <p:spPr>
          <a:xfrm>
            <a:off x="2300626" y="4081914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 Method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867061" y="4061407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N</a:t>
            </a:r>
            <a:r>
              <a:rPr lang="en-US" sz="1400" dirty="0" err="1" smtClean="0">
                <a:solidFill>
                  <a:schemeClr val="tx1"/>
                </a:solidFill>
              </a:rPr>
              <a:t>extGen</a:t>
            </a:r>
            <a:r>
              <a:rPr lang="en-US" sz="1400" dirty="0" smtClean="0">
                <a:solidFill>
                  <a:schemeClr val="tx1"/>
                </a:solidFill>
              </a:rPr>
              <a:t> sequencing  NEW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70" name="Elbow Connector 69"/>
          <p:cNvCxnSpPr>
            <a:endCxn id="67" idx="1"/>
          </p:cNvCxnSpPr>
          <p:nvPr/>
        </p:nvCxnSpPr>
        <p:spPr>
          <a:xfrm rot="16200000" flipH="1">
            <a:off x="998718" y="2941878"/>
            <a:ext cx="2384053" cy="2197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7" idx="3"/>
          </p:cNvCxnSpPr>
          <p:nvPr/>
        </p:nvCxnSpPr>
        <p:spPr bwMode="auto">
          <a:xfrm>
            <a:off x="4472519" y="4243787"/>
            <a:ext cx="39454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2340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0012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43636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705057003|Presence|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27977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BRAF V600E mutation (finding)  NEW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704319004|Inheres in|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&lt;&lt;108369006|Neoplasm|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84644" y="1420670"/>
            <a:ext cx="1550457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704318007|Property type|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704320005 |Towards|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462477" y="5308666"/>
            <a:ext cx="1846501" cy="3835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246501002 |Technique|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/>
          <p:nvPr/>
        </p:nvCxnSpPr>
        <p:spPr>
          <a:xfrm rot="16200000" flipH="1">
            <a:off x="425973" y="3823635"/>
            <a:ext cx="3704450" cy="590860"/>
          </a:xfrm>
          <a:prstGeom prst="bentConnector3">
            <a:avLst>
              <a:gd name="adj1" fmla="val 10044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1448" y="5308666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Genetic protein probe NEW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93969" y="39478"/>
            <a:ext cx="4601927" cy="683759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BRAF V600E identified by </a:t>
            </a:r>
            <a:r>
              <a:rPr lang="en-US" sz="1400" dirty="0" err="1" smtClean="0">
                <a:solidFill>
                  <a:schemeClr val="tx1"/>
                </a:solidFill>
              </a:rPr>
              <a:t>immunoperoxidase</a:t>
            </a:r>
            <a:r>
              <a:rPr lang="en-US" sz="1400" dirty="0" smtClean="0">
                <a:solidFill>
                  <a:schemeClr val="tx1"/>
                </a:solidFill>
              </a:rPr>
              <a:t> in neoplasm(observable </a:t>
            </a:r>
            <a:r>
              <a:rPr lang="en-US" sz="1400" dirty="0">
                <a:solidFill>
                  <a:schemeClr val="tx1"/>
                </a:solidFill>
              </a:rPr>
              <a:t>entity)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370134009 |Time aspect|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4" y="3831403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Single point in time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134375" y="2733593"/>
            <a:ext cx="2148132" cy="42798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endCxn id="82" idx="1"/>
          </p:cNvCxnSpPr>
          <p:nvPr/>
        </p:nvCxnSpPr>
        <p:spPr>
          <a:xfrm rot="16200000" flipH="1">
            <a:off x="591669" y="3629650"/>
            <a:ext cx="3250953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Flowchart: Terminator 77"/>
          <p:cNvSpPr/>
          <p:nvPr/>
        </p:nvSpPr>
        <p:spPr>
          <a:xfrm>
            <a:off x="2303105" y="5828056"/>
            <a:ext cx="2212161" cy="326600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Specimen prep technique NEW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744859" y="5799563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err="1" smtClean="0">
                <a:solidFill>
                  <a:schemeClr val="tx1"/>
                </a:solidFill>
              </a:rPr>
              <a:t>Immunoperoxidase</a:t>
            </a:r>
            <a:r>
              <a:rPr lang="en-AU" sz="1200" dirty="0" smtClean="0">
                <a:solidFill>
                  <a:schemeClr val="tx1"/>
                </a:solidFill>
              </a:rPr>
              <a:t> tagged stain NEW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89919" y="1703741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>
            <a:endCxn id="79" idx="1"/>
          </p:cNvCxnSpPr>
          <p:nvPr/>
        </p:nvCxnSpPr>
        <p:spPr bwMode="auto">
          <a:xfrm>
            <a:off x="4539762" y="5991356"/>
            <a:ext cx="20509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6" name="Straight Arrow Connector 95"/>
          <p:cNvCxnSpPr/>
          <p:nvPr/>
        </p:nvCxnSpPr>
        <p:spPr bwMode="auto">
          <a:xfrm>
            <a:off x="4376648" y="5500459"/>
            <a:ext cx="393026" cy="6589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94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SIRS: </a:t>
            </a:r>
            <a:br>
              <a:rPr lang="en-US" dirty="0" smtClean="0"/>
            </a:br>
            <a:r>
              <a:rPr lang="en-US" dirty="0" smtClean="0"/>
              <a:t>“BRCA1 mutation carrier”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BRCA1 mutation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1800 mutations identified, most with </a:t>
            </a:r>
            <a:r>
              <a:rPr lang="en-US" dirty="0" err="1" smtClean="0"/>
              <a:t>oncogenetic</a:t>
            </a:r>
            <a:r>
              <a:rPr lang="en-US" dirty="0" smtClean="0"/>
              <a:t> risk but prevalence rates often specific to ethnicity</a:t>
            </a:r>
          </a:p>
          <a:p>
            <a:r>
              <a:rPr lang="en-US" dirty="0" smtClean="0"/>
              <a:t>Hereditary risk for breast, ovarian, fallopian tube and prostate cancers as well as </a:t>
            </a:r>
            <a:r>
              <a:rPr lang="en-US" dirty="0" err="1" smtClean="0"/>
              <a:t>leukemias</a:t>
            </a:r>
            <a:r>
              <a:rPr lang="en-US" dirty="0" smtClean="0"/>
              <a:t> and lymphomas</a:t>
            </a:r>
          </a:p>
          <a:p>
            <a:r>
              <a:rPr lang="en-US" dirty="0" smtClean="0"/>
              <a:t>Testing available for BRCA1 mutated proteins(antigen) as well as sequence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2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BRCA1 gene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Gene: “Breast cancer 1, early onset”</a:t>
            </a:r>
          </a:p>
          <a:p>
            <a:pPr lvl="1"/>
            <a:r>
              <a:rPr lang="en-US" dirty="0" smtClean="0"/>
              <a:t>Synonyms: BRCA1/BRCA2-containing complex, subunit 1; </a:t>
            </a:r>
            <a:r>
              <a:rPr lang="en-US" dirty="0" err="1" smtClean="0"/>
              <a:t>Fanconi</a:t>
            </a:r>
            <a:r>
              <a:rPr lang="en-US" dirty="0" smtClean="0"/>
              <a:t> anemia, complementation group S; FANCS; PPP1R53; Protein phosphatase 1 regulatory subunit 53, RNF53</a:t>
            </a:r>
          </a:p>
          <a:p>
            <a:pPr lvl="1"/>
            <a:r>
              <a:rPr lang="en-US" u="sng" dirty="0"/>
              <a:t>Tumor suppressor </a:t>
            </a:r>
            <a:r>
              <a:rPr lang="en-US" u="sng" dirty="0" smtClean="0"/>
              <a:t>gene</a:t>
            </a:r>
            <a:r>
              <a:rPr lang="en-US" dirty="0" smtClean="0"/>
              <a:t>; not a true oncogene</a:t>
            </a:r>
            <a:endParaRPr lang="en-US" u="sng" dirty="0"/>
          </a:p>
          <a:p>
            <a:pPr lvl="1"/>
            <a:r>
              <a:rPr lang="en-US" dirty="0" smtClean="0"/>
              <a:t>Symbol: BRCA1   HGNC:1100</a:t>
            </a:r>
          </a:p>
          <a:p>
            <a:pPr lvl="1"/>
            <a:r>
              <a:rPr lang="en-US" dirty="0" smtClean="0"/>
              <a:t>Locus type: gene with protein product</a:t>
            </a:r>
          </a:p>
          <a:p>
            <a:pPr lvl="1"/>
            <a:r>
              <a:rPr lang="en-US" dirty="0" smtClean="0"/>
              <a:t>Chromosome: 17q21.31; </a:t>
            </a:r>
            <a:r>
              <a:rPr lang="en-US" dirty="0"/>
              <a:t>base pairs 41,196,312 </a:t>
            </a:r>
            <a:r>
              <a:rPr lang="en-US" dirty="0" smtClean="0"/>
              <a:t>to </a:t>
            </a:r>
            <a:r>
              <a:rPr lang="en-US" dirty="0"/>
              <a:t>41,277,500 </a:t>
            </a:r>
            <a:endParaRPr lang="en-US" dirty="0" smtClean="0"/>
          </a:p>
          <a:p>
            <a:pPr lvl="1"/>
            <a:r>
              <a:rPr lang="en-US" dirty="0" smtClean="0"/>
              <a:t>Lung and ovarian cancer expression of BRCA1 predictive of response to chemotherapy</a:t>
            </a:r>
          </a:p>
          <a:p>
            <a:pPr marL="0" indent="0">
              <a:buNone/>
            </a:pPr>
            <a:r>
              <a:rPr lang="en-US" dirty="0" smtClean="0"/>
              <a:t>Encodes:</a:t>
            </a:r>
          </a:p>
          <a:p>
            <a:pPr marL="0" indent="0">
              <a:buNone/>
            </a:pPr>
            <a:r>
              <a:rPr lang="en-US" dirty="0" smtClean="0"/>
              <a:t>Protein: Breast cancer type 1 susceptibility protein</a:t>
            </a:r>
          </a:p>
          <a:p>
            <a:pPr lvl="1"/>
            <a:r>
              <a:rPr lang="en-US" dirty="0" err="1" smtClean="0"/>
              <a:t>Uniprot</a:t>
            </a:r>
            <a:r>
              <a:rPr lang="en-US" dirty="0" smtClean="0"/>
              <a:t>: P38398 (BRCA1_HUMAN)</a:t>
            </a:r>
          </a:p>
          <a:p>
            <a:pPr lvl="1"/>
            <a:r>
              <a:rPr lang="en-US" dirty="0" smtClean="0"/>
              <a:t>Function: cellular DNA repair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99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46414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43636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Long arm chromosome 17 NEW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51277" y="2462791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Anatomic location NEW 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831006" y="2421779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17q21.31 NEW concrete domain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64112" y="1543636"/>
            <a:ext cx="2266637" cy="396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Part of 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49" idx="1"/>
          </p:cNvCxnSpPr>
          <p:nvPr/>
        </p:nvCxnSpPr>
        <p:spPr>
          <a:xfrm rot="16200000" flipH="1">
            <a:off x="1958339" y="2331726"/>
            <a:ext cx="334362" cy="2515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572950"/>
            <a:ext cx="375489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BRCA1 gene locus (cell structure)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278721" y="1021614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776501" y="1149840"/>
            <a:ext cx="2466216" cy="1116998"/>
          </a:xfrm>
          <a:prstGeom prst="bentConnector3">
            <a:avLst>
              <a:gd name="adj1" fmla="val 8624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472702" y="964451"/>
            <a:ext cx="4497699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312237004|Chromosome structure(cell structure)|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30783" y="1882413"/>
            <a:ext cx="574047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30749" y="1741695"/>
            <a:ext cx="225559" cy="312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 flipV="1">
            <a:off x="4472702" y="2604158"/>
            <a:ext cx="358304" cy="2050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4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676313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43636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|Chromosome pair 17|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37798" y="2421779"/>
            <a:ext cx="2781312" cy="36475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Anatomic sequence start   NEW 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177622" y="2421779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43094112 NEW concrete domain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Part of 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49" idx="1"/>
          </p:cNvCxnSpPr>
          <p:nvPr/>
        </p:nvCxnSpPr>
        <p:spPr>
          <a:xfrm rot="16200000" flipH="1">
            <a:off x="1812480" y="2178840"/>
            <a:ext cx="595608" cy="255028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0"/>
            <a:ext cx="3754896" cy="97530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BRCA1 gene locus (cell structure)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BRCA1/BRCA2 complex</a:t>
            </a:r>
          </a:p>
          <a:p>
            <a:r>
              <a:rPr lang="en-US" sz="1400" dirty="0" err="1" smtClean="0">
                <a:solidFill>
                  <a:schemeClr val="tx1"/>
                </a:solidFill>
              </a:rPr>
              <a:t>Fanconi</a:t>
            </a:r>
            <a:r>
              <a:rPr lang="en-US" sz="1400" dirty="0" smtClean="0">
                <a:solidFill>
                  <a:schemeClr val="tx1"/>
                </a:solidFill>
              </a:rPr>
              <a:t> anemia complement S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HGNC 1100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278721" y="1021614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776501" y="1149840"/>
            <a:ext cx="2466216" cy="1116998"/>
          </a:xfrm>
          <a:prstGeom prst="bentConnector3">
            <a:avLst>
              <a:gd name="adj1" fmla="val 8624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472702" y="964451"/>
            <a:ext cx="4497699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312237004|Chromosome structure(cell structure)|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89919" y="1703741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stCxn id="49" idx="3"/>
            <a:endCxn id="36" idx="1"/>
          </p:cNvCxnSpPr>
          <p:nvPr/>
        </p:nvCxnSpPr>
        <p:spPr bwMode="auto">
          <a:xfrm>
            <a:off x="5019110" y="2604158"/>
            <a:ext cx="15851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3" name="Flowchart: Terminator 22"/>
          <p:cNvSpPr/>
          <p:nvPr/>
        </p:nvSpPr>
        <p:spPr>
          <a:xfrm>
            <a:off x="2237799" y="2890651"/>
            <a:ext cx="2781311" cy="37654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Anatomic sequence end NEW 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177622" y="2890651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43124540 NEW concrete domain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7" name="Elbow Connector 26"/>
          <p:cNvCxnSpPr>
            <a:endCxn id="23" idx="1"/>
          </p:cNvCxnSpPr>
          <p:nvPr/>
        </p:nvCxnSpPr>
        <p:spPr>
          <a:xfrm rot="16200000" flipH="1">
            <a:off x="1695628" y="2536751"/>
            <a:ext cx="829311" cy="255031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 bwMode="auto">
          <a:xfrm>
            <a:off x="5012998" y="3086387"/>
            <a:ext cx="15851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itle 3"/>
          <p:cNvSpPr txBox="1">
            <a:spLocks/>
          </p:cNvSpPr>
          <p:nvPr/>
        </p:nvSpPr>
        <p:spPr bwMode="auto">
          <a:xfrm>
            <a:off x="241519" y="3487860"/>
            <a:ext cx="86968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666666"/>
                </a:solidFill>
                <a:latin typeface="Arial" charset="0"/>
              </a:defRPr>
            </a:lvl9pPr>
          </a:lstStyle>
          <a:p>
            <a:pPr defTabSz="914400"/>
            <a:endParaRPr lang="en-AU" sz="2200" b="1" kern="0" dirty="0"/>
          </a:p>
        </p:txBody>
      </p:sp>
    </p:spTree>
    <p:extLst>
      <p:ext uri="{BB962C8B-B14F-4D97-AF65-F5344CB8AC3E}">
        <p14:creationId xmlns:p14="http://schemas.microsoft.com/office/powerpoint/2010/main" val="228332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48866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43636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Nucleotide sequence  NEW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2654858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4" y="3823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Nominal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2091779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704319004|Inheres in|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123690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Cell structure (cell structure)|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55005" y="2596105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 NEW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574601" y="3677262"/>
            <a:ext cx="3047873" cy="25344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266838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604157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BRCA1 gene locus (cell structure)| NEW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704318007|Property type|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3874196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370132008 |Scale type|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462477" y="4397985"/>
            <a:ext cx="1846501" cy="3835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246501002 |Technique|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25261" y="5163851"/>
            <a:ext cx="2181002" cy="32814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704327008 |Direct site|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711448" y="4397985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err="1" smtClean="0">
                <a:solidFill>
                  <a:schemeClr val="tx1"/>
                </a:solidFill>
              </a:rPr>
              <a:t>NextGen</a:t>
            </a:r>
            <a:r>
              <a:rPr lang="en-AU" sz="1400" dirty="0" smtClean="0">
                <a:solidFill>
                  <a:schemeClr val="tx1"/>
                </a:solidFill>
              </a:rPr>
              <a:t> sequencing  NEW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21549" y="5084123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119376003|Tissue specimen|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67746" y="572950"/>
            <a:ext cx="482832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BRCA1 sequence observed in tissue (observable </a:t>
            </a:r>
            <a:r>
              <a:rPr lang="en-US" sz="1400" dirty="0">
                <a:solidFill>
                  <a:schemeClr val="tx1"/>
                </a:solidFill>
              </a:rPr>
              <a:t>entity)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630354" y="1084226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228242"/>
            <a:ext cx="2611582" cy="949322"/>
          </a:xfrm>
          <a:prstGeom prst="bentConnector3">
            <a:avLst>
              <a:gd name="adj1" fmla="val -236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902082" y="1038021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31590" y="3196648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370134009 |Time aspect|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56308" y="3188036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Single point in time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143533" y="2098838"/>
            <a:ext cx="2148132" cy="42798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endCxn id="82" idx="1"/>
          </p:cNvCxnSpPr>
          <p:nvPr/>
        </p:nvCxnSpPr>
        <p:spPr>
          <a:xfrm rot="16200000" flipH="1">
            <a:off x="591669" y="2718969"/>
            <a:ext cx="3250953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125" idx="1"/>
          </p:cNvCxnSpPr>
          <p:nvPr/>
        </p:nvCxnSpPr>
        <p:spPr bwMode="auto">
          <a:xfrm flipV="1">
            <a:off x="4418801" y="5288059"/>
            <a:ext cx="302748" cy="2265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/>
          <p:nvPr/>
        </p:nvCxnSpPr>
        <p:spPr bwMode="auto">
          <a:xfrm flipV="1">
            <a:off x="4539762" y="2266837"/>
            <a:ext cx="196513" cy="1968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89919" y="1703741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757978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23332" y="4017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63282" y="3386895"/>
            <a:ext cx="39302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03377" y="2406350"/>
            <a:ext cx="448014" cy="255241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 bwMode="auto">
          <a:xfrm>
            <a:off x="4343249" y="4590743"/>
            <a:ext cx="39302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06499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0626"/>
            <a:ext cx="8229600" cy="579434"/>
          </a:xfrm>
        </p:spPr>
        <p:txBody>
          <a:bodyPr/>
          <a:lstStyle/>
          <a:p>
            <a:r>
              <a:rPr lang="en-US" dirty="0" smtClean="0"/>
              <a:t>Goals for today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Revisit tissue based data elements </a:t>
            </a:r>
          </a:p>
          <a:p>
            <a:pPr lvl="1"/>
            <a:r>
              <a:rPr lang="en-US" dirty="0" smtClean="0"/>
              <a:t>D Karlsson comments</a:t>
            </a:r>
          </a:p>
          <a:p>
            <a:pPr lvl="1"/>
            <a:r>
              <a:rPr lang="en-US" dirty="0" smtClean="0"/>
              <a:t>Model or Naming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Final Consensus agreement for tissue based data elements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Discussion of IHC elements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Molecular Pathology?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ID areas of development prior to concept authoring at UNMC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5481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457585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65279" y="159380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BRCA1 sequence observed in tissue NEW 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65279" y="3423811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Nucleotide sequence variant  NEW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295144" y="2219028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Has interpretation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171218"/>
            <a:ext cx="3930492" cy="50563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Variant data for BRCA1 mutation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51765" y="2849799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Finding site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86272" y="2219028"/>
            <a:ext cx="308872" cy="175059"/>
          </a:xfrm>
          <a:prstGeom prst="bentConnector3">
            <a:avLst>
              <a:gd name="adj1" fmla="val 280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89543" y="2815621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BRCA1 gene locus(cell structure)  NEW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610694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Interprets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340299" y="3428490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Associated morphology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533728" y="2778782"/>
            <a:ext cx="1259116" cy="35402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572950"/>
            <a:ext cx="473555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412734009 |BRCA1 gene mutation positive (finding)|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6338" y="1077880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99764" y="1221896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1038021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441742003|Evaluation finding|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907047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46" idx="3"/>
            <a:endCxn id="47" idx="1"/>
          </p:cNvCxnSpPr>
          <p:nvPr/>
        </p:nvCxnSpPr>
        <p:spPr bwMode="auto">
          <a:xfrm>
            <a:off x="4506330" y="2394087"/>
            <a:ext cx="258949" cy="29949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98890" y="1753908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72519" y="2969442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28" idx="1"/>
          </p:cNvCxnSpPr>
          <p:nvPr/>
        </p:nvCxnSpPr>
        <p:spPr bwMode="auto">
          <a:xfrm>
            <a:off x="4332303" y="3622670"/>
            <a:ext cx="43297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16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45316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43636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&lt;&lt;118598001|Measurement property| *1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&lt;&lt;278444000|Scales types(qualifier)| *0-1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7" name="Flowchart: Terminator 26"/>
          <p:cNvSpPr/>
          <p:nvPr/>
        </p:nvSpPr>
        <p:spPr>
          <a:xfrm>
            <a:off x="2422431" y="4858056"/>
            <a:ext cx="1877254" cy="334885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246514001 |Units|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27977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&lt;&lt;Body structure, &lt;&lt;Substance, &lt;&lt;Clinical finding </a:t>
            </a:r>
            <a:r>
              <a:rPr lang="en-AU" sz="1200" smtClean="0">
                <a:solidFill>
                  <a:schemeClr val="tx1"/>
                </a:solidFill>
              </a:rPr>
              <a:t>&lt;&lt;Organism </a:t>
            </a:r>
            <a:r>
              <a:rPr lang="en-AU" sz="1200" dirty="0" smtClean="0">
                <a:solidFill>
                  <a:schemeClr val="tx1"/>
                </a:solidFill>
              </a:rPr>
              <a:t>*0-1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32" name="Elbow Connector 31"/>
          <p:cNvCxnSpPr>
            <a:endCxn id="27" idx="1"/>
          </p:cNvCxnSpPr>
          <p:nvPr/>
        </p:nvCxnSpPr>
        <p:spPr>
          <a:xfrm rot="16200000" flipH="1">
            <a:off x="817793" y="3420860"/>
            <a:ext cx="2758659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704319004|Inheres in|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&lt;&lt;</a:t>
            </a:r>
            <a:r>
              <a:rPr lang="en-US" sz="1000" dirty="0">
                <a:solidFill>
                  <a:schemeClr val="tx1"/>
                </a:solidFill>
              </a:rPr>
              <a:t>Body structure, &lt;&lt;Substance, &lt;&lt;Organism, &lt;&lt;</a:t>
            </a:r>
            <a:r>
              <a:rPr lang="en-US" sz="1000" dirty="0" smtClean="0">
                <a:solidFill>
                  <a:schemeClr val="tx1"/>
                </a:solidFill>
              </a:rPr>
              <a:t>Specimen *1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37798" y="2462791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 NEW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/>
          <p:nvPr/>
        </p:nvCxnSpPr>
        <p:spPr>
          <a:xfrm rot="16200000" flipH="1">
            <a:off x="143470" y="4108394"/>
            <a:ext cx="4235870" cy="579182"/>
          </a:xfrm>
          <a:prstGeom prst="bentConnector3">
            <a:avLst>
              <a:gd name="adj1" fmla="val 98806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463220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&lt;&lt;Body </a:t>
            </a:r>
            <a:r>
              <a:rPr lang="en-US" sz="1000" dirty="0">
                <a:solidFill>
                  <a:schemeClr val="tx1"/>
                </a:solidFill>
              </a:rPr>
              <a:t>structure, </a:t>
            </a:r>
            <a:r>
              <a:rPr lang="en-US" sz="1000" dirty="0" smtClean="0">
                <a:solidFill>
                  <a:schemeClr val="tx1"/>
                </a:solidFill>
              </a:rPr>
              <a:t>&lt;&lt;Substance</a:t>
            </a:r>
            <a:r>
              <a:rPr lang="en-US" sz="1000" dirty="0">
                <a:solidFill>
                  <a:schemeClr val="tx1"/>
                </a:solidFill>
              </a:rPr>
              <a:t>, </a:t>
            </a:r>
            <a:r>
              <a:rPr lang="en-US" sz="1000" dirty="0" smtClean="0">
                <a:solidFill>
                  <a:schemeClr val="tx1"/>
                </a:solidFill>
              </a:rPr>
              <a:t>&lt;&lt;Organism</a:t>
            </a:r>
            <a:r>
              <a:rPr lang="en-US" sz="1000" dirty="0">
                <a:solidFill>
                  <a:schemeClr val="tx1"/>
                </a:solidFill>
              </a:rPr>
              <a:t>, </a:t>
            </a:r>
            <a:r>
              <a:rPr lang="en-US" sz="1000" dirty="0" smtClean="0">
                <a:solidFill>
                  <a:schemeClr val="tx1"/>
                </a:solidFill>
              </a:rPr>
              <a:t>&lt;&lt;Specimen *0-1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704318007|Property type|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704320005 |Towards|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370132008 |Scale type|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462477" y="5308666"/>
            <a:ext cx="1846501" cy="3835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246501002 |Technique|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37799" y="6326289"/>
            <a:ext cx="2181002" cy="32814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704327008 |Direct site|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/>
          <p:nvPr/>
        </p:nvCxnSpPr>
        <p:spPr>
          <a:xfrm rot="16200000" flipH="1">
            <a:off x="425973" y="3823635"/>
            <a:ext cx="3704450" cy="590860"/>
          </a:xfrm>
          <a:prstGeom prst="bentConnector3">
            <a:avLst>
              <a:gd name="adj1" fmla="val 10044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4720419" y="4858056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&lt;&lt;258666001|Units(qualifier)| *0-1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711448" y="5308666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&lt;&lt;272394005 |Technique (technique)| *0-many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51732" y="6246562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&lt;&lt;Body structure,&lt;&lt;445405002|Specimen| *0-1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265044"/>
            <a:ext cx="4417663" cy="710264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BRCA1 variant positive by </a:t>
            </a:r>
            <a:r>
              <a:rPr lang="en-US" sz="1400" dirty="0" err="1" smtClean="0">
                <a:solidFill>
                  <a:schemeClr val="tx1"/>
                </a:solidFill>
              </a:rPr>
              <a:t>immunoperoxidase</a:t>
            </a:r>
            <a:r>
              <a:rPr lang="en-US" sz="1400" dirty="0" smtClean="0">
                <a:solidFill>
                  <a:schemeClr val="tx1"/>
                </a:solidFill>
              </a:rPr>
              <a:t> staining of blood specimen (observable </a:t>
            </a:r>
            <a:r>
              <a:rPr lang="en-US" sz="1400" dirty="0">
                <a:solidFill>
                  <a:schemeClr val="tx1"/>
                </a:solidFill>
              </a:rPr>
              <a:t>entity)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704326004 |Precondition|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370134009 |Time aspect|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4" y="3831403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&lt;&lt;272103003|Time patterns (qualifier)| *1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38366" y="3334590"/>
            <a:ext cx="3994511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Clinical findings, Procedures </a:t>
            </a:r>
            <a:r>
              <a:rPr lang="en-AU" sz="1400" smtClean="0">
                <a:solidFill>
                  <a:schemeClr val="tx1"/>
                </a:solidFill>
              </a:rPr>
              <a:t>*0-many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134375" y="2733593"/>
            <a:ext cx="2148132" cy="42798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endCxn id="82" idx="1"/>
          </p:cNvCxnSpPr>
          <p:nvPr/>
        </p:nvCxnSpPr>
        <p:spPr>
          <a:xfrm rot="16200000" flipH="1">
            <a:off x="591669" y="3629650"/>
            <a:ext cx="3250953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Flowchart: Terminator 77"/>
          <p:cNvSpPr/>
          <p:nvPr/>
        </p:nvSpPr>
        <p:spPr>
          <a:xfrm>
            <a:off x="2303105" y="5828056"/>
            <a:ext cx="2212161" cy="326600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Specimen prep technique NEW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744859" y="5799563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&lt;&lt;|Preparation Technique (technique)| NEW *0-many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125" idx="1"/>
          </p:cNvCxnSpPr>
          <p:nvPr/>
        </p:nvCxnSpPr>
        <p:spPr bwMode="auto">
          <a:xfrm flipV="1">
            <a:off x="4448984" y="6450498"/>
            <a:ext cx="302748" cy="22651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89919" y="1703741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617041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3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>
            <a:endCxn id="79" idx="1"/>
          </p:cNvCxnSpPr>
          <p:nvPr/>
        </p:nvCxnSpPr>
        <p:spPr bwMode="auto">
          <a:xfrm>
            <a:off x="4539762" y="5991356"/>
            <a:ext cx="20509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6" name="Straight Arrow Connector 95"/>
          <p:cNvCxnSpPr/>
          <p:nvPr/>
        </p:nvCxnSpPr>
        <p:spPr bwMode="auto">
          <a:xfrm>
            <a:off x="4376648" y="5500459"/>
            <a:ext cx="393026" cy="6589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>
            <a:endCxn id="123" idx="1"/>
          </p:cNvCxnSpPr>
          <p:nvPr/>
        </p:nvCxnSpPr>
        <p:spPr bwMode="auto">
          <a:xfrm>
            <a:off x="4325942" y="5026306"/>
            <a:ext cx="394477" cy="1510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84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340835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43636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Nucleotide sequence  NEW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2654858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4" y="3823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Nominal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2101813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704319004|Inheres in|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123690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108369006|Neoplasm(morphology)|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55005" y="2596105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 NEW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574601" y="3677262"/>
            <a:ext cx="3047873" cy="25344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276872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43922" y="2604157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MSH2 gene locus (cell structure)| NEW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704318007|Property type|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3874196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370132008 |Scale type|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462477" y="4397985"/>
            <a:ext cx="1846501" cy="3835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246501002 |Technique|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25261" y="5163851"/>
            <a:ext cx="2181002" cy="32814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704327008 |Direct site|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711448" y="4397985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err="1" smtClean="0">
                <a:solidFill>
                  <a:schemeClr val="tx1"/>
                </a:solidFill>
              </a:rPr>
              <a:t>NextGen</a:t>
            </a:r>
            <a:r>
              <a:rPr lang="en-AU" sz="1400" dirty="0" smtClean="0">
                <a:solidFill>
                  <a:schemeClr val="tx1"/>
                </a:solidFill>
              </a:rPr>
              <a:t> sequencing  NEW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21549" y="5084123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445405002|Surgical specimen|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67746" y="572950"/>
            <a:ext cx="4828324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MSH2 sequence observed in neoplasm(observable </a:t>
            </a:r>
            <a:r>
              <a:rPr lang="en-US" sz="1400" dirty="0">
                <a:solidFill>
                  <a:schemeClr val="tx1"/>
                </a:solidFill>
              </a:rPr>
              <a:t>entity)</a:t>
            </a: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630354" y="1084226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228242"/>
            <a:ext cx="2611582" cy="949322"/>
          </a:xfrm>
          <a:prstGeom prst="bentConnector3">
            <a:avLst>
              <a:gd name="adj1" fmla="val -236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902082" y="1038021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31590" y="3196648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370134009 |Time aspect|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56308" y="3188036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Single point in time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143533" y="2098838"/>
            <a:ext cx="2148132" cy="42798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endCxn id="82" idx="1"/>
          </p:cNvCxnSpPr>
          <p:nvPr/>
        </p:nvCxnSpPr>
        <p:spPr>
          <a:xfrm rot="16200000" flipH="1">
            <a:off x="591669" y="2718969"/>
            <a:ext cx="3250953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125" idx="1"/>
          </p:cNvCxnSpPr>
          <p:nvPr/>
        </p:nvCxnSpPr>
        <p:spPr bwMode="auto">
          <a:xfrm flipV="1">
            <a:off x="4418801" y="5288059"/>
            <a:ext cx="302748" cy="2265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286521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89919" y="1703741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26898" y="2757978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23332" y="4017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63282" y="3386895"/>
            <a:ext cx="39302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60" name="Elbow Connector 59"/>
          <p:cNvCxnSpPr>
            <a:endCxn id="49" idx="1"/>
          </p:cNvCxnSpPr>
          <p:nvPr/>
        </p:nvCxnSpPr>
        <p:spPr>
          <a:xfrm rot="16200000" flipH="1">
            <a:off x="1903377" y="2406350"/>
            <a:ext cx="448014" cy="255241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 bwMode="auto">
          <a:xfrm>
            <a:off x="4343249" y="4590743"/>
            <a:ext cx="39302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8725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59711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65279" y="159380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MSH2 sequence observed in neoplasm NEW 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65279" y="3423811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Nucleotide sequence variant  NEW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295144" y="2219028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Has interpretation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56307" y="2141269"/>
            <a:ext cx="3930492" cy="50563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OMIM:MSH2 c6T&gt;C </a:t>
            </a:r>
            <a:r>
              <a:rPr lang="en-US" sz="1600" dirty="0">
                <a:solidFill>
                  <a:schemeClr val="tx1"/>
                </a:solidFill>
              </a:rPr>
              <a:t>NEW concrete domain</a:t>
            </a:r>
          </a:p>
        </p:txBody>
      </p:sp>
      <p:sp>
        <p:nvSpPr>
          <p:cNvPr id="49" name="Flowchart: Terminator 48"/>
          <p:cNvSpPr/>
          <p:nvPr/>
        </p:nvSpPr>
        <p:spPr>
          <a:xfrm>
            <a:off x="2251765" y="2849799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Finding site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86272" y="2219028"/>
            <a:ext cx="308872" cy="175059"/>
          </a:xfrm>
          <a:prstGeom prst="bentConnector3">
            <a:avLst>
              <a:gd name="adj1" fmla="val 280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89543" y="2815621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MSH2 gene locus(cell structure)  NEW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610694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Interprets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340299" y="3428490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</a:rPr>
              <a:t>Associated morphology</a:t>
            </a:r>
            <a:endParaRPr lang="en-AU" sz="10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533728" y="2778782"/>
            <a:ext cx="1259116" cy="35402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572950"/>
            <a:ext cx="473555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HNPCC1 variant detected in biopsy of neoplasm (finding)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6338" y="1077880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99764" y="1221896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1038021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441742003|Evaluation finding|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907047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46" idx="3"/>
            <a:endCxn id="47" idx="1"/>
          </p:cNvCxnSpPr>
          <p:nvPr/>
        </p:nvCxnSpPr>
        <p:spPr bwMode="auto">
          <a:xfrm>
            <a:off x="4506330" y="2394087"/>
            <a:ext cx="24997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98890" y="1753908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72519" y="2969442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28" idx="1"/>
          </p:cNvCxnSpPr>
          <p:nvPr/>
        </p:nvCxnSpPr>
        <p:spPr bwMode="auto">
          <a:xfrm>
            <a:off x="4332303" y="3622670"/>
            <a:ext cx="43297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9" name="Elbow Connector 28"/>
          <p:cNvCxnSpPr/>
          <p:nvPr/>
        </p:nvCxnSpPr>
        <p:spPr>
          <a:xfrm rot="16200000" flipH="1">
            <a:off x="1779488" y="2500329"/>
            <a:ext cx="716170" cy="275615"/>
          </a:xfrm>
          <a:prstGeom prst="bentConnector3">
            <a:avLst>
              <a:gd name="adj1" fmla="val 9996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4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22416"/>
            <a:ext cx="8696800" cy="579434"/>
          </a:xfrm>
        </p:spPr>
        <p:txBody>
          <a:bodyPr>
            <a:noAutofit/>
          </a:bodyPr>
          <a:lstStyle/>
          <a:p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24881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65279" y="159380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71854001|Colon structure(body structure)|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295144" y="2219028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Associated morphology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171218"/>
            <a:ext cx="3930492" cy="50563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35917007|Adenocarcinoma(morphology)|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Flowchart: Terminator 48"/>
          <p:cNvSpPr/>
          <p:nvPr/>
        </p:nvSpPr>
        <p:spPr>
          <a:xfrm>
            <a:off x="2251765" y="2849799"/>
            <a:ext cx="2171893" cy="3237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Associated with 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86272" y="2219028"/>
            <a:ext cx="308872" cy="175059"/>
          </a:xfrm>
          <a:prstGeom prst="bentConnector3">
            <a:avLst>
              <a:gd name="adj1" fmla="val 280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789543" y="2815621"/>
            <a:ext cx="396637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HNPCC1 variant detected in neoplasm NEW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41392" y="1546706"/>
            <a:ext cx="1298385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610694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tx1"/>
                </a:solidFill>
              </a:rPr>
              <a:t>F</a:t>
            </a:r>
            <a:r>
              <a:rPr lang="en-AU" sz="1200" dirty="0" smtClean="0">
                <a:solidFill>
                  <a:schemeClr val="tx1"/>
                </a:solidFill>
              </a:rPr>
              <a:t>inding site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/>
          <p:nvPr/>
        </p:nvCxnSpPr>
        <p:spPr>
          <a:xfrm rot="16200000" flipH="1">
            <a:off x="1517898" y="2250329"/>
            <a:ext cx="1259115" cy="295378"/>
          </a:xfrm>
          <a:prstGeom prst="bentConnector3">
            <a:avLst>
              <a:gd name="adj1" fmla="val 98415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572950"/>
            <a:ext cx="509336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|HNPCC1 positive colorectal adenocarcinoma (finding)| NEW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6338" y="1077880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99764" y="1221896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1038021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|Disorder(disorder)||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907047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46" idx="3"/>
            <a:endCxn id="47" idx="1"/>
          </p:cNvCxnSpPr>
          <p:nvPr/>
        </p:nvCxnSpPr>
        <p:spPr bwMode="auto">
          <a:xfrm>
            <a:off x="4506330" y="2394087"/>
            <a:ext cx="258949" cy="29949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endCxn id="7" idx="1"/>
          </p:cNvCxnSpPr>
          <p:nvPr/>
        </p:nvCxnSpPr>
        <p:spPr bwMode="auto">
          <a:xfrm>
            <a:off x="4598890" y="1753908"/>
            <a:ext cx="166389" cy="4107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>
            <a:endCxn id="36" idx="1"/>
          </p:cNvCxnSpPr>
          <p:nvPr/>
        </p:nvCxnSpPr>
        <p:spPr bwMode="auto">
          <a:xfrm>
            <a:off x="4472519" y="2969442"/>
            <a:ext cx="317024" cy="28558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20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Data Elements Between </a:t>
            </a:r>
            <a:r>
              <a:rPr lang="en-US" dirty="0" err="1" smtClean="0"/>
              <a:t>Synoptics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0926506"/>
              </p:ext>
            </p:extLst>
          </p:nvPr>
        </p:nvGraphicFramePr>
        <p:xfrm>
          <a:off x="457200" y="1428754"/>
          <a:ext cx="8229600" cy="512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8744"/>
                <a:gridCol w="1184856"/>
                <a:gridCol w="1081825"/>
                <a:gridCol w="1204175"/>
              </a:tblGrid>
              <a:tr h="45728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Breast 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Pancreas</a:t>
                      </a:r>
                      <a:endParaRPr lang="en-US" dirty="0"/>
                    </a:p>
                  </a:txBody>
                  <a:tcPr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dirty="0" smtClean="0"/>
                        <a:t>Site of</a:t>
                      </a:r>
                      <a:r>
                        <a:rPr lang="en-US" baseline="0" dirty="0" smtClean="0"/>
                        <a:t> excised neoplasm of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dirty="0" smtClean="0"/>
                        <a:t>Greatest dimension of neoplasm of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Histologic</a:t>
                      </a:r>
                      <a:r>
                        <a:rPr lang="en-US" baseline="0" dirty="0" smtClean="0"/>
                        <a:t> type of neoplasm of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Histologic grade</a:t>
                      </a:r>
                      <a:r>
                        <a:rPr lang="en-US" baseline="0" dirty="0" smtClean="0"/>
                        <a:t> of neoplasm of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Invasion of neoplasm of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457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Minimum distance of invasive carcinoma to surgical margin of neoplasm of X (observable entity)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Presence of neoplasia at {named}</a:t>
                      </a:r>
                      <a:r>
                        <a:rPr lang="en-US" baseline="0" dirty="0" smtClean="0"/>
                        <a:t> surgical margin of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45728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Response of neoplasm of X to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neoadjuvant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therapy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356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common data elements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2913032"/>
              </p:ext>
            </p:extLst>
          </p:nvPr>
        </p:nvGraphicFramePr>
        <p:xfrm>
          <a:off x="457200" y="1428750"/>
          <a:ext cx="8229600" cy="543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4501"/>
                <a:gridCol w="1043189"/>
                <a:gridCol w="1197735"/>
                <a:gridCol w="12041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Breast 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Pancreas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X lymph nodes examined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Number</a:t>
                      </a:r>
                      <a:r>
                        <a:rPr lang="en-US" sz="1600" baseline="0" dirty="0" smtClean="0"/>
                        <a:t> of X lymph nodes having neoplastic involvement from neoplasm of 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Site</a:t>
                      </a:r>
                      <a:r>
                        <a:rPr lang="en-US" sz="1600" baseline="0" dirty="0" smtClean="0"/>
                        <a:t> of Distant </a:t>
                      </a:r>
                      <a:r>
                        <a:rPr lang="en-US" sz="1600" baseline="0" dirty="0" err="1" smtClean="0"/>
                        <a:t>Metastesis</a:t>
                      </a:r>
                      <a:r>
                        <a:rPr lang="en-US" sz="1600" baseline="0" dirty="0" smtClean="0"/>
                        <a:t> of neoplasm of 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Presence of MLH1 protein expression in neoplasm of the colon detected by immunohistochemistry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Presence of mutant BRAF protein  by Immunohistochemistry (observable entity)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Presence of PTEN protein  by Immunohistochemistry (observable entity)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Percent cells of neoplasm of breast positive for estrogen receptor (observable entity)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Stain intensity of estrogen receptor  positive cells of neoplasm of breast 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HER2 Stain intensity of membrane of cell in neoplasm of breast (observable entity)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7727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20980"/>
            <a:ext cx="8229600" cy="579434"/>
          </a:xfrm>
        </p:spPr>
        <p:txBody>
          <a:bodyPr>
            <a:normAutofit fontScale="90000"/>
          </a:bodyPr>
          <a:lstStyle/>
          <a:p>
            <a:r>
              <a:rPr lang="en-AU" sz="2600" dirty="0" smtClean="0"/>
              <a:t>Template: Site of resection of neoplasm of XX by inspection</a:t>
            </a:r>
            <a:endParaRPr lang="en-AU" sz="2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82753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455715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Location  NEW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2832731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830670" y="4066014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117362005|Nominal(qualifier)|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103369006 |Neoplasm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2969894" y="332340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78434" y="3406811"/>
            <a:ext cx="3718339" cy="53691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7398" y="2280050"/>
            <a:ext cx="1028303" cy="603056"/>
          </a:xfrm>
          <a:prstGeom prst="bentConnector3">
            <a:avLst>
              <a:gd name="adj1" fmla="val -155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41683" y="2407587"/>
            <a:ext cx="1224929" cy="103149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907852" y="3343373"/>
            <a:ext cx="37789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&lt;&lt;123037004|Body structure(body structure)| *0-1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127439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48809" y="471610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06060" y="5385461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769409" y="3083407"/>
            <a:ext cx="2969517" cy="58928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800683" y="4655992"/>
            <a:ext cx="3966378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inspection(technique) NEW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755404" y="5320499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|Surgical excision sample(specimen)|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50308" y="5534437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104431" y="4851634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260010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8" y="1070469"/>
            <a:ext cx="457243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Site of resection of neoplasm </a:t>
            </a:r>
            <a:r>
              <a:rPr lang="en-US" sz="1400" dirty="0">
                <a:solidFill>
                  <a:schemeClr val="tx1"/>
                </a:solidFill>
              </a:rPr>
              <a:t>of XXX(observable entity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697710" y="1821905"/>
            <a:ext cx="878313" cy="458145"/>
          </a:xfrm>
          <a:prstGeom prst="bentConnector3">
            <a:avLst>
              <a:gd name="adj1" fmla="val 3189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65928" y="6142292"/>
            <a:ext cx="877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Note: Is direct site necessary?  Is the observable about the patient or the specimen?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8" name="Straight Arrow Connector 57"/>
          <p:cNvCxnSpPr>
            <a:endCxn id="7" idx="1"/>
          </p:cNvCxnSpPr>
          <p:nvPr/>
        </p:nvCxnSpPr>
        <p:spPr bwMode="auto">
          <a:xfrm>
            <a:off x="4022598" y="2379857"/>
            <a:ext cx="691553" cy="1428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>
            <a:stCxn id="49" idx="3"/>
            <a:endCxn id="36" idx="1"/>
          </p:cNvCxnSpPr>
          <p:nvPr/>
        </p:nvCxnSpPr>
        <p:spPr bwMode="auto">
          <a:xfrm flipV="1">
            <a:off x="4482062" y="3525752"/>
            <a:ext cx="425790" cy="10047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7921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214" y="199487"/>
            <a:ext cx="8229600" cy="579434"/>
          </a:xfrm>
        </p:spPr>
        <p:txBody>
          <a:bodyPr>
            <a:normAutofit/>
          </a:bodyPr>
          <a:lstStyle/>
          <a:p>
            <a:r>
              <a:rPr lang="en-AU" sz="2600" dirty="0" smtClean="0"/>
              <a:t>Histologic type of neoplasm of XX by LM</a:t>
            </a:r>
            <a:endParaRPr lang="en-AU" sz="2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33059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Morphology(property</a:t>
            </a:r>
            <a:r>
              <a:rPr lang="en-AU" sz="1400" dirty="0">
                <a:solidFill>
                  <a:schemeClr val="tx1"/>
                </a:solidFill>
              </a:rPr>
              <a:t>) </a:t>
            </a:r>
            <a:r>
              <a:rPr lang="en-AU" sz="1400" dirty="0" smtClean="0">
                <a:solidFill>
                  <a:schemeClr val="tx1"/>
                </a:solidFill>
              </a:rPr>
              <a:t>NEW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105157" y="2849735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823108" y="4032927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117362005|Nominal(qualifier)|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103369006 |Neoplasm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32799" y="3502769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4208" y="2280047"/>
            <a:ext cx="1031493" cy="603059"/>
          </a:xfrm>
          <a:prstGeom prst="bentConnector3">
            <a:avLst>
              <a:gd name="adj1" fmla="val -105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/>
          <p:nvPr/>
        </p:nvCxnSpPr>
        <p:spPr>
          <a:xfrm rot="16200000" flipH="1">
            <a:off x="1906152" y="2405430"/>
            <a:ext cx="1152922" cy="104617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907852" y="3239834"/>
            <a:ext cx="37789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76752008|Breast structure(body structure)|</a:t>
            </a:r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32437" y="4144443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89683" y="4860247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40415" y="5561408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692611" y="3109878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830591" y="4872694"/>
            <a:ext cx="3856209" cy="33721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with </a:t>
            </a:r>
            <a:r>
              <a:rPr lang="en-US" sz="1400" dirty="0" smtClean="0">
                <a:solidFill>
                  <a:schemeClr val="tx1"/>
                </a:solidFill>
              </a:rPr>
              <a:t>… </a:t>
            </a:r>
            <a:r>
              <a:rPr lang="en-US" sz="1400" dirty="0">
                <a:solidFill>
                  <a:schemeClr val="tx1"/>
                </a:solidFill>
              </a:rPr>
              <a:t>NEW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623630" y="5541696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>
            <a:endCxn id="125" idx="1"/>
          </p:cNvCxnSpPr>
          <p:nvPr/>
        </p:nvCxnSpPr>
        <p:spPr>
          <a:xfrm flipV="1">
            <a:off x="4044605" y="5745632"/>
            <a:ext cx="579025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126856" y="5039865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>
            <a:endCxn id="20" idx="1"/>
          </p:cNvCxnSpPr>
          <p:nvPr/>
        </p:nvCxnSpPr>
        <p:spPr>
          <a:xfrm flipV="1">
            <a:off x="4050142" y="4226925"/>
            <a:ext cx="772966" cy="5009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70469"/>
            <a:ext cx="5916821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Histologic type of neoplasm of breast by LM (observable </a:t>
            </a:r>
            <a:r>
              <a:rPr lang="en-US" sz="1400" dirty="0">
                <a:solidFill>
                  <a:schemeClr val="tx1"/>
                </a:solidFill>
              </a:rPr>
              <a:t>entity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086753" y="1094345"/>
            <a:ext cx="30572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Note: Remove all reference 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to ‘excised neoplasm’ so 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not to infer completeness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9" name="Elbow Connector 38"/>
          <p:cNvCxnSpPr>
            <a:endCxn id="36" idx="1"/>
          </p:cNvCxnSpPr>
          <p:nvPr/>
        </p:nvCxnSpPr>
        <p:spPr>
          <a:xfrm flipV="1">
            <a:off x="4517869" y="3422213"/>
            <a:ext cx="389983" cy="127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2789" y="6290631"/>
            <a:ext cx="4603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Note:  Consensus reached on this model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10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0243" y="465235"/>
            <a:ext cx="8229600" cy="579434"/>
          </a:xfrm>
        </p:spPr>
        <p:txBody>
          <a:bodyPr>
            <a:normAutofit fontScale="90000"/>
          </a:bodyPr>
          <a:lstStyle/>
          <a:p>
            <a:r>
              <a:rPr lang="en-AU" sz="2400" dirty="0" smtClean="0"/>
              <a:t>Agreed use case:{Nottingham}Histologic grade of neoplasm of XX by LM</a:t>
            </a:r>
            <a:endParaRPr lang="en-AU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979459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G</a:t>
            </a:r>
            <a:r>
              <a:rPr lang="en-AU" sz="1400" dirty="0" smtClean="0">
                <a:solidFill>
                  <a:schemeClr val="tx1"/>
                </a:solidFill>
              </a:rPr>
              <a:t>rade(property</a:t>
            </a:r>
            <a:r>
              <a:rPr lang="en-AU" sz="1400" dirty="0">
                <a:solidFill>
                  <a:schemeClr val="tx1"/>
                </a:solidFill>
              </a:rPr>
              <a:t>) NEW</a:t>
            </a: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97595" y="2807528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1555" y="4010909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117363000|Ordinal value(qualifier)|</a:t>
            </a:r>
          </a:p>
        </p:txBody>
      </p:sp>
      <p:sp>
        <p:nvSpPr>
          <p:cNvPr id="27" name="Flowchart: Terminator 26"/>
          <p:cNvSpPr/>
          <p:nvPr/>
        </p:nvSpPr>
        <p:spPr>
          <a:xfrm>
            <a:off x="2300238" y="4663083"/>
            <a:ext cx="1512168" cy="263719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9" name="Elbow Connector 28"/>
          <p:cNvCxnSpPr>
            <a:stCxn id="27" idx="3"/>
            <a:endCxn id="123" idx="1"/>
          </p:cNvCxnSpPr>
          <p:nvPr/>
        </p:nvCxnSpPr>
        <p:spPr>
          <a:xfrm>
            <a:off x="3812406" y="4794943"/>
            <a:ext cx="910715" cy="16007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66" idx="6"/>
            <a:endCxn id="27" idx="1"/>
          </p:cNvCxnSpPr>
          <p:nvPr/>
        </p:nvCxnSpPr>
        <p:spPr>
          <a:xfrm>
            <a:off x="1697710" y="2280050"/>
            <a:ext cx="602528" cy="251489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103369006 |Neoplasm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33121" y="3795114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7398" y="2280050"/>
            <a:ext cx="1028303" cy="603056"/>
          </a:xfrm>
          <a:prstGeom prst="bentConnector3">
            <a:avLst>
              <a:gd name="adj1" fmla="val -155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9083" y="2378361"/>
            <a:ext cx="1224932" cy="102830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907852" y="3292583"/>
            <a:ext cx="37789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76752008|Breast structure(body structure)|</a:t>
            </a: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24875" y="4102236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97718" y="5318797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40737" y="5853753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>
            <a:endCxn id="82" idx="1"/>
          </p:cNvCxnSpPr>
          <p:nvPr/>
        </p:nvCxnSpPr>
        <p:spPr>
          <a:xfrm rot="16200000" flipH="1">
            <a:off x="700646" y="3568428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4723121" y="4627592"/>
            <a:ext cx="3948435" cy="36671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Nottingham grading scale(scale) NEW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714151" y="5268158"/>
            <a:ext cx="4204562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with </a:t>
            </a:r>
            <a:r>
              <a:rPr lang="en-US" sz="1400" dirty="0" smtClean="0">
                <a:solidFill>
                  <a:schemeClr val="tx1"/>
                </a:solidFill>
              </a:rPr>
              <a:t>… </a:t>
            </a:r>
            <a:r>
              <a:rPr lang="en-US" sz="1400" dirty="0">
                <a:solidFill>
                  <a:schemeClr val="tx1"/>
                </a:solidFill>
              </a:rPr>
              <a:t>NEW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643097" y="5811785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71728" y="5996171"/>
            <a:ext cx="552546" cy="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>
            <a:endCxn id="124" idx="1"/>
          </p:cNvCxnSpPr>
          <p:nvPr/>
        </p:nvCxnSpPr>
        <p:spPr>
          <a:xfrm>
            <a:off x="4119200" y="5429505"/>
            <a:ext cx="594951" cy="30446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74055" y="425541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95144"/>
            <a:ext cx="4757049" cy="4632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Nottingham Grade  </a:t>
            </a:r>
            <a:r>
              <a:rPr lang="en-US" sz="1400" dirty="0" smtClean="0">
                <a:solidFill>
                  <a:schemeClr val="tx1"/>
                </a:solidFill>
              </a:rPr>
              <a:t>of neoplasm of breast by LM </a:t>
            </a:r>
            <a:r>
              <a:rPr lang="en-US" sz="1400" dirty="0">
                <a:solidFill>
                  <a:schemeClr val="tx1"/>
                </a:solidFill>
              </a:rPr>
              <a:t>(</a:t>
            </a:r>
            <a:r>
              <a:rPr lang="en-US" sz="1400" dirty="0" smtClean="0">
                <a:solidFill>
                  <a:schemeClr val="tx1"/>
                </a:solidFill>
              </a:rPr>
              <a:t>observable entity)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974208" y="1847281"/>
            <a:ext cx="652060" cy="426413"/>
          </a:xfrm>
          <a:prstGeom prst="bentConnector3">
            <a:avLst>
              <a:gd name="adj1" fmla="val 12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 flipV="1">
            <a:off x="4574850" y="3504981"/>
            <a:ext cx="33300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3200" y="2696833"/>
            <a:ext cx="17441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DK- </a:t>
            </a:r>
            <a:r>
              <a:rPr lang="en-US" sz="1600" dirty="0" smtClean="0">
                <a:solidFill>
                  <a:srgbClr val="FF0000"/>
                </a:solidFill>
              </a:rPr>
              <a:t>Is grading too generic?  Is it aggressiveness?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7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3069" y="225992"/>
            <a:ext cx="8229600" cy="5794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Agreed use case:</a:t>
            </a:r>
            <a:br>
              <a:rPr lang="en-AU" dirty="0" smtClean="0"/>
            </a:br>
            <a:r>
              <a:rPr lang="en-AU" dirty="0" smtClean="0"/>
              <a:t>Presence of Invasion of YY of neoplasm of XX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77673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714151" y="2192958"/>
            <a:ext cx="3966377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Local invasiveness(property</a:t>
            </a:r>
            <a:r>
              <a:rPr lang="en-AU" sz="1400" dirty="0">
                <a:solidFill>
                  <a:schemeClr val="tx1"/>
                </a:solidFill>
              </a:rPr>
              <a:t>) NEW</a:t>
            </a: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88791" y="3150782"/>
            <a:ext cx="2298015" cy="55654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65" y="4314910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Ordinal </a:t>
            </a:r>
            <a:r>
              <a:rPr lang="en-AU" sz="1400" dirty="0">
                <a:solidFill>
                  <a:schemeClr val="tx1"/>
                </a:solidFill>
              </a:rPr>
              <a:t>value(qualifier)|</a:t>
            </a:r>
          </a:p>
        </p:txBody>
      </p:sp>
      <p:sp>
        <p:nvSpPr>
          <p:cNvPr id="46" name="Flowchart: Terminator 45"/>
          <p:cNvSpPr/>
          <p:nvPr/>
        </p:nvSpPr>
        <p:spPr>
          <a:xfrm>
            <a:off x="3005701" y="2683420"/>
            <a:ext cx="1512168" cy="39937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Inheres in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22976" y="2696833"/>
            <a:ext cx="3763824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103369006 |Neoplasm (morphology)|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>
            <a:off x="4517869" y="2883106"/>
            <a:ext cx="405107" cy="127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005701" y="3292583"/>
            <a:ext cx="1512168" cy="424791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Inherent location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53" idx="3"/>
            <a:endCxn id="7" idx="1"/>
          </p:cNvCxnSpPr>
          <p:nvPr/>
        </p:nvCxnSpPr>
        <p:spPr>
          <a:xfrm>
            <a:off x="3995936" y="2352058"/>
            <a:ext cx="718215" cy="42079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322328" y="4038638"/>
            <a:ext cx="3862686" cy="55254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>
            <a:off x="1977398" y="2280050"/>
            <a:ext cx="1028303" cy="603056"/>
          </a:xfrm>
          <a:prstGeom prst="bentConnector3">
            <a:avLst>
              <a:gd name="adj1" fmla="val 1028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49" idx="1"/>
          </p:cNvCxnSpPr>
          <p:nvPr/>
        </p:nvCxnSpPr>
        <p:spPr>
          <a:xfrm rot="16200000" flipH="1">
            <a:off x="1874312" y="2373589"/>
            <a:ext cx="1231285" cy="103149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811001" y="3322599"/>
            <a:ext cx="4236148" cy="3647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15776008|Pancreatic structure(body structure)|</a:t>
            </a:r>
          </a:p>
        </p:txBody>
      </p:sp>
      <p:sp>
        <p:nvSpPr>
          <p:cNvPr id="60" name="Isosceles Triangle 59"/>
          <p:cNvSpPr/>
          <p:nvPr/>
        </p:nvSpPr>
        <p:spPr>
          <a:xfrm rot="5400000">
            <a:off x="7748655" y="547429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endCxn id="53" idx="1"/>
          </p:cNvCxnSpPr>
          <p:nvPr/>
        </p:nvCxnSpPr>
        <p:spPr>
          <a:xfrm>
            <a:off x="1974208" y="2352058"/>
            <a:ext cx="509560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212355" y="1717670"/>
            <a:ext cx="800868" cy="31117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483768" y="2176531"/>
            <a:ext cx="1512168" cy="3510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Property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516071" y="4445490"/>
            <a:ext cx="1512168" cy="265145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Scale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2" name="Flowchart: Terminator 81"/>
          <p:cNvSpPr/>
          <p:nvPr/>
        </p:nvSpPr>
        <p:spPr>
          <a:xfrm>
            <a:off x="2576022" y="5496444"/>
            <a:ext cx="1512168" cy="293408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Technique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529944" y="6097277"/>
            <a:ext cx="1512168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Direct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00" name="Elbow Connector 99"/>
          <p:cNvCxnSpPr/>
          <p:nvPr/>
        </p:nvCxnSpPr>
        <p:spPr>
          <a:xfrm rot="16200000" flipH="1">
            <a:off x="678950" y="3753958"/>
            <a:ext cx="3192331" cy="60181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714151" y="5496444"/>
            <a:ext cx="4204562" cy="38358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Light microscopy with histochemical staining NEW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714151" y="6065204"/>
            <a:ext cx="4429849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441652008|Formalin fixed paraffin embedded tissue|</a:t>
            </a:r>
          </a:p>
        </p:txBody>
      </p:sp>
      <p:cxnSp>
        <p:nvCxnSpPr>
          <p:cNvPr id="136" name="Elbow Connector 135"/>
          <p:cNvCxnSpPr/>
          <p:nvPr/>
        </p:nvCxnSpPr>
        <p:spPr>
          <a:xfrm flipV="1">
            <a:off x="4088190" y="6269139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/>
          <p:nvPr/>
        </p:nvCxnSpPr>
        <p:spPr>
          <a:xfrm flipV="1">
            <a:off x="4088190" y="5643148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/>
          <p:nvPr/>
        </p:nvCxnSpPr>
        <p:spPr>
          <a:xfrm flipV="1">
            <a:off x="4088190" y="4578063"/>
            <a:ext cx="696252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5927" y="1070469"/>
            <a:ext cx="5612021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Presence of Invasion of {Y organ/tissue} of neoplasm of XX by LM (observable entity)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2612027" y="1677889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2864056" y="1646102"/>
            <a:ext cx="2913892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363787002|Observable entity|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/>
          <p:nvPr/>
        </p:nvCxnSpPr>
        <p:spPr>
          <a:xfrm flipV="1">
            <a:off x="1697710" y="1847282"/>
            <a:ext cx="928558" cy="432768"/>
          </a:xfrm>
          <a:prstGeom prst="bentConnector3">
            <a:avLst>
              <a:gd name="adj1" fmla="val 30019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endCxn id="36" idx="1"/>
          </p:cNvCxnSpPr>
          <p:nvPr/>
        </p:nvCxnSpPr>
        <p:spPr>
          <a:xfrm flipV="1">
            <a:off x="4574850" y="3504978"/>
            <a:ext cx="236151" cy="877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75513" y="1271647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for direct local </a:t>
            </a:r>
          </a:p>
          <a:p>
            <a:r>
              <a:rPr lang="en-US" dirty="0"/>
              <a:t> </a:t>
            </a:r>
            <a:r>
              <a:rPr lang="en-US" dirty="0" smtClean="0"/>
              <a:t>  extension of tumor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5927" y="2883106"/>
            <a:ext cx="148325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DK- If XX is pancreas, then Y cannot be represented easily =&gt; primitive.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/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SC-Can this be modeled as Inheres in = Neoplasm of pancreas with inherent location =  YY?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21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11894</TotalTime>
  <Words>2424</Words>
  <Application>Microsoft Office PowerPoint</Application>
  <PresentationFormat>On-screen Show (4:3)</PresentationFormat>
  <Paragraphs>520</Paragraphs>
  <Slides>34</Slides>
  <Notes>18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Ihtsdo_PptTemplate_2012</vt:lpstr>
      <vt:lpstr> </vt:lpstr>
      <vt:lpstr>Notes from IPaLM teleconference of 10/8/2015 as follow up to London f2f meeting</vt:lpstr>
      <vt:lpstr>Goals for today </vt:lpstr>
      <vt:lpstr>Common Data Elements Between Synoptics</vt:lpstr>
      <vt:lpstr>More common data elements</vt:lpstr>
      <vt:lpstr>Template: Site of resection of neoplasm of XX by inspection</vt:lpstr>
      <vt:lpstr>Histologic type of neoplasm of XX by LM</vt:lpstr>
      <vt:lpstr>Agreed use case:{Nottingham}Histologic grade of neoplasm of XX by LM</vt:lpstr>
      <vt:lpstr>Agreed use case: Presence of Invasion of YY of neoplasm of XX</vt:lpstr>
      <vt:lpstr>Agreed use case: Neoplastic Involvement of YY lymph nodes of  neoplasm of XX by LM</vt:lpstr>
      <vt:lpstr>Agreed use case:  Number of X lymph nodes having neoplastic involvement from neoplasm of X </vt:lpstr>
      <vt:lpstr>Presence of neoplasia at {named} surgical margin of neoplasm of X</vt:lpstr>
      <vt:lpstr> </vt:lpstr>
      <vt:lpstr>B-RAF genetics</vt:lpstr>
      <vt:lpstr>B-RAF genetics</vt:lpstr>
      <vt:lpstr>B-RAF genetics</vt:lpstr>
      <vt:lpstr>Agreed flattened observable model template for trial use</vt:lpstr>
      <vt:lpstr>PowerPoint Presentation</vt:lpstr>
      <vt:lpstr>PowerPoint Presentation</vt:lpstr>
      <vt:lpstr>Sequence observation for named gene locus</vt:lpstr>
      <vt:lpstr>PowerPoint Presentation</vt:lpstr>
      <vt:lpstr>PowerPoint Presentation</vt:lpstr>
      <vt:lpstr>PowerPoint Presentation</vt:lpstr>
      <vt:lpstr>SIRS:  “BRCA1 mutation carrier”</vt:lpstr>
      <vt:lpstr>BRCA1 mutation</vt:lpstr>
      <vt:lpstr>BRCA1 gene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Administrator</dc:creator>
  <cp:lastModifiedBy>Administrator</cp:lastModifiedBy>
  <cp:revision>292</cp:revision>
  <cp:lastPrinted>2015-09-16T15:26:51Z</cp:lastPrinted>
  <dcterms:created xsi:type="dcterms:W3CDTF">2015-04-05T12:53:11Z</dcterms:created>
  <dcterms:modified xsi:type="dcterms:W3CDTF">2015-11-01T22:15:11Z</dcterms:modified>
</cp:coreProperties>
</file>