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0"/>
  </p:notesMasterIdLst>
  <p:sldIdLst>
    <p:sldId id="258" r:id="rId2"/>
    <p:sldId id="286" r:id="rId3"/>
    <p:sldId id="263" r:id="rId4"/>
    <p:sldId id="293" r:id="rId5"/>
    <p:sldId id="277" r:id="rId6"/>
    <p:sldId id="290" r:id="rId7"/>
    <p:sldId id="281" r:id="rId8"/>
    <p:sldId id="287" r:id="rId9"/>
    <p:sldId id="298" r:id="rId10"/>
    <p:sldId id="291" r:id="rId11"/>
    <p:sldId id="292" r:id="rId12"/>
    <p:sldId id="334" r:id="rId13"/>
    <p:sldId id="314" r:id="rId14"/>
    <p:sldId id="324" r:id="rId15"/>
    <p:sldId id="335" r:id="rId16"/>
    <p:sldId id="336" r:id="rId17"/>
    <p:sldId id="339" r:id="rId18"/>
    <p:sldId id="337" r:id="rId19"/>
    <p:sldId id="338" r:id="rId20"/>
    <p:sldId id="317" r:id="rId21"/>
    <p:sldId id="350" r:id="rId22"/>
    <p:sldId id="344" r:id="rId23"/>
    <p:sldId id="345" r:id="rId24"/>
    <p:sldId id="302" r:id="rId25"/>
    <p:sldId id="340" r:id="rId26"/>
    <p:sldId id="341" r:id="rId27"/>
    <p:sldId id="346" r:id="rId28"/>
    <p:sldId id="351" r:id="rId29"/>
    <p:sldId id="347" r:id="rId30"/>
    <p:sldId id="322" r:id="rId31"/>
    <p:sldId id="299" r:id="rId32"/>
    <p:sldId id="300" r:id="rId33"/>
    <p:sldId id="310" r:id="rId34"/>
    <p:sldId id="348" r:id="rId35"/>
    <p:sldId id="331" r:id="rId36"/>
    <p:sldId id="284" r:id="rId37"/>
    <p:sldId id="289" r:id="rId38"/>
    <p:sldId id="274" r:id="rId3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Santamaria" initials="SS" lastIdx="11" clrIdx="0">
    <p:extLst/>
  </p:cmAuthor>
  <p:cmAuthor id="2" name="Farzaneh" initials="F" lastIdx="9" clrIdx="1">
    <p:extLst/>
  </p:cmAuthor>
  <p:cmAuthor id="3" name="farzaneh ashrafi" initials="fa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77249" autoAdjust="0"/>
  </p:normalViewPr>
  <p:slideViewPr>
    <p:cSldViewPr snapToGrid="0" snapToObjects="1">
      <p:cViewPr varScale="1">
        <p:scale>
          <a:sx n="58" d="100"/>
          <a:sy n="58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 smtClean="0"/>
              <a:t>IHTSDO</a:t>
            </a:r>
            <a:r>
              <a:rPr lang="en-US" b="1" u="sng" baseline="0" dirty="0" smtClean="0"/>
              <a:t> individuals and roles: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Business Services Executive </a:t>
            </a:r>
            <a:r>
              <a:rPr lang="en-US" baseline="0" dirty="0" smtClean="0"/>
              <a:t>– Ian Green</a:t>
            </a:r>
          </a:p>
          <a:p>
            <a:r>
              <a:rPr lang="en-US" baseline="0" dirty="0" smtClean="0"/>
              <a:t>Head of Education – David Markwell</a:t>
            </a:r>
          </a:p>
          <a:p>
            <a:r>
              <a:rPr lang="en-US" baseline="0" dirty="0" smtClean="0"/>
              <a:t>Release Manager – Andrew Atkinson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 Product Architect </a:t>
            </a:r>
            <a:r>
              <a:rPr lang="en-US" baseline="0" dirty="0" smtClean="0"/>
              <a:t>– Robert </a:t>
            </a:r>
            <a:r>
              <a:rPr lang="en-US" baseline="0" dirty="0" err="1" smtClean="0"/>
              <a:t>Turnball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Head of Terminology – James Case</a:t>
            </a:r>
          </a:p>
          <a:p>
            <a:r>
              <a:rPr lang="en-US" baseline="0" dirty="0" smtClean="0"/>
              <a:t>Terminologists – </a:t>
            </a:r>
            <a:r>
              <a:rPr lang="en-US" baseline="0" dirty="0" err="1" smtClean="0"/>
              <a:t>Farzaneh</a:t>
            </a:r>
            <a:r>
              <a:rPr lang="en-US" baseline="0" dirty="0" smtClean="0"/>
              <a:t> Ashrafi and Suzanne Santamaria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29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78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25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Creates</a:t>
            </a:r>
            <a:r>
              <a:rPr lang="en-US" baseline="0" dirty="0" smtClean="0"/>
              <a:t> inferences between LOINC Terms.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96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Creates</a:t>
            </a:r>
            <a:r>
              <a:rPr lang="en-US" baseline="0" dirty="0" smtClean="0"/>
              <a:t> inferences between LOINC Terms.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14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Module extraction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3651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Protégé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30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Creates</a:t>
            </a:r>
            <a:r>
              <a:rPr lang="en-US" baseline="0" dirty="0" smtClean="0"/>
              <a:t> inferences between LOINC terms and equivalences.</a:t>
            </a:r>
          </a:p>
          <a:p>
            <a:r>
              <a:rPr lang="en-US" baseline="0" dirty="0" smtClean="0"/>
              <a:t>The classification with SNOMED CT (or Extracted module)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88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Multiple techniques: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7837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84225" indent="-30162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80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906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4875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320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92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64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36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DBAE45-A763-4BCB-B3E8-21702A166155}" type="slidenum">
              <a:rPr lang="en-NZ" sz="13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NZ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8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01675" indent="-269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810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28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446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18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590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162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734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31A088-D8FF-451B-B552-016461D70C57}" type="slidenum">
              <a:rPr lang="en-US" altLang="en-US" b="1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835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DB77D9-0C6C-471D-9D4B-4421BF0BA6A8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691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We haven’t used process agent yet.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0450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71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18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Examples: </a:t>
            </a:r>
          </a:p>
          <a:p>
            <a:pPr marL="228600" indent="-228600">
              <a:buAutoNum type="arabicPeriod"/>
            </a:pPr>
            <a:r>
              <a:rPr lang="en-US" dirty="0" smtClean="0"/>
              <a:t>Appearance of urine,</a:t>
            </a:r>
            <a:r>
              <a:rPr lang="en-US" baseline="0" dirty="0" smtClean="0"/>
              <a:t> Unidentified crystals, specimen + system</a:t>
            </a:r>
          </a:p>
          <a:p>
            <a:pPr marL="228600" indent="-228600">
              <a:buAutoNum type="arabicPeriod"/>
            </a:pPr>
            <a:r>
              <a:rPr lang="en-US" i="0" dirty="0" smtClean="0"/>
              <a:t>Leukocytes other </a:t>
            </a:r>
            <a:endParaRPr lang="en-US" i="0" baseline="0" dirty="0" smtClean="0"/>
          </a:p>
          <a:p>
            <a:pPr marL="0" indent="0">
              <a:buNone/>
            </a:pPr>
            <a:r>
              <a:rPr lang="en-US" baseline="0" dirty="0" smtClean="0"/>
              <a:t>4.   New population of cells hierarchy needed in SNOMED</a:t>
            </a:r>
          </a:p>
          <a:p>
            <a:pPr marL="0" indent="0">
              <a:buNone/>
            </a:pPr>
            <a:r>
              <a:rPr lang="en-US" baseline="0" dirty="0" smtClean="0"/>
              <a:t>5.   Amphetamines vs amphetamine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3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4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4" r:id="rId5"/>
    <p:sldLayoutId id="2147483655" r:id="rId6"/>
    <p:sldLayoutId id="2147483656" r:id="rId7"/>
    <p:sldLayoutId id="2147483681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ihtsdo.org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csfe.aceworkspace.net/sf/frs/do/listReleases/projects.snomed_ct_international_releases/frs.technology_preview_packages" TargetMode="External"/><Relationship Id="rId7" Type="http://schemas.openxmlformats.org/officeDocument/2006/relationships/hyperlink" Target="http://ihtsdo.org/fileadmin/user_upload/Docs_01/About_IHTSDO/Harmonization/Cooperation_Agreement_between_IHTSDO_and_RII_20130817.pdf" TargetMode="External"/><Relationship Id="rId2" Type="http://schemas.openxmlformats.org/officeDocument/2006/relationships/hyperlink" Target="https://csfe.aceworkspace.net/sf/frs/do/viewRelease/projects.snomed_ct_international_releases/frs.3_other_releases.loinc_snomed_alpha_prototyp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fe.aceworkspace.net/sf/go/doc12009" TargetMode="External"/><Relationship Id="rId5" Type="http://schemas.openxmlformats.org/officeDocument/2006/relationships/hyperlink" Target="https://csfe.aceworkspace.net/sf/go/doc10699" TargetMode="External"/><Relationship Id="rId4" Type="http://schemas.openxmlformats.org/officeDocument/2006/relationships/hyperlink" Target="https://csfe.aceworkspace.net/sf/go/doc10329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LOINC – SNOMED CT </a:t>
            </a:r>
            <a:br>
              <a:rPr lang="en-US" dirty="0" smtClean="0"/>
            </a:br>
            <a:r>
              <a:rPr lang="en-US" dirty="0" smtClean="0"/>
              <a:t>Cooperation Project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Observables </a:t>
            </a:r>
            <a:r>
              <a:rPr lang="en-US" dirty="0"/>
              <a:t>and Investigation </a:t>
            </a:r>
            <a:r>
              <a:rPr lang="en-US" dirty="0" smtClean="0"/>
              <a:t>Model Project</a:t>
            </a:r>
          </a:p>
          <a:p>
            <a:r>
              <a:rPr lang="en-US" dirty="0" smtClean="0"/>
              <a:t>October 2015</a:t>
            </a:r>
          </a:p>
          <a:p>
            <a:r>
              <a:rPr lang="en-US" dirty="0" smtClean="0"/>
              <a:t>Montevideo, Uruguay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2900">
              <a:buFont typeface="Wingdings" panose="05000000000000000000" pitchFamily="2" charset="2"/>
              <a:buChar char="Ø"/>
            </a:pPr>
            <a:r>
              <a:rPr lang="en-US" sz="2200" dirty="0" smtClean="0"/>
              <a:t>Report </a:t>
            </a:r>
            <a:r>
              <a:rPr lang="en-US" sz="2200" dirty="0"/>
              <a:t>on implementation horizon and scope released April </a:t>
            </a:r>
            <a:r>
              <a:rPr lang="en-US" sz="2200" dirty="0" smtClean="0"/>
              <a:t>2014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2200" dirty="0"/>
              <a:t>Performed quality test plan for functionality and </a:t>
            </a:r>
            <a:r>
              <a:rPr lang="en-US" sz="2200" dirty="0" smtClean="0"/>
              <a:t>reproducibility</a:t>
            </a:r>
            <a:endParaRPr lang="en-US" sz="2200" dirty="0"/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2200" dirty="0"/>
              <a:t>Analyzed feedback on alpha prototype and first release of Technology Preview and modified content </a:t>
            </a:r>
            <a:r>
              <a:rPr lang="en-US" sz="2200" dirty="0" smtClean="0"/>
              <a:t>accordingly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2200" dirty="0" smtClean="0"/>
              <a:t>Documented </a:t>
            </a:r>
            <a:r>
              <a:rPr lang="en-US" sz="2200" dirty="0"/>
              <a:t>and tested the Observables model (including description logic and creation of OWL ontology) </a:t>
            </a:r>
            <a:endParaRPr lang="en-US" sz="2200" dirty="0" smtClean="0"/>
          </a:p>
          <a:p>
            <a:pPr marL="400050" lvl="1" indent="0">
              <a:buNone/>
            </a:pPr>
            <a:endParaRPr lang="en-CA" dirty="0">
              <a:solidFill>
                <a:srgbClr val="FF0000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Test </a:t>
            </a:r>
            <a:r>
              <a:rPr lang="en-US" dirty="0"/>
              <a:t>and obtain feedback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924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444"/>
            <a:ext cx="8229600" cy="4658007"/>
          </a:xfrm>
        </p:spPr>
        <p:txBody>
          <a:bodyPr/>
          <a:lstStyle/>
          <a:p>
            <a:pPr marL="472441" lvl="1" indent="-342900">
              <a:buClr>
                <a:srgbClr val="0055B0"/>
              </a:buClr>
              <a:buFont typeface="Wingdings" panose="05000000000000000000" pitchFamily="2" charset="2"/>
              <a:buChar char="Ø"/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Scheduled: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Evaluation of feedback on 2</a:t>
            </a:r>
            <a:r>
              <a:rPr lang="en-CA" baseline="30000" dirty="0" smtClean="0">
                <a:solidFill>
                  <a:srgbClr val="0055B0"/>
                </a:solidFill>
                <a:latin typeface="Museo 300"/>
                <a:cs typeface="Museo 300"/>
              </a:rPr>
              <a:t>nd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 Technology Preview – Fall 2015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Prepare and release 3</a:t>
            </a:r>
            <a:r>
              <a:rPr lang="en-CA" baseline="30000" dirty="0" smtClean="0">
                <a:solidFill>
                  <a:srgbClr val="0055B0"/>
                </a:solidFill>
                <a:latin typeface="Museo 300"/>
                <a:cs typeface="Museo 300"/>
              </a:rPr>
              <a:t>rd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 Technology Preview with flattened instead of nested model – January 2015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Evaluation of 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feedback on 3</a:t>
            </a:r>
            <a:r>
              <a:rPr lang="en-CA" baseline="30000" dirty="0" smtClean="0">
                <a:solidFill>
                  <a:srgbClr val="0055B0"/>
                </a:solidFill>
                <a:latin typeface="Museo 300"/>
                <a:cs typeface="Museo 300"/>
              </a:rPr>
              <a:t>rd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 Technology Preview - Spring 2016</a:t>
            </a:r>
            <a:endParaRPr lang="en-US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Prepare candidate baseline release – July 2016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Finalize map 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of LOINC Parts to SNOMED CT 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concepts – Pending receipt of full set from RII</a:t>
            </a:r>
            <a:endParaRPr lang="en-CA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Implement SNOMED 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CT Observables model to define existing pre-coordinated SNOMED CT 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concepts – Pending Observable model implementation</a:t>
            </a:r>
            <a:endParaRPr lang="en-CA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472441" lvl="1" indent="-342900">
              <a:buClr>
                <a:srgbClr val="0055B0"/>
              </a:buClr>
              <a:buFont typeface="Wingdings" panose="05000000000000000000" pitchFamily="2" charset="2"/>
              <a:buChar char="Ø"/>
            </a:pPr>
            <a:endParaRPr lang="en-CA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472441" lvl="1" indent="-342900">
              <a:buClr>
                <a:srgbClr val="0055B0"/>
              </a:buClr>
              <a:buFont typeface="Wingdings" panose="05000000000000000000" pitchFamily="2" charset="2"/>
              <a:buChar char="Ø"/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Ongoing: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Evaluation of changes 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resulting 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from updates 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to 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the Observable model inception/elaboration document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Resolution of known/upcoming content/modelling 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issues</a:t>
            </a:r>
          </a:p>
          <a:p>
            <a:pPr marL="342900" lvl="1" indent="-213359">
              <a:buClr>
                <a:srgbClr val="0055B0"/>
              </a:buClr>
            </a:pP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Next steps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05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228600" y="2819400"/>
            <a:ext cx="1371600" cy="6445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observable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entity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90800" y="5003800"/>
            <a:ext cx="22860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5257800" y="5003800"/>
            <a:ext cx="32004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scale types</a:t>
            </a:r>
          </a:p>
        </p:txBody>
      </p:sp>
      <p:cxnSp>
        <p:nvCxnSpPr>
          <p:cNvPr id="14341" name="AutoShape 18"/>
          <p:cNvCxnSpPr>
            <a:cxnSpLocks noChangeShapeType="1"/>
            <a:stCxn id="66" idx="3"/>
            <a:endCxn id="14340" idx="1"/>
          </p:cNvCxnSpPr>
          <p:nvPr/>
        </p:nvCxnSpPr>
        <p:spPr bwMode="auto">
          <a:xfrm>
            <a:off x="4876800" y="5156200"/>
            <a:ext cx="3810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42" name="TextBox 82"/>
          <p:cNvSpPr txBox="1">
            <a:spLocks noChangeArrowheads="1"/>
          </p:cNvSpPr>
          <p:nvPr/>
        </p:nvSpPr>
        <p:spPr bwMode="auto">
          <a:xfrm>
            <a:off x="1907381" y="28732"/>
            <a:ext cx="63960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Combined models for | observable entity |  and  | observation procedure |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590800" y="5384800"/>
            <a:ext cx="22860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4344" name="Rectangle 17"/>
          <p:cNvSpPr>
            <a:spLocks noChangeArrowheads="1"/>
          </p:cNvSpPr>
          <p:nvPr/>
        </p:nvSpPr>
        <p:spPr bwMode="auto">
          <a:xfrm>
            <a:off x="5257800" y="5384800"/>
            <a:ext cx="32004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units</a:t>
            </a:r>
          </a:p>
        </p:txBody>
      </p:sp>
      <p:cxnSp>
        <p:nvCxnSpPr>
          <p:cNvPr id="14345" name="AutoShape 18"/>
          <p:cNvCxnSpPr>
            <a:cxnSpLocks noChangeShapeType="1"/>
            <a:stCxn id="54" idx="3"/>
            <a:endCxn id="14344" idx="1"/>
          </p:cNvCxnSpPr>
          <p:nvPr/>
        </p:nvCxnSpPr>
        <p:spPr bwMode="auto">
          <a:xfrm>
            <a:off x="4876800" y="5537200"/>
            <a:ext cx="3810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90800" y="5765800"/>
            <a:ext cx="22860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14347" name="Rectangle 17"/>
          <p:cNvSpPr>
            <a:spLocks noChangeArrowheads="1"/>
          </p:cNvSpPr>
          <p:nvPr/>
        </p:nvSpPr>
        <p:spPr bwMode="auto">
          <a:xfrm>
            <a:off x="5257800" y="5765800"/>
            <a:ext cx="32004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techniques</a:t>
            </a:r>
          </a:p>
        </p:txBody>
      </p:sp>
      <p:cxnSp>
        <p:nvCxnSpPr>
          <p:cNvPr id="14348" name="AutoShape 18"/>
          <p:cNvCxnSpPr>
            <a:cxnSpLocks noChangeShapeType="1"/>
            <a:stCxn id="70" idx="3"/>
            <a:endCxn id="14347" idx="1"/>
          </p:cNvCxnSpPr>
          <p:nvPr/>
        </p:nvCxnSpPr>
        <p:spPr bwMode="auto">
          <a:xfrm flipV="1">
            <a:off x="4876800" y="5907088"/>
            <a:ext cx="381000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90800" y="6146800"/>
            <a:ext cx="19812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14350" name="Rectangle 17"/>
          <p:cNvSpPr>
            <a:spLocks noChangeArrowheads="1"/>
          </p:cNvSpPr>
          <p:nvPr/>
        </p:nvSpPr>
        <p:spPr bwMode="auto">
          <a:xfrm>
            <a:off x="5257800" y="6146800"/>
            <a:ext cx="32004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14351" name="AutoShape 18"/>
          <p:cNvCxnSpPr>
            <a:cxnSpLocks noChangeShapeType="1"/>
            <a:stCxn id="99" idx="3"/>
            <a:endCxn id="14350" idx="1"/>
          </p:cNvCxnSpPr>
          <p:nvPr/>
        </p:nvCxnSpPr>
        <p:spPr bwMode="auto">
          <a:xfrm flipV="1">
            <a:off x="4572000" y="6286500"/>
            <a:ext cx="6858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8" name="Rounded Rectangle 27"/>
          <p:cNvSpPr/>
          <p:nvPr/>
        </p:nvSpPr>
        <p:spPr>
          <a:xfrm>
            <a:off x="2590800" y="431800"/>
            <a:ext cx="22860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5791200" y="431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property types</a:t>
            </a:r>
          </a:p>
        </p:txBody>
      </p:sp>
      <p:cxnSp>
        <p:nvCxnSpPr>
          <p:cNvPr id="14354" name="AutoShape 18"/>
          <p:cNvCxnSpPr>
            <a:cxnSpLocks noChangeShapeType="1"/>
            <a:stCxn id="28" idx="3"/>
            <a:endCxn id="14353" idx="1"/>
          </p:cNvCxnSpPr>
          <p:nvPr/>
        </p:nvCxnSpPr>
        <p:spPr bwMode="auto">
          <a:xfrm>
            <a:off x="4876800" y="584200"/>
            <a:ext cx="914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55" name="Rectangle 17"/>
          <p:cNvSpPr>
            <a:spLocks noChangeArrowheads="1"/>
          </p:cNvSpPr>
          <p:nvPr/>
        </p:nvSpPr>
        <p:spPr bwMode="auto">
          <a:xfrm>
            <a:off x="4953000" y="812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14356" name="AutoShape 18"/>
          <p:cNvCxnSpPr>
            <a:cxnSpLocks noChangeShapeType="1"/>
            <a:stCxn id="33" idx="3"/>
            <a:endCxn id="14355" idx="1"/>
          </p:cNvCxnSpPr>
          <p:nvPr/>
        </p:nvCxnSpPr>
        <p:spPr bwMode="auto">
          <a:xfrm>
            <a:off x="4648200" y="955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3" name="Rounded Rectangle 32"/>
          <p:cNvSpPr/>
          <p:nvPr/>
        </p:nvSpPr>
        <p:spPr>
          <a:xfrm>
            <a:off x="2590800" y="812800"/>
            <a:ext cx="20574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590800" y="3479800"/>
            <a:ext cx="25146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14359" name="Rectangle 17"/>
          <p:cNvSpPr>
            <a:spLocks noChangeArrowheads="1"/>
          </p:cNvSpPr>
          <p:nvPr/>
        </p:nvSpPr>
        <p:spPr bwMode="auto">
          <a:xfrm>
            <a:off x="5791200" y="3503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14360" name="AutoShape 18"/>
          <p:cNvCxnSpPr>
            <a:cxnSpLocks noChangeShapeType="1"/>
            <a:stCxn id="34" idx="3"/>
            <a:endCxn id="14359" idx="1"/>
          </p:cNvCxnSpPr>
          <p:nvPr/>
        </p:nvCxnSpPr>
        <p:spPr bwMode="auto">
          <a:xfrm>
            <a:off x="5105400" y="3632200"/>
            <a:ext cx="6858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61" name="Elbow Connector 37"/>
          <p:cNvCxnSpPr>
            <a:cxnSpLocks noChangeShapeType="1"/>
            <a:stCxn id="14399" idx="3"/>
            <a:endCxn id="33" idx="1"/>
          </p:cNvCxnSpPr>
          <p:nvPr/>
        </p:nvCxnSpPr>
        <p:spPr bwMode="auto">
          <a:xfrm flipV="1">
            <a:off x="1600200" y="955675"/>
            <a:ext cx="990600" cy="3571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62" name="Elbow Connector 37"/>
          <p:cNvCxnSpPr>
            <a:cxnSpLocks noChangeShapeType="1"/>
            <a:stCxn id="14399" idx="3"/>
            <a:endCxn id="34" idx="1"/>
          </p:cNvCxnSpPr>
          <p:nvPr/>
        </p:nvCxnSpPr>
        <p:spPr bwMode="auto">
          <a:xfrm>
            <a:off x="1600200" y="1312863"/>
            <a:ext cx="990600" cy="23193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63" name="Elbow Connector 37"/>
          <p:cNvCxnSpPr>
            <a:cxnSpLocks noChangeShapeType="1"/>
            <a:stCxn id="14399" idx="3"/>
            <a:endCxn id="28" idx="1"/>
          </p:cNvCxnSpPr>
          <p:nvPr/>
        </p:nvCxnSpPr>
        <p:spPr bwMode="auto">
          <a:xfrm flipV="1">
            <a:off x="1600200" y="584200"/>
            <a:ext cx="990600" cy="72866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0" name="Rounded Rectangle 39"/>
          <p:cNvSpPr/>
          <p:nvPr/>
        </p:nvSpPr>
        <p:spPr>
          <a:xfrm>
            <a:off x="2590800" y="4622800"/>
            <a:ext cx="21336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14365" name="Rectangle 17"/>
          <p:cNvSpPr>
            <a:spLocks noChangeArrowheads="1"/>
          </p:cNvSpPr>
          <p:nvPr/>
        </p:nvSpPr>
        <p:spPr bwMode="auto">
          <a:xfrm>
            <a:off x="5791200" y="4622800"/>
            <a:ext cx="3124200" cy="280988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precondition values</a:t>
            </a:r>
          </a:p>
        </p:txBody>
      </p:sp>
      <p:cxnSp>
        <p:nvCxnSpPr>
          <p:cNvPr id="14366" name="AutoShape 18"/>
          <p:cNvCxnSpPr>
            <a:cxnSpLocks noChangeShapeType="1"/>
            <a:stCxn id="40" idx="3"/>
            <a:endCxn id="14365" idx="1"/>
          </p:cNvCxnSpPr>
          <p:nvPr/>
        </p:nvCxnSpPr>
        <p:spPr bwMode="auto">
          <a:xfrm flipV="1">
            <a:off x="4724400" y="4764088"/>
            <a:ext cx="1066800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67" name="Elbow Connector 37"/>
          <p:cNvCxnSpPr>
            <a:cxnSpLocks noChangeShapeType="1"/>
            <a:stCxn id="14399" idx="3"/>
            <a:endCxn id="40" idx="1"/>
          </p:cNvCxnSpPr>
          <p:nvPr/>
        </p:nvCxnSpPr>
        <p:spPr bwMode="auto">
          <a:xfrm>
            <a:off x="1600200" y="1312863"/>
            <a:ext cx="990600" cy="34623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68" name="Rectangle 17"/>
          <p:cNvSpPr>
            <a:spLocks noChangeArrowheads="1"/>
          </p:cNvSpPr>
          <p:nvPr/>
        </p:nvSpPr>
        <p:spPr bwMode="auto">
          <a:xfrm>
            <a:off x="6096000" y="1193800"/>
            <a:ext cx="28956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14369" name="AutoShape 18"/>
          <p:cNvCxnSpPr>
            <a:cxnSpLocks noChangeShapeType="1"/>
            <a:stCxn id="51" idx="3"/>
            <a:endCxn id="14368" idx="1"/>
          </p:cNvCxnSpPr>
          <p:nvPr/>
        </p:nvCxnSpPr>
        <p:spPr bwMode="auto">
          <a:xfrm>
            <a:off x="5715000" y="1336675"/>
            <a:ext cx="3810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1" name="Rounded Rectangle 50"/>
          <p:cNvSpPr/>
          <p:nvPr/>
        </p:nvSpPr>
        <p:spPr>
          <a:xfrm>
            <a:off x="3124200" y="1193800"/>
            <a:ext cx="25908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(inherent) location</a:t>
            </a:r>
          </a:p>
        </p:txBody>
      </p:sp>
      <p:sp>
        <p:nvSpPr>
          <p:cNvPr id="14371" name="Rectangle 17"/>
          <p:cNvSpPr>
            <a:spLocks noChangeArrowheads="1"/>
          </p:cNvSpPr>
          <p:nvPr/>
        </p:nvSpPr>
        <p:spPr bwMode="auto">
          <a:xfrm>
            <a:off x="6248400" y="1574800"/>
            <a:ext cx="21336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14372" name="AutoShape 18"/>
          <p:cNvCxnSpPr>
            <a:cxnSpLocks noChangeShapeType="1"/>
            <a:stCxn id="55" idx="3"/>
            <a:endCxn id="14371" idx="1"/>
          </p:cNvCxnSpPr>
          <p:nvPr/>
        </p:nvCxnSpPr>
        <p:spPr bwMode="auto">
          <a:xfrm>
            <a:off x="6019800" y="1717675"/>
            <a:ext cx="2286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5" name="Rounded Rectangle 54"/>
          <p:cNvSpPr/>
          <p:nvPr/>
        </p:nvSpPr>
        <p:spPr>
          <a:xfrm>
            <a:off x="3124200" y="1574800"/>
            <a:ext cx="28956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(inherent) ingredient</a:t>
            </a:r>
          </a:p>
        </p:txBody>
      </p:sp>
      <p:sp>
        <p:nvSpPr>
          <p:cNvPr id="14374" name="Rectangle 17"/>
          <p:cNvSpPr>
            <a:spLocks noChangeArrowheads="1"/>
          </p:cNvSpPr>
          <p:nvPr/>
        </p:nvSpPr>
        <p:spPr bwMode="auto">
          <a:xfrm>
            <a:off x="5791200" y="1955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processes</a:t>
            </a:r>
          </a:p>
        </p:txBody>
      </p:sp>
      <p:cxnSp>
        <p:nvCxnSpPr>
          <p:cNvPr id="14375" name="AutoShape 18"/>
          <p:cNvCxnSpPr>
            <a:cxnSpLocks noChangeShapeType="1"/>
            <a:stCxn id="68" idx="3"/>
            <a:endCxn id="14374" idx="1"/>
          </p:cNvCxnSpPr>
          <p:nvPr/>
        </p:nvCxnSpPr>
        <p:spPr bwMode="auto">
          <a:xfrm>
            <a:off x="5486400" y="2098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8" name="Rounded Rectangle 67"/>
          <p:cNvSpPr/>
          <p:nvPr/>
        </p:nvSpPr>
        <p:spPr>
          <a:xfrm>
            <a:off x="2590800" y="1955800"/>
            <a:ext cx="28956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characterizes</a:t>
            </a:r>
          </a:p>
        </p:txBody>
      </p:sp>
      <p:cxnSp>
        <p:nvCxnSpPr>
          <p:cNvPr id="14377" name="Elbow Connector 68"/>
          <p:cNvCxnSpPr>
            <a:cxnSpLocks noChangeShapeType="1"/>
            <a:stCxn id="14399" idx="3"/>
            <a:endCxn id="68" idx="1"/>
          </p:cNvCxnSpPr>
          <p:nvPr/>
        </p:nvCxnSpPr>
        <p:spPr bwMode="auto">
          <a:xfrm>
            <a:off x="1600200" y="1312863"/>
            <a:ext cx="990600" cy="78581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78" name="Rectangle 17"/>
          <p:cNvSpPr>
            <a:spLocks noChangeArrowheads="1"/>
          </p:cNvSpPr>
          <p:nvPr/>
        </p:nvSpPr>
        <p:spPr bwMode="auto">
          <a:xfrm>
            <a:off x="5943600" y="2336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material entities</a:t>
            </a:r>
          </a:p>
        </p:txBody>
      </p:sp>
      <p:cxnSp>
        <p:nvCxnSpPr>
          <p:cNvPr id="14379" name="AutoShape 18"/>
          <p:cNvCxnSpPr>
            <a:cxnSpLocks noChangeShapeType="1"/>
            <a:stCxn id="75" idx="3"/>
            <a:endCxn id="14378" idx="1"/>
          </p:cNvCxnSpPr>
          <p:nvPr/>
        </p:nvCxnSpPr>
        <p:spPr bwMode="auto">
          <a:xfrm>
            <a:off x="5486400" y="2479675"/>
            <a:ext cx="4572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5" name="Rounded Rectangle 74"/>
          <p:cNvSpPr/>
          <p:nvPr/>
        </p:nvSpPr>
        <p:spPr>
          <a:xfrm>
            <a:off x="3200400" y="2336800"/>
            <a:ext cx="2286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agent</a:t>
            </a:r>
          </a:p>
        </p:txBody>
      </p:sp>
      <p:sp>
        <p:nvSpPr>
          <p:cNvPr id="14381" name="Rectangle 17"/>
          <p:cNvSpPr>
            <a:spLocks noChangeArrowheads="1"/>
          </p:cNvSpPr>
          <p:nvPr/>
        </p:nvSpPr>
        <p:spPr bwMode="auto">
          <a:xfrm>
            <a:off x="6477000" y="2717800"/>
            <a:ext cx="22860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time frames</a:t>
            </a:r>
          </a:p>
        </p:txBody>
      </p:sp>
      <p:cxnSp>
        <p:nvCxnSpPr>
          <p:cNvPr id="14382" name="AutoShape 18"/>
          <p:cNvCxnSpPr>
            <a:cxnSpLocks noChangeShapeType="1"/>
            <a:stCxn id="78" idx="3"/>
            <a:endCxn id="14381" idx="1"/>
          </p:cNvCxnSpPr>
          <p:nvPr/>
        </p:nvCxnSpPr>
        <p:spPr bwMode="auto">
          <a:xfrm>
            <a:off x="5715000" y="2860675"/>
            <a:ext cx="7620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8" name="Rounded Rectangle 77"/>
          <p:cNvSpPr/>
          <p:nvPr/>
        </p:nvSpPr>
        <p:spPr>
          <a:xfrm>
            <a:off x="3200400" y="2717800"/>
            <a:ext cx="25146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duration</a:t>
            </a:r>
          </a:p>
        </p:txBody>
      </p:sp>
      <p:sp>
        <p:nvSpPr>
          <p:cNvPr id="14384" name="Rectangle 17"/>
          <p:cNvSpPr>
            <a:spLocks noChangeArrowheads="1"/>
          </p:cNvSpPr>
          <p:nvPr/>
        </p:nvSpPr>
        <p:spPr bwMode="auto">
          <a:xfrm>
            <a:off x="5791200" y="3098800"/>
            <a:ext cx="29718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14385" name="AutoShape 18"/>
          <p:cNvCxnSpPr>
            <a:cxnSpLocks noChangeShapeType="1"/>
            <a:stCxn id="81" idx="3"/>
            <a:endCxn id="14384" idx="1"/>
          </p:cNvCxnSpPr>
          <p:nvPr/>
        </p:nvCxnSpPr>
        <p:spPr bwMode="auto">
          <a:xfrm>
            <a:off x="5486400" y="3241675"/>
            <a:ext cx="304800" cy="9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3200400" y="3098800"/>
            <a:ext cx="2286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process output</a:t>
            </a:r>
          </a:p>
        </p:txBody>
      </p:sp>
      <p:cxnSp>
        <p:nvCxnSpPr>
          <p:cNvPr id="14387" name="Elbow Connector 37"/>
          <p:cNvCxnSpPr>
            <a:cxnSpLocks noChangeShapeType="1"/>
            <a:stCxn id="14400" idx="3"/>
            <a:endCxn id="66" idx="1"/>
          </p:cNvCxnSpPr>
          <p:nvPr/>
        </p:nvCxnSpPr>
        <p:spPr bwMode="auto">
          <a:xfrm flipV="1">
            <a:off x="1638300" y="5156200"/>
            <a:ext cx="952500" cy="11906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88" name="Elbow Connector 37"/>
          <p:cNvCxnSpPr>
            <a:cxnSpLocks noChangeShapeType="1"/>
            <a:stCxn id="14400" idx="3"/>
            <a:endCxn id="54" idx="1"/>
          </p:cNvCxnSpPr>
          <p:nvPr/>
        </p:nvCxnSpPr>
        <p:spPr bwMode="auto">
          <a:xfrm>
            <a:off x="1638300" y="5275263"/>
            <a:ext cx="952500" cy="2619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89" name="Elbow Connector 37"/>
          <p:cNvCxnSpPr>
            <a:cxnSpLocks noChangeShapeType="1"/>
            <a:stCxn id="14400" idx="3"/>
            <a:endCxn id="70" idx="1"/>
          </p:cNvCxnSpPr>
          <p:nvPr/>
        </p:nvCxnSpPr>
        <p:spPr bwMode="auto">
          <a:xfrm>
            <a:off x="1638300" y="5275263"/>
            <a:ext cx="952500" cy="6429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90" name="Elbow Connector 37"/>
          <p:cNvCxnSpPr>
            <a:cxnSpLocks noChangeShapeType="1"/>
            <a:stCxn id="14400" idx="3"/>
            <a:endCxn id="99" idx="1"/>
          </p:cNvCxnSpPr>
          <p:nvPr/>
        </p:nvCxnSpPr>
        <p:spPr bwMode="auto">
          <a:xfrm>
            <a:off x="1638300" y="5275263"/>
            <a:ext cx="952500" cy="10239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5" name="Rounded Rectangle 104"/>
          <p:cNvSpPr/>
          <p:nvPr/>
        </p:nvSpPr>
        <p:spPr>
          <a:xfrm>
            <a:off x="2590800" y="3860800"/>
            <a:ext cx="25146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relative to</a:t>
            </a:r>
          </a:p>
        </p:txBody>
      </p:sp>
      <p:sp>
        <p:nvSpPr>
          <p:cNvPr id="14392" name="Rectangle 17"/>
          <p:cNvSpPr>
            <a:spLocks noChangeArrowheads="1"/>
          </p:cNvSpPr>
          <p:nvPr/>
        </p:nvSpPr>
        <p:spPr bwMode="auto">
          <a:xfrm>
            <a:off x="5791200" y="3884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substances</a:t>
            </a:r>
          </a:p>
        </p:txBody>
      </p:sp>
      <p:cxnSp>
        <p:nvCxnSpPr>
          <p:cNvPr id="14393" name="AutoShape 18"/>
          <p:cNvCxnSpPr>
            <a:cxnSpLocks noChangeShapeType="1"/>
            <a:stCxn id="105" idx="3"/>
            <a:endCxn id="14392" idx="1"/>
          </p:cNvCxnSpPr>
          <p:nvPr/>
        </p:nvCxnSpPr>
        <p:spPr bwMode="auto">
          <a:xfrm>
            <a:off x="5105400" y="4013200"/>
            <a:ext cx="6858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8" name="Rounded Rectangle 107"/>
          <p:cNvSpPr/>
          <p:nvPr/>
        </p:nvSpPr>
        <p:spPr>
          <a:xfrm>
            <a:off x="3352800" y="4241800"/>
            <a:ext cx="22098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(rel-to) part of</a:t>
            </a:r>
          </a:p>
        </p:txBody>
      </p:sp>
      <p:sp>
        <p:nvSpPr>
          <p:cNvPr id="14395" name="Rectangle 17"/>
          <p:cNvSpPr>
            <a:spLocks noChangeArrowheads="1"/>
          </p:cNvSpPr>
          <p:nvPr/>
        </p:nvSpPr>
        <p:spPr bwMode="auto">
          <a:xfrm>
            <a:off x="5791200" y="4265613"/>
            <a:ext cx="2971800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independent continuants</a:t>
            </a:r>
          </a:p>
        </p:txBody>
      </p:sp>
      <p:cxnSp>
        <p:nvCxnSpPr>
          <p:cNvPr id="14396" name="AutoShape 18"/>
          <p:cNvCxnSpPr>
            <a:cxnSpLocks noChangeShapeType="1"/>
            <a:stCxn id="108" idx="3"/>
            <a:endCxn id="14395" idx="1"/>
          </p:cNvCxnSpPr>
          <p:nvPr/>
        </p:nvCxnSpPr>
        <p:spPr bwMode="auto">
          <a:xfrm>
            <a:off x="5562600" y="4394200"/>
            <a:ext cx="228600" cy="12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97" name="Elbow Connector 110"/>
          <p:cNvCxnSpPr>
            <a:cxnSpLocks noChangeShapeType="1"/>
            <a:stCxn id="14399" idx="3"/>
            <a:endCxn id="105" idx="1"/>
          </p:cNvCxnSpPr>
          <p:nvPr/>
        </p:nvCxnSpPr>
        <p:spPr bwMode="auto">
          <a:xfrm>
            <a:off x="1600200" y="1312863"/>
            <a:ext cx="990600" cy="27003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4" name="Rounded Rectangle 83"/>
          <p:cNvSpPr/>
          <p:nvPr/>
        </p:nvSpPr>
        <p:spPr>
          <a:xfrm>
            <a:off x="228600" y="2057400"/>
            <a:ext cx="13716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sp>
        <p:nvSpPr>
          <p:cNvPr id="14399" name="Rectangle 3"/>
          <p:cNvSpPr>
            <a:spLocks noChangeArrowheads="1"/>
          </p:cNvSpPr>
          <p:nvPr/>
        </p:nvSpPr>
        <p:spPr bwMode="auto">
          <a:xfrm>
            <a:off x="228600" y="990600"/>
            <a:ext cx="1371600" cy="6445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quality or property</a:t>
            </a:r>
          </a:p>
        </p:txBody>
      </p:sp>
      <p:sp>
        <p:nvSpPr>
          <p:cNvPr id="14400" name="Rectangle 3"/>
          <p:cNvSpPr>
            <a:spLocks noChangeArrowheads="1"/>
          </p:cNvSpPr>
          <p:nvPr/>
        </p:nvSpPr>
        <p:spPr bwMode="auto">
          <a:xfrm>
            <a:off x="190500" y="4953000"/>
            <a:ext cx="1447800" cy="6445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observation procedure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152400" y="4038600"/>
            <a:ext cx="1524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specified by</a:t>
            </a:r>
          </a:p>
        </p:txBody>
      </p:sp>
      <p:cxnSp>
        <p:nvCxnSpPr>
          <p:cNvPr id="14402" name="AutoShape 18"/>
          <p:cNvCxnSpPr>
            <a:cxnSpLocks noChangeShapeType="1"/>
            <a:stCxn id="84" idx="0"/>
            <a:endCxn id="14399" idx="2"/>
          </p:cNvCxnSpPr>
          <p:nvPr/>
        </p:nvCxnSpPr>
        <p:spPr bwMode="auto">
          <a:xfrm rot="5400000" flipH="1" flipV="1">
            <a:off x="704056" y="1847057"/>
            <a:ext cx="4222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03" name="AutoShape 18"/>
          <p:cNvCxnSpPr>
            <a:cxnSpLocks noChangeShapeType="1"/>
            <a:stCxn id="14338" idx="0"/>
            <a:endCxn id="84" idx="2"/>
          </p:cNvCxnSpPr>
          <p:nvPr/>
        </p:nvCxnSpPr>
        <p:spPr bwMode="auto">
          <a:xfrm rot="5400000" flipH="1" flipV="1">
            <a:off x="676276" y="2581275"/>
            <a:ext cx="47625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04" name="AutoShape 18"/>
          <p:cNvCxnSpPr>
            <a:cxnSpLocks noChangeShapeType="1"/>
            <a:stCxn id="14338" idx="2"/>
            <a:endCxn id="123" idx="0"/>
          </p:cNvCxnSpPr>
          <p:nvPr/>
        </p:nvCxnSpPr>
        <p:spPr bwMode="auto">
          <a:xfrm rot="5400000">
            <a:off x="627856" y="3750469"/>
            <a:ext cx="5746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05" name="AutoShape 18"/>
          <p:cNvCxnSpPr>
            <a:cxnSpLocks noChangeShapeType="1"/>
            <a:stCxn id="123" idx="2"/>
            <a:endCxn id="14400" idx="0"/>
          </p:cNvCxnSpPr>
          <p:nvPr/>
        </p:nvCxnSpPr>
        <p:spPr bwMode="auto">
          <a:xfrm rot="5400000">
            <a:off x="600076" y="4638675"/>
            <a:ext cx="62865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3" name="Rounded Rectangle 92"/>
          <p:cNvSpPr/>
          <p:nvPr/>
        </p:nvSpPr>
        <p:spPr>
          <a:xfrm>
            <a:off x="152400" y="5943600"/>
            <a:ext cx="1524000" cy="28575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observes</a:t>
            </a:r>
          </a:p>
        </p:txBody>
      </p:sp>
      <p:cxnSp>
        <p:nvCxnSpPr>
          <p:cNvPr id="14407" name="AutoShape 18"/>
          <p:cNvCxnSpPr>
            <a:cxnSpLocks noChangeShapeType="1"/>
            <a:stCxn id="14400" idx="2"/>
            <a:endCxn id="93" idx="0"/>
          </p:cNvCxnSpPr>
          <p:nvPr/>
        </p:nvCxnSpPr>
        <p:spPr bwMode="auto">
          <a:xfrm rot="5400000">
            <a:off x="742156" y="5769769"/>
            <a:ext cx="3460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08" name="Elbow Connector 68"/>
          <p:cNvCxnSpPr>
            <a:cxnSpLocks noChangeShapeType="1"/>
            <a:stCxn id="93" idx="2"/>
            <a:endCxn id="14399" idx="1"/>
          </p:cNvCxnSpPr>
          <p:nvPr/>
        </p:nvCxnSpPr>
        <p:spPr bwMode="auto">
          <a:xfrm rot="5400000" flipH="1">
            <a:off x="-1886744" y="3428207"/>
            <a:ext cx="4916487" cy="685800"/>
          </a:xfrm>
          <a:prstGeom prst="bentConnector4">
            <a:avLst>
              <a:gd name="adj1" fmla="val -4648"/>
              <a:gd name="adj2" fmla="val 120833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09" name="Elbow Connector 68"/>
          <p:cNvCxnSpPr>
            <a:cxnSpLocks noChangeShapeType="1"/>
            <a:stCxn id="14355" idx="2"/>
            <a:endCxn id="51" idx="1"/>
          </p:cNvCxnSpPr>
          <p:nvPr/>
        </p:nvCxnSpPr>
        <p:spPr bwMode="auto">
          <a:xfrm rot="5400000">
            <a:off x="4672012" y="-430212"/>
            <a:ext cx="219075" cy="3314700"/>
          </a:xfrm>
          <a:prstGeom prst="bentConnector4">
            <a:avLst>
              <a:gd name="adj1" fmla="val 17389"/>
              <a:gd name="adj2" fmla="val 106898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0" name="Elbow Connector 68"/>
          <p:cNvCxnSpPr>
            <a:cxnSpLocks noChangeShapeType="1"/>
            <a:stCxn id="14355" idx="2"/>
            <a:endCxn id="55" idx="1"/>
          </p:cNvCxnSpPr>
          <p:nvPr/>
        </p:nvCxnSpPr>
        <p:spPr bwMode="auto">
          <a:xfrm rot="5400000">
            <a:off x="4481512" y="-239712"/>
            <a:ext cx="600075" cy="3314700"/>
          </a:xfrm>
          <a:prstGeom prst="bentConnector4">
            <a:avLst>
              <a:gd name="adj1" fmla="val 6347"/>
              <a:gd name="adj2" fmla="val 106898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1" name="Elbow Connector 68"/>
          <p:cNvCxnSpPr>
            <a:cxnSpLocks noChangeShapeType="1"/>
            <a:stCxn id="14374" idx="2"/>
            <a:endCxn id="75" idx="1"/>
          </p:cNvCxnSpPr>
          <p:nvPr/>
        </p:nvCxnSpPr>
        <p:spPr bwMode="auto">
          <a:xfrm rot="5400000">
            <a:off x="5129212" y="331788"/>
            <a:ext cx="219075" cy="4076700"/>
          </a:xfrm>
          <a:prstGeom prst="bentConnector4">
            <a:avLst>
              <a:gd name="adj1" fmla="val 17389"/>
              <a:gd name="adj2" fmla="val 105606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2" name="Elbow Connector 68"/>
          <p:cNvCxnSpPr>
            <a:cxnSpLocks noChangeShapeType="1"/>
            <a:stCxn id="14374" idx="2"/>
            <a:endCxn id="78" idx="1"/>
          </p:cNvCxnSpPr>
          <p:nvPr/>
        </p:nvCxnSpPr>
        <p:spPr bwMode="auto">
          <a:xfrm rot="5400000">
            <a:off x="4938712" y="522288"/>
            <a:ext cx="600075" cy="4076700"/>
          </a:xfrm>
          <a:prstGeom prst="bentConnector4">
            <a:avLst>
              <a:gd name="adj1" fmla="val 6347"/>
              <a:gd name="adj2" fmla="val 105606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3" name="Elbow Connector 68"/>
          <p:cNvCxnSpPr>
            <a:cxnSpLocks noChangeShapeType="1"/>
            <a:stCxn id="14374" idx="2"/>
            <a:endCxn id="81" idx="1"/>
          </p:cNvCxnSpPr>
          <p:nvPr/>
        </p:nvCxnSpPr>
        <p:spPr bwMode="auto">
          <a:xfrm rot="5400000">
            <a:off x="4748212" y="712788"/>
            <a:ext cx="981075" cy="4076700"/>
          </a:xfrm>
          <a:prstGeom prst="bentConnector4">
            <a:avLst>
              <a:gd name="adj1" fmla="val 3884"/>
              <a:gd name="adj2" fmla="val 105606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4" name="Elbow Connector 68"/>
          <p:cNvCxnSpPr>
            <a:cxnSpLocks noChangeShapeType="1"/>
            <a:stCxn id="14392" idx="2"/>
            <a:endCxn id="108" idx="1"/>
          </p:cNvCxnSpPr>
          <p:nvPr/>
        </p:nvCxnSpPr>
        <p:spPr bwMode="auto">
          <a:xfrm rot="5400000">
            <a:off x="5200650" y="2317750"/>
            <a:ext cx="228600" cy="3924300"/>
          </a:xfrm>
          <a:prstGeom prst="bentConnector4">
            <a:avLst>
              <a:gd name="adj1" fmla="val 16667"/>
              <a:gd name="adj2" fmla="val 10582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0" name="Rounded Rectangle 79"/>
          <p:cNvSpPr/>
          <p:nvPr/>
        </p:nvSpPr>
        <p:spPr>
          <a:xfrm>
            <a:off x="2590800" y="6497638"/>
            <a:ext cx="1981200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chemeClr val="tx1"/>
                </a:solidFill>
                <a:ea typeface="ＭＳ Ｐゴシック" pitchFamily="-106" charset="-128"/>
              </a:rPr>
              <a:t>informer</a:t>
            </a:r>
          </a:p>
        </p:txBody>
      </p:sp>
      <p:sp>
        <p:nvSpPr>
          <p:cNvPr id="14416" name="Rectangle 17"/>
          <p:cNvSpPr>
            <a:spLocks noChangeArrowheads="1"/>
          </p:cNvSpPr>
          <p:nvPr/>
        </p:nvSpPr>
        <p:spPr bwMode="auto">
          <a:xfrm>
            <a:off x="5257800" y="6503988"/>
            <a:ext cx="2790825" cy="280987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subjects</a:t>
            </a:r>
          </a:p>
        </p:txBody>
      </p:sp>
      <p:cxnSp>
        <p:nvCxnSpPr>
          <p:cNvPr id="14417" name="AutoShape 18"/>
          <p:cNvCxnSpPr>
            <a:cxnSpLocks noChangeShapeType="1"/>
            <a:stCxn id="80" idx="3"/>
            <a:endCxn id="14416" idx="1"/>
          </p:cNvCxnSpPr>
          <p:nvPr/>
        </p:nvCxnSpPr>
        <p:spPr bwMode="auto">
          <a:xfrm flipV="1">
            <a:off x="4572000" y="6643688"/>
            <a:ext cx="685800" cy="63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418" name="Elbow Connector 37"/>
          <p:cNvCxnSpPr>
            <a:cxnSpLocks noChangeShapeType="1"/>
            <a:stCxn id="14400" idx="3"/>
            <a:endCxn id="80" idx="1"/>
          </p:cNvCxnSpPr>
          <p:nvPr/>
        </p:nvCxnSpPr>
        <p:spPr bwMode="auto">
          <a:xfrm>
            <a:off x="1638300" y="5275263"/>
            <a:ext cx="952500" cy="13747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2419546" y="224305"/>
            <a:ext cx="43049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2"/>
                </a:solidFill>
              </a:rPr>
              <a:t>https</a:t>
            </a:r>
            <a:r>
              <a:rPr lang="en-US" sz="1100" dirty="0">
                <a:solidFill>
                  <a:schemeClr val="accent2"/>
                </a:solidFill>
              </a:rPr>
              <a:t>://</a:t>
            </a:r>
            <a:r>
              <a:rPr lang="en-US" sz="1100" dirty="0" smtClean="0">
                <a:solidFill>
                  <a:schemeClr val="accent2"/>
                </a:solidFill>
              </a:rPr>
              <a:t>csfe.aceworkspace.net/sf/go/doc12009</a:t>
            </a:r>
            <a:endParaRPr lang="en-US" sz="11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40964" name="Rectangle 17"/>
          <p:cNvSpPr>
            <a:spLocks noChangeArrowheads="1"/>
          </p:cNvSpPr>
          <p:nvPr/>
        </p:nvSpPr>
        <p:spPr bwMode="auto">
          <a:xfrm>
            <a:off x="5791200" y="1981200"/>
            <a:ext cx="29718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property types</a:t>
            </a:r>
          </a:p>
        </p:txBody>
      </p:sp>
      <p:cxnSp>
        <p:nvCxnSpPr>
          <p:cNvPr id="40965" name="AutoShape 18"/>
          <p:cNvCxnSpPr>
            <a:cxnSpLocks noChangeShapeType="1"/>
            <a:stCxn id="15" idx="3"/>
            <a:endCxn id="40964" idx="1"/>
          </p:cNvCxnSpPr>
          <p:nvPr/>
        </p:nvCxnSpPr>
        <p:spPr bwMode="auto">
          <a:xfrm>
            <a:off x="4724400" y="2133600"/>
            <a:ext cx="1066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6" name="Rounded Rectangle 65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40967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scale types</a:t>
            </a:r>
            <a:endParaRPr lang="en-US" altLang="en-US"/>
          </a:p>
        </p:txBody>
      </p:sp>
      <p:cxnSp>
        <p:nvCxnSpPr>
          <p:cNvPr id="40968" name="AutoShape 18"/>
          <p:cNvCxnSpPr>
            <a:cxnSpLocks noChangeShapeType="1"/>
            <a:stCxn id="66" idx="3"/>
            <a:endCxn id="40967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69" name="AutoShape 21"/>
          <p:cNvCxnSpPr>
            <a:cxnSpLocks noChangeShapeType="1"/>
            <a:stCxn id="40962" idx="3"/>
            <a:endCxn id="66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0970" name="TextBox 82"/>
          <p:cNvSpPr txBox="1">
            <a:spLocks noChangeArrowheads="1"/>
          </p:cNvSpPr>
          <p:nvPr/>
        </p:nvSpPr>
        <p:spPr bwMode="auto">
          <a:xfrm>
            <a:off x="2057400" y="354822"/>
            <a:ext cx="4324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odel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‘quality’ observables</a:t>
            </a:r>
          </a:p>
        </p:txBody>
      </p:sp>
      <p:sp>
        <p:nvSpPr>
          <p:cNvPr id="40971" name="Rectangle 17"/>
          <p:cNvSpPr>
            <a:spLocks noChangeArrowheads="1"/>
          </p:cNvSpPr>
          <p:nvPr/>
        </p:nvSpPr>
        <p:spPr bwMode="auto">
          <a:xfrm>
            <a:off x="5791200" y="2362200"/>
            <a:ext cx="2971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independent continuants</a:t>
            </a:r>
            <a:endParaRPr lang="en-US" altLang="en-US"/>
          </a:p>
        </p:txBody>
      </p:sp>
      <p:cxnSp>
        <p:nvCxnSpPr>
          <p:cNvPr id="40972" name="AutoShape 18"/>
          <p:cNvCxnSpPr>
            <a:cxnSpLocks noChangeShapeType="1"/>
            <a:stCxn id="43" idx="3"/>
            <a:endCxn id="40971" idx="1"/>
          </p:cNvCxnSpPr>
          <p:nvPr/>
        </p:nvCxnSpPr>
        <p:spPr bwMode="auto">
          <a:xfrm>
            <a:off x="4724400" y="2505075"/>
            <a:ext cx="1066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1336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40975" name="Rectangle 17"/>
          <p:cNvSpPr>
            <a:spLocks noChangeArrowheads="1"/>
          </p:cNvSpPr>
          <p:nvPr/>
        </p:nvSpPr>
        <p:spPr bwMode="auto">
          <a:xfrm>
            <a:off x="5791200" y="2767013"/>
            <a:ext cx="29718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functions, substances</a:t>
            </a:r>
            <a:endParaRPr lang="en-US" altLang="en-US"/>
          </a:p>
        </p:txBody>
      </p:sp>
      <p:cxnSp>
        <p:nvCxnSpPr>
          <p:cNvPr id="40976" name="AutoShape 18"/>
          <p:cNvCxnSpPr>
            <a:cxnSpLocks noChangeShapeType="1"/>
            <a:stCxn id="44" idx="3"/>
            <a:endCxn id="40975" idx="1"/>
          </p:cNvCxnSpPr>
          <p:nvPr/>
        </p:nvCxnSpPr>
        <p:spPr bwMode="auto">
          <a:xfrm>
            <a:off x="4724400" y="2895600"/>
            <a:ext cx="1066800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77" name="Elbow Connector 37"/>
          <p:cNvCxnSpPr>
            <a:cxnSpLocks noChangeShapeType="1"/>
            <a:stCxn id="41011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78" name="Elbow Connector 37"/>
          <p:cNvCxnSpPr>
            <a:cxnSpLocks noChangeShapeType="1"/>
            <a:stCxn id="41011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5257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accent6"/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5388" name="Rectangle 17"/>
          <p:cNvSpPr>
            <a:spLocks noChangeArrowheads="1"/>
          </p:cNvSpPr>
          <p:nvPr/>
        </p:nvSpPr>
        <p:spPr bwMode="auto">
          <a:xfrm>
            <a:off x="5105400" y="5257800"/>
            <a:ext cx="3200400" cy="3048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accent6"/>
                </a:solidFill>
                <a:latin typeface="Calibri" pitchFamily="34" charset="0"/>
              </a:rPr>
              <a:t>units</a:t>
            </a:r>
            <a:endParaRPr lang="en-US" sz="3200">
              <a:solidFill>
                <a:schemeClr val="accent6"/>
              </a:solidFill>
              <a:latin typeface="Calibri" pitchFamily="34" charset="0"/>
            </a:endParaRPr>
          </a:p>
        </p:txBody>
      </p:sp>
      <p:cxnSp>
        <p:nvCxnSpPr>
          <p:cNvPr id="15389" name="AutoShape 18"/>
          <p:cNvCxnSpPr>
            <a:cxnSpLocks noChangeShapeType="1"/>
            <a:stCxn id="54" idx="3"/>
            <a:endCxn id="15388" idx="1"/>
          </p:cNvCxnSpPr>
          <p:nvPr/>
        </p:nvCxnSpPr>
        <p:spPr bwMode="auto">
          <a:xfrm>
            <a:off x="4800600" y="5410200"/>
            <a:ext cx="304800" cy="1588"/>
          </a:xfrm>
          <a:prstGeom prst="straightConnector1">
            <a:avLst/>
          </a:prstGeom>
          <a:noFill/>
          <a:ln w="9525">
            <a:solidFill>
              <a:schemeClr val="accent6"/>
            </a:solidFill>
            <a:round/>
            <a:headEnd/>
            <a:tailEnd type="triangle" w="med" len="med"/>
          </a:ln>
        </p:spPr>
      </p:cxnSp>
      <p:cxnSp>
        <p:nvCxnSpPr>
          <p:cNvPr id="40982" name="AutoShape 21"/>
          <p:cNvCxnSpPr>
            <a:cxnSpLocks noChangeShapeType="1"/>
            <a:stCxn id="40962" idx="3"/>
            <a:endCxn id="54" idx="1"/>
          </p:cNvCxnSpPr>
          <p:nvPr/>
        </p:nvCxnSpPr>
        <p:spPr bwMode="auto">
          <a:xfrm>
            <a:off x="1524000" y="4056063"/>
            <a:ext cx="990600" cy="1354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40984" name="Rectangle 17"/>
          <p:cNvSpPr>
            <a:spLocks noChangeArrowheads="1"/>
          </p:cNvSpPr>
          <p:nvPr/>
        </p:nvSpPr>
        <p:spPr bwMode="auto">
          <a:xfrm>
            <a:off x="5105400" y="5638800"/>
            <a:ext cx="3200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techniques</a:t>
            </a:r>
            <a:endParaRPr lang="en-US" altLang="en-US"/>
          </a:p>
        </p:txBody>
      </p:sp>
      <p:cxnSp>
        <p:nvCxnSpPr>
          <p:cNvPr id="40985" name="AutoShape 18"/>
          <p:cNvCxnSpPr>
            <a:cxnSpLocks noChangeShapeType="1"/>
            <a:stCxn id="70" idx="3"/>
          </p:cNvCxnSpPr>
          <p:nvPr/>
        </p:nvCxnSpPr>
        <p:spPr bwMode="auto">
          <a:xfrm flipV="1">
            <a:off x="4800600" y="5780088"/>
            <a:ext cx="304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86" name="AutoShape 21"/>
          <p:cNvCxnSpPr>
            <a:cxnSpLocks noChangeShapeType="1"/>
            <a:stCxn id="40962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40988" name="Elbow Connector 37"/>
          <p:cNvCxnSpPr>
            <a:cxnSpLocks noChangeShapeType="1"/>
            <a:stCxn id="41011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24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40990" name="Rectangle 17"/>
          <p:cNvSpPr>
            <a:spLocks noChangeArrowheads="1"/>
          </p:cNvSpPr>
          <p:nvPr/>
        </p:nvSpPr>
        <p:spPr bwMode="auto">
          <a:xfrm>
            <a:off x="5791200" y="3124200"/>
            <a:ext cx="3124200" cy="2809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body states</a:t>
            </a:r>
            <a:endParaRPr lang="en-US" altLang="en-US"/>
          </a:p>
        </p:txBody>
      </p:sp>
      <p:cxnSp>
        <p:nvCxnSpPr>
          <p:cNvPr id="40991" name="AutoShape 18"/>
          <p:cNvCxnSpPr>
            <a:cxnSpLocks noChangeShapeType="1"/>
            <a:stCxn id="81" idx="3"/>
            <a:endCxn id="40990" idx="1"/>
          </p:cNvCxnSpPr>
          <p:nvPr/>
        </p:nvCxnSpPr>
        <p:spPr bwMode="auto">
          <a:xfrm flipV="1">
            <a:off x="4724400" y="3265488"/>
            <a:ext cx="1066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92" name="Elbow Connector 37"/>
          <p:cNvCxnSpPr>
            <a:cxnSpLocks noChangeShapeType="1"/>
            <a:stCxn id="41011" idx="3"/>
            <a:endCxn id="81" idx="1"/>
          </p:cNvCxnSpPr>
          <p:nvPr/>
        </p:nvCxnSpPr>
        <p:spPr bwMode="auto">
          <a:xfrm>
            <a:off x="2286000" y="27051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4099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body structures, specimens</a:t>
            </a:r>
            <a:endParaRPr lang="en-US" altLang="en-US"/>
          </a:p>
        </p:txBody>
      </p:sp>
      <p:cxnSp>
        <p:nvCxnSpPr>
          <p:cNvPr id="40995" name="AutoShape 18"/>
          <p:cNvCxnSpPr>
            <a:cxnSpLocks noChangeShapeType="1"/>
            <a:stCxn id="99" idx="3"/>
            <a:endCxn id="4099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96" name="AutoShape 21"/>
          <p:cNvCxnSpPr>
            <a:cxnSpLocks noChangeShapeType="1"/>
            <a:stCxn id="40962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0" name="Rectangle 49"/>
          <p:cNvSpPr/>
          <p:nvPr/>
        </p:nvSpPr>
        <p:spPr>
          <a:xfrm>
            <a:off x="4038600" y="990600"/>
            <a:ext cx="18288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IFCC-IUPAC NPU elements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286000" y="990600"/>
            <a:ext cx="1676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LOINC elements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791200" y="2133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Kind-of-property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010400" y="2133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property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791200" y="2514600"/>
            <a:ext cx="1295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System/specimen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086600" y="2514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791200" y="2895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010400" y="28956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05400" y="50292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scale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86600" y="5410200"/>
            <a:ext cx="1219200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accent6"/>
                </a:solidFill>
              </a:rPr>
              <a:t>units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105400" y="57912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324600" y="5791200"/>
            <a:ext cx="12192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105400" y="6248400"/>
            <a:ext cx="12954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System/specimen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91200" y="3276600"/>
            <a:ext cx="12192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</a:rPr>
              <a:t>component</a:t>
            </a:r>
          </a:p>
        </p:txBody>
      </p:sp>
      <p:sp>
        <p:nvSpPr>
          <p:cNvPr id="41011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41012" name="Elbow Connector 37"/>
          <p:cNvCxnSpPr>
            <a:cxnSpLocks noChangeShapeType="1"/>
            <a:stCxn id="40962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013" name="Elbow Connector 37"/>
          <p:cNvCxnSpPr>
            <a:cxnSpLocks noChangeShapeType="1"/>
            <a:stCxn id="58" idx="3"/>
            <a:endCxn id="41011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344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6" y="2337722"/>
            <a:ext cx="7853660" cy="235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70114" y="1977572"/>
          <a:ext cx="8527143" cy="242443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823815fc-cb5a-4655-b486-19da62053943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27182-5 | </a:t>
                      </a:r>
                      <a:r>
                        <a:rPr lang="en-US" b="0" i="0" u="none" strike="noStrike" dirty="0" err="1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Calcium:ACnc:Pt:Bld:Ord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363787002|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|:70434600|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</a:t>
                      </a:r>
                      <a:r>
                        <a:rPr lang="en-US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by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|=(</a:t>
                      </a:r>
                      <a:r>
                        <a:rPr lang="en-US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386053000|</a:t>
                      </a:r>
                      <a:r>
                        <a:rPr lang="en-US" b="0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</a:t>
                      </a: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704347000|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Observes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|=(414237002|</a:t>
                      </a: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Feature of entity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|:704319004|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Inheres in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|=87612001|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Blood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|,704320005|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Towards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|=259295006|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Calcium electrolyte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|,704318007|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Property type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|=118569000|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Arbitrary concentration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|),704327008|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Direct site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|=119297000|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Blood specimen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|,370132008|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Scale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|=117363000|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Ordinal value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04443" y="4506910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4803" y="5561496"/>
            <a:ext cx="1675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is Fully Defined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70114" y="1977572"/>
          <a:ext cx="8527143" cy="242443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cc1e1a70-48c0-44e6-8ba8-88a40d2b1a52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9796-4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Color:Type:Pt:Calculus:Nom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|:70434600|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70434600|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|:704327008|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|=119350003|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Calculus specimen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|=117362005|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Nomina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l|,704347000|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|=703247007|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Color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|=794887015|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Calculus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96674" y="4638885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4803" y="5561496"/>
            <a:ext cx="1675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is Fully Defined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W</a:t>
            </a:r>
            <a:r>
              <a:rPr lang="en-US" dirty="0" smtClean="0"/>
              <a:t>here </a:t>
            </a:r>
            <a:r>
              <a:rPr lang="en-US" dirty="0"/>
              <a:t>mapping of LOINC </a:t>
            </a:r>
            <a:r>
              <a:rPr lang="en-US" dirty="0" smtClean="0"/>
              <a:t>Parts </a:t>
            </a:r>
            <a:r>
              <a:rPr lang="en-US" dirty="0"/>
              <a:t>to SNOMED codes cannot be </a:t>
            </a:r>
            <a:r>
              <a:rPr lang="en-US" dirty="0" smtClean="0"/>
              <a:t>1:1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/>
              <a:t>Where </a:t>
            </a:r>
            <a:r>
              <a:rPr lang="en-US" dirty="0"/>
              <a:t>LOINC </a:t>
            </a:r>
            <a:r>
              <a:rPr lang="en-US" dirty="0" smtClean="0"/>
              <a:t>Parts do </a:t>
            </a:r>
            <a:r>
              <a:rPr lang="en-US" dirty="0"/>
              <a:t>not appear to have a clear, reproducible </a:t>
            </a:r>
            <a:r>
              <a:rPr lang="en-US" dirty="0" smtClean="0"/>
              <a:t>meaning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Verifying </a:t>
            </a:r>
            <a:r>
              <a:rPr lang="en-US" dirty="0" smtClean="0"/>
              <a:t>possible </a:t>
            </a:r>
            <a:r>
              <a:rPr lang="en-US" dirty="0"/>
              <a:t>duplication </a:t>
            </a:r>
            <a:r>
              <a:rPr lang="en-US" dirty="0" smtClean="0"/>
              <a:t>within </a:t>
            </a:r>
            <a:r>
              <a:rPr lang="en-US" dirty="0"/>
              <a:t>LOINC or </a:t>
            </a:r>
            <a:r>
              <a:rPr lang="en-US" dirty="0" smtClean="0"/>
              <a:t>within SNOMED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/>
              <a:t>When SNOMED </a:t>
            </a:r>
            <a:r>
              <a:rPr lang="en-US" dirty="0"/>
              <a:t>lacks the type of information needed to complete a </a:t>
            </a:r>
            <a:r>
              <a:rPr lang="en-US" dirty="0" smtClean="0"/>
              <a:t>map</a:t>
            </a: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/>
              <a:t>Lack of clear differentiation between general categories of classes and specific types, present in both SNOMED and LOINC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mapping thus far</a:t>
            </a:r>
          </a:p>
        </p:txBody>
      </p:sp>
    </p:spTree>
    <p:extLst>
      <p:ext uri="{BB962C8B-B14F-4D97-AF65-F5344CB8AC3E}">
        <p14:creationId xmlns:p14="http://schemas.microsoft.com/office/powerpoint/2010/main" val="30851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70114" y="1977572"/>
          <a:ext cx="8670191" cy="2851150"/>
        </p:xfrm>
        <a:graphic>
          <a:graphicData uri="http://schemas.openxmlformats.org/drawingml/2006/table">
            <a:tbl>
              <a:tblPr firstRow="1" bandRow="1"/>
              <a:tblGrid>
                <a:gridCol w="965570"/>
                <a:gridCol w="2952162"/>
                <a:gridCol w="475245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c11e74ec-5935-4757-bdae-abab8320ac4d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15190-2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Leukocytes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other:Prid:Pt:Bld:Nom:Automated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count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Observable ent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ity|:70434600|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|:704327008|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|=119297000|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Blood specimen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|=117362005|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Nominal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|,246501002|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Technique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|=702659008|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Automated count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|=87612001|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Blood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704320005|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Towards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|=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702962009</a:t>
                      </a: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Population of all leukocytes in portion of fluid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|,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|=118584009|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Presence OR identity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|))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24954" y="5053665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4803" y="5542642"/>
            <a:ext cx="1675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is Primitive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Quality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70114" y="1977572"/>
          <a:ext cx="8527143" cy="3064510"/>
        </p:xfrm>
        <a:graphic>
          <a:graphicData uri="http://schemas.openxmlformats.org/drawingml/2006/table">
            <a:tbl>
              <a:tblPr firstRow="1" bandRow="1"/>
              <a:tblGrid>
                <a:gridCol w="949639"/>
                <a:gridCol w="2903455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33434620-1e97-4656-8a14-263d8fa9c7a2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5783-6 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Crystals.unidentified:ACnc:Pt:Urine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</a:t>
                      </a:r>
                      <a:r>
                        <a:rPr lang="en-US" sz="1400" b="0" i="0" u="none" strike="noStrike" cap="none" baseline="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sed:Ord:Microscopy.light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Observable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|:70434600|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|:246501002|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Technique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|=703754002|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Detecting by light microscopy without classifying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|=(414237002|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|:704320005|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Towards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|=413935006|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Crystal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|=118569000|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Arbitrary concentration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|,704319004|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Inheres In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|=386100006|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 sediment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|),704327008|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|=122567009|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 sediment specimen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|=117363000|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Ordinal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53235" y="5185640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4803" y="5561496"/>
            <a:ext cx="1675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is Fully Defined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2038378"/>
          </a:xfrm>
        </p:spPr>
        <p:txBody>
          <a:bodyPr/>
          <a:lstStyle/>
          <a:p>
            <a:r>
              <a:rPr lang="en-US" dirty="0" smtClean="0"/>
              <a:t>Cooperative agreement between RII and IHTSDO, July 2013</a:t>
            </a:r>
          </a:p>
          <a:p>
            <a:pPr lvl="1"/>
            <a:r>
              <a:rPr lang="en-US" dirty="0" smtClean="0"/>
              <a:t>Builds </a:t>
            </a:r>
            <a:r>
              <a:rPr lang="en-US" dirty="0"/>
              <a:t>on strengths of each terminology</a:t>
            </a:r>
          </a:p>
          <a:p>
            <a:pPr lvl="1"/>
            <a:r>
              <a:rPr lang="en-US" dirty="0"/>
              <a:t>Minimize and manage duplication</a:t>
            </a:r>
          </a:p>
          <a:p>
            <a:pPr lvl="1"/>
            <a:r>
              <a:rPr lang="en-US" dirty="0"/>
              <a:t>SNOMED </a:t>
            </a:r>
            <a:r>
              <a:rPr lang="en-US" dirty="0" smtClean="0"/>
              <a:t>CT and </a:t>
            </a:r>
            <a:r>
              <a:rPr lang="en-US" dirty="0"/>
              <a:t>LOINC work better </a:t>
            </a:r>
            <a:r>
              <a:rPr lang="en-US" dirty="0" smtClean="0"/>
              <a:t>together</a:t>
            </a:r>
          </a:p>
          <a:p>
            <a:pPr lvl="1"/>
            <a:r>
              <a:rPr lang="en-US" dirty="0" smtClean="0"/>
              <a:t>Provide links between LOINC and SNOMED CT</a:t>
            </a:r>
            <a:endParaRPr lang="en-US" dirty="0"/>
          </a:p>
          <a:p>
            <a:pPr marL="16510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0284" y="8072893"/>
            <a:ext cx="8719231" cy="3382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4" descr="https://lh5.googleusercontent.com/6b9uT4h_-fuZvKUxoYz9XQe19EW_gifgagC1F46dXfOh8xlE66KauaSWlTSIldz1HTMdT1rX3jHM4YyA4H-bhf2BEnpF0-t4jBgzaJUqcQ47HJKivn_8aI8kXmf-vqeG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31" y="3604529"/>
            <a:ext cx="6575426" cy="302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2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Term to SNOMED Expression </a:t>
            </a:r>
            <a:r>
              <a:rPr lang="en-US" dirty="0" err="1" smtClean="0"/>
              <a:t>Refset</a:t>
            </a:r>
            <a:r>
              <a:rPr lang="en-US" dirty="0" smtClean="0"/>
              <a:t> Example – Process Observable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70114" y="1977572"/>
          <a:ext cx="8527143" cy="2637790"/>
        </p:xfrm>
        <a:graphic>
          <a:graphicData uri="http://schemas.openxmlformats.org/drawingml/2006/table">
            <a:tbl>
              <a:tblPr firstRow="1" bandRow="1"/>
              <a:tblGrid>
                <a:gridCol w="1430406"/>
                <a:gridCol w="2422688"/>
                <a:gridCol w="4674049"/>
              </a:tblGrid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id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mapTarget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expression</a:t>
                      </a:r>
                      <a:endParaRPr lang="en-US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2bea5348-61e9-4d47-9204-bdeaf17a83b8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2989-2 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 </a:t>
                      </a:r>
                      <a:r>
                        <a:rPr lang="en-US" sz="1400" b="0" i="0" u="none" strike="noStrike" cap="none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Testosterone:MRat:24H:Urine:Qn</a:t>
                      </a:r>
                      <a:endParaRPr lang="en-US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363787002|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Observable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70434600|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Specified by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|=(386053000|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386053000|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Observation procedure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</a:t>
                      </a:r>
                      <a:r>
                        <a:rPr lang="en-US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704327008|</a:t>
                      </a:r>
                      <a:r>
                        <a:rPr lang="en-US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Direct site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|=122575003|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Urine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|,704347000|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Observes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|=(</a:t>
                      </a:r>
                      <a:r>
                        <a:rPr lang="en-US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Feature of entity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|:704323007|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Process Duration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|=123027009|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24 hours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|,704321009|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Characterizes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|=63911002|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Excretion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|,704318007|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Property Type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|=118544000|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Mass rate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|,704324001|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Process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 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Output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|=43688007|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Testosterone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|),370132008|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Scale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|=30766002|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Quantitative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rtl val="0"/>
                        </a:rPr>
                        <a:t>|)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79857" y="4968575"/>
            <a:ext cx="3113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LOINC Term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SNOMED attribute concept</a:t>
            </a:r>
          </a:p>
          <a:p>
            <a:r>
              <a:rPr lang="en-US" sz="1800" dirty="0" smtClean="0">
                <a:solidFill>
                  <a:schemeClr val="accent6"/>
                </a:solidFill>
              </a:rPr>
              <a:t>SNOMED value concept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1802" y="5361996"/>
            <a:ext cx="1675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Expression is Fully Defined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1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Technology </a:t>
            </a:r>
            <a:r>
              <a:rPr lang="en-CA" dirty="0"/>
              <a:t>Preview of the LOINC - SNOMED CT Cooperative Project is made available in Release Format 2 (RF2).  </a:t>
            </a:r>
            <a:endParaRPr lang="en-CA" dirty="0" smtClean="0"/>
          </a:p>
          <a:p>
            <a:r>
              <a:rPr lang="en-CA" dirty="0" smtClean="0"/>
              <a:t>There </a:t>
            </a:r>
            <a:r>
              <a:rPr lang="en-CA" dirty="0"/>
              <a:t>are 2 additional formats available for this </a:t>
            </a:r>
            <a:r>
              <a:rPr lang="en-CA" dirty="0" smtClean="0"/>
              <a:t>Technology Preview: </a:t>
            </a:r>
          </a:p>
          <a:p>
            <a:pPr lvl="1"/>
            <a:r>
              <a:rPr lang="en-CA" dirty="0" smtClean="0"/>
              <a:t>OWL</a:t>
            </a:r>
          </a:p>
          <a:p>
            <a:pPr lvl="1"/>
            <a:r>
              <a:rPr lang="en-CA" dirty="0" smtClean="0"/>
              <a:t>Human Readable</a:t>
            </a:r>
          </a:p>
          <a:p>
            <a:endParaRPr lang="en-CA" dirty="0"/>
          </a:p>
          <a:p>
            <a:pPr marL="565150" lvl="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</a:t>
            </a:r>
            <a:r>
              <a:rPr lang="en-CA" dirty="0" smtClean="0"/>
              <a:t>elease formats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48" y="4500817"/>
            <a:ext cx="8001195" cy="110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53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592043" cy="507995"/>
          </a:xfrm>
        </p:spPr>
        <p:txBody>
          <a:bodyPr/>
          <a:lstStyle/>
          <a:p>
            <a:r>
              <a:rPr lang="en-US" dirty="0" smtClean="0"/>
              <a:t>Sample of LOINC Term – SNOMED Expression Refset file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42" y="2329728"/>
            <a:ext cx="8861196" cy="239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592043" cy="507995"/>
          </a:xfrm>
        </p:spPr>
        <p:txBody>
          <a:bodyPr/>
          <a:lstStyle/>
          <a:p>
            <a:r>
              <a:rPr lang="en-US" dirty="0" smtClean="0"/>
              <a:t>Sample of LOINC Part – SNOMED </a:t>
            </a:r>
            <a:r>
              <a:rPr lang="en-US" dirty="0" err="1" smtClean="0"/>
              <a:t>Refset</a:t>
            </a:r>
            <a:r>
              <a:rPr lang="en-US" dirty="0" smtClean="0"/>
              <a:t> file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83" y="2804443"/>
            <a:ext cx="8871505" cy="162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0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3"/>
          <p:cNvSpPr txBox="1"/>
          <p:nvPr/>
        </p:nvSpPr>
        <p:spPr>
          <a:xfrm>
            <a:off x="2267584" y="3007677"/>
            <a:ext cx="4988865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Presentation </a:t>
            </a:r>
            <a:r>
              <a:rPr lang="en-CA" sz="2800" dirty="0">
                <a:solidFill>
                  <a:srgbClr val="21218A"/>
                </a:solidFill>
                <a:latin typeface="Museo 500"/>
              </a:rPr>
              <a:t>of </a:t>
            </a:r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LOINC SNOMED CT harmonization in </a:t>
            </a:r>
            <a:r>
              <a:rPr lang="en-CA" sz="2800" dirty="0">
                <a:solidFill>
                  <a:srgbClr val="21218A"/>
                </a:solidFill>
                <a:latin typeface="Museo 500"/>
              </a:rPr>
              <a:t>Protégé </a:t>
            </a:r>
          </a:p>
        </p:txBody>
      </p:sp>
    </p:spTree>
    <p:extLst>
      <p:ext uri="{BB962C8B-B14F-4D97-AF65-F5344CB8AC3E}">
        <p14:creationId xmlns:p14="http://schemas.microsoft.com/office/powerpoint/2010/main" val="22871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592043" cy="507995"/>
          </a:xfrm>
        </p:spPr>
        <p:txBody>
          <a:bodyPr/>
          <a:lstStyle/>
          <a:p>
            <a:r>
              <a:rPr lang="en-US" dirty="0" smtClean="0"/>
              <a:t>Example of review of OWL file content before classification with </a:t>
            </a:r>
            <a:r>
              <a:rPr lang="en-US" dirty="0" err="1" smtClean="0"/>
              <a:t>reasoner</a:t>
            </a:r>
            <a:endParaRPr lang="en-US" dirty="0"/>
          </a:p>
        </p:txBody>
      </p:sp>
      <p:pic>
        <p:nvPicPr>
          <p:cNvPr id="1026" name="Picture 2" descr="https://lh4.googleusercontent.com/GTA3LFZcvuEdxlQJnnf1Meg7wXceBW7Z9F9LeSBVUsJkS6G82o1aoGgHdvNKMbbtM3wJwJKkxF2HKwzCj96edWd8W4M5g1x53F5dv-OJI0nMGeZzsImntFVuqKmgtLFglQ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32" y="1911887"/>
            <a:ext cx="8821818" cy="400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28561" y="3412504"/>
            <a:ext cx="209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Flat hierarchy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07151" y="3619893"/>
            <a:ext cx="1532690" cy="395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9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502"/>
            <a:ext cx="6754305" cy="507995"/>
          </a:xfrm>
        </p:spPr>
        <p:txBody>
          <a:bodyPr/>
          <a:lstStyle/>
          <a:p>
            <a:r>
              <a:rPr lang="en-US" dirty="0" smtClean="0"/>
              <a:t>Example of review of OWL file content after classification with </a:t>
            </a:r>
            <a:r>
              <a:rPr lang="en-US" dirty="0" err="1" smtClean="0"/>
              <a:t>reasoner</a:t>
            </a:r>
            <a:r>
              <a:rPr lang="en-US" dirty="0" smtClean="0"/>
              <a:t> (ELK,..)</a:t>
            </a:r>
            <a:endParaRPr lang="en-US" dirty="0"/>
          </a:p>
        </p:txBody>
      </p:sp>
      <p:pic>
        <p:nvPicPr>
          <p:cNvPr id="2050" name="Picture 2" descr="https://lh3.googleusercontent.com/0IFk4ONENWKCvklg0avbSRwstPgZAS-cNtTb450H0M4zscQEFekitlDyXLQ5sfHKVtd_fN2h8R2pTmiHLrxn8tk0W37D6XACDVn6o4RI0hvcnQGSsc-pjAUSoDpxDrCv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2" y="2080926"/>
            <a:ext cx="8229206" cy="36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98572" y="6421610"/>
            <a:ext cx="209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Inferred hierarchy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693790" y="5611001"/>
            <a:ext cx="867265" cy="810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5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3937"/>
            <a:ext cx="8229600" cy="462697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</a:t>
            </a:r>
            <a:r>
              <a:rPr lang="en-US" dirty="0"/>
              <a:t>file </a:t>
            </a:r>
            <a:r>
              <a:rPr lang="en-US" dirty="0" smtClean="0"/>
              <a:t>after importing SCT Module and classification </a:t>
            </a:r>
            <a:r>
              <a:rPr lang="en-US" dirty="0"/>
              <a:t>with reasoner (ELK</a:t>
            </a:r>
            <a:r>
              <a:rPr lang="en-US" dirty="0" smtClean="0"/>
              <a:t>,..)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30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816919"/>
            <a:ext cx="6336731" cy="34034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OWL file after importing SCT Module and classification with reasoner (ELK,..)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06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1527205"/>
            <a:ext cx="6000750" cy="20478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89262"/>
            <a:ext cx="6592043" cy="507995"/>
          </a:xfrm>
        </p:spPr>
        <p:txBody>
          <a:bodyPr/>
          <a:lstStyle/>
          <a:p>
            <a:r>
              <a:rPr lang="en-US" dirty="0"/>
              <a:t>OWL file after importing SCT Module and classification with reasoner (ELK,..)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537" y="3926981"/>
            <a:ext cx="511492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Greater consistency in coding of order entry and results </a:t>
            </a:r>
            <a:r>
              <a:rPr lang="en-US" dirty="0" smtClean="0"/>
              <a:t>reporting</a:t>
            </a:r>
          </a:p>
          <a:p>
            <a:r>
              <a:rPr lang="en-US" dirty="0" smtClean="0"/>
              <a:t>Improvements in each terminology</a:t>
            </a:r>
            <a:endParaRPr lang="en-US" dirty="0"/>
          </a:p>
          <a:p>
            <a:r>
              <a:rPr lang="en-US" dirty="0"/>
              <a:t>Improved analytics and quality control</a:t>
            </a:r>
          </a:p>
          <a:p>
            <a:pPr lvl="1"/>
            <a:r>
              <a:rPr lang="en-US" dirty="0"/>
              <a:t>Query LOINC via SNOMED </a:t>
            </a:r>
            <a:r>
              <a:rPr lang="en-US" dirty="0" smtClean="0"/>
              <a:t>CT hierarchy </a:t>
            </a:r>
            <a:r>
              <a:rPr lang="en-US" dirty="0"/>
              <a:t>and relationships</a:t>
            </a:r>
          </a:p>
          <a:p>
            <a:pPr lvl="1"/>
            <a:r>
              <a:rPr lang="en-US" dirty="0"/>
              <a:t>Better identification and maintenance of laboratory tests value sets for public health reporting</a:t>
            </a:r>
          </a:p>
          <a:p>
            <a:pPr lvl="1"/>
            <a:r>
              <a:rPr lang="en-US" dirty="0"/>
              <a:t>Enhanced tracking and management of infectious disease outbreaks</a:t>
            </a:r>
          </a:p>
          <a:p>
            <a:r>
              <a:rPr lang="en-US" dirty="0"/>
              <a:t>Integrates disparate elements in </a:t>
            </a:r>
            <a:r>
              <a:rPr lang="en-US" dirty="0" smtClean="0"/>
              <a:t>EHRs</a:t>
            </a:r>
            <a:endParaRPr lang="en-US" dirty="0"/>
          </a:p>
          <a:p>
            <a:pPr lvl="1"/>
            <a:r>
              <a:rPr lang="en-US" dirty="0"/>
              <a:t>Lab test in LOINC with elements in patient chart in </a:t>
            </a:r>
            <a:r>
              <a:rPr lang="en-US" dirty="0" smtClean="0"/>
              <a:t>SNOMED CT </a:t>
            </a:r>
            <a:r>
              <a:rPr lang="en-US" dirty="0"/>
              <a:t>(e.g. allergies, chief complaint, vital signs, age)</a:t>
            </a:r>
          </a:p>
          <a:p>
            <a:pPr lvl="1"/>
            <a:r>
              <a:rPr lang="en-US" dirty="0"/>
              <a:t>Enables clinical decision support, may aid in reimbursement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6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3"/>
          <p:cNvSpPr txBox="1"/>
          <p:nvPr/>
        </p:nvSpPr>
        <p:spPr>
          <a:xfrm>
            <a:off x="1286682" y="3530896"/>
            <a:ext cx="5779136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CA" sz="2800" dirty="0">
                <a:solidFill>
                  <a:srgbClr val="21218A"/>
                </a:solidFill>
                <a:latin typeface="Museo 500"/>
              </a:rPr>
              <a:t>P</a:t>
            </a:r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roject dependencies </a:t>
            </a:r>
          </a:p>
          <a:p>
            <a:pPr lvl="0">
              <a:buSzPct val="25000"/>
            </a:pPr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Content and modelling questions</a:t>
            </a:r>
            <a:endParaRPr lang="en-CA" sz="2800" dirty="0">
              <a:solidFill>
                <a:srgbClr val="21218A"/>
              </a:solidFill>
              <a:latin typeface="Museo 500"/>
            </a:endParaRPr>
          </a:p>
        </p:txBody>
      </p:sp>
    </p:spTree>
    <p:extLst>
      <p:ext uri="{BB962C8B-B14F-4D97-AF65-F5344CB8AC3E}">
        <p14:creationId xmlns:p14="http://schemas.microsoft.com/office/powerpoint/2010/main" val="70421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The </a:t>
            </a:r>
            <a:r>
              <a:rPr lang="en-US" sz="2400" dirty="0"/>
              <a:t>Observables and Investigation </a:t>
            </a:r>
            <a:r>
              <a:rPr lang="en-US" sz="2400" dirty="0" smtClean="0"/>
              <a:t>Model is </a:t>
            </a:r>
            <a:r>
              <a:rPr lang="en-CA" sz="2400" dirty="0" smtClean="0"/>
              <a:t>used to properly </a:t>
            </a:r>
            <a:r>
              <a:rPr lang="en-CA" sz="2400" dirty="0"/>
              <a:t>represent and provide linkage to laboratory observable content expressions that represent the meaning of LOINC </a:t>
            </a:r>
            <a:r>
              <a:rPr lang="en-CA" sz="2400" dirty="0" smtClean="0"/>
              <a:t>terms</a:t>
            </a:r>
            <a:endParaRPr lang="en-CA" i="1" dirty="0" smtClean="0"/>
          </a:p>
          <a:p>
            <a:pPr lvl="1"/>
            <a:r>
              <a:rPr lang="en-CA" dirty="0" smtClean="0"/>
              <a:t>New </a:t>
            </a:r>
            <a:r>
              <a:rPr lang="en-CA" dirty="0"/>
              <a:t>model is considered more complex than existing </a:t>
            </a:r>
            <a:r>
              <a:rPr lang="en-CA" dirty="0" smtClean="0"/>
              <a:t>models in SNOMED CT</a:t>
            </a:r>
            <a:endParaRPr lang="en-CA" dirty="0"/>
          </a:p>
          <a:p>
            <a:pPr lvl="1"/>
            <a:r>
              <a:rPr lang="en-CA" dirty="0"/>
              <a:t>New model is not yet finalized and is dealing with specific issues that </a:t>
            </a:r>
            <a:r>
              <a:rPr lang="en-CA" dirty="0" smtClean="0"/>
              <a:t>require discussion/decisions</a:t>
            </a:r>
            <a:endParaRPr lang="en-CA" dirty="0"/>
          </a:p>
          <a:p>
            <a:pPr lvl="1"/>
            <a:r>
              <a:rPr lang="en-CA" dirty="0" smtClean="0"/>
              <a:t>Any updates/decisions to the Observable model may affect LOINC project</a:t>
            </a:r>
            <a:endParaRPr lang="en-CA" dirty="0"/>
          </a:p>
          <a:p>
            <a:r>
              <a:rPr lang="en-CA" dirty="0" smtClean="0"/>
              <a:t>The mapping to date:</a:t>
            </a:r>
          </a:p>
          <a:p>
            <a:pPr lvl="1"/>
            <a:r>
              <a:rPr lang="en-CA" dirty="0"/>
              <a:t>Used </a:t>
            </a:r>
            <a:r>
              <a:rPr lang="en-CA" dirty="0" smtClean="0"/>
              <a:t>an earlier </a:t>
            </a:r>
            <a:r>
              <a:rPr lang="en-CA" dirty="0"/>
              <a:t>version of </a:t>
            </a:r>
            <a:r>
              <a:rPr lang="en-CA" dirty="0" smtClean="0"/>
              <a:t>the new model in a nested format</a:t>
            </a:r>
          </a:p>
          <a:p>
            <a:pPr lvl="1"/>
            <a:r>
              <a:rPr lang="en-CA" dirty="0" smtClean="0"/>
              <a:t>Quality and process observables</a:t>
            </a:r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Dependency on Observable Model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2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</a:p>
          <a:p>
            <a:pPr lvl="1"/>
            <a:r>
              <a:rPr lang="en-US" dirty="0" smtClean="0"/>
              <a:t>Flat vs. Nested Model</a:t>
            </a:r>
          </a:p>
          <a:p>
            <a:r>
              <a:rPr lang="en-US" dirty="0" smtClean="0"/>
              <a:t>Laboratory</a:t>
            </a:r>
          </a:p>
          <a:p>
            <a:pPr lvl="1"/>
            <a:r>
              <a:rPr lang="en-CA" dirty="0" smtClean="0"/>
              <a:t>Multiple </a:t>
            </a:r>
            <a:r>
              <a:rPr lang="en-CA" dirty="0" smtClean="0"/>
              <a:t>Techniques</a:t>
            </a:r>
          </a:p>
          <a:p>
            <a:pPr lvl="1"/>
            <a:r>
              <a:rPr lang="en-CA" dirty="0"/>
              <a:t>Direct site vs. Inheres </a:t>
            </a:r>
            <a:r>
              <a:rPr lang="en-CA" dirty="0" smtClean="0"/>
              <a:t>In</a:t>
            </a:r>
          </a:p>
          <a:p>
            <a:pPr lvl="1"/>
            <a:r>
              <a:rPr lang="en-CA" dirty="0"/>
              <a:t>Toward vs. </a:t>
            </a:r>
            <a:r>
              <a:rPr lang="en-CA" dirty="0" smtClean="0"/>
              <a:t>Component</a:t>
            </a:r>
            <a:endParaRPr lang="en-CA" dirty="0" smtClean="0"/>
          </a:p>
          <a:p>
            <a:pPr lvl="1"/>
            <a:r>
              <a:rPr lang="en-CA" dirty="0" smtClean="0"/>
              <a:t>Numbered </a:t>
            </a:r>
            <a:r>
              <a:rPr lang="en-CA" dirty="0" smtClean="0"/>
              <a:t>Specimen</a:t>
            </a:r>
            <a:endParaRPr lang="en-CA" dirty="0"/>
          </a:p>
          <a:p>
            <a:pPr lvl="1"/>
            <a:r>
              <a:rPr lang="en-US" dirty="0" smtClean="0"/>
              <a:t>Impression/interpretation</a:t>
            </a:r>
            <a:endParaRPr lang="en-US" dirty="0"/>
          </a:p>
          <a:p>
            <a:pPr lvl="1"/>
            <a:r>
              <a:rPr lang="en-US" dirty="0" smtClean="0"/>
              <a:t>Inherent location</a:t>
            </a:r>
          </a:p>
          <a:p>
            <a:pPr lvl="1"/>
            <a:r>
              <a:rPr lang="en-CA" dirty="0"/>
              <a:t>Substance vs. </a:t>
            </a:r>
            <a:r>
              <a:rPr lang="en-CA" dirty="0" smtClean="0"/>
              <a:t>product</a:t>
            </a:r>
            <a:endParaRPr lang="en-US" dirty="0" smtClean="0"/>
          </a:p>
          <a:p>
            <a:pPr lvl="1"/>
            <a:r>
              <a:rPr lang="en-US" dirty="0" smtClean="0"/>
              <a:t>Genetic testing</a:t>
            </a:r>
          </a:p>
          <a:p>
            <a:pPr lvl="1"/>
            <a:r>
              <a:rPr lang="en-CA" dirty="0" smtClean="0"/>
              <a:t>Susceptibility</a:t>
            </a:r>
            <a:endParaRPr lang="en-CA" dirty="0"/>
          </a:p>
          <a:p>
            <a:pPr lvl="1"/>
            <a:r>
              <a:rPr lang="en-CA" dirty="0" smtClean="0"/>
              <a:t>Allergenicity</a:t>
            </a:r>
          </a:p>
          <a:p>
            <a:r>
              <a:rPr lang="en-CA" dirty="0" smtClean="0"/>
              <a:t>Vital sign</a:t>
            </a:r>
          </a:p>
          <a:p>
            <a:pPr lvl="1"/>
            <a:r>
              <a:rPr lang="en-CA" dirty="0" smtClean="0"/>
              <a:t>Draft Inception/elaboration document</a:t>
            </a:r>
          </a:p>
          <a:p>
            <a:pPr marL="12954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</a:t>
            </a:r>
            <a:r>
              <a:rPr lang="en-CA" dirty="0" smtClean="0"/>
              <a:t>ending questions and dependencies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19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Multiple </a:t>
            </a:r>
            <a:r>
              <a:rPr lang="en-CA" dirty="0" smtClean="0"/>
              <a:t>techniques </a:t>
            </a:r>
            <a:r>
              <a:rPr lang="en-CA" dirty="0"/>
              <a:t>vs. combination of </a:t>
            </a:r>
            <a:r>
              <a:rPr lang="en-CA" dirty="0" smtClean="0"/>
              <a:t>techniques:</a:t>
            </a:r>
            <a:endParaRPr lang="en-CA" dirty="0"/>
          </a:p>
          <a:p>
            <a:pPr lvl="2"/>
            <a:endParaRPr lang="en-CA" dirty="0"/>
          </a:p>
          <a:p>
            <a:pPr marL="565150" lvl="1" indent="0">
              <a:buNone/>
            </a:pPr>
            <a:endParaRPr lang="en-CA" dirty="0" smtClean="0"/>
          </a:p>
          <a:p>
            <a:pPr lvl="1"/>
            <a:r>
              <a:rPr lang="en-CA" dirty="0"/>
              <a:t>O</a:t>
            </a:r>
            <a:r>
              <a:rPr lang="en-CA" dirty="0" smtClean="0"/>
              <a:t>ne </a:t>
            </a:r>
            <a:r>
              <a:rPr lang="en-CA" dirty="0"/>
              <a:t>technique refers to measurement technique and the other refers to revising the </a:t>
            </a:r>
            <a:r>
              <a:rPr lang="en-CA" dirty="0" smtClean="0"/>
              <a:t>value/number</a:t>
            </a:r>
          </a:p>
          <a:p>
            <a:pPr lvl="1"/>
            <a:r>
              <a:rPr lang="en-CA" dirty="0" smtClean="0"/>
              <a:t>Options:</a:t>
            </a:r>
            <a:endParaRPr lang="en-CA" dirty="0"/>
          </a:p>
          <a:p>
            <a:pPr lvl="2"/>
            <a:r>
              <a:rPr lang="en-CA" dirty="0"/>
              <a:t>H</a:t>
            </a:r>
            <a:r>
              <a:rPr lang="en-CA" dirty="0" smtClean="0"/>
              <a:t>ave </a:t>
            </a:r>
            <a:r>
              <a:rPr lang="en-CA" dirty="0"/>
              <a:t>two technique attributes: technique 1 for the measurement and technique 2 for adjustment of the value. </a:t>
            </a:r>
            <a:endParaRPr lang="en-CA" dirty="0" smtClean="0"/>
          </a:p>
          <a:p>
            <a:pPr lvl="3"/>
            <a:r>
              <a:rPr lang="en-CA" dirty="0" smtClean="0"/>
              <a:t>Requires consideration about nesting, order, etc.</a:t>
            </a:r>
            <a:endParaRPr lang="en-CA" dirty="0"/>
          </a:p>
          <a:p>
            <a:pPr lvl="2"/>
            <a:r>
              <a:rPr lang="en-CA" dirty="0"/>
              <a:t>C</a:t>
            </a:r>
            <a:r>
              <a:rPr lang="en-CA" dirty="0" smtClean="0"/>
              <a:t>ombine </a:t>
            </a:r>
            <a:r>
              <a:rPr lang="en-CA" dirty="0"/>
              <a:t>the techniques (the preferred option</a:t>
            </a:r>
            <a:r>
              <a:rPr lang="en-CA" dirty="0" smtClean="0"/>
              <a:t>)</a:t>
            </a:r>
          </a:p>
          <a:p>
            <a:pPr lvl="3"/>
            <a:r>
              <a:rPr lang="en-CA" dirty="0"/>
              <a:t>Automated count output corrected for nucleated erythrocytes (qualifier value</a:t>
            </a:r>
            <a:r>
              <a:rPr lang="en-CA" dirty="0" smtClean="0"/>
              <a:t>)</a:t>
            </a:r>
          </a:p>
          <a:p>
            <a:pPr lvl="1"/>
            <a:r>
              <a:rPr lang="en-CA" dirty="0" smtClean="0"/>
              <a:t>IPaLM SIG discussion regarding specimen preparation technique</a:t>
            </a:r>
            <a:endParaRPr lang="en-CA" dirty="0"/>
          </a:p>
          <a:p>
            <a:endParaRPr lang="en-CA" dirty="0"/>
          </a:p>
          <a:p>
            <a:pPr lvl="1"/>
            <a:endParaRPr lang="en-CA" dirty="0" smtClean="0"/>
          </a:p>
          <a:p>
            <a:pPr marL="977900" lvl="2" indent="0">
              <a:buNone/>
            </a:pPr>
            <a:endParaRPr lang="en-CA" dirty="0" smtClean="0"/>
          </a:p>
          <a:p>
            <a:pPr marL="977900" lvl="2" indent="0">
              <a:buNone/>
            </a:pP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Multiple </a:t>
            </a:r>
            <a:r>
              <a:rPr lang="en-CA" dirty="0" smtClean="0"/>
              <a:t>Techniques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402" y="2024546"/>
            <a:ext cx="760095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Feedback on TP 2 provided by RII</a:t>
            </a:r>
            <a:r>
              <a:rPr lang="en-US" i="1" dirty="0" smtClean="0"/>
              <a:t>: </a:t>
            </a:r>
            <a:r>
              <a:rPr lang="en-CA" i="1" dirty="0" smtClean="0"/>
              <a:t>“</a:t>
            </a:r>
            <a:r>
              <a:rPr lang="en-US" i="1" dirty="0"/>
              <a:t>Definitions of “Inheres in” and “Direct site” from the preview spreadsheet</a:t>
            </a:r>
            <a:r>
              <a:rPr lang="en-US" i="1" dirty="0" smtClean="0"/>
              <a:t>:</a:t>
            </a:r>
            <a:endParaRPr lang="en-CA" i="1" dirty="0" smtClean="0"/>
          </a:p>
          <a:p>
            <a:pPr lvl="1"/>
            <a:r>
              <a:rPr lang="en-CA" i="1" dirty="0" smtClean="0"/>
              <a:t>704319004 </a:t>
            </a:r>
            <a:r>
              <a:rPr lang="en-CA" i="1" dirty="0"/>
              <a:t>| Inheres in (attribute)	</a:t>
            </a:r>
            <a:endParaRPr lang="en-CA" i="1" dirty="0" smtClean="0"/>
          </a:p>
          <a:p>
            <a:pPr lvl="2"/>
            <a:r>
              <a:rPr lang="en-CA" i="1" dirty="0" smtClean="0"/>
              <a:t>This </a:t>
            </a:r>
            <a:r>
              <a:rPr lang="en-CA" i="1" dirty="0"/>
              <a:t>attribute specifies the independent continuant in which the quality inheres, and on which the dependent quality (of this observable) depends</a:t>
            </a:r>
            <a:r>
              <a:rPr lang="en-CA" i="1" dirty="0" smtClean="0"/>
              <a:t>.</a:t>
            </a:r>
            <a:endParaRPr lang="en-CA" i="1" dirty="0"/>
          </a:p>
          <a:p>
            <a:pPr lvl="1"/>
            <a:r>
              <a:rPr lang="en-CA" i="1" dirty="0"/>
              <a:t>704327008 | Direct site (attribute)	</a:t>
            </a:r>
            <a:endParaRPr lang="en-CA" i="1" dirty="0" smtClean="0"/>
          </a:p>
          <a:p>
            <a:pPr lvl="2"/>
            <a:r>
              <a:rPr lang="en-CA" i="1" dirty="0" smtClean="0"/>
              <a:t>This </a:t>
            </a:r>
            <a:r>
              <a:rPr lang="en-CA" i="1" dirty="0"/>
              <a:t>attribute represents the specific entity on which the observation is directly made, and is used when the observation is indirect, such as when a direct observation is not possible to be done on the entity in which the observable inheres</a:t>
            </a:r>
            <a:r>
              <a:rPr lang="en-CA" i="1" dirty="0" smtClean="0"/>
              <a:t>.”</a:t>
            </a:r>
          </a:p>
          <a:p>
            <a:pPr lvl="1"/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Direct site vs. Inheres In</a:t>
            </a:r>
          </a:p>
        </p:txBody>
      </p:sp>
    </p:spTree>
    <p:extLst>
      <p:ext uri="{BB962C8B-B14F-4D97-AF65-F5344CB8AC3E}">
        <p14:creationId xmlns:p14="http://schemas.microsoft.com/office/powerpoint/2010/main" val="160644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on TP 2 provided by RII: </a:t>
            </a:r>
            <a:r>
              <a:rPr lang="en-US" i="1" dirty="0" smtClean="0"/>
              <a:t>“We </a:t>
            </a:r>
            <a:r>
              <a:rPr lang="en-US" i="1" dirty="0"/>
              <a:t>are not clear why the Systems “</a:t>
            </a:r>
            <a:r>
              <a:rPr lang="en-US" i="1" dirty="0" err="1"/>
              <a:t>Ser</a:t>
            </a:r>
            <a:r>
              <a:rPr lang="en-US" i="1" dirty="0"/>
              <a:t>” and “</a:t>
            </a:r>
            <a:r>
              <a:rPr lang="en-US" i="1" dirty="0" err="1"/>
              <a:t>Ser</a:t>
            </a:r>
            <a:r>
              <a:rPr lang="en-US" i="1" dirty="0"/>
              <a:t>/</a:t>
            </a:r>
            <a:r>
              <a:rPr lang="en-US" i="1" dirty="0" err="1"/>
              <a:t>Plas</a:t>
            </a:r>
            <a:r>
              <a:rPr lang="en-US" i="1" dirty="0"/>
              <a:t>” are mapped to the specific Inheres in and Direct site concepts as shown below. Is plasma considered to be the “true” source for all </a:t>
            </a:r>
            <a:r>
              <a:rPr lang="en-US" i="1" dirty="0" err="1"/>
              <a:t>analytes</a:t>
            </a:r>
            <a:r>
              <a:rPr lang="en-US" i="1" dirty="0"/>
              <a:t> found in serum or plasma? Some </a:t>
            </a:r>
            <a:r>
              <a:rPr lang="en-US" i="1" dirty="0" err="1"/>
              <a:t>analytes</a:t>
            </a:r>
            <a:r>
              <a:rPr lang="en-US" i="1" dirty="0"/>
              <a:t>, such as electrolytes, are best measured in serum, so why would the Inheres in attribute be plasma</a:t>
            </a:r>
            <a:r>
              <a:rPr lang="en-US" i="1" dirty="0" smtClean="0"/>
              <a:t>?”</a:t>
            </a:r>
            <a:endParaRPr lang="en-CA" i="1" dirty="0"/>
          </a:p>
          <a:p>
            <a:pPr lvl="1"/>
            <a:r>
              <a:rPr lang="en-US" i="1" dirty="0" err="1" smtClean="0"/>
              <a:t>Ser</a:t>
            </a:r>
            <a:r>
              <a:rPr lang="en-US" i="1" dirty="0"/>
              <a:t>: </a:t>
            </a:r>
            <a:endParaRPr lang="en-US" i="1" dirty="0" smtClean="0"/>
          </a:p>
          <a:p>
            <a:pPr lvl="2"/>
            <a:r>
              <a:rPr lang="en-US" i="1" dirty="0" smtClean="0"/>
              <a:t>Inheres </a:t>
            </a:r>
            <a:r>
              <a:rPr lang="en-US" i="1" dirty="0"/>
              <a:t>in – Plasma (substance) | </a:t>
            </a:r>
            <a:r>
              <a:rPr lang="en-US" i="1" dirty="0" smtClean="0"/>
              <a:t>50863008</a:t>
            </a:r>
            <a:endParaRPr lang="en-US" i="1" dirty="0"/>
          </a:p>
          <a:p>
            <a:pPr lvl="2"/>
            <a:r>
              <a:rPr lang="en-US" i="1" dirty="0" smtClean="0"/>
              <a:t>Direct </a:t>
            </a:r>
            <a:r>
              <a:rPr lang="en-US" i="1" dirty="0"/>
              <a:t>site – Serum specimen (specimen) | 119364003</a:t>
            </a:r>
            <a:endParaRPr lang="en-CA" i="1" dirty="0"/>
          </a:p>
          <a:p>
            <a:pPr lvl="1"/>
            <a:r>
              <a:rPr lang="en-US" i="1" dirty="0" err="1"/>
              <a:t>Ser</a:t>
            </a:r>
            <a:r>
              <a:rPr lang="en-US" i="1" dirty="0"/>
              <a:t>/</a:t>
            </a:r>
            <a:r>
              <a:rPr lang="en-US" i="1" dirty="0" err="1"/>
              <a:t>Plas</a:t>
            </a:r>
            <a:r>
              <a:rPr lang="en-US" i="1" dirty="0"/>
              <a:t>:	</a:t>
            </a:r>
            <a:endParaRPr lang="en-US" i="1" dirty="0" smtClean="0"/>
          </a:p>
          <a:p>
            <a:pPr lvl="2"/>
            <a:r>
              <a:rPr lang="en-US" i="1" dirty="0" smtClean="0"/>
              <a:t>Inheres </a:t>
            </a:r>
            <a:r>
              <a:rPr lang="en-US" i="1" dirty="0"/>
              <a:t>in – Plasma (substance) | </a:t>
            </a:r>
            <a:r>
              <a:rPr lang="en-US" i="1" dirty="0" smtClean="0"/>
              <a:t>50863008</a:t>
            </a:r>
            <a:endParaRPr lang="en-CA" i="1" dirty="0"/>
          </a:p>
          <a:p>
            <a:pPr lvl="2"/>
            <a:r>
              <a:rPr lang="en-US" i="1" dirty="0" smtClean="0"/>
              <a:t>Direct </a:t>
            </a:r>
            <a:r>
              <a:rPr lang="en-US" i="1" dirty="0"/>
              <a:t>site - Acellular blood (serum or plasma) specimen (specimen) | 122592007</a:t>
            </a:r>
            <a:endParaRPr lang="en-CA" i="1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Direct site vs. Inheres In</a:t>
            </a:r>
          </a:p>
        </p:txBody>
      </p:sp>
    </p:spTree>
    <p:extLst>
      <p:ext uri="{BB962C8B-B14F-4D97-AF65-F5344CB8AC3E}">
        <p14:creationId xmlns:p14="http://schemas.microsoft.com/office/powerpoint/2010/main" val="272256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>
                <a:solidFill>
                  <a:srgbClr val="0050A0"/>
                </a:solidFill>
              </a:rPr>
              <a:t>IHTSDO </a:t>
            </a:r>
            <a:r>
              <a:rPr lang="en-US" dirty="0">
                <a:solidFill>
                  <a:srgbClr val="0050A0"/>
                </a:solidFill>
              </a:rPr>
              <a:t>Project Team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CA" sz="2400" dirty="0" smtClean="0">
                <a:solidFill>
                  <a:srgbClr val="FF0000"/>
                </a:solidFill>
                <a:hlinkClick r:id="rId2"/>
              </a:rPr>
              <a:t>info@ihtsdo.org</a:t>
            </a:r>
            <a:endParaRPr lang="en-CA" sz="2400" dirty="0" smtClean="0">
              <a:solidFill>
                <a:srgbClr val="FF0000"/>
              </a:solidFill>
            </a:endParaRP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Subject: LOINC – SNOMED CT Cooperation Project</a:t>
            </a:r>
            <a:endParaRPr lang="en-US" sz="2400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6892"/>
            <a:ext cx="8229600" cy="4658007"/>
          </a:xfrm>
        </p:spPr>
        <p:txBody>
          <a:bodyPr/>
          <a:lstStyle/>
          <a:p>
            <a:r>
              <a:rPr lang="en-US" sz="2000" dirty="0" smtClean="0"/>
              <a:t>Content</a:t>
            </a:r>
          </a:p>
          <a:p>
            <a:pPr lvl="1"/>
            <a:r>
              <a:rPr lang="en-US" sz="1800" dirty="0" smtClean="0">
                <a:solidFill>
                  <a:srgbClr val="0050A0"/>
                </a:solidFill>
              </a:rPr>
              <a:t>Alpha </a:t>
            </a:r>
            <a:r>
              <a:rPr lang="en-US" sz="1800" dirty="0">
                <a:solidFill>
                  <a:srgbClr val="0050A0"/>
                </a:solidFill>
              </a:rPr>
              <a:t>prototype </a:t>
            </a:r>
            <a:r>
              <a:rPr lang="en-US" sz="1800" dirty="0" smtClean="0">
                <a:solidFill>
                  <a:srgbClr val="0050A0"/>
                </a:solidFill>
              </a:rPr>
              <a:t>files (including OWL file)</a:t>
            </a:r>
            <a:endParaRPr lang="en-US" sz="1800" dirty="0">
              <a:solidFill>
                <a:srgbClr val="0050A0"/>
              </a:solidFill>
            </a:endParaRPr>
          </a:p>
          <a:p>
            <a:pPr lvl="2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>
                <a:solidFill>
                  <a:srgbClr val="0050A0"/>
                </a:solidFill>
                <a:hlinkClick r:id="rId2"/>
              </a:rPr>
              <a:t>https://</a:t>
            </a:r>
            <a:r>
              <a:rPr lang="en-US" sz="1600" dirty="0" smtClean="0">
                <a:solidFill>
                  <a:srgbClr val="0050A0"/>
                </a:solidFill>
                <a:hlinkClick r:id="rId2"/>
              </a:rPr>
              <a:t>csfe.aceworkspace.net/sf/frs/do/viewRelease/projects.snomed_ct_international_releases/frs.3_other_releases.loinc_snomed_alpha_prototype</a:t>
            </a:r>
            <a:endParaRPr lang="en-US" sz="1600" dirty="0" smtClean="0">
              <a:solidFill>
                <a:srgbClr val="0050A0"/>
              </a:solidFill>
            </a:endParaRP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 smtClean="0">
                <a:solidFill>
                  <a:srgbClr val="0050A0"/>
                </a:solidFill>
              </a:rPr>
              <a:t>Technology Preview files (including OWL and Excel </a:t>
            </a:r>
            <a:r>
              <a:rPr lang="en-US" sz="1600" dirty="0" err="1" smtClean="0">
                <a:solidFill>
                  <a:srgbClr val="0050A0"/>
                </a:solidFill>
              </a:rPr>
              <a:t>fileS</a:t>
            </a:r>
            <a:r>
              <a:rPr lang="en-US" sz="1600" dirty="0" smtClean="0">
                <a:solidFill>
                  <a:srgbClr val="0050A0"/>
                </a:solidFill>
              </a:rPr>
              <a:t>)</a:t>
            </a:r>
          </a:p>
          <a:p>
            <a:pPr lvl="2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1600" dirty="0" smtClean="0">
                <a:solidFill>
                  <a:srgbClr val="0050A0"/>
                </a:solidFill>
                <a:hlinkClick r:id="rId3"/>
              </a:rPr>
              <a:t>https</a:t>
            </a:r>
            <a:r>
              <a:rPr lang="en-US" sz="1600" dirty="0">
                <a:solidFill>
                  <a:srgbClr val="0050A0"/>
                </a:solidFill>
                <a:hlinkClick r:id="rId3"/>
              </a:rPr>
              <a:t>://</a:t>
            </a:r>
            <a:r>
              <a:rPr lang="en-US" sz="1600" dirty="0" smtClean="0">
                <a:solidFill>
                  <a:srgbClr val="0050A0"/>
                </a:solidFill>
                <a:hlinkClick r:id="rId3"/>
              </a:rPr>
              <a:t>csfe.aceworkspace.net/sf/frs/do/listReleases/projects.snomed_ct_international_releases/frs.technology_preview_packages</a:t>
            </a:r>
            <a:endParaRPr lang="en-US" sz="1600" dirty="0" smtClean="0">
              <a:solidFill>
                <a:srgbClr val="0050A0"/>
              </a:solidFill>
            </a:endParaRPr>
          </a:p>
          <a:p>
            <a:r>
              <a:rPr lang="en-US" sz="2000" dirty="0"/>
              <a:t>Implementation</a:t>
            </a:r>
          </a:p>
          <a:p>
            <a:pPr lvl="1"/>
            <a:r>
              <a:rPr lang="en-US" sz="1800" dirty="0">
                <a:solidFill>
                  <a:srgbClr val="0050A0"/>
                </a:solidFill>
              </a:rPr>
              <a:t>Horizon and scoping report (Phase 1)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hlinkClick r:id="rId4"/>
              </a:rPr>
              <a:t>https://</a:t>
            </a:r>
            <a:r>
              <a:rPr lang="en-US" sz="1800" dirty="0" smtClean="0">
                <a:solidFill>
                  <a:srgbClr val="FF0000"/>
                </a:solidFill>
                <a:hlinkClick r:id="rId4"/>
              </a:rPr>
              <a:t>csfe.aceworkspace.net/sf/go/doc10329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>
                <a:solidFill>
                  <a:srgbClr val="0050A0"/>
                </a:solidFill>
              </a:rPr>
              <a:t>Draft implementation guidance (Phase 2)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hlinkClick r:id="rId5"/>
              </a:rPr>
              <a:t>https://</a:t>
            </a:r>
            <a:r>
              <a:rPr lang="en-US" sz="1800" dirty="0" smtClean="0">
                <a:solidFill>
                  <a:srgbClr val="FF0000"/>
                </a:solidFill>
                <a:hlinkClick r:id="rId5"/>
              </a:rPr>
              <a:t>csfe.aceworkspace.net/sf/go/doc10699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000" dirty="0"/>
              <a:t>Observables redesign</a:t>
            </a:r>
          </a:p>
          <a:p>
            <a:pPr lvl="2">
              <a:buSzPct val="85000"/>
            </a:pPr>
            <a:r>
              <a:rPr lang="en-US" sz="1800" dirty="0">
                <a:solidFill>
                  <a:srgbClr val="FF0000"/>
                </a:solidFill>
                <a:hlinkClick r:id="rId6"/>
              </a:rPr>
              <a:t>https://</a:t>
            </a:r>
            <a:r>
              <a:rPr lang="en-US" sz="1800" dirty="0" smtClean="0">
                <a:solidFill>
                  <a:srgbClr val="FF0000"/>
                </a:solidFill>
                <a:hlinkClick r:id="rId6"/>
              </a:rPr>
              <a:t>csfe.aceworkspace.net/sf/go/doc12009</a:t>
            </a:r>
            <a:endParaRPr lang="en-US" sz="1800" dirty="0">
              <a:solidFill>
                <a:srgbClr val="FF0000"/>
              </a:solidFill>
            </a:endParaRPr>
          </a:p>
          <a:p>
            <a:pPr>
              <a:buSzPct val="85000"/>
            </a:pPr>
            <a:r>
              <a:rPr lang="en-US" sz="2000" dirty="0"/>
              <a:t>RII – IHTSDO Agreement</a:t>
            </a:r>
          </a:p>
          <a:p>
            <a:pPr lvl="2">
              <a:buSzPct val="85000"/>
            </a:pPr>
            <a:r>
              <a:rPr lang="en-US" sz="1800" dirty="0">
                <a:solidFill>
                  <a:srgbClr val="FF0000"/>
                </a:solidFill>
                <a:hlinkClick r:id="rId7"/>
              </a:rPr>
              <a:t>http://ihtsdo.org/fileadmin/user_upload/Docs_01/About_IHTSDO/Harmonization/Cooperation_Agreement_between_IHTSDO_and_RII_20130817.pdf</a:t>
            </a:r>
            <a:endParaRPr lang="en-US" sz="1800" dirty="0">
              <a:solidFill>
                <a:srgbClr val="FF0000"/>
              </a:solidFill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1800" dirty="0" smtClean="0">
              <a:solidFill>
                <a:srgbClr val="0050A0"/>
              </a:solidFill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9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3"/>
          <p:cNvSpPr txBox="1"/>
          <p:nvPr/>
        </p:nvSpPr>
        <p:spPr>
          <a:xfrm>
            <a:off x="2267584" y="3007677"/>
            <a:ext cx="4988865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2800" dirty="0" smtClean="0">
                <a:solidFill>
                  <a:srgbClr val="21218A"/>
                </a:solidFill>
                <a:latin typeface="Museo 500"/>
              </a:rPr>
              <a:t>QUESTIONS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31295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Internal project team – currently </a:t>
            </a:r>
            <a:r>
              <a:rPr lang="en-US" sz="2000" dirty="0" smtClean="0"/>
              <a:t>7 </a:t>
            </a:r>
            <a:r>
              <a:rPr lang="en-US" sz="2000" dirty="0"/>
              <a:t>individuals</a:t>
            </a:r>
          </a:p>
          <a:p>
            <a:pPr lvl="1"/>
            <a:r>
              <a:rPr lang="en-US" sz="1800" dirty="0">
                <a:latin typeface="+mn-lt"/>
              </a:rPr>
              <a:t>Business Services Executive</a:t>
            </a:r>
            <a:r>
              <a:rPr lang="en-US" sz="1800" dirty="0" smtClean="0">
                <a:latin typeface="+mn-lt"/>
              </a:rPr>
              <a:t>, </a:t>
            </a:r>
            <a:r>
              <a:rPr lang="en-US" sz="1800" dirty="0">
                <a:latin typeface="+mn-lt"/>
              </a:rPr>
              <a:t>Head of </a:t>
            </a:r>
            <a:r>
              <a:rPr lang="en-US" sz="1800" dirty="0" smtClean="0">
                <a:latin typeface="+mn-lt"/>
              </a:rPr>
              <a:t>Education, </a:t>
            </a:r>
            <a:r>
              <a:rPr lang="en-US" sz="1800" dirty="0" smtClean="0">
                <a:latin typeface="+mn-lt"/>
                <a:cs typeface="Museo 300"/>
              </a:rPr>
              <a:t>Release </a:t>
            </a:r>
            <a:r>
              <a:rPr lang="en-US" sz="1800" dirty="0">
                <a:latin typeface="+mn-lt"/>
                <a:cs typeface="Museo 300"/>
              </a:rPr>
              <a:t>Manager, </a:t>
            </a:r>
            <a:r>
              <a:rPr lang="en-US" sz="1800" dirty="0">
                <a:latin typeface="+mn-lt"/>
              </a:rPr>
              <a:t>Digital Product </a:t>
            </a:r>
            <a:r>
              <a:rPr lang="en-US" sz="1800" dirty="0" smtClean="0">
                <a:latin typeface="+mn-lt"/>
              </a:rPr>
              <a:t>Architect, </a:t>
            </a:r>
            <a:r>
              <a:rPr lang="en-US" sz="1800" dirty="0" smtClean="0">
                <a:latin typeface="+mn-lt"/>
                <a:cs typeface="Museo 300"/>
              </a:rPr>
              <a:t>Head of Terminology, </a:t>
            </a:r>
            <a:r>
              <a:rPr lang="en-US" sz="1800" dirty="0" smtClean="0">
                <a:latin typeface="+mn-lt"/>
              </a:rPr>
              <a:t>Terminologists</a:t>
            </a:r>
            <a:endParaRPr lang="en-US" sz="1800" dirty="0">
              <a:latin typeface="+mn-lt"/>
            </a:endParaRPr>
          </a:p>
          <a:p>
            <a:r>
              <a:rPr lang="en-US" sz="2000" dirty="0" smtClean="0"/>
              <a:t>LOINC project team contacts</a:t>
            </a:r>
          </a:p>
          <a:p>
            <a:r>
              <a:rPr lang="en-US" sz="2000" dirty="0" smtClean="0"/>
              <a:t>Executive </a:t>
            </a:r>
            <a:r>
              <a:rPr lang="en-US" sz="2000" dirty="0"/>
              <a:t>Policy </a:t>
            </a:r>
            <a:r>
              <a:rPr lang="en-US" sz="2000" dirty="0" smtClean="0"/>
              <a:t>Group (3 from RII and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3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from IHTSDO)</a:t>
            </a:r>
            <a:endParaRPr lang="en-US" sz="2000" dirty="0"/>
          </a:p>
          <a:p>
            <a:r>
              <a:rPr lang="en-US" sz="2000" dirty="0"/>
              <a:t>Observable and Investigation Model Project</a:t>
            </a:r>
          </a:p>
          <a:p>
            <a:pPr lvl="1"/>
            <a:r>
              <a:rPr lang="en-US" sz="1600" dirty="0"/>
              <a:t>Subproject on </a:t>
            </a:r>
            <a:r>
              <a:rPr lang="en-US" sz="1600" dirty="0" err="1"/>
              <a:t>CollabNet</a:t>
            </a:r>
            <a:r>
              <a:rPr lang="en-US" sz="1600" dirty="0"/>
              <a:t> (</a:t>
            </a:r>
            <a:r>
              <a:rPr lang="en-US" sz="1400" dirty="0"/>
              <a:t>those interested in participating contact SSA or FAS)</a:t>
            </a:r>
          </a:p>
          <a:p>
            <a:r>
              <a:rPr lang="en-US" sz="2000" dirty="0"/>
              <a:t>Project groups </a:t>
            </a:r>
            <a:r>
              <a:rPr lang="en-US" sz="2000" dirty="0" smtClean="0"/>
              <a:t>and Special Interest Groups (e.g. Substance Redesign, Organism and Infectious </a:t>
            </a:r>
            <a:r>
              <a:rPr lang="en-US" sz="2000" dirty="0"/>
              <a:t>Redesign, IPaLM SIG 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External collaborators:</a:t>
            </a:r>
          </a:p>
          <a:p>
            <a:pPr lvl="1"/>
            <a:r>
              <a:rPr lang="en-US" sz="1800" dirty="0"/>
              <a:t>Kaiser </a:t>
            </a:r>
            <a:r>
              <a:rPr lang="en-US" sz="1800" dirty="0" smtClean="0"/>
              <a:t>Permanente</a:t>
            </a:r>
          </a:p>
          <a:p>
            <a:pPr lvl="1"/>
            <a:r>
              <a:rPr lang="en-US" sz="1800" dirty="0" smtClean="0"/>
              <a:t>US </a:t>
            </a:r>
            <a:r>
              <a:rPr lang="en-US" sz="1800" dirty="0"/>
              <a:t>Veterans </a:t>
            </a:r>
            <a:r>
              <a:rPr lang="en-US" sz="1800" dirty="0" smtClean="0"/>
              <a:t>Administration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of individuals and groups</a:t>
            </a:r>
          </a:p>
        </p:txBody>
      </p:sp>
    </p:spTree>
    <p:extLst>
      <p:ext uri="{BB962C8B-B14F-4D97-AF65-F5344CB8AC3E}">
        <p14:creationId xmlns:p14="http://schemas.microsoft.com/office/powerpoint/2010/main" val="36019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/>
              <a:t>Laboratory LOINC</a:t>
            </a:r>
          </a:p>
          <a:p>
            <a:pPr lvl="1"/>
            <a:r>
              <a:rPr lang="en-US" dirty="0"/>
              <a:t>Vital signs</a:t>
            </a:r>
          </a:p>
          <a:p>
            <a:pPr lvl="1"/>
            <a:r>
              <a:rPr lang="en-US" dirty="0" smtClean="0"/>
              <a:t>Physiologic measurements</a:t>
            </a:r>
          </a:p>
          <a:p>
            <a:pPr lvl="1"/>
            <a:r>
              <a:rPr lang="en-US" dirty="0" smtClean="0"/>
              <a:t>Anthropomorphic measurements and evaluations</a:t>
            </a:r>
          </a:p>
          <a:p>
            <a:r>
              <a:rPr lang="en-US" dirty="0" smtClean="0"/>
              <a:t>Phases</a:t>
            </a:r>
          </a:p>
          <a:p>
            <a:pPr lvl="1"/>
            <a:r>
              <a:rPr lang="en-US" dirty="0" smtClean="0"/>
              <a:t>Initial</a:t>
            </a:r>
          </a:p>
          <a:p>
            <a:pPr lvl="2"/>
            <a:r>
              <a:rPr lang="en-US" dirty="0" smtClean="0"/>
              <a:t>Top 2000 lab LOINC tests</a:t>
            </a:r>
          </a:p>
          <a:p>
            <a:pPr lvl="2"/>
            <a:r>
              <a:rPr lang="en-US" dirty="0" smtClean="0"/>
              <a:t>Microbiology</a:t>
            </a:r>
          </a:p>
          <a:p>
            <a:pPr lvl="2"/>
            <a:r>
              <a:rPr lang="en-US" dirty="0" smtClean="0"/>
              <a:t>Chemistry</a:t>
            </a:r>
          </a:p>
          <a:p>
            <a:pPr lvl="2"/>
            <a:r>
              <a:rPr lang="en-US" dirty="0" smtClean="0"/>
              <a:t>Vital signs</a:t>
            </a:r>
          </a:p>
          <a:p>
            <a:pPr lvl="1"/>
            <a:r>
              <a:rPr lang="en-US" dirty="0" smtClean="0"/>
              <a:t>Subsequent</a:t>
            </a:r>
          </a:p>
          <a:p>
            <a:pPr lvl="2"/>
            <a:r>
              <a:rPr lang="en-US" dirty="0" smtClean="0"/>
              <a:t>Remainder of lab LOINC</a:t>
            </a:r>
          </a:p>
          <a:p>
            <a:pPr lvl="2"/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 bwMode="auto">
          <a:xfrm>
            <a:off x="5399071" y="5591624"/>
            <a:ext cx="3086991" cy="25719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504022" y="2943898"/>
            <a:ext cx="6979905" cy="1696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84842" y="1380371"/>
            <a:ext cx="7796948" cy="21189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 bwMode="auto">
          <a:xfrm rot="5400000">
            <a:off x="-1539738" y="3608955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auto">
          <a:xfrm>
            <a:off x="82416" y="918943"/>
            <a:ext cx="523220" cy="122565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parts 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to SNOMED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-2074069" y="3548857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Notched Right Arrow 18"/>
          <p:cNvSpPr/>
          <p:nvPr/>
        </p:nvSpPr>
        <p:spPr>
          <a:xfrm>
            <a:off x="705492" y="6386168"/>
            <a:ext cx="8072094" cy="57150"/>
          </a:xfrm>
          <a:prstGeom prst="notchedRightArrow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prstMaterial="plastic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/>
          <p:cNvSpPr/>
          <p:nvPr/>
        </p:nvSpPr>
        <p:spPr>
          <a:xfrm>
            <a:off x="605636" y="6560561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Jan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819690" y="6401100"/>
            <a:ext cx="1160463" cy="136144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April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47176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Oval 24"/>
          <p:cNvSpPr/>
          <p:nvPr/>
        </p:nvSpPr>
        <p:spPr>
          <a:xfrm>
            <a:off x="369159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Oval 26"/>
          <p:cNvSpPr/>
          <p:nvPr/>
        </p:nvSpPr>
        <p:spPr>
          <a:xfrm>
            <a:off x="491142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/>
          <p:cNvSpPr/>
          <p:nvPr/>
        </p:nvSpPr>
        <p:spPr>
          <a:xfrm>
            <a:off x="613125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49" name="Oval 2048"/>
          <p:cNvSpPr/>
          <p:nvPr/>
        </p:nvSpPr>
        <p:spPr>
          <a:xfrm>
            <a:off x="7358016" y="6357483"/>
            <a:ext cx="17630" cy="20793"/>
          </a:xfrm>
          <a:custGeom>
            <a:avLst/>
            <a:gdLst>
              <a:gd name="connsiteX0" fmla="*/ 0 w 14287"/>
              <a:gd name="connsiteY0" fmla="*/ 7144 h 14287"/>
              <a:gd name="connsiteX1" fmla="*/ 7144 w 14287"/>
              <a:gd name="connsiteY1" fmla="*/ 0 h 14287"/>
              <a:gd name="connsiteX2" fmla="*/ 14288 w 14287"/>
              <a:gd name="connsiteY2" fmla="*/ 7144 h 14287"/>
              <a:gd name="connsiteX3" fmla="*/ 7144 w 14287"/>
              <a:gd name="connsiteY3" fmla="*/ 14288 h 14287"/>
              <a:gd name="connsiteX4" fmla="*/ 0 w 14287"/>
              <a:gd name="connsiteY4" fmla="*/ 7144 h 14287"/>
              <a:gd name="connsiteX0" fmla="*/ 0 w 24556"/>
              <a:gd name="connsiteY0" fmla="*/ 13153 h 20297"/>
              <a:gd name="connsiteX1" fmla="*/ 24496 w 24556"/>
              <a:gd name="connsiteY1" fmla="*/ 185 h 20297"/>
              <a:gd name="connsiteX2" fmla="*/ 7144 w 24556"/>
              <a:gd name="connsiteY2" fmla="*/ 6009 h 20297"/>
              <a:gd name="connsiteX3" fmla="*/ 14288 w 24556"/>
              <a:gd name="connsiteY3" fmla="*/ 13153 h 20297"/>
              <a:gd name="connsiteX4" fmla="*/ 7144 w 24556"/>
              <a:gd name="connsiteY4" fmla="*/ 20297 h 20297"/>
              <a:gd name="connsiteX5" fmla="*/ 0 w 24556"/>
              <a:gd name="connsiteY5" fmla="*/ 13153 h 20297"/>
              <a:gd name="connsiteX0" fmla="*/ 218 w 17630"/>
              <a:gd name="connsiteY0" fmla="*/ 20297 h 20793"/>
              <a:gd name="connsiteX1" fmla="*/ 17570 w 17630"/>
              <a:gd name="connsiteY1" fmla="*/ 185 h 20793"/>
              <a:gd name="connsiteX2" fmla="*/ 218 w 17630"/>
              <a:gd name="connsiteY2" fmla="*/ 6009 h 20793"/>
              <a:gd name="connsiteX3" fmla="*/ 7362 w 17630"/>
              <a:gd name="connsiteY3" fmla="*/ 13153 h 20793"/>
              <a:gd name="connsiteX4" fmla="*/ 218 w 17630"/>
              <a:gd name="connsiteY4" fmla="*/ 20297 h 2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0" h="20793">
                <a:moveTo>
                  <a:pt x="218" y="20297"/>
                </a:moveTo>
                <a:cubicBezTo>
                  <a:pt x="1919" y="18136"/>
                  <a:pt x="17570" y="2566"/>
                  <a:pt x="17570" y="185"/>
                </a:cubicBezTo>
                <a:cubicBezTo>
                  <a:pt x="18761" y="-1006"/>
                  <a:pt x="1919" y="3848"/>
                  <a:pt x="218" y="6009"/>
                </a:cubicBezTo>
                <a:cubicBezTo>
                  <a:pt x="-1483" y="8170"/>
                  <a:pt x="7362" y="9207"/>
                  <a:pt x="7362" y="13153"/>
                </a:cubicBezTo>
                <a:cubicBezTo>
                  <a:pt x="7362" y="17099"/>
                  <a:pt x="-1483" y="22458"/>
                  <a:pt x="218" y="20297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 bwMode="auto">
          <a:xfrm>
            <a:off x="-2222" y="2313402"/>
            <a:ext cx="692497" cy="128977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codes 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o SNOMED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expressions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 flipH="1">
            <a:off x="61913" y="2187370"/>
            <a:ext cx="614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flipH="1">
            <a:off x="17524" y="828383"/>
            <a:ext cx="6096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04" name="TextBox 50"/>
          <p:cNvSpPr txBox="1">
            <a:spLocks noChangeArrowheads="1"/>
          </p:cNvSpPr>
          <p:nvPr/>
        </p:nvSpPr>
        <p:spPr bwMode="auto">
          <a:xfrm>
            <a:off x="3766476" y="105894"/>
            <a:ext cx="17459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Museo 500"/>
              </a:rPr>
              <a:t>Roadmap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Museo 500"/>
              <a:ea typeface="ＭＳ Ｐゴシック" panose="020B0600070205080204" pitchFamily="34" charset="-128"/>
            </a:endParaRPr>
          </a:p>
        </p:txBody>
      </p:sp>
      <p:grpSp>
        <p:nvGrpSpPr>
          <p:cNvPr id="36909" name="Group 2"/>
          <p:cNvGrpSpPr>
            <a:grpSpLocks/>
          </p:cNvGrpSpPr>
          <p:nvPr/>
        </p:nvGrpSpPr>
        <p:grpSpPr bwMode="auto">
          <a:xfrm>
            <a:off x="6908802" y="113746"/>
            <a:ext cx="2242861" cy="1265215"/>
            <a:chOff x="7500168" y="110404"/>
            <a:chExt cx="1415194" cy="1288427"/>
          </a:xfrm>
        </p:grpSpPr>
        <p:sp>
          <p:nvSpPr>
            <p:cNvPr id="36926" name="TextBox 69"/>
            <p:cNvSpPr txBox="1">
              <a:spLocks noChangeArrowheads="1"/>
            </p:cNvSpPr>
            <p:nvPr/>
          </p:nvSpPr>
          <p:spPr bwMode="auto">
            <a:xfrm>
              <a:off x="7914774" y="376307"/>
              <a:ext cx="1000588" cy="5056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ea typeface="ＭＳ Ｐゴシック" panose="020B0600070205080204" pitchFamily="34" charset="-128"/>
                </a:rPr>
                <a:t>Technology  Preview release</a:t>
              </a:r>
              <a:endParaRPr lang="en-US" sz="1400" dirty="0">
                <a:solidFill>
                  <a:srgbClr val="000000"/>
                </a:solidFill>
                <a:ea typeface="ＭＳ Ｐゴシック" panose="020B0600070205080204" pitchFamily="34" charset="-128"/>
              </a:endParaRPr>
            </a:p>
          </p:txBody>
        </p:sp>
        <p:grpSp>
          <p:nvGrpSpPr>
            <p:cNvPr id="36927" name="Group 1"/>
            <p:cNvGrpSpPr>
              <a:grpSpLocks/>
            </p:cNvGrpSpPr>
            <p:nvPr/>
          </p:nvGrpSpPr>
          <p:grpSpPr bwMode="auto">
            <a:xfrm>
              <a:off x="7500168" y="110404"/>
              <a:ext cx="1386862" cy="1288427"/>
              <a:chOff x="7004663" y="69848"/>
              <a:chExt cx="1386862" cy="1288427"/>
            </a:xfrm>
          </p:grpSpPr>
          <p:sp>
            <p:nvSpPr>
              <p:cNvPr id="89" name="5-Point Star 88"/>
              <p:cNvSpPr/>
              <p:nvPr/>
            </p:nvSpPr>
            <p:spPr bwMode="auto">
              <a:xfrm>
                <a:off x="7238922" y="950253"/>
                <a:ext cx="116539" cy="157769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0" name="TextBox 89"/>
              <p:cNvSpPr txBox="1">
                <a:spLocks noChangeArrowheads="1"/>
              </p:cNvSpPr>
              <p:nvPr/>
            </p:nvSpPr>
            <p:spPr bwMode="auto">
              <a:xfrm>
                <a:off x="7348566" y="825456"/>
                <a:ext cx="1042959" cy="532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Candidate baseline</a:t>
                </a:r>
                <a:b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</a:b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 release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0" name="7-Point Star 89"/>
              <p:cNvSpPr/>
              <p:nvPr/>
            </p:nvSpPr>
            <p:spPr bwMode="auto">
              <a:xfrm>
                <a:off x="7223186" y="113566"/>
                <a:ext cx="137649" cy="192994"/>
              </a:xfrm>
              <a:prstGeom prst="star7">
                <a:avLst/>
              </a:prstGeom>
              <a:noFill/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2" name="TextBox 69"/>
              <p:cNvSpPr txBox="1">
                <a:spLocks noChangeArrowheads="1"/>
              </p:cNvSpPr>
              <p:nvPr/>
            </p:nvSpPr>
            <p:spPr bwMode="auto">
              <a:xfrm>
                <a:off x="7467490" y="69848"/>
                <a:ext cx="861969" cy="3077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Alpha release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 bwMode="auto">
              <a:xfrm>
                <a:off x="7004663" y="69850"/>
                <a:ext cx="1386862" cy="1267209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118" name="Straight Connector 117"/>
          <p:cNvCxnSpPr/>
          <p:nvPr/>
        </p:nvCxnSpPr>
        <p:spPr bwMode="auto">
          <a:xfrm flipH="1">
            <a:off x="48235" y="5040107"/>
            <a:ext cx="6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 bwMode="auto">
          <a:xfrm flipH="1">
            <a:off x="120650" y="3657679"/>
            <a:ext cx="565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 bwMode="auto">
          <a:xfrm flipH="1">
            <a:off x="68217" y="6402793"/>
            <a:ext cx="5461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reeform 109"/>
          <p:cNvSpPr/>
          <p:nvPr/>
        </p:nvSpPr>
        <p:spPr>
          <a:xfrm>
            <a:off x="7885113" y="652387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July 2016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30" name="Freeform 129"/>
          <p:cNvSpPr/>
          <p:nvPr/>
        </p:nvSpPr>
        <p:spPr>
          <a:xfrm>
            <a:off x="3331779" y="656907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October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cxnSp>
        <p:nvCxnSpPr>
          <p:cNvPr id="61" name="Straight Connector 60"/>
          <p:cNvCxnSpPr>
            <a:stCxn id="75" idx="0"/>
          </p:cNvCxnSpPr>
          <p:nvPr/>
        </p:nvCxnSpPr>
        <p:spPr bwMode="auto">
          <a:xfrm flipH="1">
            <a:off x="8486063" y="1410913"/>
            <a:ext cx="12077" cy="5031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-Point Star 54"/>
          <p:cNvSpPr/>
          <p:nvPr/>
        </p:nvSpPr>
        <p:spPr bwMode="auto">
          <a:xfrm>
            <a:off x="7271757" y="542810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2995" y="4016913"/>
            <a:ext cx="692497" cy="77521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Develop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d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istribution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format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-80606" y="5047254"/>
            <a:ext cx="692497" cy="1364444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 eaLnBrk="0" hangingPunct="0">
              <a:defRPr/>
            </a:pPr>
            <a:r>
              <a:rPr lang="en-CA" sz="11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LOINC Answer sets mapped to SNOMED codes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1504022" y="4293343"/>
            <a:ext cx="6977770" cy="23282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48349" y="879429"/>
            <a:ext cx="219379" cy="5500687"/>
            <a:chOff x="2811328" y="879429"/>
            <a:chExt cx="219379" cy="5500687"/>
          </a:xfrm>
        </p:grpSpPr>
        <p:cxnSp>
          <p:nvCxnSpPr>
            <p:cNvPr id="56" name="Straight Connector 55"/>
            <p:cNvCxnSpPr/>
            <p:nvPr/>
          </p:nvCxnSpPr>
          <p:spPr bwMode="auto">
            <a:xfrm rot="5400000">
              <a:off x="238022" y="3629773"/>
              <a:ext cx="55006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7-Point Star 68"/>
            <p:cNvSpPr/>
            <p:nvPr/>
          </p:nvSpPr>
          <p:spPr bwMode="auto">
            <a:xfrm>
              <a:off x="2811328" y="4306168"/>
              <a:ext cx="208943" cy="192994"/>
            </a:xfrm>
            <a:prstGeom prst="star7">
              <a:avLst/>
            </a:prstGeom>
            <a:solidFill>
              <a:schemeClr val="accent5"/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4" name="7-Point Star 53"/>
            <p:cNvSpPr/>
            <p:nvPr/>
          </p:nvSpPr>
          <p:spPr bwMode="auto">
            <a:xfrm>
              <a:off x="2844970" y="1361238"/>
              <a:ext cx="185737" cy="193999"/>
            </a:xfrm>
            <a:prstGeom prst="star7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1" name="7-Point Star 70"/>
            <p:cNvSpPr/>
            <p:nvPr/>
          </p:nvSpPr>
          <p:spPr bwMode="auto">
            <a:xfrm>
              <a:off x="2816095" y="2901438"/>
              <a:ext cx="195428" cy="192994"/>
            </a:xfrm>
            <a:prstGeom prst="star7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75" name="5-Point Star 74"/>
          <p:cNvSpPr/>
          <p:nvPr/>
        </p:nvSpPr>
        <p:spPr bwMode="auto">
          <a:xfrm>
            <a:off x="8409906" y="141091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5-Point Star 75"/>
          <p:cNvSpPr/>
          <p:nvPr/>
        </p:nvSpPr>
        <p:spPr bwMode="auto">
          <a:xfrm>
            <a:off x="8379081" y="2871157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5-Point Star 76"/>
          <p:cNvSpPr/>
          <p:nvPr/>
        </p:nvSpPr>
        <p:spPr bwMode="auto">
          <a:xfrm>
            <a:off x="8393733" y="429334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7940" y="853563"/>
            <a:ext cx="184797" cy="5536324"/>
            <a:chOff x="4637123" y="871371"/>
            <a:chExt cx="184797" cy="5536324"/>
          </a:xfrm>
        </p:grpSpPr>
        <p:sp>
          <p:nvSpPr>
            <p:cNvPr id="60" name="5-Point Star 59"/>
            <p:cNvSpPr/>
            <p:nvPr/>
          </p:nvSpPr>
          <p:spPr bwMode="auto">
            <a:xfrm>
              <a:off x="4637123" y="139538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4821920" y="871371"/>
              <a:ext cx="0" cy="55363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5-Point Star 72"/>
            <p:cNvSpPr/>
            <p:nvPr/>
          </p:nvSpPr>
          <p:spPr bwMode="auto">
            <a:xfrm>
              <a:off x="4660550" y="4332059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9" name="5-Point Star 58"/>
            <p:cNvSpPr/>
            <p:nvPr/>
          </p:nvSpPr>
          <p:spPr bwMode="auto">
            <a:xfrm>
              <a:off x="4637142" y="2949030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78" name="Up Arrow 2"/>
          <p:cNvSpPr>
            <a:spLocks noChangeArrowheads="1"/>
          </p:cNvSpPr>
          <p:nvPr/>
        </p:nvSpPr>
        <p:spPr bwMode="auto">
          <a:xfrm rot="10800000">
            <a:off x="5208456" y="5978955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" name="Up Arrow 2"/>
          <p:cNvSpPr>
            <a:spLocks noChangeArrowheads="1"/>
          </p:cNvSpPr>
          <p:nvPr/>
        </p:nvSpPr>
        <p:spPr bwMode="auto">
          <a:xfrm rot="10800000">
            <a:off x="3379886" y="5947420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" name="Up Arrow 2"/>
          <p:cNvSpPr>
            <a:spLocks noChangeArrowheads="1"/>
          </p:cNvSpPr>
          <p:nvPr/>
        </p:nvSpPr>
        <p:spPr bwMode="auto">
          <a:xfrm rot="10800000">
            <a:off x="1949638" y="5958582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80575" y="735936"/>
            <a:ext cx="215953" cy="5613959"/>
            <a:chOff x="6662403" y="772093"/>
            <a:chExt cx="215953" cy="5613959"/>
          </a:xfrm>
        </p:grpSpPr>
        <p:sp>
          <p:nvSpPr>
            <p:cNvPr id="58" name="5-Point Star 57"/>
            <p:cNvSpPr/>
            <p:nvPr/>
          </p:nvSpPr>
          <p:spPr bwMode="auto">
            <a:xfrm>
              <a:off x="6719192" y="1407323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2" name="5-Point Star 71"/>
            <p:cNvSpPr/>
            <p:nvPr/>
          </p:nvSpPr>
          <p:spPr bwMode="auto">
            <a:xfrm>
              <a:off x="6735481" y="2918307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4" name="5-Point Star 73"/>
            <p:cNvSpPr/>
            <p:nvPr/>
          </p:nvSpPr>
          <p:spPr bwMode="auto">
            <a:xfrm>
              <a:off x="6726216" y="430506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 bwMode="auto">
            <a:xfrm>
              <a:off x="6662403" y="772093"/>
              <a:ext cx="0" cy="561395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Freeform 82"/>
          <p:cNvSpPr/>
          <p:nvPr/>
        </p:nvSpPr>
        <p:spPr>
          <a:xfrm>
            <a:off x="5017711" y="6400014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September 2015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84" name="Up Arrow 2"/>
          <p:cNvSpPr>
            <a:spLocks noChangeArrowheads="1"/>
          </p:cNvSpPr>
          <p:nvPr/>
        </p:nvSpPr>
        <p:spPr bwMode="auto">
          <a:xfrm rot="10800000">
            <a:off x="7137708" y="5942873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833521" y="735937"/>
            <a:ext cx="215953" cy="5613959"/>
            <a:chOff x="6662403" y="772093"/>
            <a:chExt cx="215953" cy="5613959"/>
          </a:xfrm>
        </p:grpSpPr>
        <p:sp>
          <p:nvSpPr>
            <p:cNvPr id="81" name="5-Point Star 80"/>
            <p:cNvSpPr/>
            <p:nvPr/>
          </p:nvSpPr>
          <p:spPr bwMode="auto">
            <a:xfrm>
              <a:off x="6719192" y="1407323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82" name="5-Point Star 81"/>
            <p:cNvSpPr/>
            <p:nvPr/>
          </p:nvSpPr>
          <p:spPr bwMode="auto">
            <a:xfrm>
              <a:off x="6735481" y="2918307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86" name="5-Point Star 85"/>
            <p:cNvSpPr/>
            <p:nvPr/>
          </p:nvSpPr>
          <p:spPr bwMode="auto">
            <a:xfrm>
              <a:off x="6726216" y="430506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>
              <a:off x="6662403" y="772093"/>
              <a:ext cx="0" cy="561395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Freeform 87"/>
          <p:cNvSpPr/>
          <p:nvPr/>
        </p:nvSpPr>
        <p:spPr>
          <a:xfrm>
            <a:off x="6378889" y="654220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January 2016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27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Collaboration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Invite </a:t>
            </a:r>
            <a:r>
              <a:rPr lang="en-US" sz="1800" dirty="0"/>
              <a:t>participation by stakeholders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Regular meetings (internal group; </a:t>
            </a:r>
            <a:r>
              <a:rPr lang="en-US" sz="1800" dirty="0" smtClean="0"/>
              <a:t>EPG; KP)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Ensure approach works with </a:t>
            </a:r>
            <a:r>
              <a:rPr lang="en-US" sz="1800" dirty="0" smtClean="0"/>
              <a:t>concurrent projects </a:t>
            </a:r>
            <a:r>
              <a:rPr lang="en-US" sz="1800" dirty="0"/>
              <a:t>(e.g. Substance Redesign, </a:t>
            </a:r>
            <a:r>
              <a:rPr lang="en-US" sz="1800" dirty="0" smtClean="0"/>
              <a:t>Vital </a:t>
            </a:r>
            <a:r>
              <a:rPr lang="en-US" sz="1800" dirty="0"/>
              <a:t>signs)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Publicize work and progress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Content development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Add and update </a:t>
            </a:r>
            <a:r>
              <a:rPr lang="en-US" sz="1800" dirty="0"/>
              <a:t>content to SNOMED </a:t>
            </a:r>
            <a:r>
              <a:rPr lang="en-US" sz="1800" dirty="0" smtClean="0"/>
              <a:t>CT to </a:t>
            </a:r>
            <a:r>
              <a:rPr lang="en-US" sz="1800" dirty="0"/>
              <a:t>complete the LOINC Parts map </a:t>
            </a:r>
            <a:r>
              <a:rPr lang="en-US" sz="1800" dirty="0" smtClean="0"/>
              <a:t>(techniques, substances, etc.)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Determine the best approach for handling complex concepts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Create documentation of process and outcomes </a:t>
            </a:r>
            <a:endParaRPr lang="en-US" sz="18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Create and deliver alpha release and Technology </a:t>
            </a:r>
            <a:r>
              <a:rPr lang="en-US" sz="1800" dirty="0" smtClean="0"/>
              <a:t>Previews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 smtClean="0"/>
              <a:t>Test and obtain feedback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Document </a:t>
            </a:r>
            <a:r>
              <a:rPr lang="en-US" sz="1800" dirty="0"/>
              <a:t>and test the Observables model (including description logic)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Document </a:t>
            </a:r>
            <a:r>
              <a:rPr lang="en-US" sz="1800" dirty="0"/>
              <a:t>the quality test </a:t>
            </a:r>
            <a:r>
              <a:rPr lang="en-US" sz="1800" dirty="0" smtClean="0"/>
              <a:t>plan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Review feedback on releases from stakeholders</a:t>
            </a:r>
            <a:endParaRPr lang="en-US" sz="1800" dirty="0"/>
          </a:p>
          <a:p>
            <a:pPr marL="12954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phase objectives</a:t>
            </a:r>
          </a:p>
        </p:txBody>
      </p:sp>
    </p:spTree>
    <p:extLst>
      <p:ext uri="{BB962C8B-B14F-4D97-AF65-F5344CB8AC3E}">
        <p14:creationId xmlns:p14="http://schemas.microsoft.com/office/powerpoint/2010/main" val="42341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 smtClean="0"/>
              <a:t>Regenstrief Institute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 smtClean="0"/>
              <a:t>Project groups </a:t>
            </a:r>
            <a:r>
              <a:rPr lang="en-US" sz="2200" dirty="0"/>
              <a:t>(Observable  Redesign </a:t>
            </a:r>
            <a:r>
              <a:rPr lang="en-US" sz="2200" dirty="0" smtClean="0"/>
              <a:t>projects, Substance, Organism), </a:t>
            </a:r>
            <a:r>
              <a:rPr lang="en-US" sz="2200" dirty="0"/>
              <a:t>IPaLM </a:t>
            </a:r>
            <a:r>
              <a:rPr lang="en-US" sz="2200" dirty="0" smtClean="0"/>
              <a:t>SIG</a:t>
            </a:r>
            <a:endParaRPr lang="en-US" sz="2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/>
              <a:t>Regular meetings </a:t>
            </a:r>
            <a:r>
              <a:rPr lang="en-US" sz="2200" dirty="0" smtClean="0"/>
              <a:t>held (internal </a:t>
            </a:r>
            <a:r>
              <a:rPr lang="en-US" sz="2200" dirty="0"/>
              <a:t>group; </a:t>
            </a:r>
            <a:r>
              <a:rPr lang="en-US" sz="2200" dirty="0" smtClean="0"/>
              <a:t>EPG; KP)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 smtClean="0"/>
              <a:t>Posters at  2014 ICBO and SNOMED CT Showcase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 smtClean="0"/>
              <a:t>Presentation at 2015 SNOMED CT EXPO</a:t>
            </a:r>
          </a:p>
          <a:p>
            <a:pPr marL="12954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SNOMED CT concepts added for LOINC Part mapping + metadata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 smtClean="0"/>
              <a:t>Added </a:t>
            </a:r>
            <a:r>
              <a:rPr lang="en-US" sz="1800" dirty="0"/>
              <a:t>1500 new concepts to SNOMED </a:t>
            </a:r>
            <a:r>
              <a:rPr lang="en-US" sz="1800" dirty="0" smtClean="0"/>
              <a:t>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Draft </a:t>
            </a:r>
            <a:r>
              <a:rPr lang="en-US" sz="2000" dirty="0"/>
              <a:t>implementation guidance released July 2014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alpha release released May 2014 with documentation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117 LOINC Terms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000" dirty="0"/>
              <a:t>Development of Technology Preview Structure </a:t>
            </a:r>
            <a:r>
              <a:rPr lang="en-CA" sz="2000" dirty="0" smtClean="0"/>
              <a:t>Process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Technology </a:t>
            </a:r>
            <a:r>
              <a:rPr lang="en-US" sz="2000" dirty="0"/>
              <a:t>Preview released October 2014 with documentation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2100 LOINC Parts in LOINC Part to SNOMED RefSet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9700 LOINC Terms in LOINC Term to Expression </a:t>
            </a:r>
            <a:r>
              <a:rPr lang="en-US" sz="1800" dirty="0" smtClean="0"/>
              <a:t>RefSet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000" dirty="0"/>
              <a:t>Evaluation of the feedback received on the first version of the technology preview regarding release format and content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Second Technology Preview released in September 2015 with documentation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4061 LOINC Parts in LOINC Part to SNOMED CT RefSet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1800" dirty="0"/>
              <a:t>14736 LOINC Terms in LOINC Term to Expression </a:t>
            </a:r>
            <a:r>
              <a:rPr lang="en-US" sz="1800" dirty="0" smtClean="0"/>
              <a:t>RefSet</a:t>
            </a:r>
          </a:p>
          <a:p>
            <a:pPr marL="457200" lvl="1" indent="-457200">
              <a:buClr>
                <a:srgbClr val="0055B0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75% of top 2000 LOINC terms are mapped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Content Development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7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elopmentProjectUpdateTemplate.potx" id="{492404F0-9295-4B7B-AE0D-BF34F0C2A655}" vid="{36E6FB44-522B-4589-BB29-1D8912C2C707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DevelopmentProjectUpdateTemplate</Template>
  <TotalTime>11233</TotalTime>
  <Words>1957</Words>
  <Application>Microsoft Office PowerPoint</Application>
  <PresentationFormat>On-screen Show (4:3)</PresentationFormat>
  <Paragraphs>375</Paragraphs>
  <Slides>38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ＭＳ Ｐゴシック</vt:lpstr>
      <vt:lpstr>Arial</vt:lpstr>
      <vt:lpstr>Calibri</vt:lpstr>
      <vt:lpstr>Museo 300</vt:lpstr>
      <vt:lpstr>Museo 500</vt:lpstr>
      <vt:lpstr>Times New Roman</vt:lpstr>
      <vt:lpstr>Verdana</vt:lpstr>
      <vt:lpstr>Wingdings</vt:lpstr>
      <vt:lpstr>IHTSDO PPT Template 2014</vt:lpstr>
      <vt:lpstr>LOINC – SNOMED CT  Cooperation Project Update</vt:lpstr>
      <vt:lpstr>Background</vt:lpstr>
      <vt:lpstr>Value</vt:lpstr>
      <vt:lpstr>Roles of individuals and groups</vt:lpstr>
      <vt:lpstr>Project scope</vt:lpstr>
      <vt:lpstr>PowerPoint Presentation</vt:lpstr>
      <vt:lpstr>Development phase objectives</vt:lpstr>
      <vt:lpstr>1. Collaboration</vt:lpstr>
      <vt:lpstr>2. Content Development</vt:lpstr>
      <vt:lpstr>3. Test and obtain feedback</vt:lpstr>
      <vt:lpstr>Next steps</vt:lpstr>
      <vt:lpstr>PowerPoint Presentation</vt:lpstr>
      <vt:lpstr>PowerPoint Presentation</vt:lpstr>
      <vt:lpstr>PowerPoint Presentation</vt:lpstr>
      <vt:lpstr>LOINC Term to SNOMED Expression Refset Example – Quality Observable</vt:lpstr>
      <vt:lpstr>LOINC Term to SNOMED Expression Refset Example – Quality Observable</vt:lpstr>
      <vt:lpstr>Challenges in mapping thus far</vt:lpstr>
      <vt:lpstr>LOINC Term to SNOMED Expression Refset Example – Quality Observable</vt:lpstr>
      <vt:lpstr>LOINC Term to SNOMED Expression Refset Example – Quality Observable</vt:lpstr>
      <vt:lpstr>LOINC Term to SNOMED Expression Refset Example – Process Observable</vt:lpstr>
      <vt:lpstr>Release formats</vt:lpstr>
      <vt:lpstr>Sample of LOINC Term – SNOMED Expression Refset file</vt:lpstr>
      <vt:lpstr>Sample of LOINC Part – SNOMED Refset file</vt:lpstr>
      <vt:lpstr>PowerPoint Presentation</vt:lpstr>
      <vt:lpstr>Example of review of OWL file content before classification with reasoner</vt:lpstr>
      <vt:lpstr>Example of review of OWL file content after classification with reasoner (ELK,..)</vt:lpstr>
      <vt:lpstr>OWL file after importing SCT Module and classification with reasoner (ELK,..)</vt:lpstr>
      <vt:lpstr>OWL file after importing SCT Module and classification with reasoner (ELK,..)</vt:lpstr>
      <vt:lpstr>OWL file after importing SCT Module and classification with reasoner (ELK,..)</vt:lpstr>
      <vt:lpstr>PowerPoint Presentation</vt:lpstr>
      <vt:lpstr>Dependency on Observable Model</vt:lpstr>
      <vt:lpstr>Pending questions and dependencies</vt:lpstr>
      <vt:lpstr>Multiple Techniques</vt:lpstr>
      <vt:lpstr>Direct site vs. Inheres In</vt:lpstr>
      <vt:lpstr>Direct site vs. Inheres In</vt:lpstr>
      <vt:lpstr>Contact information</vt:lpstr>
      <vt:lpstr>References</vt:lpstr>
      <vt:lpstr>PowerPoint Presentation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Sue Santamaria</dc:creator>
  <cp:keywords/>
  <dc:description/>
  <cp:lastModifiedBy>Farzaneh</cp:lastModifiedBy>
  <cp:revision>172</cp:revision>
  <dcterms:created xsi:type="dcterms:W3CDTF">2014-09-23T01:03:09Z</dcterms:created>
  <dcterms:modified xsi:type="dcterms:W3CDTF">2015-11-04T14:35:11Z</dcterms:modified>
  <cp:category/>
</cp:coreProperties>
</file>