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2"/>
  </p:notesMasterIdLst>
  <p:sldIdLst>
    <p:sldId id="258" r:id="rId2"/>
    <p:sldId id="269" r:id="rId3"/>
    <p:sldId id="267" r:id="rId4"/>
    <p:sldId id="264" r:id="rId5"/>
    <p:sldId id="272" r:id="rId6"/>
    <p:sldId id="265" r:id="rId7"/>
    <p:sldId id="270" r:id="rId8"/>
    <p:sldId id="271" r:id="rId9"/>
    <p:sldId id="266" r:id="rId10"/>
    <p:sldId id="268" r:id="rId11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>
        <p:scale>
          <a:sx n="85" d="100"/>
          <a:sy n="85" d="100"/>
        </p:scale>
        <p:origin x="-1992" y="-5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Functioning &amp; Activities Update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Penni Hernandez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Creation of a Technical </a:t>
            </a:r>
            <a:r>
              <a:rPr lang="en-US" dirty="0"/>
              <a:t>preview Spring </a:t>
            </a:r>
            <a:r>
              <a:rPr lang="en-US" dirty="0" smtClean="0"/>
              <a:t>2016 (dependent on Observables Model)</a:t>
            </a:r>
          </a:p>
          <a:p>
            <a:r>
              <a:rPr lang="en-US" dirty="0" smtClean="0"/>
              <a:t>Continue Testing/modeling </a:t>
            </a:r>
            <a:r>
              <a:rPr lang="en-US" dirty="0"/>
              <a:t>additional concepts pulled from existing use cases (100? 500?)</a:t>
            </a:r>
          </a:p>
          <a:p>
            <a:pPr lvl="1"/>
            <a:r>
              <a:rPr lang="en-US" sz="2400" dirty="0"/>
              <a:t>Note exceptions as use cases for further analysis</a:t>
            </a:r>
          </a:p>
          <a:p>
            <a:pPr lvl="1"/>
            <a:r>
              <a:rPr lang="en-US" sz="2400" dirty="0"/>
              <a:t>Note necessary extension of domains/</a:t>
            </a:r>
            <a:r>
              <a:rPr lang="en-US" sz="2400" dirty="0" smtClean="0"/>
              <a:t>ranges</a:t>
            </a:r>
          </a:p>
          <a:p>
            <a:r>
              <a:rPr lang="en-US" dirty="0"/>
              <a:t>Sign off from Head of </a:t>
            </a:r>
            <a:r>
              <a:rPr lang="en-US" dirty="0" smtClean="0"/>
              <a:t>Terminology for solution</a:t>
            </a:r>
          </a:p>
          <a:p>
            <a:r>
              <a:rPr lang="en-US" dirty="0" smtClean="0"/>
              <a:t>Write </a:t>
            </a:r>
            <a:r>
              <a:rPr lang="en-US" dirty="0"/>
              <a:t>up </a:t>
            </a:r>
            <a:r>
              <a:rPr lang="en-US" dirty="0" smtClean="0"/>
              <a:t>guidance</a:t>
            </a:r>
          </a:p>
          <a:p>
            <a:r>
              <a:rPr lang="en-US" sz="1600" dirty="0"/>
              <a:t>Functioning</a:t>
            </a:r>
          </a:p>
          <a:p>
            <a:pPr lvl="1"/>
            <a:r>
              <a:rPr lang="en-US" sz="1400" dirty="0"/>
              <a:t>Phase 1 – Restructuring of existing hierarchy and identification and addition of new content (Initial work – January 2016)</a:t>
            </a:r>
          </a:p>
          <a:p>
            <a:pPr lvl="1"/>
            <a:r>
              <a:rPr lang="en-US" sz="1400" dirty="0"/>
              <a:t>Phase 2 - Development, testing and documentation of concept model (June, 2017)</a:t>
            </a:r>
          </a:p>
          <a:p>
            <a:pPr lvl="1"/>
            <a:r>
              <a:rPr lang="en-US" sz="1400" dirty="0"/>
              <a:t>Phase 3 – Implementation of new model to existing functioning content content (July 2018)</a:t>
            </a:r>
          </a:p>
          <a:p>
            <a:endParaRPr lang="en-US" dirty="0"/>
          </a:p>
          <a:p>
            <a:endParaRPr lang="en-US" sz="28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</a:t>
            </a:r>
            <a:r>
              <a:rPr lang="en-US" dirty="0" smtClean="0"/>
              <a:t>for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149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in January 2015</a:t>
            </a:r>
          </a:p>
          <a:p>
            <a:r>
              <a:rPr lang="en-US" dirty="0" smtClean="0"/>
              <a:t>Collected Use Cases to drive requirements – Nutrition, OT, Health Outcomes, US Veterans Administration</a:t>
            </a:r>
          </a:p>
          <a:p>
            <a:r>
              <a:rPr lang="en-US" dirty="0" smtClean="0"/>
              <a:t>Project group meeting every two weeks</a:t>
            </a:r>
          </a:p>
          <a:p>
            <a:r>
              <a:rPr lang="en-US" dirty="0" smtClean="0"/>
              <a:t>Wide coverage of stakeholders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Status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149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Gleaned submitted use case examples</a:t>
            </a:r>
          </a:p>
          <a:p>
            <a:r>
              <a:rPr lang="en-US" dirty="0" smtClean="0"/>
              <a:t>Test</a:t>
            </a:r>
            <a:r>
              <a:rPr lang="en-US" dirty="0"/>
              <a:t>/model </a:t>
            </a:r>
            <a:r>
              <a:rPr lang="en-US" dirty="0" smtClean="0"/>
              <a:t>a handful </a:t>
            </a:r>
            <a:r>
              <a:rPr lang="en-US" dirty="0"/>
              <a:t>concepts pulled from existing use cases </a:t>
            </a:r>
          </a:p>
          <a:p>
            <a:pPr lvl="1"/>
            <a:r>
              <a:rPr lang="en-US" sz="2400" dirty="0" smtClean="0"/>
              <a:t>Note </a:t>
            </a:r>
            <a:r>
              <a:rPr lang="en-US" sz="2400" dirty="0"/>
              <a:t>exceptions as use cases for further analysis</a:t>
            </a:r>
          </a:p>
          <a:p>
            <a:pPr lvl="1"/>
            <a:r>
              <a:rPr lang="en-US" sz="2400" dirty="0"/>
              <a:t>Note necessary extension of domains/ranges</a:t>
            </a:r>
          </a:p>
          <a:p>
            <a:r>
              <a:rPr lang="en-US" dirty="0" smtClean="0"/>
              <a:t>Decision that the Model needed more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Observables Model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149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Observables Modeling</a:t>
            </a:r>
            <a:endParaRPr lang="en-US" dirty="0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746325" y="4819649"/>
            <a:ext cx="1600200" cy="13005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smtClean="0">
                <a:latin typeface="Calibri" charset="0"/>
              </a:rPr>
              <a:t>282097004</a:t>
            </a:r>
          </a:p>
          <a:p>
            <a:pPr algn="ctr"/>
            <a:r>
              <a:rPr lang="en-US" sz="2000" dirty="0" smtClean="0">
                <a:latin typeface="Calibri" charset="0"/>
              </a:rPr>
              <a:t>Ability </a:t>
            </a:r>
            <a:r>
              <a:rPr lang="en-US" sz="2000" dirty="0">
                <a:latin typeface="Calibri" charset="0"/>
              </a:rPr>
              <a:t>to walk </a:t>
            </a:r>
            <a:r>
              <a:rPr lang="en-US" sz="2000" dirty="0" smtClean="0">
                <a:latin typeface="Calibri" charset="0"/>
              </a:rPr>
              <a:t>(</a:t>
            </a:r>
            <a:r>
              <a:rPr lang="en-US" sz="2000" dirty="0">
                <a:latin typeface="Calibri" charset="0"/>
              </a:rPr>
              <a:t>observable entity)</a:t>
            </a:r>
            <a:endParaRPr lang="en-US" dirty="0">
              <a:latin typeface="Calibri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946725" y="3302000"/>
            <a:ext cx="1524000" cy="4889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</a:rPr>
              <a:t>Output of</a:t>
            </a:r>
            <a:endParaRPr lang="en-US" sz="2000" dirty="0">
              <a:solidFill>
                <a:schemeClr val="tx1"/>
              </a:solidFill>
              <a:ea typeface="ＭＳ Ｐゴシック" pitchFamily="-106" charset="-128"/>
            </a:endParaRP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6716879" y="1724176"/>
            <a:ext cx="1600200" cy="17253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smtClean="0">
                <a:latin typeface="Calibri" charset="0"/>
              </a:rPr>
              <a:t>710828008</a:t>
            </a:r>
          </a:p>
          <a:p>
            <a:pPr algn="ctr"/>
            <a:r>
              <a:rPr lang="en-US" sz="2000" dirty="0" smtClean="0">
                <a:latin typeface="Calibri" charset="0"/>
              </a:rPr>
              <a:t>Assessment of ability to walk (procedure)</a:t>
            </a:r>
            <a:endParaRPr lang="en-US" sz="2000" dirty="0">
              <a:latin typeface="Calibri" charset="0"/>
            </a:endParaRPr>
          </a:p>
        </p:txBody>
      </p:sp>
      <p:cxnSp>
        <p:nvCxnSpPr>
          <p:cNvPr id="24" name="AutoShape 18"/>
          <p:cNvCxnSpPr>
            <a:cxnSpLocks noChangeShapeType="1"/>
            <a:stCxn id="22" idx="3"/>
          </p:cNvCxnSpPr>
          <p:nvPr/>
        </p:nvCxnSpPr>
        <p:spPr bwMode="auto">
          <a:xfrm flipV="1">
            <a:off x="5470725" y="2604409"/>
            <a:ext cx="1219200" cy="94206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ounded Rectangle 24"/>
          <p:cNvSpPr/>
          <p:nvPr/>
        </p:nvSpPr>
        <p:spPr>
          <a:xfrm>
            <a:off x="3946725" y="5010150"/>
            <a:ext cx="1524000" cy="45977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  <a:endParaRPr lang="en-US" sz="2000" dirty="0">
              <a:solidFill>
                <a:schemeClr val="tx1"/>
              </a:solidFill>
              <a:ea typeface="ＭＳ Ｐゴシック" pitchFamily="-106" charset="-128"/>
            </a:endParaRPr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6689924" y="4972050"/>
            <a:ext cx="1827591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smtClean="0">
                <a:latin typeface="Calibri" charset="0"/>
              </a:rPr>
              <a:t>Walking (qualifier value)</a:t>
            </a:r>
            <a:endParaRPr lang="en-US" sz="2000" dirty="0">
              <a:latin typeface="Calibri" charset="0"/>
            </a:endParaRPr>
          </a:p>
        </p:txBody>
      </p:sp>
      <p:cxnSp>
        <p:nvCxnSpPr>
          <p:cNvPr id="27" name="AutoShape 18"/>
          <p:cNvCxnSpPr>
            <a:cxnSpLocks noChangeShapeType="1"/>
            <a:stCxn id="25" idx="3"/>
            <a:endCxn id="26" idx="1"/>
          </p:cNvCxnSpPr>
          <p:nvPr/>
        </p:nvCxnSpPr>
        <p:spPr bwMode="auto">
          <a:xfrm>
            <a:off x="5470725" y="5240035"/>
            <a:ext cx="1219199" cy="7491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1"/>
          <p:cNvCxnSpPr>
            <a:cxnSpLocks noChangeShapeType="1"/>
            <a:stCxn id="21" idx="3"/>
            <a:endCxn id="25" idx="1"/>
          </p:cNvCxnSpPr>
          <p:nvPr/>
        </p:nvCxnSpPr>
        <p:spPr bwMode="auto">
          <a:xfrm flipV="1">
            <a:off x="2346525" y="5240035"/>
            <a:ext cx="1600200" cy="22988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727275" y="2895600"/>
            <a:ext cx="1600200" cy="11079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/>
          <a:p>
            <a:pPr algn="ctr"/>
            <a:r>
              <a:rPr lang="en-US" sz="2000" dirty="0" smtClean="0">
                <a:latin typeface="Calibri" charset="0"/>
              </a:rPr>
              <a:t>282144007</a:t>
            </a:r>
          </a:p>
          <a:p>
            <a:pPr algn="ctr"/>
            <a:r>
              <a:rPr lang="en-US" sz="2000" dirty="0" smtClean="0">
                <a:latin typeface="Calibri" charset="0"/>
              </a:rPr>
              <a:t>Able to walk (finding)</a:t>
            </a:r>
            <a:endParaRPr lang="en-US" dirty="0">
              <a:latin typeface="Calibri" charset="0"/>
            </a:endParaRPr>
          </a:p>
        </p:txBody>
      </p:sp>
      <p:cxnSp>
        <p:nvCxnSpPr>
          <p:cNvPr id="30" name="AutoShape 21"/>
          <p:cNvCxnSpPr>
            <a:cxnSpLocks noChangeShapeType="1"/>
            <a:stCxn id="21" idx="3"/>
            <a:endCxn id="22" idx="1"/>
          </p:cNvCxnSpPr>
          <p:nvPr/>
        </p:nvCxnSpPr>
        <p:spPr bwMode="auto">
          <a:xfrm flipV="1">
            <a:off x="2346525" y="3546475"/>
            <a:ext cx="1600200" cy="19234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Rounded Rectangle 30"/>
          <p:cNvSpPr/>
          <p:nvPr/>
        </p:nvSpPr>
        <p:spPr>
          <a:xfrm>
            <a:off x="6728025" y="4191000"/>
            <a:ext cx="1524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observes</a:t>
            </a:r>
          </a:p>
        </p:txBody>
      </p:sp>
      <p:cxnSp>
        <p:nvCxnSpPr>
          <p:cNvPr id="32" name="AutoShape 18"/>
          <p:cNvCxnSpPr>
            <a:cxnSpLocks noChangeShapeType="1"/>
          </p:cNvCxnSpPr>
          <p:nvPr/>
        </p:nvCxnSpPr>
        <p:spPr bwMode="auto">
          <a:xfrm rot="5400000" flipH="1" flipV="1">
            <a:off x="7128075" y="3829050"/>
            <a:ext cx="7254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AutoShape 18"/>
          <p:cNvCxnSpPr>
            <a:cxnSpLocks noChangeShapeType="1"/>
          </p:cNvCxnSpPr>
          <p:nvPr/>
        </p:nvCxnSpPr>
        <p:spPr bwMode="auto">
          <a:xfrm rot="5400000" flipH="1" flipV="1">
            <a:off x="7186813" y="4800600"/>
            <a:ext cx="6080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AutoShape 21"/>
          <p:cNvCxnSpPr>
            <a:cxnSpLocks noChangeShapeType="1"/>
            <a:stCxn id="29" idx="3"/>
            <a:endCxn id="22" idx="1"/>
          </p:cNvCxnSpPr>
          <p:nvPr/>
        </p:nvCxnSpPr>
        <p:spPr bwMode="auto">
          <a:xfrm>
            <a:off x="2327475" y="3449562"/>
            <a:ext cx="1619250" cy="969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AutoShape 21"/>
          <p:cNvCxnSpPr>
            <a:cxnSpLocks noChangeShapeType="1"/>
            <a:stCxn id="29" idx="3"/>
            <a:endCxn id="36" idx="1"/>
          </p:cNvCxnSpPr>
          <p:nvPr/>
        </p:nvCxnSpPr>
        <p:spPr bwMode="auto">
          <a:xfrm>
            <a:off x="2327475" y="3449562"/>
            <a:ext cx="1514474" cy="101176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Rounded Rectangle 35"/>
          <p:cNvSpPr/>
          <p:nvPr/>
        </p:nvSpPr>
        <p:spPr>
          <a:xfrm>
            <a:off x="3841949" y="4175578"/>
            <a:ext cx="1628775" cy="57149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specified by</a:t>
            </a:r>
          </a:p>
        </p:txBody>
      </p:sp>
      <p:cxnSp>
        <p:nvCxnSpPr>
          <p:cNvPr id="37" name="AutoShape 18"/>
          <p:cNvCxnSpPr>
            <a:cxnSpLocks noChangeShapeType="1"/>
            <a:stCxn id="36" idx="3"/>
            <a:endCxn id="26" idx="1"/>
          </p:cNvCxnSpPr>
          <p:nvPr/>
        </p:nvCxnSpPr>
        <p:spPr bwMode="auto">
          <a:xfrm>
            <a:off x="5470724" y="4461328"/>
            <a:ext cx="1219200" cy="85362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59174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49000"/>
            <a:ext cx="6592043" cy="507995"/>
          </a:xfrm>
        </p:spPr>
        <p:txBody>
          <a:bodyPr/>
          <a:lstStyle/>
          <a:p>
            <a:r>
              <a:rPr lang="en-US" b="1" dirty="0"/>
              <a:t>Fully define – Functional observable (observable entity)</a:t>
            </a:r>
          </a:p>
        </p:txBody>
      </p:sp>
      <p:pic>
        <p:nvPicPr>
          <p:cNvPr id="4" name="Picture 3" descr="FunctionalObservF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1624995"/>
            <a:ext cx="7837715" cy="463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42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7900" y="6083304"/>
            <a:ext cx="61664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Unable to use “technique” in current WB</a:t>
            </a:r>
            <a:endParaRPr lang="en-US" dirty="0"/>
          </a:p>
        </p:txBody>
      </p:sp>
      <p:pic>
        <p:nvPicPr>
          <p:cNvPr id="6" name="Picture 5" descr="GoniometricRangeofMovementAnkleJointObservabl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1" y="1653943"/>
            <a:ext cx="4836332" cy="442936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17186" y="732497"/>
            <a:ext cx="6592043" cy="507995"/>
          </a:xfrm>
        </p:spPr>
        <p:txBody>
          <a:bodyPr/>
          <a:lstStyle/>
          <a:p>
            <a:r>
              <a:rPr lang="en-US" b="1" dirty="0"/>
              <a:t>Goniometric range of movement of ankle joint (observable entity)</a:t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149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" charset="0"/>
              </a:rPr>
              <a:t>282144007|Able to walk (finding)</a:t>
            </a:r>
          </a:p>
        </p:txBody>
      </p:sp>
      <p:pic>
        <p:nvPicPr>
          <p:cNvPr id="4" name="Picture 3" descr="AbletoWalkF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85" y="1499809"/>
            <a:ext cx="7680476" cy="490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149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60358"/>
            <a:ext cx="6592043" cy="507995"/>
          </a:xfrm>
        </p:spPr>
        <p:txBody>
          <a:bodyPr/>
          <a:lstStyle/>
          <a:p>
            <a:r>
              <a:rPr lang="en-US" b="1" dirty="0"/>
              <a:t>Ability to walk with assistance (observable entity)</a:t>
            </a:r>
          </a:p>
        </p:txBody>
      </p:sp>
      <p:pic>
        <p:nvPicPr>
          <p:cNvPr id="4" name="Picture 3" descr="AbilitytoWalkwithAssistanceObservabl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874" y="1545407"/>
            <a:ext cx="4838700" cy="44362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7900" y="5981700"/>
            <a:ext cx="7073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Permitted to use “precondition” currently?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24149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/>
              <a:t>only existing concept model</a:t>
            </a:r>
          </a:p>
          <a:p>
            <a:r>
              <a:rPr lang="en-US" dirty="0" smtClean="0"/>
              <a:t>Add </a:t>
            </a:r>
            <a:r>
              <a:rPr lang="en-US" dirty="0"/>
              <a:t>and fully define organizing concepts within a contained area </a:t>
            </a:r>
          </a:p>
          <a:p>
            <a:r>
              <a:rPr lang="en-US" dirty="0"/>
              <a:t>Make sure existing concepts are fully defined noting exceptions as use cases for further analysis</a:t>
            </a:r>
          </a:p>
          <a:p>
            <a:r>
              <a:rPr lang="en-US" dirty="0"/>
              <a:t>Add missing concepts needed to fully define existing </a:t>
            </a:r>
            <a:r>
              <a:rPr lang="en-US" dirty="0" smtClean="0"/>
              <a:t>concepts</a:t>
            </a:r>
          </a:p>
          <a:p>
            <a:r>
              <a:rPr lang="en-US" dirty="0"/>
              <a:t>January 2016 Release changes</a:t>
            </a:r>
          </a:p>
          <a:p>
            <a:pPr lvl="1"/>
            <a:r>
              <a:rPr lang="en-US" sz="2400" dirty="0"/>
              <a:t>Review “pairs” of findings/observable entities</a:t>
            </a:r>
          </a:p>
          <a:p>
            <a:pPr lvl="1"/>
            <a:r>
              <a:rPr lang="en-US" sz="2400" dirty="0"/>
              <a:t>Add missing concepts for a limited set of Functioning concepts: able, not able, difficulty, does, does </a:t>
            </a:r>
            <a:r>
              <a:rPr lang="en-US" sz="2400" dirty="0" smtClean="0"/>
              <a:t>not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2016 Release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14955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_Template_2014 (11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 (11)</Template>
  <TotalTime>127</TotalTime>
  <Words>363</Words>
  <Application>Microsoft Macintosh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IHTSDO_PPT_Template_2014 (11)</vt:lpstr>
      <vt:lpstr>Functioning &amp; Activities Update  </vt:lpstr>
      <vt:lpstr>Project Status </vt:lpstr>
      <vt:lpstr>Observables Model Application</vt:lpstr>
      <vt:lpstr>Observables Modeling</vt:lpstr>
      <vt:lpstr>Fully define – Functional observable (observable entity)</vt:lpstr>
      <vt:lpstr>Goniometric range of movement of ankle joint (observable entity) </vt:lpstr>
      <vt:lpstr>282144007|Able to walk (finding)</vt:lpstr>
      <vt:lpstr>Ability to walk with assistance (observable entity)</vt:lpstr>
      <vt:lpstr>January 2016 Release Changes</vt:lpstr>
      <vt:lpstr>Plan for Future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Millar</dc:creator>
  <cp:lastModifiedBy>Penni Hernandez</cp:lastModifiedBy>
  <cp:revision>13</cp:revision>
  <dcterms:created xsi:type="dcterms:W3CDTF">2015-10-06T09:53:15Z</dcterms:created>
  <dcterms:modified xsi:type="dcterms:W3CDTF">2015-10-27T19:20:44Z</dcterms:modified>
</cp:coreProperties>
</file>