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90" r:id="rId3"/>
    <p:sldId id="301" r:id="rId4"/>
    <p:sldId id="269" r:id="rId5"/>
    <p:sldId id="299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302" r:id="rId14"/>
    <p:sldId id="279" r:id="rId15"/>
    <p:sldId id="298" r:id="rId16"/>
    <p:sldId id="300" r:id="rId17"/>
    <p:sldId id="270" r:id="rId18"/>
  </p:sldIdLst>
  <p:sldSz cx="9144000" cy="6858000" type="screen4x3"/>
  <p:notesSz cx="7099300" cy="10234613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DDDDDD"/>
    <a:srgbClr val="F8F8F8"/>
    <a:srgbClr val="C0C0C0"/>
    <a:srgbClr val="FFFFFF"/>
    <a:srgbClr val="808080"/>
    <a:srgbClr val="969696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1" autoAdjust="0"/>
    <p:restoredTop sz="94638" autoAdjust="0"/>
  </p:normalViewPr>
  <p:slideViewPr>
    <p:cSldViewPr>
      <p:cViewPr varScale="1">
        <p:scale>
          <a:sx n="103" d="100"/>
          <a:sy n="103" d="100"/>
        </p:scale>
        <p:origin x="-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650" y="-82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0828814-2C75-48DB-89AD-EB396DFC05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4A511D2-ACAE-4E27-A20F-3F7AF1DF80B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D58D02-467F-4B55-9405-33F5F49B1E5F}" type="slidenum">
              <a:rPr lang="sk-SK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sk-SK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5" name="Group 19"/>
          <p:cNvGrpSpPr>
            <a:grpSpLocks/>
          </p:cNvGrpSpPr>
          <p:nvPr userDrawn="1"/>
        </p:nvGrpSpPr>
        <p:grpSpPr bwMode="auto">
          <a:xfrm>
            <a:off x="179388" y="188913"/>
            <a:ext cx="8785225" cy="6480175"/>
            <a:chOff x="113" y="119"/>
            <a:chExt cx="5534" cy="4082"/>
          </a:xfrm>
        </p:grpSpPr>
        <p:sp>
          <p:nvSpPr>
            <p:cNvPr id="16" name="Rectangle 20"/>
            <p:cNvSpPr>
              <a:spLocks noChangeArrowheads="1"/>
            </p:cNvSpPr>
            <p:nvPr userDrawn="1"/>
          </p:nvSpPr>
          <p:spPr bwMode="auto">
            <a:xfrm>
              <a:off x="113" y="119"/>
              <a:ext cx="5534" cy="4082"/>
            </a:xfrm>
            <a:prstGeom prst="rect">
              <a:avLst/>
            </a:prstGeom>
            <a:solidFill>
              <a:srgbClr val="A29C8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sk-SK">
                <a:latin typeface="Arial" charset="0"/>
                <a:cs typeface="Arial" charset="0"/>
              </a:endParaRPr>
            </a:p>
          </p:txBody>
        </p:sp>
        <p:pic>
          <p:nvPicPr>
            <p:cNvPr id="17" name="Picture 16" descr="logo_CMYK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3" y="119"/>
              <a:ext cx="1089" cy="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Text Box 14"/>
          <p:cNvSpPr txBox="1">
            <a:spLocks noChangeArrowheads="1"/>
          </p:cNvSpPr>
          <p:nvPr userDrawn="1"/>
        </p:nvSpPr>
        <p:spPr bwMode="auto">
          <a:xfrm>
            <a:off x="1766888" y="6192838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chemeClr val="bg1"/>
                </a:solidFill>
                <a:latin typeface="Arial" charset="0"/>
                <a:cs typeface="Arial" charset="0"/>
              </a:rPr>
              <a:t>l</a:t>
            </a:r>
            <a:endParaRPr lang="sk-SK" b="1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6.11.2009, Oskar Kadlec ml.</a:t>
            </a:r>
          </a:p>
        </p:txBody>
      </p:sp>
      <p:sp>
        <p:nvSpPr>
          <p:cNvPr id="20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 algn="r"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66F0DEF-99F9-4E0F-894A-3BACC3C6C34D}" type="slidenum">
              <a:rPr lang="en-US"/>
              <a:pPr>
                <a:defRPr/>
              </a:pPr>
              <a:t>‹#›</a:t>
            </a:fld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6.11.2009, Oskar Kadlec ml.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777777"/>
                </a:solidFill>
              </a:rPr>
              <a:t>slide </a:t>
            </a:r>
            <a:fld id="{D5D8F03B-C52E-4A92-BC24-F75AB61EB85F}" type="slidenum">
              <a:rPr lang="sk-SK">
                <a:solidFill>
                  <a:srgbClr val="777777"/>
                </a:solidFill>
              </a:rPr>
              <a:pPr>
                <a:defRPr/>
              </a:pPr>
              <a:t>‹#›</a:t>
            </a:fld>
            <a:endParaRPr lang="sk-SK">
              <a:solidFill>
                <a:srgbClr val="777777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777777"/>
                </a:solidFill>
              </a:rPr>
              <a:t>slide </a:t>
            </a:r>
            <a:fld id="{2B90255E-D658-4687-9328-F192FB3682DB}" type="slidenum">
              <a:rPr lang="sk-SK">
                <a:solidFill>
                  <a:srgbClr val="777777"/>
                </a:solidFill>
              </a:rPr>
              <a:pPr>
                <a:defRPr/>
              </a:pPr>
              <a:t>‹#›</a:t>
            </a:fld>
            <a:endParaRPr lang="sk-SK">
              <a:solidFill>
                <a:srgbClr val="777777"/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6.11.2009, Oskar Kadlec ml.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6.11.2009, Oskar Kadlec ml.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777777"/>
                </a:solidFill>
              </a:rPr>
              <a:t>slide </a:t>
            </a:r>
            <a:fld id="{2443E82F-1DEC-450E-8F8B-93562A0DFBED}" type="slidenum">
              <a:rPr lang="sk-SK">
                <a:solidFill>
                  <a:srgbClr val="777777"/>
                </a:solidFill>
              </a:rPr>
              <a:pPr>
                <a:defRPr/>
              </a:pPr>
              <a:t>‹#›</a:t>
            </a:fld>
            <a:endParaRPr lang="sk-SK">
              <a:solidFill>
                <a:srgbClr val="777777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6.11.2009, Oskar Kadlec ml.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777777"/>
                </a:solidFill>
              </a:rPr>
              <a:t>slide </a:t>
            </a:r>
            <a:fld id="{D125D401-03F7-49D9-97E4-904128CDCA88}" type="slidenum">
              <a:rPr lang="sk-SK">
                <a:solidFill>
                  <a:srgbClr val="777777"/>
                </a:solidFill>
              </a:rPr>
              <a:pPr>
                <a:defRPr/>
              </a:pPr>
              <a:t>‹#›</a:t>
            </a:fld>
            <a:endParaRPr lang="sk-SK">
              <a:solidFill>
                <a:srgbClr val="777777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6.11.2009, Oskar Kadlec ml.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777777"/>
                </a:solidFill>
              </a:rPr>
              <a:t>slide </a:t>
            </a:r>
            <a:fld id="{A3E347E1-1D7E-4B1A-9EDF-BADAEAF1FD18}" type="slidenum">
              <a:rPr lang="sk-SK">
                <a:solidFill>
                  <a:srgbClr val="777777"/>
                </a:solidFill>
              </a:rPr>
              <a:pPr>
                <a:defRPr/>
              </a:pPr>
              <a:t>‹#›</a:t>
            </a:fld>
            <a:endParaRPr lang="sk-SK">
              <a:solidFill>
                <a:srgbClr val="777777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6.11.2009, Oskar Kadlec ml.</a:t>
            </a:r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777777"/>
                </a:solidFill>
              </a:rPr>
              <a:t>slide </a:t>
            </a:r>
            <a:fld id="{A7226768-D2F5-4E62-85F9-B478A247AAB4}" type="slidenum">
              <a:rPr lang="sk-SK">
                <a:solidFill>
                  <a:srgbClr val="777777"/>
                </a:solidFill>
              </a:rPr>
              <a:pPr>
                <a:defRPr/>
              </a:pPr>
              <a:t>‹#›</a:t>
            </a:fld>
            <a:endParaRPr lang="sk-SK">
              <a:solidFill>
                <a:srgbClr val="777777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6.11.2009, Oskar Kadlec ml.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777777"/>
                </a:solidFill>
              </a:rPr>
              <a:t>slide </a:t>
            </a:r>
            <a:fld id="{4B2AD508-C925-4678-8128-57FBF51DC875}" type="slidenum">
              <a:rPr lang="sk-SK">
                <a:solidFill>
                  <a:srgbClr val="777777"/>
                </a:solidFill>
              </a:rPr>
              <a:pPr>
                <a:defRPr/>
              </a:pPr>
              <a:t>‹#›</a:t>
            </a:fld>
            <a:endParaRPr lang="sk-SK">
              <a:solidFill>
                <a:srgbClr val="777777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6.11.2009, Oskar Kadlec ml.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777777"/>
                </a:solidFill>
              </a:rPr>
              <a:t>slide </a:t>
            </a:r>
            <a:fld id="{DF048921-70A7-42D9-8789-967091454C36}" type="slidenum">
              <a:rPr lang="sk-SK">
                <a:solidFill>
                  <a:srgbClr val="777777"/>
                </a:solidFill>
              </a:rPr>
              <a:pPr>
                <a:defRPr/>
              </a:pPr>
              <a:t>‹#›</a:t>
            </a:fld>
            <a:endParaRPr lang="sk-SK">
              <a:solidFill>
                <a:srgbClr val="777777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2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3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777777"/>
                </a:solidFill>
              </a:rPr>
              <a:t>slide </a:t>
            </a:r>
            <a:fld id="{3B376AF3-1EAD-41B0-9F86-6C1BAC1D349C}" type="slidenum">
              <a:rPr lang="sk-SK">
                <a:solidFill>
                  <a:srgbClr val="777777"/>
                </a:solidFill>
              </a:rPr>
              <a:pPr>
                <a:defRPr/>
              </a:pPr>
              <a:t>‹#›</a:t>
            </a:fld>
            <a:endParaRPr lang="sk-SK">
              <a:solidFill>
                <a:srgbClr val="777777"/>
              </a:solidFill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6.11.2009, Oskar Kadlec ml.</a:t>
            </a:r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777777"/>
                </a:solidFill>
              </a:rPr>
              <a:t>slide </a:t>
            </a:r>
            <a:fld id="{6480E1CE-6CB0-4500-AF22-AC13CD60AE46}" type="slidenum">
              <a:rPr lang="sk-SK">
                <a:solidFill>
                  <a:srgbClr val="777777"/>
                </a:solidFill>
              </a:rPr>
              <a:pPr>
                <a:defRPr/>
              </a:pPr>
              <a:t>‹#›</a:t>
            </a:fld>
            <a:endParaRPr lang="sk-SK">
              <a:solidFill>
                <a:srgbClr val="777777"/>
              </a:solidFill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k-SK"/>
              <a:t>6.11.2009, Oskar Kadlec ml.</a:t>
            </a:r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 smtClean="0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sk-SK"/>
              <a:t>6.11.2009, Oskar Kadlec ml.</a:t>
            </a:r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 dirty="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777777"/>
                </a:solidFill>
              </a:rPr>
              <a:t>slide </a:t>
            </a:r>
            <a:fld id="{9A68F195-656D-408B-B179-76F974057931}" type="slidenum">
              <a:rPr lang="sk-SK">
                <a:solidFill>
                  <a:srgbClr val="777777"/>
                </a:solidFill>
              </a:rPr>
              <a:pPr>
                <a:defRPr/>
              </a:pPr>
              <a:t>‹#›</a:t>
            </a:fld>
            <a:endParaRPr lang="sk-SK">
              <a:solidFill>
                <a:srgbClr val="777777"/>
              </a:solidFill>
            </a:endParaRPr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81004" y="2598610"/>
            <a:ext cx="8534400" cy="758952"/>
          </a:xfrm>
          <a:ln>
            <a:solidFill>
              <a:schemeClr val="tx2">
                <a:lumMod val="40000"/>
                <a:lumOff val="6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</a:t>
            </a:r>
            <a:r>
              <a:rPr lang="sk-SK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IHTSDO CONFERENCE</a:t>
            </a:r>
            <a:r>
              <a:rPr lang="sk-SK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sk-SK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k-SK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  </a:t>
            </a:r>
            <a:r>
              <a:rPr lang="sk-SK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COPENHAGEN 2010</a:t>
            </a:r>
            <a:endParaRPr lang="sk-SK" dirty="0">
              <a:solidFill>
                <a:schemeClr val="tx2">
                  <a:lumMod val="40000"/>
                  <a:lumOff val="6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315" name="Rectangle 13"/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k-SK">
                <a:latin typeface="Arial" pitchFamily="34" charset="0"/>
                <a:cs typeface="Arial" pitchFamily="34" charset="0"/>
              </a:rPr>
              <a:t>28.4.2010 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71750" y="4170363"/>
            <a:ext cx="4429125" cy="544512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sk-SK" sz="20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Slovak </a:t>
            </a:r>
            <a:r>
              <a:rPr lang="sk-SK" sz="2000" dirty="0" err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republic</a:t>
            </a:r>
            <a:r>
              <a:rPr lang="sk-SK" sz="20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– </a:t>
            </a:r>
            <a:r>
              <a:rPr lang="sk-SK" sz="2000" dirty="0" err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Information</a:t>
            </a:r>
            <a:r>
              <a:rPr lang="sk-SK" sz="2000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sk-SK" sz="2000" dirty="0" err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update</a:t>
            </a:r>
            <a:endParaRPr lang="sk-SK" sz="2000" dirty="0">
              <a:solidFill>
                <a:schemeClr val="tx2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4714875"/>
            <a:ext cx="10715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557213" y="-138113"/>
            <a:ext cx="8229600" cy="1066801"/>
          </a:xfrm>
        </p:spPr>
        <p:txBody>
          <a:bodyPr/>
          <a:lstStyle/>
          <a:p>
            <a:r>
              <a:rPr lang="sk-SK" sz="360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Telemedicine Domain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571500" y="1643063"/>
            <a:ext cx="77724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sk-SK" sz="1800" b="1" i="1" smtClean="0">
                <a:latin typeface="Tahoma" pitchFamily="34" charset="0"/>
                <a:cs typeface="Tahoma" pitchFamily="34" charset="0"/>
              </a:rPr>
              <a:t>Services of Telemedicine domain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Tele-consilium – a service, which enables to organize</a:t>
            </a:r>
            <a:endParaRPr lang="sk-SK" sz="1800" b="1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sk-SK" sz="1800" b="1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consilium of doctors, although some members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of the group are physically distant, using the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video conference system with high resolution for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this purpose.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Tele-monitoring – a service, which provides the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monitoring of vital signs and parameters of th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patient remote from a healthcare professional,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the collection of data and their transmissions to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healthcare professional, or even an automatic response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to the current state of the measured parameters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and vital signs.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Tele-care – a service, which enables remote delivery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of professional health care or support services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for individual health care.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Tele-consulting – a service, which allows remote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evaluation of pictorial information concerning the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health.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728663" y="-214313"/>
            <a:ext cx="7772400" cy="1143001"/>
          </a:xfrm>
        </p:spPr>
        <p:txBody>
          <a:bodyPr/>
          <a:lstStyle/>
          <a:p>
            <a:r>
              <a:rPr lang="en-US" sz="360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What was done in 2009</a:t>
            </a:r>
            <a:endParaRPr lang="sk-SK" sz="3600" smtClean="0">
              <a:solidFill>
                <a:schemeClr val="accent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5" name="Content Placeholder 3"/>
          <p:cNvSpPr>
            <a:spLocks noGrp="1"/>
          </p:cNvSpPr>
          <p:nvPr>
            <p:ph sz="quarter" idx="1"/>
          </p:nvPr>
        </p:nvSpPr>
        <p:spPr>
          <a:xfrm>
            <a:off x="714375" y="2019300"/>
            <a:ext cx="7772400" cy="36242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n-US" sz="1800" smtClean="0">
              <a:latin typeface="Tahoma" pitchFamily="34" charset="0"/>
              <a:cs typeface="Tahoma" pitchFamily="34" charset="0"/>
            </a:endParaRPr>
          </a:p>
          <a:p>
            <a:r>
              <a:rPr lang="sk-SK" sz="1800" b="1" smtClean="0">
                <a:latin typeface="Tahoma" pitchFamily="34" charset="0"/>
                <a:cs typeface="Tahoma" pitchFamily="34" charset="0"/>
              </a:rPr>
              <a:t>Establishment of programme management</a:t>
            </a:r>
          </a:p>
          <a:p>
            <a:r>
              <a:rPr lang="sk-SK" sz="1800" b="1" smtClean="0">
                <a:latin typeface="Tahoma" pitchFamily="34" charset="0"/>
                <a:cs typeface="Tahoma" pitchFamily="34" charset="0"/>
              </a:rPr>
              <a:t>Conducted feasibility studies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Feasibility study of eHealth projects </a:t>
            </a:r>
            <a:endParaRPr lang="sk-SK" sz="1800" b="1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Feasibility study of eHealth Architecture and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Programme management Feasibility study for the first stage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Feasibility study for the second stage</a:t>
            </a:r>
            <a:endParaRPr lang="sk-SK" sz="1800" b="1" smtClean="0">
              <a:latin typeface="Tahoma" pitchFamily="34" charset="0"/>
              <a:cs typeface="Tahoma" pitchFamily="34" charset="0"/>
            </a:endParaRPr>
          </a:p>
          <a:p>
            <a:r>
              <a:rPr lang="sk-SK" sz="1800" b="1" smtClean="0">
                <a:latin typeface="Tahoma" pitchFamily="34" charset="0"/>
                <a:cs typeface="Tahoma" pitchFamily="34" charset="0"/>
              </a:rPr>
              <a:t>Active participation of Slovak team in semantic part of the project epSOS</a:t>
            </a:r>
            <a:endParaRPr lang="en-US" sz="1800" b="1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557213" y="285750"/>
            <a:ext cx="8229600" cy="1143000"/>
          </a:xfrm>
        </p:spPr>
        <p:txBody>
          <a:bodyPr/>
          <a:lstStyle/>
          <a:p>
            <a:r>
              <a:rPr lang="en-US" sz="360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Ongoing projects of the first stage</a:t>
            </a:r>
            <a:r>
              <a:rPr lang="en-US" b="1" i="1" smtClean="0">
                <a:solidFill>
                  <a:srgbClr val="7B9899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en-US" b="1" i="1" smtClean="0">
                <a:solidFill>
                  <a:srgbClr val="7B9899"/>
                </a:solidFill>
                <a:latin typeface="Tahoma" pitchFamily="34" charset="0"/>
                <a:cs typeface="Tahoma" pitchFamily="34" charset="0"/>
              </a:rPr>
            </a:br>
            <a:endParaRPr lang="sk-SK" b="1" smtClean="0">
              <a:solidFill>
                <a:srgbClr val="7B9899"/>
              </a:solidFill>
            </a:endParaRPr>
          </a:p>
        </p:txBody>
      </p:sp>
      <p:sp>
        <p:nvSpPr>
          <p:cNvPr id="24579" name="Content Placeholder 3"/>
          <p:cNvSpPr>
            <a:spLocks noGrp="1"/>
          </p:cNvSpPr>
          <p:nvPr>
            <p:ph sz="quarter" idx="1"/>
          </p:nvPr>
        </p:nvSpPr>
        <p:spPr>
          <a:xfrm>
            <a:off x="928688" y="2071688"/>
            <a:ext cx="7772400" cy="2786062"/>
          </a:xfrm>
        </p:spPr>
        <p:txBody>
          <a:bodyPr/>
          <a:lstStyle/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Legislative project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Single reference data base project – the project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aims to integrate different data sources within the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health sector. At the end of 2009 the project was in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its first third stage.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National Health Portal project</a:t>
            </a:r>
            <a:endParaRPr lang="en-US" sz="1800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Citizen Health eBook project Allocation project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Prescription project</a:t>
            </a:r>
            <a:endParaRPr lang="sk-SK" sz="1800" smtClean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354013"/>
            <a:ext cx="8215313" cy="503237"/>
          </a:xfrm>
        </p:spPr>
        <p:txBody>
          <a:bodyPr/>
          <a:lstStyle/>
          <a:p>
            <a:r>
              <a:rPr lang="sk-SK" sz="360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SNOMED CT  National Release Centre</a:t>
            </a:r>
          </a:p>
        </p:txBody>
      </p:sp>
      <p:sp>
        <p:nvSpPr>
          <p:cNvPr id="25603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k-SK">
                <a:latin typeface="Arial" pitchFamily="34" charset="0"/>
                <a:cs typeface="Arial" pitchFamily="34" charset="0"/>
              </a:rPr>
              <a:t>6.11.2009, Oskar Kadlec ml.</a:t>
            </a:r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1071563" y="571500"/>
            <a:ext cx="63801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z="7200">
                <a:solidFill>
                  <a:srgbClr val="0070C0"/>
                </a:solidFill>
                <a:latin typeface="Century Gothic" pitchFamily="34" charset="0"/>
                <a:ea typeface="DotumChe"/>
                <a:cs typeface="DotumChe"/>
              </a:rPr>
              <a:t>www.nczisk.sk</a:t>
            </a:r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62113"/>
            <a:ext cx="914400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3286125"/>
            <a:ext cx="3643313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354013"/>
            <a:ext cx="7281862" cy="503237"/>
          </a:xfrm>
        </p:spPr>
        <p:txBody>
          <a:bodyPr/>
          <a:lstStyle/>
          <a:p>
            <a:r>
              <a:rPr lang="sk-SK" sz="360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Supporting activities</a:t>
            </a:r>
          </a:p>
        </p:txBody>
      </p:sp>
      <p:sp>
        <p:nvSpPr>
          <p:cNvPr id="26627" name="Content Placeholder 5"/>
          <p:cNvSpPr>
            <a:spLocks noGrp="1"/>
          </p:cNvSpPr>
          <p:nvPr>
            <p:ph sz="quarter" idx="1"/>
          </p:nvPr>
        </p:nvSpPr>
        <p:spPr>
          <a:xfrm>
            <a:off x="428625" y="1643063"/>
            <a:ext cx="8358188" cy="4286250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endParaRPr lang="sk-SK" smtClean="0"/>
          </a:p>
          <a:p>
            <a:pPr algn="just">
              <a:buFont typeface="Wingdings 2" pitchFamily="18" charset="2"/>
              <a:buNone/>
            </a:pPr>
            <a:r>
              <a:rPr lang="sk-SK" smtClean="0"/>
              <a:t>	</a:t>
            </a:r>
          </a:p>
          <a:p>
            <a:pPr algn="just">
              <a:buFont typeface="Wingdings 2" pitchFamily="18" charset="2"/>
              <a:buNone/>
            </a:pPr>
            <a:endParaRPr lang="sk-SK" smtClean="0"/>
          </a:p>
          <a:p>
            <a:pPr algn="just">
              <a:buFont typeface="Wingdings 2" pitchFamily="18" charset="2"/>
              <a:buNone/>
            </a:pPr>
            <a:endParaRPr lang="sk-SK" smtClean="0"/>
          </a:p>
          <a:p>
            <a:pPr algn="just">
              <a:buFont typeface="Wingdings 2" pitchFamily="18" charset="2"/>
              <a:buNone/>
            </a:pPr>
            <a:r>
              <a:rPr lang="sk-SK" smtClean="0"/>
              <a:t> </a:t>
            </a:r>
          </a:p>
          <a:p>
            <a:pPr algn="just">
              <a:buFont typeface="Wingdings 2" pitchFamily="18" charset="2"/>
              <a:buNone/>
            </a:pPr>
            <a:endParaRPr lang="sk-SK" smtClean="0"/>
          </a:p>
        </p:txBody>
      </p:sp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714375" y="571500"/>
            <a:ext cx="7445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z="7200">
                <a:solidFill>
                  <a:srgbClr val="0070C0"/>
                </a:solidFill>
                <a:latin typeface="Century Gothic" pitchFamily="34" charset="0"/>
                <a:ea typeface="DotumChe"/>
                <a:cs typeface="DotumChe"/>
              </a:rPr>
              <a:t>www.snomed.sk</a:t>
            </a:r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643063"/>
            <a:ext cx="7219950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354013"/>
            <a:ext cx="7281862" cy="503237"/>
          </a:xfrm>
        </p:spPr>
        <p:txBody>
          <a:bodyPr/>
          <a:lstStyle/>
          <a:p>
            <a:r>
              <a:rPr lang="sk-SK" sz="360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Supporting activities</a:t>
            </a:r>
          </a:p>
        </p:txBody>
      </p:sp>
      <p:sp>
        <p:nvSpPr>
          <p:cNvPr id="27651" name="Content Placeholder 5"/>
          <p:cNvSpPr>
            <a:spLocks noGrp="1"/>
          </p:cNvSpPr>
          <p:nvPr>
            <p:ph sz="quarter" idx="1"/>
          </p:nvPr>
        </p:nvSpPr>
        <p:spPr>
          <a:xfrm>
            <a:off x="428625" y="1643063"/>
            <a:ext cx="8358188" cy="4286250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endParaRPr lang="sk-SK" smtClean="0"/>
          </a:p>
          <a:p>
            <a:pPr algn="just">
              <a:buFont typeface="Wingdings 2" pitchFamily="18" charset="2"/>
              <a:buNone/>
            </a:pPr>
            <a:r>
              <a:rPr lang="sk-SK" smtClean="0"/>
              <a:t>	</a:t>
            </a:r>
          </a:p>
          <a:p>
            <a:pPr algn="just">
              <a:buFont typeface="Wingdings 2" pitchFamily="18" charset="2"/>
              <a:buNone/>
            </a:pPr>
            <a:endParaRPr lang="sk-SK" smtClean="0"/>
          </a:p>
          <a:p>
            <a:pPr algn="just">
              <a:buFont typeface="Wingdings 2" pitchFamily="18" charset="2"/>
              <a:buNone/>
            </a:pPr>
            <a:endParaRPr lang="sk-SK" smtClean="0"/>
          </a:p>
          <a:p>
            <a:pPr algn="just">
              <a:buFont typeface="Wingdings 2" pitchFamily="18" charset="2"/>
              <a:buNone/>
            </a:pPr>
            <a:r>
              <a:rPr lang="sk-SK" smtClean="0"/>
              <a:t> </a:t>
            </a:r>
          </a:p>
          <a:p>
            <a:pPr algn="just">
              <a:buFont typeface="Wingdings 2" pitchFamily="18" charset="2"/>
              <a:buNone/>
            </a:pPr>
            <a:endParaRPr lang="sk-SK" smtClean="0"/>
          </a:p>
        </p:txBody>
      </p:sp>
      <p:sp>
        <p:nvSpPr>
          <p:cNvPr id="27652" name="TextBox 6"/>
          <p:cNvSpPr txBox="1">
            <a:spLocks noChangeArrowheads="1"/>
          </p:cNvSpPr>
          <p:nvPr/>
        </p:nvSpPr>
        <p:spPr bwMode="auto">
          <a:xfrm>
            <a:off x="728663" y="571500"/>
            <a:ext cx="7629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z="7200">
                <a:solidFill>
                  <a:srgbClr val="0070C0"/>
                </a:solidFill>
                <a:latin typeface="Century Gothic" pitchFamily="34" charset="0"/>
                <a:ea typeface="DotumChe"/>
                <a:cs typeface="DotumChe"/>
              </a:rPr>
              <a:t>www.prorecsk.sk</a:t>
            </a:r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714500"/>
            <a:ext cx="7508875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354013"/>
            <a:ext cx="8215313" cy="503237"/>
          </a:xfrm>
        </p:spPr>
        <p:txBody>
          <a:bodyPr/>
          <a:lstStyle/>
          <a:p>
            <a:r>
              <a:rPr lang="sk-SK" sz="360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SNOMED CT  and epSOS project</a:t>
            </a:r>
          </a:p>
        </p:txBody>
      </p:sp>
      <p:sp>
        <p:nvSpPr>
          <p:cNvPr id="28675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k-SK">
                <a:latin typeface="Arial" pitchFamily="34" charset="0"/>
                <a:cs typeface="Arial" pitchFamily="34" charset="0"/>
              </a:rPr>
              <a:t>6.11.2009, Oskar Kadlec ml.</a:t>
            </a:r>
          </a:p>
        </p:txBody>
      </p:sp>
      <p:sp>
        <p:nvSpPr>
          <p:cNvPr id="28676" name="TextBox 5"/>
          <p:cNvSpPr txBox="1">
            <a:spLocks noChangeArrowheads="1"/>
          </p:cNvSpPr>
          <p:nvPr/>
        </p:nvSpPr>
        <p:spPr bwMode="auto">
          <a:xfrm>
            <a:off x="1071563" y="571500"/>
            <a:ext cx="67103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z="7200">
                <a:solidFill>
                  <a:srgbClr val="0070C0"/>
                </a:solidFill>
                <a:latin typeface="Century Gothic" pitchFamily="34" charset="0"/>
                <a:ea typeface="DotumChe"/>
                <a:cs typeface="DotumChe"/>
              </a:rPr>
              <a:t>www.epsos.eu</a:t>
            </a:r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1714500"/>
            <a:ext cx="9334501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Content Placeholder 3"/>
          <p:cNvSpPr>
            <a:spLocks noGrp="1"/>
          </p:cNvSpPr>
          <p:nvPr>
            <p:ph sz="quarter" idx="1"/>
          </p:nvPr>
        </p:nvSpPr>
        <p:spPr>
          <a:xfrm>
            <a:off x="857250" y="3571875"/>
            <a:ext cx="7772400" cy="1643063"/>
          </a:xfrm>
        </p:spPr>
        <p:txBody>
          <a:bodyPr/>
          <a:lstStyle/>
          <a:p>
            <a:r>
              <a:rPr lang="sk-SK" sz="1800" b="1" smtClean="0">
                <a:latin typeface="Tahoma" pitchFamily="34" charset="0"/>
                <a:cs typeface="Tahoma" pitchFamily="34" charset="0"/>
              </a:rPr>
              <a:t>SNOMED part of Master Value Set Catalogue</a:t>
            </a:r>
            <a:endParaRPr lang="en-US" sz="1800" b="1" smtClean="0">
              <a:latin typeface="Tahoma" pitchFamily="34" charset="0"/>
              <a:cs typeface="Tahoma" pitchFamily="34" charset="0"/>
            </a:endParaRPr>
          </a:p>
          <a:p>
            <a:r>
              <a:rPr lang="sk-SK" sz="1800" b="1" smtClean="0">
                <a:latin typeface="Tahoma" pitchFamily="34" charset="0"/>
                <a:cs typeface="Tahoma" pitchFamily="34" charset="0"/>
              </a:rPr>
              <a:t>12 small pilot translation projects </a:t>
            </a:r>
          </a:p>
          <a:p>
            <a:r>
              <a:rPr lang="sk-SK" sz="1800" b="1" smtClean="0">
                <a:latin typeface="Tahoma" pitchFamily="34" charset="0"/>
                <a:cs typeface="Tahoma" pitchFamily="34" charset="0"/>
              </a:rPr>
              <a:t>National competence centres involved</a:t>
            </a:r>
          </a:p>
          <a:p>
            <a:r>
              <a:rPr lang="sk-SK" sz="1800" b="1" smtClean="0">
                <a:latin typeface="Tahoma" pitchFamily="34" charset="0"/>
                <a:cs typeface="Tahoma" pitchFamily="34" charset="0"/>
              </a:rPr>
              <a:t>Marketing for SNOMED CT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143000" y="3643313"/>
            <a:ext cx="7281863" cy="5032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4000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Thank</a:t>
            </a:r>
            <a:r>
              <a:rPr lang="sk-SK" sz="4000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sk-SK" sz="4000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you</a:t>
            </a:r>
            <a:r>
              <a:rPr lang="sk-SK" sz="4000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sk-SK" sz="4000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for</a:t>
            </a:r>
            <a:r>
              <a:rPr lang="sk-SK" sz="4000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sk-SK" sz="4000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your</a:t>
            </a:r>
            <a:r>
              <a:rPr lang="sk-SK" sz="4000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sk-SK" sz="4000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attention</a:t>
            </a:r>
            <a:r>
              <a:rPr lang="sk-SK" dirty="0" smtClean="0">
                <a:solidFill>
                  <a:schemeClr val="accent1"/>
                </a:solidFill>
              </a:rPr>
              <a:t/>
            </a:r>
            <a:br>
              <a:rPr lang="sk-SK" dirty="0" smtClean="0">
                <a:solidFill>
                  <a:schemeClr val="accent1"/>
                </a:solidFill>
              </a:rPr>
            </a:br>
            <a:endParaRPr lang="sk-SK" dirty="0"/>
          </a:p>
        </p:txBody>
      </p:sp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4286250" y="935038"/>
            <a:ext cx="428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k-SK" sz="3600">
                <a:solidFill>
                  <a:schemeClr val="bg2"/>
                </a:solidFill>
                <a:sym typeface="Wingdings" pitchFamily="2" charset="2"/>
              </a:rPr>
              <a:t>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1555750"/>
            <a:ext cx="8916988" cy="451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85750" y="5500688"/>
            <a:ext cx="214313" cy="214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50" y="1643063"/>
            <a:ext cx="1214438" cy="428625"/>
          </a:xfrm>
          <a:prstGeom prst="rect">
            <a:avLst/>
          </a:prstGeom>
          <a:solidFill>
            <a:srgbClr val="EAEAEA"/>
          </a:solidFill>
          <a:ln>
            <a:solidFill>
              <a:srgbClr val="DDDD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k-SK"/>
          </a:p>
        </p:txBody>
      </p:sp>
      <p:sp>
        <p:nvSpPr>
          <p:cNvPr id="14341" name="Title 6"/>
          <p:cNvSpPr>
            <a:spLocks noGrp="1"/>
          </p:cNvSpPr>
          <p:nvPr>
            <p:ph type="title"/>
          </p:nvPr>
        </p:nvSpPr>
        <p:spPr>
          <a:xfrm>
            <a:off x="-842963" y="-142875"/>
            <a:ext cx="7772401" cy="1143000"/>
          </a:xfrm>
        </p:spPr>
        <p:txBody>
          <a:bodyPr/>
          <a:lstStyle/>
          <a:p>
            <a:r>
              <a:rPr lang="sk-SK" sz="360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Slovak eHealth Programme </a:t>
            </a:r>
          </a:p>
        </p:txBody>
      </p:sp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28625"/>
            <a:ext cx="183673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-2571750" y="-357188"/>
            <a:ext cx="7772400" cy="1143001"/>
          </a:xfrm>
        </p:spPr>
        <p:txBody>
          <a:bodyPr/>
          <a:lstStyle/>
          <a:p>
            <a:r>
              <a:rPr lang="sk-SK" sz="360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... zoom</a:t>
            </a:r>
          </a:p>
        </p:txBody>
      </p:sp>
      <p:sp>
        <p:nvSpPr>
          <p:cNvPr id="15363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sk-SK">
                <a:latin typeface="Arial" pitchFamily="34" charset="0"/>
                <a:cs typeface="Arial" pitchFamily="34" charset="0"/>
              </a:rPr>
              <a:t>6.11.2009, Oskar Kadlec ml.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88"/>
            <a:ext cx="9977438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8638" y="309563"/>
            <a:ext cx="1836737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428625"/>
            <a:ext cx="7281862" cy="503238"/>
          </a:xfrm>
        </p:spPr>
        <p:txBody>
          <a:bodyPr/>
          <a:lstStyle/>
          <a:p>
            <a:r>
              <a:rPr lang="sk-SK" sz="360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National Health Portal Domain</a:t>
            </a:r>
          </a:p>
        </p:txBody>
      </p:sp>
      <p:sp>
        <p:nvSpPr>
          <p:cNvPr id="16387" name="Content Placeholder 10"/>
          <p:cNvSpPr>
            <a:spLocks noGrp="1"/>
          </p:cNvSpPr>
          <p:nvPr>
            <p:ph sz="quarter" idx="1"/>
          </p:nvPr>
        </p:nvSpPr>
        <p:spPr>
          <a:xfrm>
            <a:off x="571500" y="3000375"/>
            <a:ext cx="7772400" cy="4572000"/>
          </a:xfrm>
        </p:spPr>
        <p:txBody>
          <a:bodyPr/>
          <a:lstStyle/>
          <a:p>
            <a:r>
              <a:rPr lang="sk-SK" sz="1800" b="1" smtClean="0">
                <a:latin typeface="Tahoma" pitchFamily="34" charset="0"/>
                <a:cs typeface="Tahoma" pitchFamily="34" charset="0"/>
              </a:rPr>
              <a:t>Citizens’ empowerment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Reducing inequities in health</a:t>
            </a:r>
            <a:endParaRPr lang="sk-SK" sz="1800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Health policy based on the best scientific</a:t>
            </a:r>
            <a:r>
              <a:rPr lang="sk-SK" sz="18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b="1" smtClean="0">
                <a:latin typeface="Tahoma" pitchFamily="34" charset="0"/>
                <a:cs typeface="Tahoma" pitchFamily="34" charset="0"/>
              </a:rPr>
              <a:t>evidence</a:t>
            </a:r>
            <a:endParaRPr lang="sk-SK" sz="1800" b="1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6388" name="TextBox 11"/>
          <p:cNvSpPr txBox="1">
            <a:spLocks noChangeArrowheads="1"/>
          </p:cNvSpPr>
          <p:nvPr/>
        </p:nvSpPr>
        <p:spPr bwMode="auto">
          <a:xfrm>
            <a:off x="558800" y="1371600"/>
            <a:ext cx="2584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z="7200">
                <a:solidFill>
                  <a:srgbClr val="0070C0"/>
                </a:solidFill>
                <a:latin typeface="Century Gothic" pitchFamily="34" charset="0"/>
                <a:ea typeface="DotumChe"/>
                <a:cs typeface="DotumChe"/>
              </a:rPr>
              <a:t>goals</a:t>
            </a:r>
          </a:p>
        </p:txBody>
      </p:sp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4400550"/>
            <a:ext cx="54292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42875" y="285750"/>
            <a:ext cx="8572500" cy="1143000"/>
          </a:xfrm>
        </p:spPr>
        <p:txBody>
          <a:bodyPr/>
          <a:lstStyle/>
          <a:p>
            <a:r>
              <a:rPr lang="en-US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The services of National Health Portal</a:t>
            </a:r>
            <a:r>
              <a:rPr lang="en-US" b="1" smtClean="0">
                <a:solidFill>
                  <a:srgbClr val="7B9899"/>
                </a:solidFill>
              </a:rPr>
              <a:t/>
            </a:r>
            <a:br>
              <a:rPr lang="en-US" b="1" smtClean="0">
                <a:solidFill>
                  <a:srgbClr val="7B9899"/>
                </a:solidFill>
              </a:rPr>
            </a:br>
            <a:endParaRPr lang="sk-SK" smtClean="0">
              <a:solidFill>
                <a:srgbClr val="7B9899"/>
              </a:solidFill>
            </a:endParaRPr>
          </a:p>
        </p:txBody>
      </p:sp>
      <p:sp>
        <p:nvSpPr>
          <p:cNvPr id="17411" name="Content Placeholder 3"/>
          <p:cNvSpPr>
            <a:spLocks noGrp="1"/>
          </p:cNvSpPr>
          <p:nvPr>
            <p:ph sz="quarter" idx="1"/>
          </p:nvPr>
        </p:nvSpPr>
        <p:spPr>
          <a:xfrm>
            <a:off x="428625" y="3929063"/>
            <a:ext cx="7772400" cy="1695450"/>
          </a:xfrm>
        </p:spPr>
        <p:txBody>
          <a:bodyPr/>
          <a:lstStyle/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The electronic ordering services</a:t>
            </a:r>
            <a:endParaRPr lang="sk-SK" sz="1800" b="1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The EHR/PHR services</a:t>
            </a:r>
            <a:endParaRPr lang="sk-SK" sz="1800" b="1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The services of electronic prescription</a:t>
            </a:r>
            <a:r>
              <a:rPr lang="sk-SK" sz="18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b="1" smtClean="0">
                <a:latin typeface="Tahoma" pitchFamily="34" charset="0"/>
                <a:cs typeface="Tahoma" pitchFamily="34" charset="0"/>
              </a:rPr>
              <a:t>and </a:t>
            </a:r>
            <a:endParaRPr lang="sk-SK" sz="1800" b="1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sk-SK" sz="1800" b="1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b="1" smtClean="0">
                <a:latin typeface="Tahoma" pitchFamily="34" charset="0"/>
                <a:cs typeface="Tahoma" pitchFamily="34" charset="0"/>
              </a:rPr>
              <a:t>medication</a:t>
            </a:r>
            <a:endParaRPr lang="sk-SK" sz="1800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The telemedicine services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428625" y="1406525"/>
            <a:ext cx="56435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k-SK" sz="7200">
                <a:solidFill>
                  <a:srgbClr val="0070C0"/>
                </a:solidFill>
                <a:latin typeface="Century Gothic" pitchFamily="34" charset="0"/>
                <a:ea typeface="DotumChe"/>
                <a:cs typeface="DotumChe"/>
              </a:rPr>
              <a:t>Application </a:t>
            </a:r>
          </a:p>
          <a:p>
            <a:r>
              <a:rPr lang="sk-SK" sz="7200">
                <a:solidFill>
                  <a:srgbClr val="0070C0"/>
                </a:solidFill>
                <a:latin typeface="Century Gothic" pitchFamily="34" charset="0"/>
                <a:ea typeface="DotumChe"/>
                <a:cs typeface="DotumChe"/>
              </a:rPr>
              <a:t>domains</a:t>
            </a: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63" y="2132013"/>
            <a:ext cx="1609725" cy="329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500063" y="-138113"/>
            <a:ext cx="8229600" cy="1066801"/>
          </a:xfrm>
        </p:spPr>
        <p:txBody>
          <a:bodyPr/>
          <a:lstStyle/>
          <a:p>
            <a:r>
              <a:rPr lang="sk-SK" sz="360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Citizen Health eBook Domain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371475" y="1071563"/>
            <a:ext cx="77724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1400" b="1" i="1" smtClean="0">
                <a:latin typeface="Tahoma" pitchFamily="34" charset="0"/>
                <a:cs typeface="Tahoma" pitchFamily="34" charset="0"/>
              </a:rPr>
              <a:t>Candidate pages for Citizen Health eBook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1. Demographic data</a:t>
            </a:r>
          </a:p>
          <a:p>
            <a:pPr>
              <a:buFont typeface="Wingdings 2" pitchFamily="18" charset="2"/>
              <a:buNone/>
            </a:pPr>
            <a:r>
              <a:rPr lang="en-US" sz="1400" smtClean="0">
                <a:latin typeface="Tahoma" pitchFamily="34" charset="0"/>
                <a:cs typeface="Tahoma" pitchFamily="34" charset="0"/>
              </a:rPr>
              <a:t>2. Personal account from insurance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3. Emergency data set</a:t>
            </a:r>
          </a:p>
          <a:p>
            <a:pPr>
              <a:buFont typeface="Wingdings 2" pitchFamily="18" charset="2"/>
              <a:buNone/>
            </a:pPr>
            <a:r>
              <a:rPr lang="en-US" sz="1400" smtClean="0">
                <a:latin typeface="Tahoma" pitchFamily="34" charset="0"/>
                <a:cs typeface="Tahoma" pitchFamily="34" charset="0"/>
              </a:rPr>
              <a:t>4. Patient summary (epSOS compliant)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5. Vaccinations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6. Allergies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7. History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8. Diagnostic summary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9. Physiological measurements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10. Medication summary</a:t>
            </a:r>
          </a:p>
          <a:p>
            <a:pPr>
              <a:buFont typeface="Wingdings 2" pitchFamily="18" charset="2"/>
              <a:buNone/>
            </a:pPr>
            <a:r>
              <a:rPr lang="en-US" sz="1400" smtClean="0">
                <a:latin typeface="Tahoma" pitchFamily="34" charset="0"/>
                <a:cs typeface="Tahoma" pitchFamily="34" charset="0"/>
              </a:rPr>
              <a:t>11. Implants, prostheses and medical</a:t>
            </a:r>
            <a:r>
              <a:rPr lang="sk-SK" sz="1400" smtClean="0">
                <a:latin typeface="Tahoma" pitchFamily="34" charset="0"/>
                <a:cs typeface="Tahoma" pitchFamily="34" charset="0"/>
              </a:rPr>
              <a:t> devices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12. Dental records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13. Laboratory tests results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14. Genealogy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15. Pregnancy page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16. Blood donor page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17. Genetic factors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18. Image documentation</a:t>
            </a:r>
          </a:p>
          <a:p>
            <a:pPr>
              <a:buFont typeface="Wingdings 2" pitchFamily="18" charset="2"/>
              <a:buNone/>
            </a:pPr>
            <a:r>
              <a:rPr lang="sk-SK" sz="1400" smtClean="0">
                <a:latin typeface="Tahoma" pitchFamily="34" charset="0"/>
                <a:cs typeface="Tahoma" pitchFamily="34" charset="0"/>
              </a:rPr>
              <a:t>19. Master patient index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952625"/>
            <a:ext cx="1541463" cy="397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36195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Key services of Citizen Health eBook</a:t>
            </a:r>
            <a:r>
              <a:rPr lang="en-US" i="1" dirty="0" smtClean="0">
                <a:solidFill>
                  <a:schemeClr val="accent1"/>
                </a:solidFill>
              </a:rPr>
              <a:t/>
            </a:r>
            <a:br>
              <a:rPr lang="en-US" i="1" dirty="0" smtClean="0">
                <a:solidFill>
                  <a:schemeClr val="accent1"/>
                </a:solidFill>
              </a:rPr>
            </a:br>
            <a:endParaRPr lang="sk-SK" dirty="0">
              <a:solidFill>
                <a:schemeClr val="accent1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642938" y="1428750"/>
            <a:ext cx="7700962" cy="4357688"/>
          </a:xfrm>
        </p:spPr>
        <p:txBody>
          <a:bodyPr/>
          <a:lstStyle/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Patient health record – a set of services, which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enables the safe collection, processing, storage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and disclosure of structured patient medical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records in electronic form.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Emergency data set – a set of services, which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enables the collection, processing, storage and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rapid delivery of life-saving patient data in emergency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situations.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Personal account of the insured – a service,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which provides relevant data concerning health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insurance, such as assigned healthcare, prescribed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drugs and medical devices.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eGenomics – a set of services, which supports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healthcare delivery by providing information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about genetic screening, genetically determined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predispositions and genetic risk assessment, providing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access to the reference genome databases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and studying the entire life cycle of genetic information.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PACS – a set of services, which enables management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of the whole life cycle of images, like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collection, storage, archiving, transmission and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delivery to authorized beneficiaries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3" y="36195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4000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Services</a:t>
            </a:r>
            <a:r>
              <a:rPr lang="sk-SK" sz="4000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sk-SK" sz="4000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sk-SK" sz="4000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sk-SK" sz="4000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Allocation</a:t>
            </a:r>
            <a:r>
              <a:rPr lang="sk-SK" sz="4000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sk-SK" sz="4000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domain</a:t>
            </a:r>
            <a:r>
              <a:rPr lang="sk-SK" i="1" dirty="0" smtClean="0">
                <a:solidFill>
                  <a:schemeClr val="accent1"/>
                </a:solidFill>
              </a:rPr>
              <a:t/>
            </a:r>
            <a:br>
              <a:rPr lang="sk-SK" i="1" dirty="0" smtClean="0">
                <a:solidFill>
                  <a:schemeClr val="accent1"/>
                </a:solidFill>
              </a:rPr>
            </a:br>
            <a:endParaRPr lang="sk-SK" dirty="0">
              <a:solidFill>
                <a:schemeClr val="accent1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285750" y="1428750"/>
            <a:ext cx="8643938" cy="4572000"/>
          </a:xfrm>
        </p:spPr>
        <p:txBody>
          <a:bodyPr/>
          <a:lstStyle/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eBooking – a service, which allows citizens to</a:t>
            </a:r>
            <a:r>
              <a:rPr lang="sk-SK" sz="18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choose the date of visit to a physician for the first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contact through the National Health Portal.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endParaRPr lang="en-US" sz="1800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eReferral – a service, which allows physicians of</a:t>
            </a:r>
            <a:r>
              <a:rPr lang="sk-SK" sz="18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the first contact to redirect patients to the specialist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(including sending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relevant documents in electronic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form).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eWaiting list – a service, which enables management</a:t>
            </a:r>
            <a:r>
              <a:rPr lang="sk-SK" sz="18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of electronic waiting lists to provide relevant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information about their current status through the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National Health Portal.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eReminder – a service, which provides electronic</a:t>
            </a:r>
            <a:r>
              <a:rPr lang="sk-SK" sz="18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alert (via email or SMS) on the ground of impending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visits to the healthcare provider.</a:t>
            </a:r>
            <a:endParaRPr lang="sk-SK" sz="1800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eVaccination – a set of services, which enables the</a:t>
            </a:r>
            <a:r>
              <a:rPr lang="sk-SK" sz="18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management of individual immunizations as well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as data collection</a:t>
            </a:r>
            <a:endParaRPr lang="sk-SK" sz="1800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eLaboratory – set of services, which enables automation</a:t>
            </a:r>
            <a:r>
              <a:rPr lang="sk-SK" sz="18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of ordering laboratory tests, management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of laboratory samples and reporting of results.</a:t>
            </a:r>
            <a:endParaRPr lang="sk-SK" sz="1800" smtClean="0">
              <a:latin typeface="Tahoma" pitchFamily="34" charset="0"/>
              <a:cs typeface="Tahoma" pitchFamily="34" charset="0"/>
            </a:endParaRP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eCalendar – a service, which allows management</a:t>
            </a:r>
            <a:r>
              <a:rPr lang="sk-SK" sz="1800" b="1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of electronic calendars by healthcare providers and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provides central statistical evidence.</a:t>
            </a:r>
          </a:p>
          <a:p>
            <a:pPr>
              <a:buFont typeface="Wingdings 2" pitchFamily="18" charset="2"/>
              <a:buNone/>
            </a:pPr>
            <a:endParaRPr lang="en-US" sz="120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 2" pitchFamily="18" charset="2"/>
              <a:buNone/>
            </a:pPr>
            <a:endParaRPr lang="sk-SK" sz="120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0484" name="Content Placeholder 2"/>
          <p:cNvSpPr txBox="1">
            <a:spLocks/>
          </p:cNvSpPr>
          <p:nvPr/>
        </p:nvSpPr>
        <p:spPr bwMode="auto">
          <a:xfrm>
            <a:off x="4714875" y="1285875"/>
            <a:ext cx="45005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endParaRPr lang="sv-SE" sz="12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28625" y="-138113"/>
            <a:ext cx="8229600" cy="1066801"/>
          </a:xfrm>
        </p:spPr>
        <p:txBody>
          <a:bodyPr/>
          <a:lstStyle/>
          <a:p>
            <a:r>
              <a:rPr lang="sk-SK" sz="360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Prescription Domain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571500" y="1428750"/>
            <a:ext cx="77724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sk-SK" sz="1800" b="1" i="1" smtClean="0">
                <a:latin typeface="Tahoma" pitchFamily="34" charset="0"/>
                <a:cs typeface="Tahoma" pitchFamily="34" charset="0"/>
              </a:rPr>
              <a:t>Services of Prescription domain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ePrescription – a set of services, which enables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prescribing of medicine and medical devices electronically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by a healthcare professional and provides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centralized prescription data for the further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processing.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eDispensation – a set of services, which allows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retrieving prescriptions electronically and enables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centralized information reporting the dispensed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medicine and medical devices.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eMedication – a set of services, which provides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a collection, processing and disclosure of relevant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medication information.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ePharmacy – a set of services, which allows all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services of the pharmacy without physical visit.</a:t>
            </a:r>
          </a:p>
          <a:p>
            <a:r>
              <a:rPr lang="en-US" sz="1800" b="1" smtClean="0">
                <a:latin typeface="Tahoma" pitchFamily="34" charset="0"/>
                <a:cs typeface="Tahoma" pitchFamily="34" charset="0"/>
              </a:rPr>
              <a:t>eStatistics – a set of services, which allows to Ministry</a:t>
            </a:r>
          </a:p>
          <a:p>
            <a:pPr>
              <a:buFont typeface="Wingdings 2" pitchFamily="18" charset="2"/>
              <a:buNone/>
            </a:pPr>
            <a:r>
              <a:rPr lang="sk-SK" sz="1800" smtClean="0">
                <a:latin typeface="Tahoma" pitchFamily="34" charset="0"/>
                <a:cs typeface="Tahoma" pitchFamily="34" charset="0"/>
              </a:rPr>
              <a:t>	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of Health and health insurance companies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smtClean="0">
                <a:latin typeface="Tahoma" pitchFamily="34" charset="0"/>
                <a:cs typeface="Tahoma" pitchFamily="34" charset="0"/>
              </a:rPr>
              <a:t>data mining from prescription data and improve</a:t>
            </a:r>
            <a:r>
              <a:rPr lang="sk-SK" sz="1800" smtClean="0">
                <a:latin typeface="Tahoma" pitchFamily="34" charset="0"/>
                <a:cs typeface="Tahoma" pitchFamily="34" charset="0"/>
              </a:rPr>
              <a:t> drug policy.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4935</TotalTime>
  <Words>356</Words>
  <Application>Microsoft Office PowerPoint</Application>
  <PresentationFormat>Bildspel på skärmen (4:3)</PresentationFormat>
  <Paragraphs>125</Paragraphs>
  <Slides>17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17</vt:i4>
      </vt:variant>
    </vt:vector>
  </HeadingPairs>
  <TitlesOfParts>
    <vt:vector size="25" baseType="lpstr">
      <vt:lpstr>Arial</vt:lpstr>
      <vt:lpstr>Georgia</vt:lpstr>
      <vt:lpstr>Wingdings 2</vt:lpstr>
      <vt:lpstr>Wingdings</vt:lpstr>
      <vt:lpstr>Tahoma</vt:lpstr>
      <vt:lpstr>Century Gothic</vt:lpstr>
      <vt:lpstr>DotumChe</vt:lpstr>
      <vt:lpstr>Civic</vt:lpstr>
      <vt:lpstr>     IHTSDO CONFERENCE     COPENHAGEN 2010</vt:lpstr>
      <vt:lpstr>Slovak eHealth Programme </vt:lpstr>
      <vt:lpstr>... zoom</vt:lpstr>
      <vt:lpstr>National Health Portal Domain</vt:lpstr>
      <vt:lpstr>The services of National Health Portal </vt:lpstr>
      <vt:lpstr>Citizen Health eBook Domain</vt:lpstr>
      <vt:lpstr>Key services of Citizen Health eBook </vt:lpstr>
      <vt:lpstr>Services of Allocation domain </vt:lpstr>
      <vt:lpstr>Prescription Domain</vt:lpstr>
      <vt:lpstr>Telemedicine Domain</vt:lpstr>
      <vt:lpstr>What was done in 2009</vt:lpstr>
      <vt:lpstr>Ongoing projects of the first stage </vt:lpstr>
      <vt:lpstr>SNOMED CT  National Release Centre</vt:lpstr>
      <vt:lpstr>Supporting activities</vt:lpstr>
      <vt:lpstr>Supporting activities</vt:lpstr>
      <vt:lpstr>SNOMED CT  and epSOS project</vt:lpstr>
      <vt:lpstr>Thank you for your attention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Terminológie a nomenklatúry v medicíne a zdravotníctve</dc:title>
  <dc:creator>kadlec</dc:creator>
  <cp:lastModifiedBy>kahlz</cp:lastModifiedBy>
  <cp:revision>105</cp:revision>
  <dcterms:created xsi:type="dcterms:W3CDTF">2009-11-04T08:06:19Z</dcterms:created>
  <dcterms:modified xsi:type="dcterms:W3CDTF">2010-05-04T07:53:05Z</dcterms:modified>
</cp:coreProperties>
</file>