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5" r:id="rId4"/>
    <p:sldId id="259" r:id="rId5"/>
    <p:sldId id="260" r:id="rId6"/>
    <p:sldId id="261" r:id="rId7"/>
    <p:sldId id="267" r:id="rId8"/>
    <p:sldId id="268" r:id="rId9"/>
    <p:sldId id="269" r:id="rId10"/>
    <p:sldId id="270" r:id="rId11"/>
    <p:sldId id="262" r:id="rId12"/>
    <p:sldId id="263" r:id="rId13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Mulish" pitchFamily="2" charset="77"/>
      <p:regular r:id="rId19"/>
      <p:bold r:id="rId20"/>
      <p:italic r:id="rId21"/>
      <p:boldItalic r:id="rId22"/>
    </p:embeddedFont>
    <p:embeddedFont>
      <p:font typeface="Mulish Light" pitchFamily="2" charset="77"/>
      <p:regular r:id="rId23"/>
      <p:bold r:id="rId24"/>
      <p:italic r:id="rId25"/>
      <p:boldItalic r:id="rId26"/>
    </p:embeddedFont>
    <p:embeddedFont>
      <p:font typeface="Mulish SemiBold" pitchFamily="2" charset="77"/>
      <p:regular r:id="rId27"/>
      <p:bold r:id="rId28"/>
      <p:italic r:id="rId29"/>
      <p:boldItalic r:id="rId30"/>
    </p:embeddedFont>
    <p:embeddedFont>
      <p:font typeface="Segoe UI" panose="020B0502040204020203" pitchFamily="34" charset="0"/>
      <p:regular r:id="rId31"/>
      <p:bold r:id="rId32"/>
      <p:italic r:id="rId33"/>
      <p:boldItalic r:id="rId34"/>
    </p:embeddedFont>
    <p:embeddedFont>
      <p:font typeface="Trebuchet MS" panose="020B0703020202090204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72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7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2D771D-7467-4EBD-8FF8-453B37C24E4B}" v="101" dt="2023-03-28T16:29:19.664"/>
    <p1510:client id="{4532B008-2FE8-42B9-B45F-C3045A0991AE}" v="2258" dt="2023-04-02T15:25:36.4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 snapToGrid="0">
      <p:cViewPr varScale="1">
        <p:scale>
          <a:sx n="107" d="100"/>
          <a:sy n="107" d="100"/>
        </p:scale>
        <p:origin x="736" y="168"/>
      </p:cViewPr>
      <p:guideLst>
        <p:guide orient="horz" pos="572"/>
        <p:guide pos="7106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9" Type="http://schemas.openxmlformats.org/officeDocument/2006/relationships/presProps" Target="presProps.xml"/><Relationship Id="rId21" Type="http://schemas.openxmlformats.org/officeDocument/2006/relationships/font" Target="fonts/font7.fntdata"/><Relationship Id="rId34" Type="http://schemas.openxmlformats.org/officeDocument/2006/relationships/font" Target="fonts/font20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37" Type="http://schemas.openxmlformats.org/officeDocument/2006/relationships/font" Target="fonts/font2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font" Target="fonts/font22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font" Target="fonts/font21.fntdata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font" Target="fonts/font19.fntdata"/><Relationship Id="rId38" Type="http://schemas.openxmlformats.org/officeDocument/2006/relationships/font" Target="fonts/font2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46343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-CA"/>
              <a:t>11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snomedexpo.org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>
            <a:spLocks noGrp="1"/>
          </p:cNvSpPr>
          <p:nvPr>
            <p:ph type="pic" idx="2"/>
          </p:nvPr>
        </p:nvSpPr>
        <p:spPr>
          <a:xfrm>
            <a:off x="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4064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2"/>
          <p:cNvSpPr>
            <a:spLocks noGrp="1"/>
          </p:cNvSpPr>
          <p:nvPr>
            <p:ph type="pic" idx="4"/>
          </p:nvPr>
        </p:nvSpPr>
        <p:spPr>
          <a:xfrm>
            <a:off x="8128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2"/>
          <p:cNvSpPr>
            <a:spLocks noGrp="1"/>
          </p:cNvSpPr>
          <p:nvPr>
            <p:ph type="pic" idx="5"/>
          </p:nvPr>
        </p:nvSpPr>
        <p:spPr>
          <a:xfrm>
            <a:off x="0" y="2286000"/>
            <a:ext cx="62738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2"/>
          <p:cNvSpPr>
            <a:spLocks noGrp="1"/>
          </p:cNvSpPr>
          <p:nvPr>
            <p:ph type="pic" idx="6"/>
          </p:nvPr>
        </p:nvSpPr>
        <p:spPr>
          <a:xfrm>
            <a:off x="-1" y="4572000"/>
            <a:ext cx="6805204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2" name="Google Shape;22;p2"/>
          <p:cNvSpPr>
            <a:spLocks noGrp="1"/>
          </p:cNvSpPr>
          <p:nvPr>
            <p:ph type="pic" idx="7"/>
          </p:nvPr>
        </p:nvSpPr>
        <p:spPr>
          <a:xfrm>
            <a:off x="6805204" y="4572000"/>
            <a:ext cx="5386797" cy="2286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3" name="Google Shape;2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26200" y="2438400"/>
            <a:ext cx="3238832" cy="19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4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1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6" name="Google Shape;7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4_Title Slide 2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2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82" name="Google Shape;82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Gree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3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/2 Imag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One Third Imag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- Blu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5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- Yellow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6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Purpl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7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Promo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8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rgbClr val="F0513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638781" y="3454462"/>
            <a:ext cx="3080873" cy="3008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03273" y="980751"/>
            <a:ext cx="3080873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0" name="Google Shape;60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Closing Sli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11189586" y="0"/>
            <a:ext cx="863600" cy="67056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9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1" cy="609853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64" name="Google Shape;64;p9"/>
          <p:cNvSpPr txBox="1"/>
          <p:nvPr/>
        </p:nvSpPr>
        <p:spPr>
          <a:xfrm>
            <a:off x="291214" y="6416222"/>
            <a:ext cx="31347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000" b="0" i="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April </a:t>
            </a: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2023</a:t>
            </a:r>
            <a:r>
              <a:rPr lang="en-CA" sz="1000" b="0" i="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Business Meetings</a:t>
            </a:r>
            <a:endParaRPr sz="1000" b="0" i="0" u="none" strike="noStrike" cap="non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5" name="Google Shape;65;p9"/>
          <p:cNvSpPr/>
          <p:nvPr/>
        </p:nvSpPr>
        <p:spPr>
          <a:xfrm rot="5400000">
            <a:off x="4004420" y="5171312"/>
            <a:ext cx="3600" cy="2736000"/>
          </a:xfrm>
          <a:prstGeom prst="rect">
            <a:avLst/>
          </a:prstGeom>
          <a:solidFill>
            <a:schemeClr val="accent1">
              <a:alpha val="49803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000" b="0" i="0" u="none" strike="noStrike" cap="non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5679022" y="6416202"/>
            <a:ext cx="757581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>
                <a:solidFill>
                  <a:schemeClr val="accent2"/>
                </a:solidFill>
                <a:uFill>
                  <a:noFill/>
                </a:uFill>
                <a:latin typeface="Mulish Light"/>
                <a:ea typeface="Mulish Light"/>
                <a:cs typeface="Mulish Light"/>
                <a:sym typeface="Mulish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snomedexpo.org</a:t>
            </a: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 |   linkedin.com/company/ihtsdo   |   twitter.com/snomedct   |   youtube.com/@snomedct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/3 Image Yellow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0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 rot="-5400000">
            <a:off x="10215800" y="4865565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100" b="0" i="0" u="none" strike="noStrike" cap="none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April </a:t>
            </a:r>
            <a:r>
              <a:rPr lang="en-CA"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2023</a:t>
            </a:r>
            <a:r>
              <a:rPr lang="en-CA" sz="1100" b="0" i="0" u="none" strike="noStrike" cap="none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 Business Meetings</a:t>
            </a:r>
            <a:endParaRPr sz="1100" b="0" i="0" u="none" strike="noStrike" cap="none">
              <a:solidFill>
                <a:srgbClr val="434A55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11783150" y="1243066"/>
            <a:ext cx="3600" cy="3134700"/>
          </a:xfrm>
          <a:prstGeom prst="rect">
            <a:avLst/>
          </a:prstGeom>
          <a:solidFill>
            <a:srgbClr val="B2B7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pic>
        <p:nvPicPr>
          <p:cNvPr id="14" name="Google Shape;14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-1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"/>
          <p:cNvSpPr txBox="1"/>
          <p:nvPr/>
        </p:nvSpPr>
        <p:spPr>
          <a:xfrm>
            <a:off x="11587566" y="2272998"/>
            <a:ext cx="416448" cy="4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chemeClr val="dk1"/>
                </a:solidFill>
                <a:latin typeface="Mulish Light"/>
                <a:ea typeface="Mulish Light"/>
                <a:cs typeface="Mulish Light"/>
                <a:sym typeface="Mulish Light"/>
              </a:rPr>
              <a:t>‹#›</a:t>
            </a:fld>
            <a:endParaRPr sz="1400" b="0" i="0" u="none" strike="noStrike" cap="none">
              <a:solidFill>
                <a:schemeClr val="dk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4"/>
          <p:cNvPicPr preferRelativeResize="0">
            <a:picLocks noGrp="1"/>
          </p:cNvPicPr>
          <p:nvPr>
            <p:ph type="pic" idx="3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064000" y="0"/>
            <a:ext cx="4064002" cy="228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4"/>
          <p:cNvPicPr preferRelativeResize="0">
            <a:picLocks noGrp="1"/>
          </p:cNvPicPr>
          <p:nvPr>
            <p:ph type="pic" idx="7"/>
          </p:nvPr>
        </p:nvPicPr>
        <p:blipFill rotWithShape="1">
          <a:blip r:embed="rId4">
            <a:alphaModFix/>
          </a:blip>
          <a:srcRect t="-7197" b="31748"/>
          <a:stretch/>
        </p:blipFill>
        <p:spPr>
          <a:xfrm>
            <a:off x="6805613" y="4572000"/>
            <a:ext cx="5386387" cy="228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>
            <a:picLocks noGrp="1"/>
          </p:cNvPicPr>
          <p:nvPr>
            <p:ph type="pic" idx="5"/>
          </p:nvPr>
        </p:nvPicPr>
        <p:blipFill rotWithShape="1">
          <a:blip r:embed="rId5">
            <a:alphaModFix/>
          </a:blip>
          <a:srcRect l="23383" t="27364" r="23388" b="38153"/>
          <a:stretch/>
        </p:blipFill>
        <p:spPr>
          <a:xfrm>
            <a:off x="0" y="2286000"/>
            <a:ext cx="6273802" cy="228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 descr="A picture containing text, swimming, ocean floor&#10;&#10;Description automatically generated"/>
          <p:cNvPicPr preferRelativeResize="0">
            <a:picLocks noGrp="1"/>
          </p:cNvPicPr>
          <p:nvPr>
            <p:ph type="pic" idx="4"/>
          </p:nvPr>
        </p:nvPicPr>
        <p:blipFill rotWithShape="1">
          <a:blip r:embed="rId6">
            <a:alphaModFix/>
          </a:blip>
          <a:srcRect t="4210" b="4209"/>
          <a:stretch/>
        </p:blipFill>
        <p:spPr>
          <a:xfrm>
            <a:off x="8128000" y="0"/>
            <a:ext cx="4064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>
            <a:picLocks noGrp="1"/>
          </p:cNvPicPr>
          <p:nvPr>
            <p:ph type="pic" idx="6"/>
          </p:nvPr>
        </p:nvPicPr>
        <p:blipFill rotWithShape="1">
          <a:blip r:embed="rId7">
            <a:alphaModFix/>
          </a:blip>
          <a:srcRect t="20142" b="20142"/>
          <a:stretch/>
        </p:blipFill>
        <p:spPr>
          <a:xfrm>
            <a:off x="0" y="4572000"/>
            <a:ext cx="6805613" cy="2286001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4"/>
          <p:cNvSpPr/>
          <p:nvPr/>
        </p:nvSpPr>
        <p:spPr>
          <a:xfrm>
            <a:off x="211" y="4572000"/>
            <a:ext cx="6805200" cy="2286000"/>
          </a:xfrm>
          <a:prstGeom prst="rect">
            <a:avLst/>
          </a:prstGeom>
          <a:solidFill>
            <a:schemeClr val="accent1">
              <a:alpha val="6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4"/>
          <p:cNvSpPr/>
          <p:nvPr/>
        </p:nvSpPr>
        <p:spPr>
          <a:xfrm>
            <a:off x="8128000" y="0"/>
            <a:ext cx="4064000" cy="2040467"/>
          </a:xfrm>
          <a:prstGeom prst="rect">
            <a:avLst/>
          </a:prstGeom>
          <a:solidFill>
            <a:schemeClr val="accent1">
              <a:alpha val="6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4"/>
          <p:cNvSpPr/>
          <p:nvPr/>
        </p:nvSpPr>
        <p:spPr>
          <a:xfrm>
            <a:off x="6051552" y="1949451"/>
            <a:ext cx="6140449" cy="2959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44500" sx="102000" sy="102000" algn="ctr" rotWithShape="0">
              <a:srgbClr val="000000">
                <a:alpha val="5372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4"/>
          <p:cNvSpPr txBox="1"/>
          <p:nvPr/>
        </p:nvSpPr>
        <p:spPr>
          <a:xfrm>
            <a:off x="6582834" y="2591509"/>
            <a:ext cx="5077884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CA" sz="3200" dirty="0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Cancer Synoptic Reporting Working Group</a:t>
            </a:r>
            <a:endParaRPr sz="3200" b="0" i="0" u="none" strike="noStrike" cap="none" dirty="0">
              <a:solidFill>
                <a:schemeClr val="accen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4" name="Google Shape;104;p14"/>
          <p:cNvSpPr txBox="1"/>
          <p:nvPr/>
        </p:nvSpPr>
        <p:spPr>
          <a:xfrm>
            <a:off x="6582834" y="3850218"/>
            <a:ext cx="5202767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CA" sz="1800" dirty="0">
                <a:solidFill>
                  <a:srgbClr val="7F7F7F"/>
                </a:solidFill>
                <a:latin typeface="Mulish"/>
                <a:ea typeface="Mulish"/>
                <a:cs typeface="Mulish"/>
                <a:sym typeface="Mulish"/>
              </a:rPr>
              <a:t>03/04-April 2023</a:t>
            </a:r>
            <a:endParaRPr sz="1800" b="0" i="0" u="none" strike="noStrike" cap="none" dirty="0">
              <a:solidFill>
                <a:srgbClr val="7F7F7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5" name="Google Shape;105;p14"/>
          <p:cNvSpPr txBox="1"/>
          <p:nvPr/>
        </p:nvSpPr>
        <p:spPr>
          <a:xfrm>
            <a:off x="8442734" y="561282"/>
            <a:ext cx="3434531" cy="837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600" b="1" i="0" u="none" strike="noStrike" cap="non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London, UK</a:t>
            </a:r>
            <a:endParaRPr sz="3600" b="1" i="0" u="none" strike="noStrike" cap="none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06" name="Google Shape;106;p1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8">
            <a:alphaModFix/>
          </a:blip>
          <a:srcRect/>
          <a:stretch/>
        </p:blipFill>
        <p:spPr>
          <a:xfrm>
            <a:off x="0" y="0"/>
            <a:ext cx="4064002" cy="22860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4"/>
          <p:cNvSpPr/>
          <p:nvPr/>
        </p:nvSpPr>
        <p:spPr>
          <a:xfrm>
            <a:off x="242" y="0"/>
            <a:ext cx="4063500" cy="2286000"/>
          </a:xfrm>
          <a:prstGeom prst="rect">
            <a:avLst/>
          </a:prstGeom>
          <a:solidFill>
            <a:schemeClr val="accent1">
              <a:alpha val="6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56247" y="561276"/>
            <a:ext cx="3069900" cy="13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4"/>
          <p:cNvSpPr txBox="1"/>
          <p:nvPr/>
        </p:nvSpPr>
        <p:spPr>
          <a:xfrm>
            <a:off x="276090" y="6383375"/>
            <a:ext cx="757581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 b="0" i="0" u="none" strike="noStrike" cap="non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snomedexpo.org  |   linkedin.com/company/ihtsdo   |   twitter.com/snomedct   |   youtube.com/</a:t>
            </a:r>
            <a:r>
              <a:rPr lang="en-CA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@snomedct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D78BBF-B90D-8ACF-CDE9-8C1DC0BFC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360000"/>
            <a:ext cx="10463212" cy="663731"/>
          </a:xfrm>
        </p:spPr>
        <p:txBody>
          <a:bodyPr/>
          <a:lstStyle/>
          <a:p>
            <a:r>
              <a:rPr lang="en-US" dirty="0"/>
              <a:t>Project Planning and Maintenance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3A626-7C66-7817-7A64-1B1652BC3B98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Finalize content coverage</a:t>
            </a:r>
          </a:p>
          <a:p>
            <a:pPr lvl="1" indent="-406400">
              <a:buSzPts val="2800"/>
            </a:pPr>
            <a:r>
              <a:rPr lang="en-US" dirty="0"/>
              <a:t>Fill remaining gaps</a:t>
            </a:r>
            <a:br>
              <a:rPr lang="en-US" dirty="0"/>
            </a:br>
            <a:endParaRPr lang="en-US" dirty="0"/>
          </a:p>
          <a:p>
            <a:r>
              <a:rPr lang="en-US" dirty="0"/>
              <a:t>Implementation Guide Development</a:t>
            </a:r>
          </a:p>
          <a:p>
            <a:pPr lvl="1"/>
            <a:r>
              <a:rPr lang="en-US" dirty="0"/>
              <a:t>Authoring in Confluence</a:t>
            </a:r>
          </a:p>
          <a:p>
            <a:pPr lvl="1"/>
            <a:r>
              <a:rPr lang="en-US" dirty="0"/>
              <a:t>Training?  Workshop in Atlanta?  Elsewhere?</a:t>
            </a:r>
            <a:br>
              <a:rPr lang="en-US" dirty="0"/>
            </a:br>
            <a:endParaRPr lang="en-US"/>
          </a:p>
          <a:p>
            <a:r>
              <a:rPr lang="en-US" dirty="0"/>
              <a:t>Manuscript discussion</a:t>
            </a:r>
            <a:br>
              <a:rPr lang="en-US" dirty="0"/>
            </a:br>
            <a:endParaRPr lang="en-US"/>
          </a:p>
          <a:p>
            <a:r>
              <a:rPr lang="en-US" dirty="0"/>
              <a:t>Ongoing content maintenance and improvement</a:t>
            </a:r>
          </a:p>
          <a:p>
            <a:pPr lvl="1" indent="-406400">
              <a:buSzPts val="2800"/>
            </a:pPr>
            <a:r>
              <a:rPr lang="en-US" dirty="0"/>
              <a:t>How to proceed?</a:t>
            </a:r>
          </a:p>
          <a:p>
            <a:pPr lvl="1" indent="-406400">
              <a:buSzPts val="2800"/>
            </a:pPr>
            <a:r>
              <a:rPr lang="en-US" dirty="0"/>
              <a:t>Legacy content in Findings hierarchy?</a:t>
            </a:r>
            <a:br>
              <a:rPr lang="en-US" dirty="0"/>
            </a:br>
            <a:endParaRPr lang="en-US"/>
          </a:p>
          <a:p>
            <a:r>
              <a:rPr lang="en-US" dirty="0"/>
              <a:t>Histology Quality Improvement project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869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>
            <a:spLocks noGrp="1"/>
          </p:cNvSpPr>
          <p:nvPr>
            <p:ph type="body" idx="1"/>
          </p:nvPr>
        </p:nvSpPr>
        <p:spPr>
          <a:xfrm>
            <a:off x="603275" y="3168775"/>
            <a:ext cx="3231300" cy="14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CA" sz="2400">
                <a:solidFill>
                  <a:srgbClr val="7F7F7F"/>
                </a:solidFill>
              </a:rPr>
              <a:t>Submit your abstract online at snomedexpo.org before April 17, 2023</a:t>
            </a:r>
            <a:endParaRPr sz="2400">
              <a:solidFill>
                <a:srgbClr val="7F7F7F"/>
              </a:solidFill>
            </a:endParaRPr>
          </a:p>
        </p:txBody>
      </p:sp>
      <p:sp>
        <p:nvSpPr>
          <p:cNvPr id="149" name="Google Shape;149;p20"/>
          <p:cNvSpPr txBox="1">
            <a:spLocks noGrp="1"/>
          </p:cNvSpPr>
          <p:nvPr>
            <p:ph type="body" idx="2"/>
          </p:nvPr>
        </p:nvSpPr>
        <p:spPr>
          <a:xfrm>
            <a:off x="603273" y="1451677"/>
            <a:ext cx="4025100" cy="15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None/>
            </a:pPr>
            <a:r>
              <a:rPr lang="en-CA" sz="5400" b="0" i="0" u="none" strike="noStrike">
                <a:solidFill>
                  <a:srgbClr val="000000"/>
                </a:solidFill>
                <a:latin typeface="Mulish"/>
                <a:ea typeface="Mulish"/>
                <a:cs typeface="Mulish"/>
                <a:sym typeface="Mulish"/>
              </a:rPr>
              <a:t>Call for Abstracts</a:t>
            </a:r>
            <a:endParaRPr sz="5400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50" name="Google Shape;150;p20"/>
          <p:cNvSpPr txBox="1"/>
          <p:nvPr/>
        </p:nvSpPr>
        <p:spPr>
          <a:xfrm>
            <a:off x="603273" y="897841"/>
            <a:ext cx="40251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9E0"/>
              </a:buClr>
              <a:buSzPts val="1800"/>
              <a:buFont typeface="Arial"/>
              <a:buNone/>
            </a:pPr>
            <a:r>
              <a:rPr lang="en-CA" sz="1600" b="0" i="1" u="none" strike="noStrike">
                <a:solidFill>
                  <a:srgbClr val="39C3EF"/>
                </a:solidFill>
                <a:latin typeface="Mulish Light"/>
                <a:ea typeface="Mulish Light"/>
                <a:cs typeface="Mulish Light"/>
                <a:sym typeface="Mulish Light"/>
              </a:rPr>
              <a:t>Quality Data, Informed Healthcare</a:t>
            </a:r>
            <a:endParaRPr sz="1600" i="1">
              <a:solidFill>
                <a:srgbClr val="39C3EF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151" name="Google Shape;151;p20"/>
          <p:cNvSpPr txBox="1"/>
          <p:nvPr/>
        </p:nvSpPr>
        <p:spPr>
          <a:xfrm>
            <a:off x="4879996" y="6581100"/>
            <a:ext cx="63123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>
                <a:solidFill>
                  <a:srgbClr val="39C3EF"/>
                </a:solidFill>
                <a:latin typeface="Mulish"/>
                <a:ea typeface="Mulish"/>
                <a:cs typeface="Mulish"/>
                <a:sym typeface="Mulish"/>
              </a:rPr>
              <a:t>linkedin.com/company/xqihtsdo   |   twitter.com/snomedct   |   youtube.com/@snomedct</a:t>
            </a:r>
            <a:endParaRPr sz="800">
              <a:solidFill>
                <a:srgbClr val="39C3EF"/>
              </a:solidFill>
            </a:endParaRPr>
          </a:p>
        </p:txBody>
      </p:sp>
      <p:pic>
        <p:nvPicPr>
          <p:cNvPr id="152" name="Google Shape;15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4474" y="4954099"/>
            <a:ext cx="1422300" cy="142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21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5540" b="5531"/>
          <a:stretch/>
        </p:blipFill>
        <p:spPr>
          <a:xfrm>
            <a:off x="-1" y="0"/>
            <a:ext cx="12192000" cy="60985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158" name="Google Shape;158;p21"/>
          <p:cNvSpPr txBox="1"/>
          <p:nvPr/>
        </p:nvSpPr>
        <p:spPr>
          <a:xfrm>
            <a:off x="3802799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4800" b="0" i="0" u="none" strike="noStrike" cap="none">
                <a:solidFill>
                  <a:schemeClr val="lt1"/>
                </a:solidFill>
                <a:latin typeface="Mulish Light"/>
                <a:ea typeface="Mulish Light"/>
                <a:cs typeface="Mulish Light"/>
                <a:sym typeface="Mulish Light"/>
              </a:rPr>
              <a:t>Thank You</a:t>
            </a:r>
            <a:endParaRPr sz="4800" b="0" i="0" u="none" strike="noStrike" cap="none">
              <a:solidFill>
                <a:schemeClr val="l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cxnSp>
        <p:nvCxnSpPr>
          <p:cNvPr id="159" name="Google Shape;159;p21"/>
          <p:cNvCxnSpPr/>
          <p:nvPr/>
        </p:nvCxnSpPr>
        <p:spPr>
          <a:xfrm>
            <a:off x="5724599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0" name="Google Shape;160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2499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5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31870" r="31870"/>
          <a:stretch/>
        </p:blipFill>
        <p:spPr>
          <a:xfrm>
            <a:off x="129088" y="0"/>
            <a:ext cx="4420608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15" name="Google Shape;115;p15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indent="0">
              <a:spcBef>
                <a:spcPts val="0"/>
              </a:spcBef>
            </a:pPr>
            <a:r>
              <a:rPr lang="en-US" dirty="0"/>
              <a:t>Agenda for Monday/Tuesday</a:t>
            </a:r>
            <a:endParaRPr dirty="0"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692150" indent="-514350">
              <a:spcBef>
                <a:spcPts val="0"/>
              </a:spcBef>
              <a:buAutoNum type="arabicPeriod"/>
            </a:pPr>
            <a:r>
              <a:rPr lang="en-US" dirty="0"/>
              <a:t>Overview and scope of project</a:t>
            </a:r>
            <a:br>
              <a:rPr lang="en-US" dirty="0"/>
            </a:br>
            <a:endParaRPr lang="en-US" dirty="0"/>
          </a:p>
          <a:p>
            <a:pPr marL="692150" indent="-514350">
              <a:spcBef>
                <a:spcPts val="0"/>
              </a:spcBef>
              <a:buAutoNum type="arabicPeriod"/>
            </a:pPr>
            <a:r>
              <a:rPr lang="en-US" dirty="0"/>
              <a:t>Progress to date</a:t>
            </a:r>
            <a:br>
              <a:rPr lang="en-US" dirty="0"/>
            </a:br>
            <a:endParaRPr lang="en-US" dirty="0"/>
          </a:p>
          <a:p>
            <a:pPr marL="692150" indent="-514350">
              <a:spcBef>
                <a:spcPts val="0"/>
              </a:spcBef>
              <a:buAutoNum type="arabicPeriod"/>
            </a:pPr>
            <a:r>
              <a:rPr lang="en-US" dirty="0"/>
              <a:t>Modeling discussions (Monday)</a:t>
            </a:r>
            <a:br>
              <a:rPr lang="en-US" dirty="0"/>
            </a:br>
            <a:endParaRPr lang="en-US" dirty="0"/>
          </a:p>
          <a:p>
            <a:pPr marL="692150" indent="-514350">
              <a:spcBef>
                <a:spcPts val="0"/>
              </a:spcBef>
              <a:buAutoNum type="arabicPeriod"/>
            </a:pPr>
            <a:r>
              <a:rPr lang="en-US" dirty="0"/>
              <a:t>Processes of binding to protocols for distribution (Tuesday)</a:t>
            </a:r>
            <a:br>
              <a:rPr lang="en-US" dirty="0"/>
            </a:br>
            <a:endParaRPr lang="en-US" dirty="0"/>
          </a:p>
          <a:p>
            <a:pPr marL="692150" indent="-514350">
              <a:spcBef>
                <a:spcPts val="0"/>
              </a:spcBef>
              <a:buAutoNum type="arabicPeriod"/>
            </a:pPr>
            <a:r>
              <a:rPr lang="en-US" dirty="0"/>
              <a:t>Implementation guide</a:t>
            </a:r>
            <a:br>
              <a:rPr lang="en-US" dirty="0"/>
            </a:br>
            <a:endParaRPr lang="en-US" dirty="0"/>
          </a:p>
          <a:p>
            <a:pPr marL="692150" indent="-514350">
              <a:spcBef>
                <a:spcPts val="0"/>
              </a:spcBef>
              <a:buAutoNum type="arabicPeriod"/>
            </a:pPr>
            <a:r>
              <a:rPr lang="en-US" dirty="0"/>
              <a:t>Future planning</a:t>
            </a:r>
            <a:br>
              <a:rPr lang="en-US" dirty="0"/>
            </a:br>
            <a:endParaRPr lang="en-US" dirty="0"/>
          </a:p>
          <a:p>
            <a:pPr marL="692150" indent="-514350">
              <a:spcBef>
                <a:spcPts val="0"/>
              </a:spcBef>
              <a:buAutoNum type="arabicPeriod"/>
            </a:pPr>
            <a:endParaRPr lang="en-US" dirty="0"/>
          </a:p>
        </p:txBody>
      </p:sp>
      <p:sp>
        <p:nvSpPr>
          <p:cNvPr id="117" name="Google Shape;117;p15"/>
          <p:cNvSpPr txBox="1"/>
          <p:nvPr/>
        </p:nvSpPr>
        <p:spPr>
          <a:xfrm>
            <a:off x="650988" y="245844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3200" dirty="0">
                <a:solidFill>
                  <a:schemeClr val="accent4"/>
                </a:solidFill>
                <a:latin typeface="Mulish"/>
                <a:ea typeface="Mulish"/>
                <a:cs typeface="Mulish"/>
                <a:sym typeface="Mulish"/>
              </a:rPr>
              <a:t>Agenda</a:t>
            </a:r>
            <a:endParaRPr sz="3200" b="0" i="0" u="none" strike="noStrike" cap="none" dirty="0">
              <a:solidFill>
                <a:schemeClr val="accent4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n-CA" sz="3200" b="0" i="0" u="none" strike="noStrike" cap="none" dirty="0">
              <a:solidFill>
                <a:schemeClr val="lt1"/>
              </a:solidFill>
              <a:latin typeface="Mulish"/>
              <a:ea typeface="Mulish"/>
              <a:cs typeface="Mulish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5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31870" r="31870"/>
          <a:stretch/>
        </p:blipFill>
        <p:spPr>
          <a:xfrm>
            <a:off x="129088" y="0"/>
            <a:ext cx="4420608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15" name="Google Shape;115;p15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indent="0">
              <a:spcBef>
                <a:spcPts val="0"/>
              </a:spcBef>
            </a:pPr>
            <a:r>
              <a:rPr lang="en-US" dirty="0"/>
              <a:t>Project Overview and Scope</a:t>
            </a:r>
            <a:endParaRPr dirty="0"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0800" indent="0">
              <a:buNone/>
            </a:pPr>
            <a:r>
              <a:rPr lang="en-US" dirty="0"/>
              <a:t>Develop the specific SNOMED CT content necessary to support pathology examination and reporting of cancer using a synoptic format (controlled questions and paired observations) such that the paired data elements maintain their meaning apart from the method or instrument of collection (i.e., paper form or GUI).</a:t>
            </a:r>
          </a:p>
          <a:p>
            <a:pPr marL="177800" indent="0">
              <a:spcBef>
                <a:spcPts val="0"/>
              </a:spcBef>
              <a:buNone/>
            </a:pPr>
            <a:br>
              <a:rPr lang="en-US" dirty="0"/>
            </a:br>
            <a:endParaRPr lang="en-US"/>
          </a:p>
          <a:p>
            <a:pPr marL="692150" indent="-514350">
              <a:spcBef>
                <a:spcPts val="0"/>
              </a:spcBef>
              <a:buAutoNum type="arabicPeriod"/>
            </a:pPr>
            <a:endParaRPr lang="en-US" dirty="0"/>
          </a:p>
        </p:txBody>
      </p:sp>
      <p:sp>
        <p:nvSpPr>
          <p:cNvPr id="117" name="Google Shape;117;p15"/>
          <p:cNvSpPr txBox="1"/>
          <p:nvPr/>
        </p:nvSpPr>
        <p:spPr>
          <a:xfrm>
            <a:off x="650988" y="245844"/>
            <a:ext cx="3898710" cy="20841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3200" dirty="0">
                <a:solidFill>
                  <a:schemeClr val="accent4"/>
                </a:solidFill>
                <a:latin typeface="Mulish"/>
                <a:ea typeface="Mulish"/>
                <a:cs typeface="Mulish"/>
                <a:sym typeface="Mulish"/>
              </a:rPr>
              <a:t>Overview</a:t>
            </a:r>
            <a:endParaRPr sz="3200" b="0" i="0" u="none" strike="noStrike" cap="none" dirty="0">
              <a:solidFill>
                <a:schemeClr val="accent4"/>
              </a:solidFill>
              <a:latin typeface="Mulish"/>
              <a:ea typeface="Mulish"/>
              <a:cs typeface="Mulish"/>
              <a:sym typeface="Mulish"/>
            </a:endParaRPr>
          </a:p>
          <a:p>
            <a:pPr>
              <a:buSzPts val="3200"/>
            </a:pPr>
            <a:r>
              <a:rPr lang="en-CA" sz="2400" dirty="0">
                <a:solidFill>
                  <a:schemeClr val="lt1"/>
                </a:solidFill>
                <a:latin typeface="Mulish"/>
                <a:ea typeface="Mulish"/>
                <a:cs typeface="Mulish"/>
              </a:rPr>
              <a:t>Cancer Synoptic Reporting Working group</a:t>
            </a:r>
            <a:endParaRPr lang="en-CA" sz="2400" b="0" i="0" u="none" strike="noStrike" cap="none" dirty="0">
              <a:solidFill>
                <a:schemeClr val="lt1"/>
              </a:solidFill>
              <a:latin typeface="Mulish"/>
              <a:ea typeface="Mulish"/>
              <a:cs typeface="Mulish"/>
            </a:endParaRPr>
          </a:p>
        </p:txBody>
      </p:sp>
    </p:spTree>
    <p:extLst>
      <p:ext uri="{BB962C8B-B14F-4D97-AF65-F5344CB8AC3E}">
        <p14:creationId xmlns:p14="http://schemas.microsoft.com/office/powerpoint/2010/main" val="3227372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4407B871-5F71-CC5A-98ED-980CE14320FB}"/>
              </a:ext>
            </a:extLst>
          </p:cNvPr>
          <p:cNvSpPr>
            <a:spLocks noGrp="1"/>
          </p:cNvSpPr>
          <p:nvPr/>
        </p:nvSpPr>
        <p:spPr>
          <a:xfrm>
            <a:off x="457200" y="365760"/>
            <a:ext cx="7287768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1" i="0" u="none" strike="noStrike" cap="none">
                <a:solidFill>
                  <a:schemeClr val="accent1"/>
                </a:solidFill>
                <a:latin typeface="+mj-lt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b="0" i="1" dirty="0">
                <a:ea typeface="+mj-lt"/>
                <a:cs typeface="+mj-lt"/>
              </a:rPr>
              <a:t>Synoptic Report Examples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40383E7-3FD1-A2E7-81F9-24EF0494CCFF}"/>
              </a:ext>
            </a:extLst>
          </p:cNvPr>
          <p:cNvGrpSpPr/>
          <p:nvPr/>
        </p:nvGrpSpPr>
        <p:grpSpPr>
          <a:xfrm>
            <a:off x="1028456" y="1259898"/>
            <a:ext cx="5054600" cy="3652800"/>
            <a:chOff x="1028456" y="1259898"/>
            <a:chExt cx="5054600" cy="36528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D1D419C-6C02-2241-81F3-0C6C9A87B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456" y="1629230"/>
              <a:ext cx="5054600" cy="328346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TextBox 4">
              <a:extLst>
                <a:ext uri="{FF2B5EF4-FFF2-40B4-BE49-F238E27FC236}">
                  <a16:creationId xmlns:a16="http://schemas.microsoft.com/office/drawing/2014/main" id="{93DBE07F-7AF8-1E2D-D85F-8AF79EB1C01C}"/>
                </a:ext>
              </a:extLst>
            </p:cNvPr>
            <p:cNvSpPr txBox="1"/>
            <p:nvPr/>
          </p:nvSpPr>
          <p:spPr>
            <a:xfrm>
              <a:off x="1151586" y="1259898"/>
              <a:ext cx="4436532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b="1">
                  <a:solidFill>
                    <a:srgbClr val="173A64"/>
                  </a:solidFill>
                </a:rPr>
                <a:t>US – College of American Pathologists</a:t>
              </a:r>
              <a:endParaRPr lang="en-US" b="1">
                <a:solidFill>
                  <a:srgbClr val="173A64"/>
                </a:solidFill>
                <a:cs typeface="Arial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C8C7B6F-93A5-DD94-4CE1-3011F4826330}"/>
              </a:ext>
            </a:extLst>
          </p:cNvPr>
          <p:cNvGrpSpPr/>
          <p:nvPr/>
        </p:nvGrpSpPr>
        <p:grpSpPr>
          <a:xfrm>
            <a:off x="5674867" y="899125"/>
            <a:ext cx="3532669" cy="3181897"/>
            <a:chOff x="5674867" y="899125"/>
            <a:chExt cx="3532669" cy="318189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1392B10-CB29-566E-E2D2-0E97A7084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4867" y="1236221"/>
              <a:ext cx="3532669" cy="28448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9CB8A217-E0A3-658A-8E0D-9C3A139B4EF5}"/>
                </a:ext>
              </a:extLst>
            </p:cNvPr>
            <p:cNvSpPr txBox="1"/>
            <p:nvPr/>
          </p:nvSpPr>
          <p:spPr>
            <a:xfrm>
              <a:off x="6567063" y="899125"/>
              <a:ext cx="2407978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b="1">
                  <a:solidFill>
                    <a:srgbClr val="173A64"/>
                  </a:solidFill>
                </a:rPr>
                <a:t>Australasia- RCPA </a:t>
              </a:r>
              <a:endParaRPr lang="en-US" b="1">
                <a:solidFill>
                  <a:srgbClr val="173A64"/>
                </a:solidFill>
                <a:cs typeface="Arial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E1A0407-66F5-7A78-CE40-9130F289BA9F}"/>
              </a:ext>
            </a:extLst>
          </p:cNvPr>
          <p:cNvGrpSpPr/>
          <p:nvPr/>
        </p:nvGrpSpPr>
        <p:grpSpPr>
          <a:xfrm>
            <a:off x="6797388" y="3695952"/>
            <a:ext cx="4457700" cy="2399643"/>
            <a:chOff x="6797388" y="3695952"/>
            <a:chExt cx="4457700" cy="239964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AFF1D53-3941-DDC3-26B3-9C4E355C5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7388" y="3695952"/>
              <a:ext cx="4457700" cy="23996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TextBox 10">
              <a:extLst>
                <a:ext uri="{FF2B5EF4-FFF2-40B4-BE49-F238E27FC236}">
                  <a16:creationId xmlns:a16="http://schemas.microsoft.com/office/drawing/2014/main" id="{15242491-767A-E490-8637-04CFE6A9FF41}"/>
                </a:ext>
              </a:extLst>
            </p:cNvPr>
            <p:cNvSpPr txBox="1"/>
            <p:nvPr/>
          </p:nvSpPr>
          <p:spPr>
            <a:xfrm>
              <a:off x="9384417" y="5375751"/>
              <a:ext cx="1619489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b="1">
                  <a:solidFill>
                    <a:srgbClr val="173A64"/>
                  </a:solidFill>
                </a:rPr>
                <a:t>UK – </a:t>
              </a:r>
              <a:r>
                <a:rPr lang="en-US" b="1" err="1">
                  <a:solidFill>
                    <a:srgbClr val="173A64"/>
                  </a:solidFill>
                </a:rPr>
                <a:t>RCPath</a:t>
              </a:r>
              <a:endParaRPr lang="en-US" b="1">
                <a:solidFill>
                  <a:srgbClr val="173A64"/>
                </a:solidFill>
                <a:cs typeface="Arial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1E2BDCC-AFB3-E878-67A3-BDE6CC05D893}"/>
              </a:ext>
            </a:extLst>
          </p:cNvPr>
          <p:cNvGrpSpPr/>
          <p:nvPr/>
        </p:nvGrpSpPr>
        <p:grpSpPr>
          <a:xfrm>
            <a:off x="1390014" y="3241891"/>
            <a:ext cx="5500231" cy="3148081"/>
            <a:chOff x="1390014" y="3241891"/>
            <a:chExt cx="5500231" cy="3148081"/>
          </a:xfrm>
        </p:grpSpPr>
        <p:pic>
          <p:nvPicPr>
            <p:cNvPr id="11" name="Picture 10" descr="Image preview">
              <a:extLst>
                <a:ext uri="{FF2B5EF4-FFF2-40B4-BE49-F238E27FC236}">
                  <a16:creationId xmlns:a16="http://schemas.microsoft.com/office/drawing/2014/main" id="{886BFAB0-92EC-1B17-7158-DC733BD949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0014" y="3241891"/>
              <a:ext cx="5500231" cy="3148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3">
              <a:extLst>
                <a:ext uri="{FF2B5EF4-FFF2-40B4-BE49-F238E27FC236}">
                  <a16:creationId xmlns:a16="http://schemas.microsoft.com/office/drawing/2014/main" id="{36FD704C-566A-8A80-6772-9E275BFF5851}"/>
                </a:ext>
              </a:extLst>
            </p:cNvPr>
            <p:cNvSpPr txBox="1"/>
            <p:nvPr/>
          </p:nvSpPr>
          <p:spPr>
            <a:xfrm>
              <a:off x="5307106" y="5718329"/>
              <a:ext cx="1013254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b="1">
                  <a:solidFill>
                    <a:srgbClr val="173A64"/>
                  </a:solidFill>
                </a:rPr>
                <a:t>PALGA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F811599-B04B-165C-4E9B-001FFD5C4786}"/>
              </a:ext>
            </a:extLst>
          </p:cNvPr>
          <p:cNvGrpSpPr/>
          <p:nvPr/>
        </p:nvGrpSpPr>
        <p:grpSpPr>
          <a:xfrm>
            <a:off x="7338554" y="1825750"/>
            <a:ext cx="4603940" cy="3151650"/>
            <a:chOff x="7338554" y="1825750"/>
            <a:chExt cx="4603940" cy="3151650"/>
          </a:xfrm>
        </p:grpSpPr>
        <p:pic>
          <p:nvPicPr>
            <p:cNvPr id="9" name="Picture 8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41DF7FD8-4E20-B86C-98E7-C4411AAFF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38554" y="1825750"/>
              <a:ext cx="4603940" cy="3151650"/>
            </a:xfrm>
            <a:prstGeom prst="rect">
              <a:avLst/>
            </a:prstGeom>
          </p:spPr>
        </p:pic>
        <p:sp>
          <p:nvSpPr>
            <p:cNvPr id="10" name="TextBox 16">
              <a:extLst>
                <a:ext uri="{FF2B5EF4-FFF2-40B4-BE49-F238E27FC236}">
                  <a16:creationId xmlns:a16="http://schemas.microsoft.com/office/drawing/2014/main" id="{19C56C75-F74D-5804-A24C-E57E6FC2F8CC}"/>
                </a:ext>
              </a:extLst>
            </p:cNvPr>
            <p:cNvSpPr txBox="1"/>
            <p:nvPr/>
          </p:nvSpPr>
          <p:spPr>
            <a:xfrm>
              <a:off x="7856552" y="2200378"/>
              <a:ext cx="928411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b="1">
                  <a:solidFill>
                    <a:srgbClr val="173A64"/>
                  </a:solidFill>
                </a:rPr>
                <a:t>ICCR</a:t>
              </a:r>
            </a:p>
          </p:txBody>
        </p:sp>
      </p:grpSp>
      <p:sp>
        <p:nvSpPr>
          <p:cNvPr id="8" name="TextBox 17">
            <a:extLst>
              <a:ext uri="{FF2B5EF4-FFF2-40B4-BE49-F238E27FC236}">
                <a16:creationId xmlns:a16="http://schemas.microsoft.com/office/drawing/2014/main" id="{1B0B35CC-CF47-D450-A1C9-E9468D4384D9}"/>
              </a:ext>
            </a:extLst>
          </p:cNvPr>
          <p:cNvSpPr txBox="1"/>
          <p:nvPr/>
        </p:nvSpPr>
        <p:spPr>
          <a:xfrm>
            <a:off x="3668750" y="2541859"/>
            <a:ext cx="4396058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b="1">
                <a:solidFill>
                  <a:srgbClr val="FF0000"/>
                </a:solidFill>
              </a:rPr>
              <a:t>Highly concordant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indent="0">
              <a:spcBef>
                <a:spcPts val="0"/>
              </a:spcBef>
            </a:pPr>
            <a:r>
              <a:rPr lang="en-US" dirty="0"/>
              <a:t>Example of Work Product – </a:t>
            </a:r>
            <a:r>
              <a:rPr lang="en-US" dirty="0" err="1"/>
              <a:t>RCPath</a:t>
            </a:r>
            <a:r>
              <a:rPr lang="en-US" dirty="0"/>
              <a:t> Colon Dataset</a:t>
            </a:r>
            <a:endParaRPr dirty="0" err="1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555C2DC-EC81-ADC5-09BE-37461EE90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358061"/>
              </p:ext>
            </p:extLst>
          </p:nvPr>
        </p:nvGraphicFramePr>
        <p:xfrm>
          <a:off x="3391243" y="1153298"/>
          <a:ext cx="8481110" cy="5144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5142">
                  <a:extLst>
                    <a:ext uri="{9D8B030D-6E8A-4147-A177-3AD203B41FA5}">
                      <a16:colId xmlns:a16="http://schemas.microsoft.com/office/drawing/2014/main" val="2267100744"/>
                    </a:ext>
                  </a:extLst>
                </a:gridCol>
                <a:gridCol w="4555968">
                  <a:extLst>
                    <a:ext uri="{9D8B030D-6E8A-4147-A177-3AD203B41FA5}">
                      <a16:colId xmlns:a16="http://schemas.microsoft.com/office/drawing/2014/main" val="101064237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798721000004104 |Histologic type of primary malignant neoplasm of colon (observable entity)|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 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128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798721000004104 |Histologic type of primary malignant neoplasm of colon (observable entity)|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1187332001 |Adenocarcinoma (morphologic abnormality)|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188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798721000004104 |Histologic type of primary malignant neoplasm of colon (observable entity)|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72495009 |Mucinous adenocarcinoma (morphologic abnormality)|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546474"/>
                  </a:ext>
                </a:extLst>
              </a:tr>
              <a:tr h="755135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798721000004104 |Histologic type of primary malignant neoplasm of colon (observable entity)|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87737001 |Signet ring cell carcinoma (morphologic abnormality)|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080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798721000004104 |Histologic type of primary malignant neoplasm of colon (observable entity)|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32913002 |Medullary carcinoma (morphologic abnormality)|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07171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798721000004104 |Histologic type of primary malignant neoplasm of colon (observable entity)|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450948005 |Serrated adenocarcinoma (morphologic abnormality)|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6199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798721000004104 |Histologic type of primary malignant neoplasm of colon (observable entity)|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450895005 |Micropapillary carcinoma (morphologic abnormality)|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0384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798721000004104 |Histologic type of primary malignant neoplasm of colon (observable entity)|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59367005 |</a:t>
                      </a:r>
                      <a:r>
                        <a:rPr lang="en-US" sz="800" dirty="0" err="1">
                          <a:effectLst/>
                        </a:rPr>
                        <a:t>Adenosquamous</a:t>
                      </a:r>
                      <a:r>
                        <a:rPr lang="en-US" sz="800" dirty="0">
                          <a:effectLst/>
                        </a:rPr>
                        <a:t> carcinoma (morphologic abnormality)|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998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798721000004104 |Histologic type of primary malignant neoplasm of colon (observable entity)|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800" dirty="0">
                          <a:effectLst/>
                        </a:rPr>
                        <a:t>68453008 |Carcinoma, no subtype (morphologic abnormality)|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4589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D150F5D-7326-701F-4C3C-BACAE8F32C77}"/>
              </a:ext>
            </a:extLst>
          </p:cNvPr>
          <p:cNvSpPr txBox="1"/>
          <p:nvPr/>
        </p:nvSpPr>
        <p:spPr>
          <a:xfrm>
            <a:off x="358345" y="1168400"/>
            <a:ext cx="3045254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 err="1">
                <a:cs typeface="Segoe UI"/>
              </a:rPr>
              <a:t>Tumour</a:t>
            </a:r>
            <a:r>
              <a:rPr lang="en-US" sz="1200" b="1" dirty="0">
                <a:cs typeface="Segoe UI"/>
              </a:rPr>
              <a:t> type</a:t>
            </a:r>
            <a:r>
              <a:rPr lang="en-US" sz="1200" baseline="30000" dirty="0">
                <a:cs typeface="Segoe UI"/>
              </a:rPr>
              <a:t>†</a:t>
            </a:r>
            <a:r>
              <a:rPr lang="en-US" sz="1200" b="1" dirty="0">
                <a:cs typeface="Segoe UI"/>
              </a:rPr>
              <a:t>:</a:t>
            </a:r>
            <a:r>
              <a:rPr lang="en-US" sz="1200" dirty="0"/>
              <a:t> </a:t>
            </a:r>
          </a:p>
          <a:p>
            <a:r>
              <a:rPr lang="en-US" sz="1200" dirty="0">
                <a:cs typeface="Segoe UI"/>
              </a:rPr>
              <a:t>Adenocarcinoma   Other, or variant of adenocarcinoma </a:t>
            </a:r>
            <a:r>
              <a:rPr lang="en-US" sz="1200" dirty="0"/>
              <a:t> </a:t>
            </a:r>
          </a:p>
          <a:p>
            <a:r>
              <a:rPr lang="en-US" sz="1200" dirty="0">
                <a:cs typeface="Segoe UI"/>
              </a:rPr>
              <a:t>If Other, or variant (e.g. mucinous), specify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dirty="0">
                <a:cs typeface="Segoe UI"/>
              </a:rPr>
              <a:t>…………………</a:t>
            </a:r>
            <a:r>
              <a:rPr lang="en-US" sz="1200" dirty="0"/>
              <a:t> </a:t>
            </a:r>
          </a:p>
          <a:p>
            <a:endParaRPr lang="en-US" sz="800"/>
          </a:p>
          <a:p>
            <a:endParaRPr lang="en-US">
              <a:latin typeface="Segoe UI"/>
              <a:cs typeface="Segoe UI"/>
            </a:endParaRPr>
          </a:p>
          <a:p>
            <a:endParaRPr lang="en-US" sz="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indent="0">
              <a:spcBef>
                <a:spcPts val="0"/>
              </a:spcBef>
            </a:pPr>
            <a:r>
              <a:rPr lang="en-US" dirty="0"/>
              <a:t>Example – ICCR Esophagus Dataset</a:t>
            </a:r>
            <a:endParaRPr dirty="0"/>
          </a:p>
        </p:txBody>
      </p:sp>
      <p:pic>
        <p:nvPicPr>
          <p:cNvPr id="2" name="Picture 2" descr="Table&#10;&#10;Description automatically generated">
            <a:extLst>
              <a:ext uri="{FF2B5EF4-FFF2-40B4-BE49-F238E27FC236}">
                <a16:creationId xmlns:a16="http://schemas.microsoft.com/office/drawing/2014/main" id="{E12CB4F8-CC46-37A7-C996-8142A282F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292" y="1436384"/>
            <a:ext cx="10939847" cy="49257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FA1FC1-D5F6-B21B-09A0-E106D8C5E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360000"/>
            <a:ext cx="10463212" cy="663731"/>
          </a:xfrm>
        </p:spPr>
        <p:txBody>
          <a:bodyPr/>
          <a:lstStyle/>
          <a:p>
            <a:r>
              <a:rPr lang="en-US" dirty="0"/>
              <a:t>Scope and Progress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1A6543-D3A2-AEEB-DB7F-E34A418FFBA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Number of Protocols</a:t>
            </a:r>
          </a:p>
          <a:p>
            <a:pPr lvl="1"/>
            <a:r>
              <a:rPr lang="en-US" dirty="0"/>
              <a:t>College of American Pathologists (CAP) have 60+ protocols</a:t>
            </a:r>
          </a:p>
          <a:p>
            <a:pPr lvl="2"/>
            <a:r>
              <a:rPr lang="en-US" dirty="0"/>
              <a:t>The CAP are "splitters" vs. </a:t>
            </a:r>
            <a:r>
              <a:rPr lang="en-US" dirty="0" err="1"/>
              <a:t>RCPath</a:t>
            </a:r>
            <a:r>
              <a:rPr lang="en-US" dirty="0"/>
              <a:t> who are "lumpers"</a:t>
            </a:r>
          </a:p>
          <a:p>
            <a:pPr lvl="2"/>
            <a:r>
              <a:rPr lang="en-US" dirty="0"/>
              <a:t>CAP has a form for each iteration.  </a:t>
            </a:r>
            <a:r>
              <a:rPr lang="en-US" dirty="0" err="1"/>
              <a:t>RCPath</a:t>
            </a:r>
            <a:r>
              <a:rPr lang="en-US" dirty="0"/>
              <a:t> and ICCR group datasets.</a:t>
            </a:r>
          </a:p>
          <a:p>
            <a:pPr lvl="2"/>
            <a:endParaRPr lang="en-US" dirty="0"/>
          </a:p>
          <a:p>
            <a:pPr indent="-514350"/>
            <a:r>
              <a:rPr lang="en-US" dirty="0"/>
              <a:t>Progress to date</a:t>
            </a:r>
          </a:p>
          <a:p>
            <a:pPr lvl="1" indent="-514350"/>
            <a:r>
              <a:rPr lang="en-US" dirty="0"/>
              <a:t>45/60 complete</a:t>
            </a:r>
          </a:p>
          <a:p>
            <a:pPr lvl="1" indent="-514350"/>
            <a:r>
              <a:rPr lang="en-US" dirty="0"/>
              <a:t>ICCR and </a:t>
            </a:r>
            <a:r>
              <a:rPr lang="en-US" dirty="0" err="1"/>
              <a:t>RCPath</a:t>
            </a:r>
            <a:r>
              <a:rPr lang="en-US" dirty="0"/>
              <a:t> transformations/mappings in progress </a:t>
            </a:r>
          </a:p>
          <a:p>
            <a:pPr lvl="1" indent="-514350"/>
            <a:r>
              <a:rPr lang="en-US" dirty="0"/>
              <a:t>Minimal number of ICCR-unique concepts needed</a:t>
            </a:r>
            <a:br>
              <a:rPr lang="en-US" dirty="0"/>
            </a:br>
            <a:endParaRPr lang="en-US" dirty="0"/>
          </a:p>
          <a:p>
            <a:pPr indent="-514350"/>
            <a:r>
              <a:rPr lang="en-US" dirty="0"/>
              <a:t>Distribution and validation of content by publishing body</a:t>
            </a:r>
          </a:p>
          <a:p>
            <a:pPr lvl="1" indent="-514350">
              <a:buSzPts val="2800"/>
            </a:pPr>
            <a:r>
              <a:rPr lang="en-US" dirty="0"/>
              <a:t>CAP, ICCR, </a:t>
            </a:r>
            <a:r>
              <a:rPr lang="en-US" dirty="0" err="1"/>
              <a:t>RCPath</a:t>
            </a:r>
          </a:p>
          <a:p>
            <a:pPr marL="4000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98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2D5DA4-9CF6-F734-3C06-9EA7C724C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360000"/>
            <a:ext cx="10463212" cy="663731"/>
          </a:xfrm>
        </p:spPr>
        <p:txBody>
          <a:bodyPr/>
          <a:lstStyle/>
          <a:p>
            <a:r>
              <a:rPr lang="en-US" dirty="0"/>
              <a:t>Modeling Discussions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5DF8B-7637-37CB-4325-CA26B06ACCCF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Anaplasia</a:t>
            </a:r>
          </a:p>
          <a:p>
            <a:pPr lvl="1"/>
            <a:r>
              <a:rPr lang="en-US"/>
              <a:t>Only in malignant tissue? </a:t>
            </a:r>
            <a:br>
              <a:rPr lang="en-US" dirty="0"/>
            </a:br>
            <a:endParaRPr lang="en-US"/>
          </a:p>
          <a:p>
            <a:r>
              <a:rPr lang="en-US"/>
              <a:t>Testis</a:t>
            </a:r>
          </a:p>
          <a:p>
            <a:pPr lvl="1"/>
            <a:r>
              <a:rPr lang="en-US"/>
              <a:t>Histologic type of metastatic lesion in lymph node</a:t>
            </a:r>
          </a:p>
          <a:p>
            <a:pPr lvl="1"/>
            <a:r>
              <a:rPr lang="en-US" dirty="0"/>
              <a:t>Histologic type of non-primary malignant neoplasms (e.g., 5014008 |Leydig cell </a:t>
            </a:r>
            <a:r>
              <a:rPr lang="en-US"/>
              <a:t>tumor, benign (morphologic abnormality)|)</a:t>
            </a:r>
            <a:br>
              <a:rPr lang="en-US" dirty="0"/>
            </a:br>
            <a:endParaRPr lang="en-US"/>
          </a:p>
          <a:p>
            <a:r>
              <a:rPr lang="en-US" dirty="0"/>
              <a:t>Colon, colorectum, small bowel???</a:t>
            </a:r>
            <a:br>
              <a:rPr lang="en-US" dirty="0"/>
            </a:br>
            <a:endParaRPr lang="en-US" dirty="0"/>
          </a:p>
          <a:p>
            <a:r>
              <a:rPr lang="en-US" dirty="0"/>
              <a:t>Neoadjuvant response scoring</a:t>
            </a:r>
            <a:br>
              <a:rPr lang="en-US" dirty="0"/>
            </a:br>
            <a:endParaRPr lang="en-US" dirty="0"/>
          </a:p>
          <a:p>
            <a:r>
              <a:rPr lang="en-US" dirty="0"/>
              <a:t>Tumor staging</a:t>
            </a:r>
          </a:p>
          <a:p>
            <a:pPr lvl="1"/>
            <a:r>
              <a:rPr lang="en-US" dirty="0"/>
              <a:t>To model or not to model observables?</a:t>
            </a:r>
          </a:p>
          <a:p>
            <a:pPr lvl="1"/>
            <a:r>
              <a:rPr lang="en-US" dirty="0"/>
              <a:t>UICC discussion</a:t>
            </a:r>
            <a:br>
              <a:rPr lang="en-US" dirty="0"/>
            </a:br>
            <a:endParaRPr lang="en-US" dirty="0"/>
          </a:p>
          <a:p>
            <a:r>
              <a:rPr lang="en-US" dirty="0"/>
              <a:t>Anatomy</a:t>
            </a:r>
          </a:p>
          <a:p>
            <a:pPr lvl="1" indent="-406400">
              <a:buSzPts val="2800"/>
            </a:pPr>
            <a:r>
              <a:rPr lang="en-US" dirty="0"/>
              <a:t>Lymph node groups and laterality</a:t>
            </a:r>
          </a:p>
          <a:p>
            <a:pPr lvl="1" indent="-406400">
              <a:buSzPts val="2800"/>
            </a:pPr>
            <a:r>
              <a:rPr lang="en-US" dirty="0"/>
              <a:t>Anatomic location landmarks germane to tumor invasion</a:t>
            </a:r>
          </a:p>
          <a:p>
            <a:pPr lvl="1" indent="-406400">
              <a:buSzPts val="2800"/>
            </a:pPr>
            <a:endParaRPr lang="en-US" dirty="0"/>
          </a:p>
          <a:p>
            <a:pPr lvl="1" indent="-406400">
              <a:buSzPts val="28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243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2D60F5-D7C7-0D1E-813F-470EA1B85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360000"/>
            <a:ext cx="10463212" cy="663731"/>
          </a:xfrm>
        </p:spPr>
        <p:txBody>
          <a:bodyPr/>
          <a:lstStyle/>
          <a:p>
            <a:r>
              <a:rPr lang="en-US" dirty="0"/>
              <a:t>Processes for content validation by publishing body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21929-4425-7421-D216-CB04AB85AF4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Document the process or proposed process by body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RCPath</a:t>
            </a:r>
            <a:r>
              <a:rPr lang="en-US" dirty="0"/>
              <a:t> – Brian Rous, Laszlo </a:t>
            </a:r>
            <a:r>
              <a:rPr lang="en-US" dirty="0" err="1"/>
              <a:t>Iglali</a:t>
            </a:r>
            <a:r>
              <a:rPr lang="en-US" dirty="0"/>
              <a:t>, Michael Eden</a:t>
            </a:r>
            <a:br>
              <a:rPr lang="en-US" dirty="0"/>
            </a:br>
            <a:endParaRPr lang="en-US" dirty="0"/>
          </a:p>
          <a:p>
            <a:r>
              <a:rPr lang="en-US" dirty="0"/>
              <a:t>ICCR – Meagan Judge coordinating</a:t>
            </a:r>
            <a:br>
              <a:rPr lang="en-US" dirty="0"/>
            </a:br>
            <a:endParaRPr lang="en-US" dirty="0"/>
          </a:p>
          <a:p>
            <a:r>
              <a:rPr lang="en-US" dirty="0"/>
              <a:t>CAP – Scott Campbell, CAP PERT (electronic reporting team)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Palga</a:t>
            </a:r>
            <a:r>
              <a:rPr lang="en-US" dirty="0"/>
              <a:t> – Paul Seegers</a:t>
            </a:r>
            <a:br>
              <a:rPr lang="en-US" dirty="0"/>
            </a:br>
            <a:endParaRPr lang="en-US" dirty="0"/>
          </a:p>
          <a:p>
            <a:r>
              <a:rPr lang="en-US" dirty="0"/>
              <a:t>Sweden – Stefan Dubois</a:t>
            </a:r>
          </a:p>
        </p:txBody>
      </p:sp>
    </p:spTree>
    <p:extLst>
      <p:ext uri="{BB962C8B-B14F-4D97-AF65-F5344CB8AC3E}">
        <p14:creationId xmlns:p14="http://schemas.microsoft.com/office/powerpoint/2010/main" val="3760022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424A55"/>
      </a:dk1>
      <a:lt1>
        <a:srgbClr val="FFFFFF"/>
      </a:lt1>
      <a:dk2>
        <a:srgbClr val="00A9E0"/>
      </a:dk2>
      <a:lt2>
        <a:srgbClr val="F1F2F1"/>
      </a:lt2>
      <a:accent1>
        <a:srgbClr val="0167B9"/>
      </a:accent1>
      <a:accent2>
        <a:srgbClr val="0067B9"/>
      </a:accent2>
      <a:accent3>
        <a:srgbClr val="654EA2"/>
      </a:accent3>
      <a:accent4>
        <a:srgbClr val="F05130"/>
      </a:accent4>
      <a:accent5>
        <a:srgbClr val="019A77"/>
      </a:accent5>
      <a:accent6>
        <a:srgbClr val="7221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691</Words>
  <Application>Microsoft Macintosh PowerPoint</Application>
  <PresentationFormat>Widescreen</PresentationFormat>
  <Paragraphs>116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Mulish</vt:lpstr>
      <vt:lpstr>Mulish SemiBold</vt:lpstr>
      <vt:lpstr>Calibri</vt:lpstr>
      <vt:lpstr>Segoe UI</vt:lpstr>
      <vt:lpstr>Mulish Light</vt:lpstr>
      <vt:lpstr>Arial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Ian Green</cp:lastModifiedBy>
  <cp:revision>266</cp:revision>
  <dcterms:modified xsi:type="dcterms:W3CDTF">2023-04-04T10:07:43Z</dcterms:modified>
</cp:coreProperties>
</file>