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33" r:id="rId2"/>
    <p:sldId id="304" r:id="rId3"/>
    <p:sldId id="257" r:id="rId4"/>
    <p:sldId id="319" r:id="rId5"/>
    <p:sldId id="334" r:id="rId6"/>
    <p:sldId id="335" r:id="rId7"/>
    <p:sldId id="309" r:id="rId8"/>
    <p:sldId id="336" r:id="rId9"/>
    <p:sldId id="337" r:id="rId10"/>
    <p:sldId id="310" r:id="rId11"/>
    <p:sldId id="311" r:id="rId12"/>
    <p:sldId id="338" r:id="rId13"/>
    <p:sldId id="339" r:id="rId14"/>
    <p:sldId id="341" r:id="rId15"/>
  </p:sldIdLst>
  <p:sldSz cx="12192000" cy="6858000"/>
  <p:notesSz cx="6858000" cy="9144000"/>
  <p:defaultTex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5pPr>
    <a:lvl6pPr marL="22860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6pPr>
    <a:lvl7pPr marL="2743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7pPr>
    <a:lvl8pPr marL="3200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8pPr>
    <a:lvl9pPr marL="3657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00FF"/>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smNativeData">
      <pr:smAppRevision xmlns:pr="smNativeData" xmlns:p14="http://schemas.microsoft.com/office/powerpoint/2010/main" xmlns="" dt="1585876015" val="976" rev64="64" revOS="1"/>
      <pr:smFileRevision xmlns:pr="smNativeData" xmlns:p14="http://schemas.microsoft.com/office/powerpoint/2010/main" xmlns="" dt="1585876015" val="101"/>
      <pr:guideOptions xmlns:pr="smNativeData" xmlns:p14="http://schemas.microsoft.com/office/powerpoint/2010/main" xmlns="" dt="1585876015" snapToBorders="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6B29BC-BAB2-47FF-AB45-5F78A33D003A}" v="20" dt="2020-04-08T23:11:21.5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1"/>
    <p:restoredTop sz="94626"/>
  </p:normalViewPr>
  <p:slideViewPr>
    <p:cSldViewPr snapToGrid="0">
      <p:cViewPr varScale="1">
        <p:scale>
          <a:sx n="163" d="100"/>
          <a:sy n="163" d="100"/>
        </p:scale>
        <p:origin x="328" y="1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4" d="100"/>
        <a:sy n="14" d="100"/>
      </p:scale>
      <p:origin x="0" y="0"/>
    </p:cViewPr>
  </p:sorterViewPr>
  <p:notesViewPr>
    <p:cSldViewPr snapToGrid="0">
      <p:cViewPr>
        <p:scale>
          <a:sx n="100" d="100"/>
          <a:sy n="100" d="100"/>
        </p:scale>
        <p:origin x="1077" y="3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IE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6AYAAKBBAACYFQAAEAAAACYAAAAIAAAAgYAAAAAAAAA="/>
              </a:ext>
            </a:extLst>
          </p:cNvSpPr>
          <p:nvPr>
            <p:ph type="ctrTitle"/>
          </p:nvPr>
        </p:nvSpPr>
        <p:spPr>
          <a:xfrm>
            <a:off x="1524000" y="1122680"/>
            <a:ext cx="9144000" cy="2387600"/>
          </a:xfrm>
        </p:spPr>
        <p:txBody>
          <a:bodyPr vert="horz" wrap="square" lIns="91440" tIns="45720" rIns="91440" bIns="45720" numCol="1" spcCol="215900" anchor="b">
            <a:prstTxWarp prst="textNoShape">
              <a:avLst/>
            </a:prstTxWarp>
          </a:bodyPr>
          <a:lstStyle>
            <a:lvl1pPr algn="ctr">
              <a:defRPr lang="en-us" sz="6000"/>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Click to edit Master title style</a:t>
            </a:r>
          </a:p>
        </p:txBody>
      </p:sp>
      <p:sp>
        <p:nvSpPr>
          <p:cNvPr id="3" name="Subtitle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CQAAKRYAAKBBAABYIAAAEAAAACYAAAAIAAAAAYAAAAAAAAA="/>
              </a:ext>
            </a:extLst>
          </p:cNvSpPr>
          <p:nvPr>
            <p:ph type="subTitle" idx="1"/>
          </p:nvPr>
        </p:nvSpPr>
        <p:spPr>
          <a:xfrm>
            <a:off x="1524000" y="3602355"/>
            <a:ext cx="9144000" cy="1655445"/>
          </a:xfrm>
        </p:spPr>
        <p:txBody>
          <a:bodyPr/>
          <a:lstStyle>
            <a:lvl1pPr marL="0" indent="0" algn="ctr">
              <a:buNone/>
              <a:defRPr lang="en-us" sz="2400"/>
            </a:lvl1pPr>
            <a:lvl2pPr marL="457200" indent="0" algn="ctr">
              <a:buNone/>
              <a:defRPr lang="en-us" sz="2000"/>
            </a:lvl2pPr>
            <a:lvl3pPr marL="914400" indent="0" algn="ctr">
              <a:buNone/>
              <a:defRPr lang="en-us" sz="1800"/>
            </a:lvl3pPr>
            <a:lvl4pPr marL="1371600" indent="0" algn="ctr">
              <a:buNone/>
              <a:defRPr lang="en-us" sz="1600"/>
            </a:lvl4pPr>
            <a:lvl5pPr marL="1828800" indent="0" algn="ctr">
              <a:buNone/>
              <a:defRPr lang="en-us" sz="1600"/>
            </a:lvl5pPr>
            <a:lvl6pPr marL="2286000" indent="0" algn="ctr">
              <a:buNone/>
              <a:defRPr lang="en-us" sz="1600"/>
            </a:lvl6pPr>
            <a:lvl7pPr marL="2743200" indent="0" algn="ctr">
              <a:buNone/>
              <a:defRPr lang="en-us" sz="1600"/>
            </a:lvl7pPr>
            <a:lvl8pPr marL="3200400" indent="0" algn="ctr">
              <a:buNone/>
              <a:defRPr lang="en-us" sz="1600"/>
            </a:lvl8pPr>
            <a:lvl9pPr marL="3657600" indent="0" algn="ctr">
              <a:buNone/>
              <a:defRPr lang="en-us" sz="1600"/>
            </a:lvl9pPr>
          </a:lstStyle>
          <a:p>
            <a:pPr>
              <a:defRPr lang="en-us"/>
            </a:pPr>
            <a:r>
              <a:t>Click to edit Master subtitle style</a:t>
            </a:r>
          </a:p>
        </p:txBody>
      </p:sp>
      <p:sp>
        <p:nvSpPr>
          <p:cNvPr id="4" name="Date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FEEF-19E7-A1F4-08B25FBA575D}" type="datetime1">
              <a:t>9/21/21</a:t>
            </a:fld>
            <a:endParaRPr/>
          </a:p>
        </p:txBody>
      </p:sp>
      <p:sp>
        <p:nvSpPr>
          <p:cNvPr id="5" name="Foot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FCBA-3B60-F4D6-0A35D898025F}"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en-us"/>
            </a:pPr>
            <a:r>
              <a:t>Click to edit Master title style</a:t>
            </a:r>
          </a:p>
        </p:txBody>
      </p:sp>
      <p:sp>
        <p:nvSpPr>
          <p:cNvPr id="3" name="Vertical Text Placeholder 2"/>
          <p:cNvSpPr>
            <a:spLocks noGrp="1" noChangeArrowheads="1"/>
            <a:extLst>
              <a:ext uri="smNativeData">
                <pr:smNativeData xmlns:pr="smNativeData" xmlns:p14="http://schemas.microsoft.com/office/powerpoint/2010/main" xmlns="" val="SMDATA_13_L4yGXhMAAAAlAAAAZAAAAA0AAAAAkAAAAEgAAACQAAAASAAAAAAAAAAAAAAAAQ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OwsAANhFAAAAJgAAEAAAACYAAAAIAAAAAgAAAAAAAAA="/>
              </a:ext>
            </a:extLst>
          </p:cNvSpPr>
          <p:nvPr>
            <p:ph idx="1"/>
          </p:nvPr>
        </p:nvSpPr>
        <p:spPr/>
        <p:txBody>
          <a:bodyPr vert="vert" wrap="square" lIns="91440" tIns="45720" rIns="91440" bIns="45720" numCol="1" spcCol="215900" anchor="t">
            <a:prstTxWarp prst="textNoShape">
              <a:avLst/>
            </a:prstTxWarp>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08D8-FABC-9617-FEE9045960AB}" type="datetime1">
              <a:t>9/21/21</a:t>
            </a:fld>
            <a:endParaRPr/>
          </a:p>
        </p:txBody>
      </p:sp>
      <p:sp>
        <p:nvSpPr>
          <p:cNvPr id="5" name="Foot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90AC-D9B7-E234-66E20F7A1433}" type="slidenum">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noChangeArrowheads="1"/>
            <a:extLst>
              <a:ext uri="smNativeData">
                <pr:smNativeData xmlns:pr="smNativeData" xmlns:p14="http://schemas.microsoft.com/office/powerpoint/2010/main" xmlns="" val="SMDATA_13_L4yGXhMAAAAlAAAAZAAAAA0AAAAAkAAAAEgAAACQAAAASAAAAAAAAAABAAAAAQ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sNQAAPwIAANhFAAAAJgAAEAAAACYAAAAIAAAAAwAAAAAAAAA="/>
              </a:ext>
            </a:extLst>
          </p:cNvSpPr>
          <p:nvPr>
            <p:ph type="title"/>
          </p:nvPr>
        </p:nvSpPr>
        <p:spPr>
          <a:xfrm>
            <a:off x="8724900" y="365125"/>
            <a:ext cx="2628900" cy="5812155"/>
          </a:xfrm>
        </p:spPr>
        <p:txBody>
          <a:bodyPr vert="vert" wrap="square" lIns="91440" tIns="45720" rIns="91440" bIns="45720" numCol="1" spcCol="215900" anchor="ctr">
            <a:prstTxWarp prst="textNoShape">
              <a:avLst/>
            </a:prstTxWarp>
          </a:bodyPr>
          <a:lstStyle/>
          <a:p>
            <a:pPr>
              <a:defRPr lang="en-us"/>
            </a:pPr>
            <a:r>
              <a:t>Click to edit Master title style</a:t>
            </a:r>
          </a:p>
        </p:txBody>
      </p:sp>
      <p:sp>
        <p:nvSpPr>
          <p:cNvPr id="3" name="Vertical Text Placeholder 2"/>
          <p:cNvSpPr>
            <a:spLocks noGrp="1" noChangeArrowheads="1"/>
            <a:extLst>
              <a:ext uri="smNativeData">
                <pr:smNativeData xmlns:pr="smNativeData" xmlns:p14="http://schemas.microsoft.com/office/powerpoint/2010/main" xmlns="" val="SMDATA_13_L4yGXhMAAAAlAAAAZAAAAA0AAAAAkAAAAEgAAACQAAAASAAAAAAAAAAAAAAAAQ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Lw0AAAAJgAAEAAAACYAAAAIAAAAAwAAAAAAAAA="/>
              </a:ext>
            </a:extLst>
          </p:cNvSpPr>
          <p:nvPr>
            <p:ph idx="1"/>
          </p:nvPr>
        </p:nvSpPr>
        <p:spPr>
          <a:xfrm>
            <a:off x="838200" y="365125"/>
            <a:ext cx="7734300" cy="5812155"/>
          </a:xfrm>
        </p:spPr>
        <p:txBody>
          <a:bodyPr vert="vert" wrap="square" lIns="91440" tIns="45720" rIns="91440" bIns="45720" numCol="1" spcCol="215900" anchor="t">
            <a:prstTxWarp prst="textNoShape">
              <a:avLst/>
            </a:prstTxWarp>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58F2-F6E9-BC1B-AEBC51554AFB}" type="datetime1">
              <a:t>9/21/21</a:t>
            </a:fld>
            <a:endParaRPr/>
          </a:p>
        </p:txBody>
      </p:sp>
      <p:sp>
        <p:nvSpPr>
          <p:cNvPr id="5" name="Foot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9385-58DE-CBB5-658B66FB3D30}"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en-us"/>
            </a:pPr>
            <a:r>
              <a:t>Click to edit Master title style</a:t>
            </a:r>
          </a:p>
        </p:txBody>
      </p:sp>
      <p:sp>
        <p:nvSpPr>
          <p:cNvPr id="3" name="Content Placeholder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OwsAANhFAAAAJgAAEAAAACYAAAAIAAAAAAAAAAAAAAA="/>
              </a:ext>
            </a:extLst>
          </p:cNvSpPr>
          <p:nvPr>
            <p:ph idx="1"/>
          </p:nvPr>
        </p:nvSpPr>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2CB0-A1E1-FE4C-DAB45902088F}" type="datetime1">
              <a:t>9/21/21</a:t>
            </a:fld>
            <a:endParaRPr/>
          </a:p>
        </p:txBody>
      </p:sp>
      <p:sp>
        <p:nvSpPr>
          <p:cNvPr id="5" name="Foot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4CC9-367A-87DB-BA2FC29571EF}"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eBQAAhQoAAM5FAAARHAAAEAAAACYAAAAIAAAAgYAAAAAAAAA="/>
              </a:ext>
            </a:extLst>
          </p:cNvSpPr>
          <p:nvPr>
            <p:ph type="title"/>
          </p:nvPr>
        </p:nvSpPr>
        <p:spPr>
          <a:xfrm>
            <a:off x="831850" y="1710055"/>
            <a:ext cx="10515600" cy="2852420"/>
          </a:xfrm>
        </p:spPr>
        <p:txBody>
          <a:bodyPr vert="horz" wrap="square" lIns="91440" tIns="45720" rIns="91440" bIns="45720" numCol="1" spcCol="215900" anchor="b">
            <a:prstTxWarp prst="textNoShape">
              <a:avLst/>
            </a:prstTxWarp>
          </a:bodyPr>
          <a:lstStyle>
            <a:lvl1pPr>
              <a:defRPr lang="en-us" sz="6000"/>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Click to edit Master title style</a:t>
            </a:r>
          </a:p>
        </p:txBody>
      </p:sp>
      <p:sp>
        <p:nvSpPr>
          <p:cNvPr id="3" name="Text Placeholder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eBQAAPBwAAM5FAAB2JQAAEAAAACYAAAAIAAAAAYAAAAAAAAA="/>
              </a:ext>
            </a:extLst>
          </p:cNvSpPr>
          <p:nvPr>
            <p:ph idx="1"/>
          </p:nvPr>
        </p:nvSpPr>
        <p:spPr>
          <a:xfrm>
            <a:off x="831850" y="4589780"/>
            <a:ext cx="10515600" cy="1499870"/>
          </a:xfrm>
        </p:spPr>
        <p:txBody>
          <a:bodyPr/>
          <a:lstStyle>
            <a:lvl1pPr marL="0" indent="0">
              <a:buNone/>
              <a:defRPr lang="en-us" sz="2400">
                <a:solidFill>
                  <a:srgbClr val="8C8C8C"/>
                </a:solidFill>
              </a:defRPr>
            </a:lvl1pPr>
            <a:lvl2pPr marL="457200" indent="0">
              <a:buNone/>
              <a:defRPr lang="en-us" sz="2000">
                <a:solidFill>
                  <a:srgbClr val="8C8C8C"/>
                </a:solidFill>
              </a:defRPr>
            </a:lvl2pPr>
            <a:lvl3pPr marL="914400" indent="0">
              <a:buNone/>
              <a:defRPr lang="en-us" sz="1800">
                <a:solidFill>
                  <a:srgbClr val="8C8C8C"/>
                </a:solidFill>
              </a:defRPr>
            </a:lvl3pPr>
            <a:lvl4pPr marL="1371600" indent="0">
              <a:buNone/>
              <a:defRPr lang="en-us" sz="1600">
                <a:solidFill>
                  <a:srgbClr val="8C8C8C"/>
                </a:solidFill>
              </a:defRPr>
            </a:lvl4pPr>
            <a:lvl5pPr marL="1828800" indent="0">
              <a:buNone/>
              <a:defRPr lang="en-us" sz="1600">
                <a:solidFill>
                  <a:srgbClr val="8C8C8C"/>
                </a:solidFill>
              </a:defRPr>
            </a:lvl5pPr>
            <a:lvl6pPr marL="2286000" indent="0">
              <a:buNone/>
              <a:defRPr lang="en-us" sz="1600">
                <a:solidFill>
                  <a:srgbClr val="8C8C8C"/>
                </a:solidFill>
              </a:defRPr>
            </a:lvl6pPr>
            <a:lvl7pPr marL="2743200" indent="0">
              <a:buNone/>
              <a:defRPr lang="en-us" sz="1600">
                <a:solidFill>
                  <a:srgbClr val="8C8C8C"/>
                </a:solidFill>
              </a:defRPr>
            </a:lvl7pPr>
            <a:lvl8pPr marL="3200400" indent="0">
              <a:buNone/>
              <a:defRPr lang="en-us" sz="1600">
                <a:solidFill>
                  <a:srgbClr val="8C8C8C"/>
                </a:solidFill>
              </a:defRPr>
            </a:lvl8pPr>
            <a:lvl9pPr marL="3657600" indent="0">
              <a:buNone/>
              <a:defRPr lang="en-us" sz="1600">
                <a:solidFill>
                  <a:srgbClr val="8C8C8C"/>
                </a:solidFill>
              </a:defRPr>
            </a:lvl9pPr>
          </a:lstStyle>
          <a:p>
            <a:pPr>
              <a:defRPr lang="en-us"/>
            </a:pPr>
            <a:r>
              <a:t>Click to edit Master text styles</a:t>
            </a:r>
          </a:p>
        </p:txBody>
      </p:sp>
      <p:sp>
        <p:nvSpPr>
          <p:cNvPr id="4" name="Date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82AE-7386-E09E-74D33ED01621}" type="datetime1">
              <a:t>9/21/21</a:t>
            </a:fld>
            <a:endParaRPr/>
          </a:p>
        </p:txBody>
      </p:sp>
      <p:sp>
        <p:nvSpPr>
          <p:cNvPr id="5" name="Foot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6" name="Slide Numb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DF9C-589F-D2B5-29CA27FB247C}"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en-us"/>
            </a:pPr>
            <a:r>
              <a:t>Click to edit Master title style</a:t>
            </a:r>
          </a:p>
        </p:txBody>
      </p:sp>
      <p:sp>
        <p:nvSpPr>
          <p:cNvPr id="3" name="Content Placeholder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OwsAAAglAAAAJgAAEAAAACYAAAAIAAAAAQAAAAAAAAA="/>
              </a:ext>
            </a:extLst>
          </p:cNvSpPr>
          <p:nvPr>
            <p:ph idx="1"/>
          </p:nvPr>
        </p:nvSpPr>
        <p:spPr>
          <a:xfrm>
            <a:off x="838200" y="1825625"/>
            <a:ext cx="5181600" cy="4351655"/>
          </a:xfrm>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Content Placeholder 3"/>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OwsAANhFAAAAJgAAEAAAACYAAAAIAAAAAQAAAAAAAAA="/>
              </a:ext>
            </a:extLst>
          </p:cNvSpPr>
          <p:nvPr>
            <p:ph idx="2"/>
          </p:nvPr>
        </p:nvSpPr>
        <p:spPr>
          <a:xfrm>
            <a:off x="6172200" y="1825625"/>
            <a:ext cx="5181600" cy="4351655"/>
          </a:xfrm>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5" name="Date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Q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4CE3-4E9A-ADA3-BACF22ED5BEF}" type="datetime1">
              <a:t>9/21/21</a:t>
            </a:fld>
            <a:endParaRPr/>
          </a:p>
        </p:txBody>
      </p:sp>
      <p:sp>
        <p:nvSpPr>
          <p:cNvPr id="6" name="Foot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Q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7" name="Slide Number Placeholder 6"/>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Q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9AE6-9C33-A871-6C668B3F5E39}"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Q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PwIAANtFAABnCgAAEAAAACYAAAAIAAAAAQAAAAAAAAA="/>
              </a:ext>
            </a:extLst>
          </p:cNvSpPr>
          <p:nvPr>
            <p:ph type="title"/>
          </p:nvPr>
        </p:nvSpPr>
        <p:spPr>
          <a:xfrm>
            <a:off x="840105" y="365125"/>
            <a:ext cx="10515600" cy="1325880"/>
          </a:xfrm>
        </p:spPr>
        <p:txBody>
          <a:bodyPr/>
          <a:lstStyle/>
          <a:p>
            <a:pPr>
              <a:defRPr lang="en-us"/>
            </a:pPr>
            <a:r>
              <a:t>Click to edit Master title style</a:t>
            </a:r>
          </a:p>
        </p:txBody>
      </p:sp>
      <p:sp>
        <p:nvSpPr>
          <p:cNvPr id="3" name="Text Placeholder 2"/>
          <p:cNvSpPr>
            <a:spLocks noGrp="1" noChangeArrowheads="1"/>
            <a:extLst>
              <a:ext uri="smNativeData">
                <pr:smNativeData xmlns:pr="smNativeData" xmlns:p14="http://schemas.microsoft.com/office/powerpoint/2010/main" xmlns="" val="SMDATA_13_L4yGXh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WAoAAOUkAABpDwAAEAAAACYAAAAIAAAAgYAAAAAAAAA="/>
              </a:ext>
            </a:extLst>
          </p:cNvSpPr>
          <p:nvPr>
            <p:ph idx="1"/>
          </p:nvPr>
        </p:nvSpPr>
        <p:spPr>
          <a:xfrm>
            <a:off x="840105" y="1681480"/>
            <a:ext cx="5157470" cy="823595"/>
          </a:xfrm>
        </p:spPr>
        <p:txBody>
          <a:bodyPr vert="horz" wrap="square" lIns="91440" tIns="45720" rIns="91440" bIns="45720" numCol="1" spcCol="215900" anchor="b">
            <a:prstTxWarp prst="textNoShape">
              <a:avLst/>
            </a:prstTxWarp>
          </a:bodyPr>
          <a:lstStyle>
            <a:lvl1pPr marL="0" indent="0">
              <a:buNone/>
              <a:defRPr lang="en-us" sz="2400" b="1"/>
            </a:lvl1pPr>
            <a:lvl2pPr marL="457200" indent="0">
              <a:buNone/>
              <a:defRPr lang="en-us" sz="2000" b="1"/>
            </a:lvl2pPr>
            <a:lvl3pPr marL="914400" indent="0">
              <a:buNone/>
              <a:defRPr lang="en-us" sz="1800" b="1"/>
            </a:lvl3pPr>
            <a:lvl4pPr marL="1371600" indent="0">
              <a:buNone/>
              <a:defRPr lang="en-us" sz="1600" b="1"/>
            </a:lvl4pPr>
            <a:lvl5pPr marL="1828800" indent="0">
              <a:buNone/>
              <a:defRPr lang="en-us" sz="1600" b="1"/>
            </a:lvl5pPr>
            <a:lvl6pPr marL="2286000" indent="0">
              <a:buNone/>
              <a:defRPr lang="en-us" sz="1600" b="1"/>
            </a:lvl6pPr>
            <a:lvl7pPr marL="2743200" indent="0">
              <a:buNone/>
              <a:defRPr lang="en-us" sz="1600" b="1"/>
            </a:lvl7pPr>
            <a:lvl8pPr marL="3200400" indent="0">
              <a:buNone/>
              <a:defRPr lang="en-us" sz="1600" b="1"/>
            </a:lvl8pPr>
            <a:lvl9pPr marL="3657600" indent="0">
              <a:buNone/>
              <a:defRPr lang="en-us" sz="1600" b="1"/>
            </a:lvl9pPr>
          </a:lstStyle>
          <a:p>
            <a:pPr>
              <a:defRPr lang="en-us"/>
            </a:pPr>
            <a:r>
              <a:t>Click to edit Master text styles</a:t>
            </a:r>
          </a:p>
        </p:txBody>
      </p:sp>
      <p:sp>
        <p:nvSpPr>
          <p:cNvPr id="4" name="Content Placeholder 3"/>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aQ8AAOUkAAAUJgAAEAAAACYAAAAIAAAAAQAAAAAAAAA="/>
              </a:ext>
            </a:extLst>
          </p:cNvSpPr>
          <p:nvPr>
            <p:ph idx="2"/>
          </p:nvPr>
        </p:nvSpPr>
        <p:spPr>
          <a:xfrm>
            <a:off x="840105" y="2505075"/>
            <a:ext cx="5157470" cy="3684905"/>
          </a:xfrm>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5" name="Text Placeholder 4"/>
          <p:cNvSpPr>
            <a:spLocks noGrp="1" noChangeArrowheads="1"/>
            <a:extLst>
              <a:ext uri="smNativeData">
                <pr:smNativeData xmlns:pr="smNativeData" xmlns:p14="http://schemas.microsoft.com/office/powerpoint/2010/main" xmlns="" val="SMDATA_13_L4yGXh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WAoAANtFAABpDwAAEAAAACYAAAAIAAAAgYAAAAAAAAA="/>
              </a:ext>
            </a:extLst>
          </p:cNvSpPr>
          <p:nvPr>
            <p:ph idx="3"/>
          </p:nvPr>
        </p:nvSpPr>
        <p:spPr>
          <a:xfrm>
            <a:off x="6172200" y="1681480"/>
            <a:ext cx="5183505" cy="823595"/>
          </a:xfrm>
        </p:spPr>
        <p:txBody>
          <a:bodyPr vert="horz" wrap="square" lIns="91440" tIns="45720" rIns="91440" bIns="45720" numCol="1" spcCol="215900" anchor="b">
            <a:prstTxWarp prst="textNoShape">
              <a:avLst/>
            </a:prstTxWarp>
          </a:bodyPr>
          <a:lstStyle>
            <a:lvl1pPr marL="0" indent="0">
              <a:buNone/>
              <a:defRPr lang="en-us" sz="2400" b="1"/>
            </a:lvl1pPr>
            <a:lvl2pPr marL="457200" indent="0">
              <a:buNone/>
              <a:defRPr lang="en-us" sz="2000" b="1"/>
            </a:lvl2pPr>
            <a:lvl3pPr marL="914400" indent="0">
              <a:buNone/>
              <a:defRPr lang="en-us" sz="1800" b="1"/>
            </a:lvl3pPr>
            <a:lvl4pPr marL="1371600" indent="0">
              <a:buNone/>
              <a:defRPr lang="en-us" sz="1600" b="1"/>
            </a:lvl4pPr>
            <a:lvl5pPr marL="1828800" indent="0">
              <a:buNone/>
              <a:defRPr lang="en-us" sz="1600" b="1"/>
            </a:lvl5pPr>
            <a:lvl6pPr marL="2286000" indent="0">
              <a:buNone/>
              <a:defRPr lang="en-us" sz="1600" b="1"/>
            </a:lvl6pPr>
            <a:lvl7pPr marL="2743200" indent="0">
              <a:buNone/>
              <a:defRPr lang="en-us" sz="1600" b="1"/>
            </a:lvl7pPr>
            <a:lvl8pPr marL="3200400" indent="0">
              <a:buNone/>
              <a:defRPr lang="en-us" sz="1600" b="1"/>
            </a:lvl8pPr>
            <a:lvl9pPr marL="3657600" indent="0">
              <a:buNone/>
              <a:defRPr lang="en-us" sz="1600" b="1"/>
            </a:lvl9pPr>
          </a:lstStyle>
          <a:p>
            <a:pPr>
              <a:defRPr lang="en-us"/>
            </a:pPr>
            <a:r>
              <a:t>Click to edit Master text styles</a:t>
            </a:r>
          </a:p>
        </p:txBody>
      </p:sp>
      <p:sp>
        <p:nvSpPr>
          <p:cNvPr id="6" name="Content Placeholder 5"/>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aQ8AANtFAAAUJgAAEAAAACYAAAAIAAAAAQAAAAAAAAA="/>
              </a:ext>
            </a:extLst>
          </p:cNvSpPr>
          <p:nvPr>
            <p:ph idx="4"/>
          </p:nvPr>
        </p:nvSpPr>
        <p:spPr>
          <a:xfrm>
            <a:off x="6172200" y="2505075"/>
            <a:ext cx="5183505" cy="3684905"/>
          </a:xfrm>
        </p:spPr>
        <p:txBody>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7" name="Date Placeholder 6"/>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CB87-CAB8-C927-3DED00693F68}" type="datetime1">
              <a:t>9/21/21</a:t>
            </a:fld>
            <a:endParaRPr/>
          </a:p>
        </p:txBody>
      </p:sp>
      <p:sp>
        <p:nvSpPr>
          <p:cNvPr id="8" name="Footer Placeholder 7"/>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9" name="Slide Number Placeholder 8"/>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26D7-0287-99EF-D0D23FA16F85}"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PwIAANhFAABnCgAAEAAAACYAAAAIAAAAAAAAAAAAAAA="/>
              </a:ext>
            </a:extLst>
          </p:cNvSpPr>
          <p:nvPr>
            <p:ph type="title"/>
          </p:nvPr>
        </p:nvSpPr>
        <p:spPr/>
        <p:txBody>
          <a:bodyPr/>
          <a:lstStyle/>
          <a:p>
            <a:pPr>
              <a:defRPr lang="en-us"/>
            </a:pPr>
            <a:r>
              <a:t>Click to edit Master title style</a:t>
            </a:r>
          </a:p>
        </p:txBody>
      </p:sp>
      <p:sp>
        <p:nvSpPr>
          <p:cNvPr id="3" name="Date Placeholder 2"/>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ADCE-CAF7-8027-5BA24F69760E}" type="datetime1">
              <a:t>9/21/21</a:t>
            </a:fld>
            <a:endParaRPr/>
          </a:p>
        </p:txBody>
      </p:sp>
      <p:sp>
        <p:nvSpPr>
          <p:cNvPr id="4" name="Footer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5" name="Slide Numb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2B9B-9AD3-D577-DD866B392388}" type="slidenum">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Cy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D99E-6FCF-D082-2F9A77CC267A}" type="datetime1">
              <a:t>9/21/21</a:t>
            </a:fld>
            <a:endParaRPr/>
          </a:p>
        </p:txBody>
      </p:sp>
      <p:sp>
        <p:nvSpPr>
          <p:cNvPr id="3" name="Footer Placeholder 2"/>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UAaG0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4" name="Slide Number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Q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AE99-0BE9-D7E6-58BC51A8210D}" type="slidenum">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0AIAAFsdAACoDAAAEAAAACYAAAAIAAAAgYAAAAAAAAA="/>
              </a:ext>
            </a:extLst>
          </p:cNvSpPr>
          <p:nvPr>
            <p:ph type="title"/>
          </p:nvPr>
        </p:nvSpPr>
        <p:spPr>
          <a:xfrm>
            <a:off x="840105" y="457200"/>
            <a:ext cx="3931920" cy="1600200"/>
          </a:xfrm>
        </p:spPr>
        <p:txBody>
          <a:bodyPr vert="horz" wrap="square" lIns="91440" tIns="45720" rIns="91440" bIns="45720" numCol="1" spcCol="215900" anchor="b">
            <a:prstTxWarp prst="textNoShape">
              <a:avLst/>
            </a:prstTxWarp>
          </a:bodyPr>
          <a:lstStyle>
            <a:lvl1pPr>
              <a:defRPr lang="en-us" sz="3200"/>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Click to edit Master title style</a:t>
            </a:r>
          </a:p>
        </p:txBody>
      </p:sp>
      <p:sp>
        <p:nvSpPr>
          <p:cNvPr id="3" name="Content Placeholder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jHwAAEwYAANtFAAAOJAAAEAAAACYAAAAIAAAAAYAAAAAAAAA="/>
              </a:ext>
            </a:extLst>
          </p:cNvSpPr>
          <p:nvPr>
            <p:ph idx="1"/>
          </p:nvPr>
        </p:nvSpPr>
        <p:spPr>
          <a:xfrm>
            <a:off x="5183505" y="987425"/>
            <a:ext cx="6172200" cy="4873625"/>
          </a:xfrm>
        </p:spPr>
        <p:txBody>
          <a:bodyPr/>
          <a:lstStyle>
            <a:lvl1pPr>
              <a:defRPr lang="en-us" sz="3200"/>
            </a:lvl1pPr>
            <a:lvl2pPr>
              <a:defRPr lang="en-us" sz="2800"/>
            </a:lvl2pPr>
            <a:lvl3pPr>
              <a:defRPr lang="en-us" sz="2400"/>
            </a:lvl3pPr>
            <a:lvl4pPr>
              <a:defRPr lang="en-us" sz="2000"/>
            </a:lvl4pPr>
            <a:lvl5pPr>
              <a:defRPr lang="en-us" sz="2000"/>
            </a:lvl5pPr>
            <a:lvl6pPr>
              <a:defRPr lang="en-us" sz="2000"/>
            </a:lvl6pPr>
            <a:lvl7pPr>
              <a:defRPr lang="en-us" sz="2000"/>
            </a:lvl7pPr>
            <a:lvl8pPr>
              <a:defRPr lang="en-us" sz="2000"/>
            </a:lvl8pPr>
            <a:lvl9pPr>
              <a:defRPr lang="en-us" sz="2000"/>
            </a:lvl9p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Text Placeholder 3"/>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qAwAAFsdAAAbJAAAEAAAACYAAAAIAAAAAYAAAAAAAAA="/>
              </a:ext>
            </a:extLst>
          </p:cNvSpPr>
          <p:nvPr>
            <p:ph idx="2"/>
          </p:nvPr>
        </p:nvSpPr>
        <p:spPr>
          <a:xfrm>
            <a:off x="840105" y="2057400"/>
            <a:ext cx="3931920" cy="3811905"/>
          </a:xfrm>
        </p:spPr>
        <p:txBody>
          <a:bodyPr/>
          <a:lstStyle>
            <a:lvl1pPr marL="0" indent="0">
              <a:buNone/>
              <a:defRPr lang="en-us" sz="1600"/>
            </a:lvl1pPr>
            <a:lvl2pPr marL="457200" indent="0">
              <a:buNone/>
              <a:defRPr lang="en-us" sz="1400"/>
            </a:lvl2pPr>
            <a:lvl3pPr marL="914400" indent="0">
              <a:buNone/>
              <a:defRPr lang="en-us" sz="1200"/>
            </a:lvl3pPr>
            <a:lvl4pPr marL="1371600" indent="0">
              <a:buNone/>
              <a:defRPr lang="en-us" sz="1000"/>
            </a:lvl4pPr>
            <a:lvl5pPr marL="1828800" indent="0">
              <a:buNone/>
              <a:defRPr lang="en-us" sz="1000"/>
            </a:lvl5pPr>
            <a:lvl6pPr marL="2286000" indent="0">
              <a:buNone/>
              <a:defRPr lang="en-us" sz="1000"/>
            </a:lvl6pPr>
            <a:lvl7pPr marL="2743200" indent="0">
              <a:buNone/>
              <a:defRPr lang="en-us" sz="1000"/>
            </a:lvl7pPr>
            <a:lvl8pPr marL="3200400" indent="0">
              <a:buNone/>
              <a:defRPr lang="en-us" sz="1000"/>
            </a:lvl8pPr>
            <a:lvl9pPr marL="3657600" indent="0">
              <a:buNone/>
              <a:defRPr lang="en-us" sz="1000"/>
            </a:lvl9pPr>
          </a:lstStyle>
          <a:p>
            <a:pPr>
              <a:defRPr lang="en-us"/>
            </a:pPr>
            <a:r>
              <a:t>Click to edit Master text styles</a:t>
            </a:r>
          </a:p>
        </p:txBody>
      </p:sp>
      <p:sp>
        <p:nvSpPr>
          <p:cNvPr id="5" name="Date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8BBD-4F2B-F3A2-7D7E93EC0528}" type="datetime1">
              <a:t>9/21/21</a:t>
            </a:fld>
            <a:endParaRPr/>
          </a:p>
        </p:txBody>
      </p:sp>
      <p:sp>
        <p:nvSpPr>
          <p:cNvPr id="6" name="Foot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7" name="Slide Number Placeholder 6"/>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D0DF-5342-91BE-2617FAF06773}" type="slidenum">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xmlns:p14="http://schemas.microsoft.com/office/powerpoint/2010/main" xmlns="" val="SMDATA_13_L4yGXhMAAAAlAAAAZAAAAA0AAAAAkAAAAEgAAACQAAAASAAAAAAAAAAC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0AIAAFsdAACoDAAAEAAAACYAAAAIAAAAgYAAAAAAAAA="/>
              </a:ext>
            </a:extLst>
          </p:cNvSpPr>
          <p:nvPr>
            <p:ph type="title"/>
          </p:nvPr>
        </p:nvSpPr>
        <p:spPr>
          <a:xfrm>
            <a:off x="840105" y="457200"/>
            <a:ext cx="3931920" cy="1600200"/>
          </a:xfrm>
        </p:spPr>
        <p:txBody>
          <a:bodyPr vert="horz" wrap="square" lIns="91440" tIns="45720" rIns="91440" bIns="45720" numCol="1" spcCol="215900" anchor="b">
            <a:prstTxWarp prst="textNoShape">
              <a:avLst/>
            </a:prstTxWarp>
          </a:bodyPr>
          <a:lstStyle>
            <a:lvl1pPr>
              <a:defRPr lang="en-us" sz="3200"/>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r>
              <a:t>Click to edit Master title style</a:t>
            </a:r>
          </a:p>
        </p:txBody>
      </p:sp>
      <p:sp>
        <p:nvSpPr>
          <p:cNvPr id="3" name="Picture Placeholder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jHwAAEwYAANtFAAAOJAAAEAAAACYAAAAIAAAAAYAAAAAAAAA="/>
              </a:ext>
            </a:extLst>
          </p:cNvSpPr>
          <p:nvPr>
            <p:ph type="pic" idx="1"/>
          </p:nvPr>
        </p:nvSpPr>
        <p:spPr>
          <a:xfrm>
            <a:off x="5183505" y="987425"/>
            <a:ext cx="6172200" cy="4873625"/>
          </a:xfrm>
        </p:spPr>
        <p:txBody>
          <a:bodyPr/>
          <a:lstStyle>
            <a:lvl1pPr marL="0" indent="0">
              <a:buNone/>
              <a:defRPr lang="en-us" sz="3200"/>
            </a:lvl1pPr>
            <a:lvl2pPr marL="457200" indent="0">
              <a:buNone/>
              <a:defRPr lang="en-us" sz="2800"/>
            </a:lvl2pPr>
            <a:lvl3pPr marL="914400" indent="0">
              <a:buNone/>
              <a:defRPr lang="en-us" sz="2400"/>
            </a:lvl3pPr>
            <a:lvl4pPr marL="1371600" indent="0">
              <a:buNone/>
              <a:defRPr lang="en-us" sz="2000"/>
            </a:lvl4pPr>
            <a:lvl5pPr marL="1828800" indent="0">
              <a:buNone/>
              <a:defRPr lang="en-us" sz="2000"/>
            </a:lvl5pPr>
            <a:lvl6pPr marL="2286000" indent="0">
              <a:buNone/>
              <a:defRPr lang="en-us" sz="2000"/>
            </a:lvl6pPr>
            <a:lvl7pPr marL="2743200" indent="0">
              <a:buNone/>
              <a:defRPr lang="en-us" sz="2000"/>
            </a:lvl7pPr>
            <a:lvl8pPr marL="3200400" indent="0">
              <a:buNone/>
              <a:defRPr lang="en-us" sz="2000"/>
            </a:lvl8pPr>
            <a:lvl9pPr marL="3657600" indent="0">
              <a:buNone/>
              <a:defRPr lang="en-us" sz="2000"/>
            </a:lvl9pPr>
          </a:lstStyle>
          <a:p>
            <a:pPr>
              <a:defRPr lang="en-us"/>
            </a:pPr>
            <a:endParaRPr/>
          </a:p>
        </p:txBody>
      </p:sp>
      <p:sp>
        <p:nvSpPr>
          <p:cNvPr id="4" name="Text Placeholder 3"/>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BQAAqAwAAFsdAAAbJAAAEAAAACYAAAAIAAAAAYAAAAAAAAA="/>
              </a:ext>
            </a:extLst>
          </p:cNvSpPr>
          <p:nvPr>
            <p:ph idx="2"/>
          </p:nvPr>
        </p:nvSpPr>
        <p:spPr>
          <a:xfrm>
            <a:off x="840105" y="2057400"/>
            <a:ext cx="3931920" cy="3811905"/>
          </a:xfrm>
        </p:spPr>
        <p:txBody>
          <a:bodyPr/>
          <a:lstStyle>
            <a:lvl1pPr marL="0" indent="0">
              <a:buNone/>
              <a:defRPr lang="en-us" sz="1600"/>
            </a:lvl1pPr>
            <a:lvl2pPr marL="457200" indent="0">
              <a:buNone/>
              <a:defRPr lang="en-us" sz="1400"/>
            </a:lvl2pPr>
            <a:lvl3pPr marL="914400" indent="0">
              <a:buNone/>
              <a:defRPr lang="en-us" sz="1200"/>
            </a:lvl3pPr>
            <a:lvl4pPr marL="1371600" indent="0">
              <a:buNone/>
              <a:defRPr lang="en-us" sz="1000"/>
            </a:lvl4pPr>
            <a:lvl5pPr marL="1828800" indent="0">
              <a:buNone/>
              <a:defRPr lang="en-us" sz="1000"/>
            </a:lvl5pPr>
            <a:lvl6pPr marL="2286000" indent="0">
              <a:buNone/>
              <a:defRPr lang="en-us" sz="1000"/>
            </a:lvl6pPr>
            <a:lvl7pPr marL="2743200" indent="0">
              <a:buNone/>
              <a:defRPr lang="en-us" sz="1000"/>
            </a:lvl7pPr>
            <a:lvl8pPr marL="3200400" indent="0">
              <a:buNone/>
              <a:defRPr lang="en-us" sz="1000"/>
            </a:lvl8pPr>
            <a:lvl9pPr marL="3657600" indent="0">
              <a:buNone/>
              <a:defRPr lang="en-us" sz="1000"/>
            </a:lvl9pPr>
          </a:lstStyle>
          <a:p>
            <a:pPr>
              <a:defRPr lang="en-us"/>
            </a:pPr>
            <a:r>
              <a:t>Click to edit Master text styles</a:t>
            </a:r>
          </a:p>
        </p:txBody>
      </p:sp>
      <p:sp>
        <p:nvSpPr>
          <p:cNvPr id="5" name="Date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oBQAAGicAAAgWAABZKQAAEAAAACYAAAAIAAAAAAAAAAAAAAA="/>
              </a:ext>
            </a:extLst>
          </p:cNvSpPr>
          <p:nvPr>
            <p:ph type="dt" sz="half" idx="10"/>
          </p:nvPr>
        </p:nvSpPr>
        <p:spPr/>
        <p:txBody>
          <a:bodyPr/>
          <a:lstStyle/>
          <a:p>
            <a:pPr>
              <a:defRPr lang="en-us"/>
            </a:pPr>
            <a:fld id="{C095632D-C0FB-8DA1-B560-36F4192E4363}" type="datetime1">
              <a:t>9/21/21</a:t>
            </a:fld>
            <a:endParaRPr/>
          </a:p>
        </p:txBody>
      </p:sp>
      <p:sp>
        <p:nvSpPr>
          <p:cNvPr id="6" name="Foot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YGAAAGicAACgyAABZKQAAEAAAACYAAAAIAAAAAAAAAAAAAAA="/>
              </a:ext>
            </a:extLst>
          </p:cNvSpPr>
          <p:nvPr>
            <p:ph type="ftr" sz="quarter" idx="11"/>
          </p:nvPr>
        </p:nvSpPr>
        <p:spPr/>
        <p:txBody>
          <a:bodyPr/>
          <a:lstStyle/>
          <a:p>
            <a:pPr>
              <a:defRPr lang="en-us"/>
            </a:pPr>
            <a:endParaRPr/>
          </a:p>
        </p:txBody>
      </p:sp>
      <p:sp>
        <p:nvSpPr>
          <p:cNvPr id="7" name="Slide Number Placeholder 6"/>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RHLE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NAAAGicAANhFAABZKQAAEAAAACYAAAAIAAAAAAAAAAAAAAA="/>
              </a:ext>
            </a:extLst>
          </p:cNvSpPr>
          <p:nvPr>
            <p:ph type="sldNum" sz="quarter" idx="12"/>
          </p:nvPr>
        </p:nvSpPr>
        <p:spPr/>
        <p:txBody>
          <a:bodyPr/>
          <a:lstStyle/>
          <a:p>
            <a:pPr>
              <a:defRPr lang="en-us"/>
            </a:pPr>
            <a:fld id="{C095632D-C2F8-B81E-B655-344BA61B4061}"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PwIAANhFAABnCgAAEAAAACYAAAAIAAAAvy8AAAAAAAA="/>
              </a:ext>
            </a:extLst>
          </p:cNvSpPr>
          <p:nvPr>
            <p:ph type="title"/>
          </p:nvPr>
        </p:nvSpPr>
        <p:spPr>
          <a:xfrm>
            <a:off x="838200" y="365125"/>
            <a:ext cx="10515600" cy="1325880"/>
          </a:xfrm>
          <a:prstGeom prst="rect">
            <a:avLst/>
          </a:prstGeom>
        </p:spPr>
        <p:txBody>
          <a:bodyPr vert="horz" wrap="square" lIns="91440" tIns="45720" rIns="91440" bIns="45720" numCol="1" spcCol="215900" anchor="ctr">
            <a:prstTxWarp prst="textNoShape">
              <a:avLst/>
            </a:prstTxWarp>
          </a:bodyPr>
          <a:lstStyle/>
          <a:p>
            <a:pPr>
              <a:defRPr lang="en-us"/>
            </a:pPr>
            <a:r>
              <a:t>Click to edit Master title style</a:t>
            </a:r>
          </a:p>
        </p:txBody>
      </p:sp>
      <p:sp>
        <p:nvSpPr>
          <p:cNvPr id="3" name="Text Placeholder 2"/>
          <p:cNvSpPr>
            <a:spLocks noGrp="1" noChangeArrowheads="1"/>
            <a:extLst>
              <a:ext uri="smNativeData">
                <pr:smNativeData xmlns:pr="smNativeData" xmlns:p14="http://schemas.microsoft.com/office/powerpoint/2010/main" xmlns="" val="SMDATA_13_L4yGXh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OwsAANhFAAAAJgAAEAAAACYAAAAIAAAAPy8AAAAAAAA="/>
              </a:ext>
            </a:extLst>
          </p:cNvSpPr>
          <p:nvPr>
            <p:ph type="body" idx="1"/>
          </p:nvPr>
        </p:nvSpPr>
        <p:spPr>
          <a:xfrm>
            <a:off x="838200" y="1825625"/>
            <a:ext cx="10515600" cy="4351655"/>
          </a:xfrm>
          <a:prstGeom prst="rect">
            <a:avLst/>
          </a:prstGeom>
        </p:spPr>
        <p:txBody>
          <a:bodyPr vert="horz" wrap="square" lIns="91440" tIns="45720" rIns="91440" bIns="45720" numCol="1" spcCol="215900" anchor="t">
            <a:prstTxWarp prst="textNoShape">
              <a:avLst/>
            </a:prstTxWarp>
          </a:bodyPr>
          <a:lstStyle/>
          <a:p>
            <a:pPr>
              <a:defRPr lang="en-us"/>
            </a:pPr>
            <a:r>
              <a:t>Click to edit Master text styles</a:t>
            </a:r>
          </a:p>
          <a:p>
            <a:pPr lvl="1">
              <a:defRPr lang="en-us"/>
            </a:pPr>
            <a:r>
              <a:t>Second level</a:t>
            </a:r>
          </a:p>
          <a:p>
            <a:pPr lvl="2">
              <a:defRPr lang="en-us"/>
            </a:pPr>
            <a:r>
              <a:t>Third level</a:t>
            </a:r>
          </a:p>
          <a:p>
            <a:pPr lvl="3">
              <a:defRPr lang="en-us"/>
            </a:pPr>
            <a:r>
              <a:t>Fourth level</a:t>
            </a:r>
          </a:p>
          <a:p>
            <a:pPr lvl="4">
              <a:defRPr lang="en-us"/>
            </a:pPr>
            <a:r>
              <a:t>Fifth level</a:t>
            </a:r>
          </a:p>
        </p:txBody>
      </p:sp>
      <p:sp>
        <p:nvSpPr>
          <p:cNvPr id="4" name="Date Placeholder 3"/>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oBQAAGicAAAgWAABZKQAAEAAAACYAAAAIAAAAv48AAAAAAAA="/>
              </a:ext>
            </a:extLst>
          </p:cNvSpPr>
          <p:nvPr>
            <p:ph type="dt" sz="half" idx="2"/>
          </p:nvPr>
        </p:nvSpPr>
        <p:spPr>
          <a:xfrm>
            <a:off x="838200" y="6356350"/>
            <a:ext cx="2743200" cy="365125"/>
          </a:xfrm>
          <a:prstGeom prst="rect">
            <a:avLst/>
          </a:prstGeom>
        </p:spPr>
        <p:txBody>
          <a:bodyPr vert="horz" wrap="square" lIns="91440" tIns="45720" rIns="91440" bIns="45720" numCol="1" spcCol="215900" anchor="ctr">
            <a:prstTxWarp prst="textNoShape">
              <a:avLst/>
            </a:prstTxWarp>
          </a:bodyPr>
          <a:lstStyle>
            <a:lvl1pPr algn="l">
              <a:defRPr lang="en-us" sz="1200">
                <a:solidFill>
                  <a:srgbClr val="8C8C8C"/>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C095632D-6881-FE6A-CF13-9E3FD25D39CB}" type="datetime1">
              <a:t>9/21/21</a:t>
            </a:fld>
            <a:endParaRPr/>
          </a:p>
        </p:txBody>
      </p:sp>
      <p:sp>
        <p:nvSpPr>
          <p:cNvPr id="5" name="Footer Placeholder 4"/>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YGAAAGicAACgyAABZKQAAEAAAACYAAAAIAAAAv48AAAAAAAA="/>
              </a:ext>
            </a:extLst>
          </p:cNvSpPr>
          <p:nvPr>
            <p:ph type="ftr" sz="quarter" idx="3"/>
          </p:nvPr>
        </p:nvSpPr>
        <p:spPr>
          <a:xfrm>
            <a:off x="4038600" y="6356350"/>
            <a:ext cx="4114800" cy="365125"/>
          </a:xfrm>
          <a:prstGeom prst="rect">
            <a:avLst/>
          </a:prstGeom>
        </p:spPr>
        <p:txBody>
          <a:bodyPr vert="horz" wrap="square" lIns="91440" tIns="45720" rIns="91440" bIns="45720" numCol="1" spcCol="215900" anchor="ctr">
            <a:prstTxWarp prst="textNoShape">
              <a:avLst/>
            </a:prstTxWarp>
          </a:bodyPr>
          <a:lstStyle>
            <a:lvl1pPr algn="ctr">
              <a:defRPr lang="en-us" sz="1200">
                <a:solidFill>
                  <a:srgbClr val="8C8C8C"/>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a:p>
        </p:txBody>
      </p:sp>
      <p:sp>
        <p:nvSpPr>
          <p:cNvPr id="6" name="Slide Number Placeholder 5"/>
          <p:cNvSpPr>
            <a:spLocks noGrp="1" noChangeArrowheads="1"/>
            <a:extLst>
              <a:ext uri="smNativeData">
                <pr:smNativeData xmlns:pr="smNativeData" xmlns:p14="http://schemas.microsoft.com/office/powerpoint/2010/main" xmlns="" val="SMDATA_13_L4yGXh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4NAAAGicAANhFAABZKQAAEAAAACYAAAAIAAAAv48AAAAAAAA="/>
              </a:ext>
            </a:extLst>
          </p:cNvSpPr>
          <p:nvPr>
            <p:ph type="sldNum" sz="quarter" idx="4"/>
          </p:nvPr>
        </p:nvSpPr>
        <p:spPr>
          <a:xfrm>
            <a:off x="8610600" y="6356350"/>
            <a:ext cx="2743200" cy="365125"/>
          </a:xfrm>
          <a:prstGeom prst="rect">
            <a:avLst/>
          </a:prstGeom>
        </p:spPr>
        <p:txBody>
          <a:bodyPr vert="horz" wrap="square" lIns="91440" tIns="45720" rIns="91440" bIns="45720" numCol="1" spcCol="215900" anchor="ctr">
            <a:prstTxWarp prst="textNoShape">
              <a:avLst/>
            </a:prstTxWarp>
          </a:bodyPr>
          <a:lstStyle>
            <a:lvl1pPr algn="r">
              <a:defRPr lang="en-us" sz="1200">
                <a:solidFill>
                  <a:srgbClr val="8C8C8C"/>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C095632D-9EE2-676E-AC8A-683BD6C45A3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marR="0" indent="0" algn="l" defTabSz="914400">
        <a:lnSpc>
          <a:spcPct val="90000"/>
        </a:lnSpc>
        <a:spcBef>
          <a:spcPts val="0"/>
        </a:spcBef>
        <a:spcAft>
          <a:spcPts val="0"/>
        </a:spcAft>
        <a:buNone/>
        <a:tabLst/>
        <a:defRPr lang="en-us" sz="4400" b="0" i="0" u="none" strike="noStrike" kern="1" spc="0" baseline="0">
          <a:solidFill>
            <a:schemeClr val="tx1"/>
          </a:solidFill>
          <a:effectLst/>
          <a:latin typeface="Calibri Light" pitchFamily="1" charset="0"/>
          <a:ea typeface="Calibri Light" pitchFamily="1" charset="0"/>
          <a:cs typeface="Calibri Light" pitchFamily="1" charset="0"/>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5pPr>
      <a:lvl6pPr marL="22860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6pPr>
      <a:lvl7pPr marL="2743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7pPr>
      <a:lvl8pPr marL="3200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8pPr>
      <a:lvl9pPr marL="3657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9pPr>
    </p:titleStyle>
    <p:bodyStyle>
      <a:lvl1pPr marL="228600" marR="0" indent="-228600" algn="l" defTabSz="914400">
        <a:lnSpc>
          <a:spcPct val="90000"/>
        </a:lnSpc>
        <a:spcBef>
          <a:spcPts val="1000"/>
        </a:spcBef>
        <a:spcAft>
          <a:spcPts val="0"/>
        </a:spcAft>
        <a:buClrTx/>
        <a:buSzTx/>
        <a:buFont typeface="Arial" pitchFamily="1" charset="0"/>
        <a:buChar char="•"/>
        <a:tabLst/>
        <a:defRPr lang="en-us" sz="2800" b="0" i="0" u="none" strike="noStrike" kern="1" spc="0" baseline="0">
          <a:solidFill>
            <a:schemeClr val="tx1"/>
          </a:solidFill>
          <a:effectLst/>
          <a:latin typeface="Calibri" pitchFamily="1" charset="0"/>
          <a:ea typeface="Calibri" pitchFamily="1" charset="0"/>
          <a:cs typeface="Calibri" pitchFamily="1" charset="0"/>
        </a:defRPr>
      </a:lvl1pPr>
      <a:lvl2pPr marL="685800" marR="0" indent="-228600" algn="l" defTabSz="914400">
        <a:lnSpc>
          <a:spcPct val="90000"/>
        </a:lnSpc>
        <a:spcBef>
          <a:spcPts val="500"/>
        </a:spcBef>
        <a:spcAft>
          <a:spcPts val="0"/>
        </a:spcAft>
        <a:buClrTx/>
        <a:buSzTx/>
        <a:buFont typeface="Arial" pitchFamily="1" charset="0"/>
        <a:buChar char="•"/>
        <a:tabLst/>
        <a:defRPr lang="en-us" sz="2400" b="0" i="0" u="none" strike="noStrike" kern="1" spc="0" baseline="0">
          <a:solidFill>
            <a:schemeClr val="tx1"/>
          </a:solidFill>
          <a:effectLst/>
          <a:latin typeface="Calibri" pitchFamily="1" charset="0"/>
          <a:ea typeface="Calibri" pitchFamily="1" charset="0"/>
          <a:cs typeface="Calibri" pitchFamily="1" charset="0"/>
        </a:defRPr>
      </a:lvl2pPr>
      <a:lvl3pPr marL="1143000" marR="0" indent="-228600" algn="l" defTabSz="914400">
        <a:lnSpc>
          <a:spcPct val="90000"/>
        </a:lnSpc>
        <a:spcBef>
          <a:spcPts val="500"/>
        </a:spcBef>
        <a:spcAft>
          <a:spcPts val="0"/>
        </a:spcAft>
        <a:buClrTx/>
        <a:buSzTx/>
        <a:buFont typeface="Arial" pitchFamily="1" charset="0"/>
        <a:buChar char="•"/>
        <a:tabLst/>
        <a:defRPr lang="en-us" sz="2000" b="0" i="0" u="none" strike="noStrike" kern="1" spc="0" baseline="0">
          <a:solidFill>
            <a:schemeClr val="tx1"/>
          </a:solidFill>
          <a:effectLst/>
          <a:latin typeface="Calibri" pitchFamily="1" charset="0"/>
          <a:ea typeface="Calibri" pitchFamily="1" charset="0"/>
          <a:cs typeface="Calibri" pitchFamily="1" charset="0"/>
        </a:defRPr>
      </a:lvl3pPr>
      <a:lvl4pPr marL="1600200" marR="0" indent="-228600" algn="l" defTabSz="914400">
        <a:lnSpc>
          <a:spcPct val="90000"/>
        </a:lnSpc>
        <a:spcBef>
          <a:spcPts val="500"/>
        </a:spcBef>
        <a:spcAft>
          <a:spcPts val="0"/>
        </a:spcAft>
        <a:buClrTx/>
        <a:buSzTx/>
        <a:buFont typeface="Arial" pitchFamily="1" charset="0"/>
        <a:buChar char="•"/>
        <a:tabLst/>
        <a:defRPr lang="en-us" sz="1800" b="0" i="0" u="none" strike="noStrike" kern="1" spc="0" baseline="0">
          <a:solidFill>
            <a:schemeClr val="tx1"/>
          </a:solidFill>
          <a:effectLst/>
          <a:latin typeface="Calibri" pitchFamily="1" charset="0"/>
          <a:ea typeface="Calibri" pitchFamily="1" charset="0"/>
          <a:cs typeface="Calibri" pitchFamily="1" charset="0"/>
        </a:defRPr>
      </a:lvl4pPr>
      <a:lvl5pPr marL="2057400" marR="0" indent="-228600" algn="l" defTabSz="914400">
        <a:lnSpc>
          <a:spcPct val="90000"/>
        </a:lnSpc>
        <a:spcBef>
          <a:spcPts val="500"/>
        </a:spcBef>
        <a:spcAft>
          <a:spcPts val="0"/>
        </a:spcAft>
        <a:buClrTx/>
        <a:buSzTx/>
        <a:buFont typeface="Arial" pitchFamily="1" charset="0"/>
        <a:buChar char="•"/>
        <a:tabLst/>
        <a:defRPr lang="en-us" sz="1800" b="0" i="0" u="none" strike="noStrike" kern="1" spc="0" baseline="0">
          <a:solidFill>
            <a:schemeClr val="tx1"/>
          </a:solidFill>
          <a:effectLst/>
          <a:latin typeface="Calibri" pitchFamily="1" charset="0"/>
          <a:ea typeface="Calibri" pitchFamily="1" charset="0"/>
          <a:cs typeface="Calibri" pitchFamily="1" charset="0"/>
        </a:defRPr>
      </a:lvl5pPr>
      <a:lvl6pPr marL="2514600" marR="0" indent="-228600" algn="l" defTabSz="914400">
        <a:lnSpc>
          <a:spcPct val="90000"/>
        </a:lnSpc>
        <a:spcBef>
          <a:spcPts val="500"/>
        </a:spcBef>
        <a:spcAft>
          <a:spcPts val="0"/>
        </a:spcAft>
        <a:buClrTx/>
        <a:buSzTx/>
        <a:buFont typeface="Arial" pitchFamily="1" charset="0"/>
        <a:buChar char="•"/>
        <a:tabLst/>
        <a:defRPr lang="en-us" sz="1800" b="0" i="0" u="none" strike="noStrike" kern="1" spc="0" baseline="0">
          <a:solidFill>
            <a:schemeClr val="tx1"/>
          </a:solidFill>
          <a:effectLst/>
          <a:latin typeface="Calibri" pitchFamily="1" charset="0"/>
          <a:ea typeface="Calibri" pitchFamily="1" charset="0"/>
          <a:cs typeface="Calibri" pitchFamily="1" charset="0"/>
        </a:defRPr>
      </a:lvl6pPr>
      <a:lvl7pPr marL="2971800" marR="0" indent="-228600" algn="l" defTabSz="914400">
        <a:lnSpc>
          <a:spcPct val="90000"/>
        </a:lnSpc>
        <a:spcBef>
          <a:spcPts val="500"/>
        </a:spcBef>
        <a:spcAft>
          <a:spcPts val="0"/>
        </a:spcAft>
        <a:buClrTx/>
        <a:buSzTx/>
        <a:buFont typeface="Arial" pitchFamily="1" charset="0"/>
        <a:buChar char="•"/>
        <a:tabLst/>
        <a:defRPr lang="en-us" sz="1800" b="0" i="0" u="none" strike="noStrike" kern="1" spc="0" baseline="0">
          <a:solidFill>
            <a:schemeClr val="tx1"/>
          </a:solidFill>
          <a:effectLst/>
          <a:latin typeface="Calibri" pitchFamily="1" charset="0"/>
          <a:ea typeface="Calibri" pitchFamily="1" charset="0"/>
          <a:cs typeface="Calibri" pitchFamily="1" charset="0"/>
        </a:defRPr>
      </a:lvl7pPr>
      <a:lvl8pPr marL="3429000" marR="0" indent="-228600" algn="l" defTabSz="914400">
        <a:lnSpc>
          <a:spcPct val="90000"/>
        </a:lnSpc>
        <a:spcBef>
          <a:spcPts val="500"/>
        </a:spcBef>
        <a:spcAft>
          <a:spcPts val="0"/>
        </a:spcAft>
        <a:buClrTx/>
        <a:buSzTx/>
        <a:buFont typeface="Arial" pitchFamily="1" charset="0"/>
        <a:buChar char="•"/>
        <a:tabLst/>
        <a:defRPr lang="en-us" sz="1800" b="0" i="0" u="none" strike="noStrike" kern="1" spc="0" baseline="0">
          <a:solidFill>
            <a:schemeClr val="tx1"/>
          </a:solidFill>
          <a:effectLst/>
          <a:latin typeface="Calibri" pitchFamily="1" charset="0"/>
          <a:ea typeface="Calibri" pitchFamily="1" charset="0"/>
          <a:cs typeface="Calibri" pitchFamily="1" charset="0"/>
        </a:defRPr>
      </a:lvl8pPr>
      <a:lvl9pPr marL="3886200" marR="0" indent="-228600" algn="l" defTabSz="914400">
        <a:lnSpc>
          <a:spcPct val="90000"/>
        </a:lnSpc>
        <a:spcBef>
          <a:spcPts val="500"/>
        </a:spcBef>
        <a:spcAft>
          <a:spcPts val="0"/>
        </a:spcAft>
        <a:buClrTx/>
        <a:buSzTx/>
        <a:buFont typeface="Arial" pitchFamily="1" charset="0"/>
        <a:buChar char="•"/>
        <a:tabLst/>
        <a:defRPr lang="en-us" sz="1800" b="0" i="0" u="none" strike="noStrike" kern="1" spc="0" baseline="0">
          <a:solidFill>
            <a:schemeClr val="tx1"/>
          </a:solidFill>
          <a:effectLst/>
          <a:latin typeface="Calibri" pitchFamily="1" charset="0"/>
          <a:ea typeface="Calibri" pitchFamily="1" charset="0"/>
          <a:cs typeface="Calibri" pitchFamily="1" charset="0"/>
        </a:defRPr>
      </a:lvl9pPr>
    </p:bodyStyle>
    <p:other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5pPr>
      <a:lvl6pPr marL="22860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6pPr>
      <a:lvl7pPr marL="2743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7pPr>
      <a:lvl8pPr marL="3200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8pPr>
      <a:lvl9pPr marL="3657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Calibri" pitchFamily="1" charset="0"/>
          <a:ea typeface="Calibri" pitchFamily="1" charset="0"/>
          <a:cs typeface="Calibri" pitchFamily="1" charset="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3D80-9607-354A-8262-0744BA68BDFE}"/>
              </a:ext>
            </a:extLst>
          </p:cNvPr>
          <p:cNvSpPr>
            <a:spLocks noGrp="1"/>
          </p:cNvSpPr>
          <p:nvPr>
            <p:ph type="ctrTitle"/>
          </p:nvPr>
        </p:nvSpPr>
        <p:spPr/>
        <p:txBody>
          <a:bodyPr/>
          <a:lstStyle/>
          <a:p>
            <a:r>
              <a:rPr lang="en-US" dirty="0"/>
              <a:t>Deposition, degeneration and osteoarthritis</a:t>
            </a:r>
          </a:p>
        </p:txBody>
      </p:sp>
    </p:spTree>
    <p:extLst>
      <p:ext uri="{BB962C8B-B14F-4D97-AF65-F5344CB8AC3E}">
        <p14:creationId xmlns:p14="http://schemas.microsoft.com/office/powerpoint/2010/main" val="19567315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658E3-D8BD-2B4A-890E-DE187D25969E}"/>
              </a:ext>
            </a:extLst>
          </p:cNvPr>
          <p:cNvSpPr>
            <a:spLocks noGrp="1"/>
          </p:cNvSpPr>
          <p:nvPr>
            <p:ph type="title"/>
          </p:nvPr>
        </p:nvSpPr>
        <p:spPr/>
        <p:txBody>
          <a:bodyPr/>
          <a:lstStyle/>
          <a:p>
            <a:r>
              <a:rPr lang="en-US" dirty="0"/>
              <a:t>396275006 |Osteoarthritis (disorder)|</a:t>
            </a:r>
          </a:p>
        </p:txBody>
      </p:sp>
      <p:pic>
        <p:nvPicPr>
          <p:cNvPr id="4" name="Content Placeholder 3">
            <a:extLst>
              <a:ext uri="{FF2B5EF4-FFF2-40B4-BE49-F238E27FC236}">
                <a16:creationId xmlns:a16="http://schemas.microsoft.com/office/drawing/2014/main" id="{30CC0562-9271-5E45-87C2-65F24F085582}"/>
              </a:ext>
            </a:extLst>
          </p:cNvPr>
          <p:cNvPicPr>
            <a:picLocks noGrp="1" noChangeAspect="1"/>
          </p:cNvPicPr>
          <p:nvPr>
            <p:ph idx="1"/>
          </p:nvPr>
        </p:nvPicPr>
        <p:blipFill>
          <a:blip r:embed="rId2"/>
          <a:stretch>
            <a:fillRect/>
          </a:stretch>
        </p:blipFill>
        <p:spPr>
          <a:xfrm>
            <a:off x="1067019" y="1691005"/>
            <a:ext cx="2070100" cy="596900"/>
          </a:xfrm>
          <a:prstGeom prst="rect">
            <a:avLst/>
          </a:prstGeom>
        </p:spPr>
      </p:pic>
      <p:sp>
        <p:nvSpPr>
          <p:cNvPr id="5" name="TextBox 4">
            <a:extLst>
              <a:ext uri="{FF2B5EF4-FFF2-40B4-BE49-F238E27FC236}">
                <a16:creationId xmlns:a16="http://schemas.microsoft.com/office/drawing/2014/main" id="{5A694D06-DF6B-F34F-9332-86A24DA03176}"/>
              </a:ext>
            </a:extLst>
          </p:cNvPr>
          <p:cNvSpPr txBox="1"/>
          <p:nvPr/>
        </p:nvSpPr>
        <p:spPr>
          <a:xfrm>
            <a:off x="2317531" y="2468157"/>
            <a:ext cx="7556938" cy="2291255"/>
          </a:xfrm>
          <a:prstGeom prst="rect">
            <a:avLst/>
          </a:prstGeom>
          <a:noFill/>
        </p:spPr>
        <p:txBody>
          <a:bodyPr wrap="square" rtlCol="0">
            <a:spAutoFit/>
          </a:bodyPr>
          <a:lstStyle/>
          <a:p>
            <a:r>
              <a:rPr lang="en-US" b="1" dirty="0"/>
              <a:t>Pathogenesis of osteoarthritis</a:t>
            </a:r>
          </a:p>
          <a:p>
            <a:r>
              <a:rPr lang="en-US" dirty="0"/>
              <a:t>In the past, osteoarthritis (OA) was considered to be simply a degenerative "wear and tear" process and therefore often misnamed as degenerative joint disease. However, the pathogenesis of OA is much more complex than just wear and tear and the term "osteoarthritis," where "-itis" is indicative of an inflammatory process, is indeed correct. There are a variety of factors that play an important role in the pathogenesis of OA, including biomechanical factors, proinflammatory mediators, and proteases.</a:t>
            </a:r>
          </a:p>
        </p:txBody>
      </p:sp>
    </p:spTree>
    <p:extLst>
      <p:ext uri="{BB962C8B-B14F-4D97-AF65-F5344CB8AC3E}">
        <p14:creationId xmlns:p14="http://schemas.microsoft.com/office/powerpoint/2010/main" val="2504489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6652D-BA1A-9846-A1A7-0331F304D68A}"/>
              </a:ext>
            </a:extLst>
          </p:cNvPr>
          <p:cNvSpPr>
            <a:spLocks noGrp="1"/>
          </p:cNvSpPr>
          <p:nvPr>
            <p:ph type="title"/>
          </p:nvPr>
        </p:nvSpPr>
        <p:spPr/>
        <p:txBody>
          <a:bodyPr/>
          <a:lstStyle/>
          <a:p>
            <a:r>
              <a:rPr lang="en-US" dirty="0"/>
              <a:t>396275006 |Osteoarthritis (disorder)|- proposed revision of model</a:t>
            </a:r>
          </a:p>
        </p:txBody>
      </p:sp>
      <p:pic>
        <p:nvPicPr>
          <p:cNvPr id="7" name="Content Placeholder 6">
            <a:extLst>
              <a:ext uri="{FF2B5EF4-FFF2-40B4-BE49-F238E27FC236}">
                <a16:creationId xmlns:a16="http://schemas.microsoft.com/office/drawing/2014/main" id="{BA00B736-1003-9047-B964-B6660C3D7E2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017484"/>
            <a:ext cx="10515600" cy="3358020"/>
          </a:xfrm>
        </p:spPr>
      </p:pic>
      <p:sp>
        <p:nvSpPr>
          <p:cNvPr id="8" name="TextBox 7">
            <a:extLst>
              <a:ext uri="{FF2B5EF4-FFF2-40B4-BE49-F238E27FC236}">
                <a16:creationId xmlns:a16="http://schemas.microsoft.com/office/drawing/2014/main" id="{9D07CD7B-BDEC-C040-9C6F-978E925A4BAB}"/>
              </a:ext>
            </a:extLst>
          </p:cNvPr>
          <p:cNvSpPr txBox="1"/>
          <p:nvPr/>
        </p:nvSpPr>
        <p:spPr>
          <a:xfrm>
            <a:off x="717061" y="5701983"/>
            <a:ext cx="10636739" cy="923330"/>
          </a:xfrm>
          <a:prstGeom prst="rect">
            <a:avLst/>
          </a:prstGeom>
          <a:noFill/>
        </p:spPr>
        <p:txBody>
          <a:bodyPr wrap="square" rtlCol="0">
            <a:spAutoFit/>
          </a:bodyPr>
          <a:lstStyle/>
          <a:p>
            <a:r>
              <a:rPr lang="en-US" dirty="0"/>
              <a:t>The model above is a sufficient definition for degenerative arthritis which although still frequently referred to as Osteoarthritis, the latter is properly a subtype of the former. Osteoarthritis due to its complexity cannot be SD </a:t>
            </a:r>
            <a:r>
              <a:rPr lang="en-US" dirty="0" err="1"/>
              <a:t>imo</a:t>
            </a:r>
            <a:endParaRPr lang="en-US" dirty="0"/>
          </a:p>
        </p:txBody>
      </p:sp>
    </p:spTree>
    <p:extLst>
      <p:ext uri="{BB962C8B-B14F-4D97-AF65-F5344CB8AC3E}">
        <p14:creationId xmlns:p14="http://schemas.microsoft.com/office/powerpoint/2010/main" val="419083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A12F-E078-684E-9CA1-F71A63596C14}"/>
              </a:ext>
            </a:extLst>
          </p:cNvPr>
          <p:cNvSpPr>
            <a:spLocks noGrp="1"/>
          </p:cNvSpPr>
          <p:nvPr>
            <p:ph type="title"/>
          </p:nvPr>
        </p:nvSpPr>
        <p:spPr/>
        <p:txBody>
          <a:bodyPr/>
          <a:lstStyle/>
          <a:p>
            <a:r>
              <a:rPr lang="en-US" dirty="0"/>
              <a:t>Proposals - 1</a:t>
            </a:r>
          </a:p>
        </p:txBody>
      </p:sp>
      <p:sp>
        <p:nvSpPr>
          <p:cNvPr id="3" name="Content Placeholder 2">
            <a:extLst>
              <a:ext uri="{FF2B5EF4-FFF2-40B4-BE49-F238E27FC236}">
                <a16:creationId xmlns:a16="http://schemas.microsoft.com/office/drawing/2014/main" id="{4CE5DA43-00DD-C949-87F3-FDC1EF3D687E}"/>
              </a:ext>
            </a:extLst>
          </p:cNvPr>
          <p:cNvSpPr>
            <a:spLocks noGrp="1"/>
          </p:cNvSpPr>
          <p:nvPr>
            <p:ph idx="1"/>
          </p:nvPr>
        </p:nvSpPr>
        <p:spPr/>
        <p:txBody>
          <a:bodyPr/>
          <a:lstStyle/>
          <a:p>
            <a:r>
              <a:rPr lang="en-US" altLang="en-US" dirty="0">
                <a:latin typeface="Calibri Light" panose="020F0302020204030204" pitchFamily="34" charset="0"/>
                <a:ea typeface="Calibri Light" panose="020F0302020204030204" pitchFamily="34" charset="0"/>
                <a:cs typeface="Calibri Light" panose="020F0302020204030204" pitchFamily="34" charset="0"/>
              </a:rPr>
              <a:t>Removing 46595003 |Deposition (morphologic abnormality)| from under 107669003 |Degenerative abnormality (morphologic abnormality)|does not significantly improve the issues with 396275006 |Osteoarthritis (disorder)|subsuming inappropriate content</a:t>
            </a:r>
          </a:p>
          <a:p>
            <a:r>
              <a:rPr lang="en-US" altLang="en-US" dirty="0">
                <a:latin typeface="Calibri Light" panose="020F0302020204030204" pitchFamily="34" charset="0"/>
                <a:ea typeface="Calibri Light" panose="020F0302020204030204" pitchFamily="34" charset="0"/>
                <a:cs typeface="Calibri Light" panose="020F0302020204030204" pitchFamily="34" charset="0"/>
              </a:rPr>
              <a:t>The impact of Removing 46595003 |Deposition (morphologic abnormality)| from under 107669003 |Degenerative abnormality (morphologic abnormality)|on other content needs more investigation</a:t>
            </a:r>
          </a:p>
          <a:p>
            <a:pPr lvl="1"/>
            <a:r>
              <a:rPr lang="en-US" altLang="en-US" dirty="0">
                <a:latin typeface="Calibri Light" panose="020F0302020204030204" pitchFamily="34" charset="0"/>
                <a:ea typeface="Calibri Light" panose="020F0302020204030204" pitchFamily="34" charset="0"/>
                <a:cs typeface="Calibri Light" panose="020F0302020204030204" pitchFamily="34" charset="0"/>
              </a:rPr>
              <a:t>E.g. adding an additional parent of 107669003 |Degenerative abnormality (morphologic abnormality)| to 68790008 |Amyloid deposition (morphologic abnormality)|</a:t>
            </a:r>
          </a:p>
          <a:p>
            <a:pPr marL="0" indent="0">
              <a:buNone/>
            </a:pPr>
            <a:endParaRPr lang="en-US" dirty="0"/>
          </a:p>
        </p:txBody>
      </p:sp>
    </p:spTree>
    <p:extLst>
      <p:ext uri="{BB962C8B-B14F-4D97-AF65-F5344CB8AC3E}">
        <p14:creationId xmlns:p14="http://schemas.microsoft.com/office/powerpoint/2010/main" val="1644531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0CD52-0413-BA47-8A3F-E5D403916249}"/>
              </a:ext>
            </a:extLst>
          </p:cNvPr>
          <p:cNvSpPr>
            <a:spLocks noGrp="1"/>
          </p:cNvSpPr>
          <p:nvPr>
            <p:ph type="title"/>
          </p:nvPr>
        </p:nvSpPr>
        <p:spPr/>
        <p:txBody>
          <a:bodyPr/>
          <a:lstStyle/>
          <a:p>
            <a:r>
              <a:rPr lang="en-US" dirty="0"/>
              <a:t>Proposals - 2</a:t>
            </a:r>
          </a:p>
        </p:txBody>
      </p:sp>
      <p:sp>
        <p:nvSpPr>
          <p:cNvPr id="3" name="Content Placeholder 2">
            <a:extLst>
              <a:ext uri="{FF2B5EF4-FFF2-40B4-BE49-F238E27FC236}">
                <a16:creationId xmlns:a16="http://schemas.microsoft.com/office/drawing/2014/main" id="{8CCC811E-DCB4-424A-9983-C4DE3316D84F}"/>
              </a:ext>
            </a:extLst>
          </p:cNvPr>
          <p:cNvSpPr>
            <a:spLocks noGrp="1"/>
          </p:cNvSpPr>
          <p:nvPr>
            <p:ph idx="1"/>
          </p:nvPr>
        </p:nvSpPr>
        <p:spPr/>
        <p:txBody>
          <a:bodyPr/>
          <a:lstStyle/>
          <a:p>
            <a:r>
              <a:rPr lang="en-US" altLang="en-US" sz="2400" dirty="0">
                <a:latin typeface="Calibri Light" panose="020F0302020204030204" pitchFamily="34" charset="0"/>
                <a:ea typeface="Calibri Light" panose="020F0302020204030204" pitchFamily="34" charset="0"/>
                <a:cs typeface="Calibri Light" panose="020F0302020204030204" pitchFamily="34" charset="0"/>
              </a:rPr>
              <a:t>Add an additional role group to </a:t>
            </a:r>
            <a:r>
              <a:rPr lang="en-US" sz="2400" dirty="0">
                <a:latin typeface="Calibri Light" panose="020F0302020204030204" pitchFamily="34" charset="0"/>
                <a:cs typeface="Calibri Light" panose="020F0302020204030204" pitchFamily="34" charset="0"/>
              </a:rPr>
              <a:t>396275006 |Osteoarthritis (disorder)|</a:t>
            </a:r>
          </a:p>
          <a:p>
            <a:pPr lvl="1"/>
            <a:endParaRPr lang="en-US" sz="2000" dirty="0">
              <a:latin typeface="Calibri Light" panose="020F0302020204030204" pitchFamily="34" charset="0"/>
              <a:cs typeface="Calibri Light" panose="020F0302020204030204" pitchFamily="34" charset="0"/>
            </a:endParaRPr>
          </a:p>
          <a:p>
            <a:endParaRPr lang="en-US" altLang="en-US" sz="2400" dirty="0">
              <a:latin typeface="Calibri Light" panose="020F0302020204030204" pitchFamily="34" charset="0"/>
              <a:ea typeface="Calibri Light" panose="020F0302020204030204" pitchFamily="34" charset="0"/>
              <a:cs typeface="Calibri Light" panose="020F0302020204030204" pitchFamily="34" charset="0"/>
            </a:endParaRPr>
          </a:p>
          <a:p>
            <a:pPr lvl="1"/>
            <a:endParaRPr lang="en-US" altLang="en-US" sz="2000" dirty="0">
              <a:latin typeface="Calibri Light" panose="020F0302020204030204" pitchFamily="34" charset="0"/>
              <a:ea typeface="Calibri Light" panose="020F0302020204030204" pitchFamily="34" charset="0"/>
              <a:cs typeface="Calibri Light" panose="020F0302020204030204" pitchFamily="34" charset="0"/>
            </a:endParaRPr>
          </a:p>
          <a:p>
            <a:pPr lvl="1"/>
            <a:r>
              <a:rPr lang="en-US" altLang="en-US" sz="2000" dirty="0">
                <a:latin typeface="Calibri Light" panose="020F0302020204030204" pitchFamily="34" charset="0"/>
                <a:ea typeface="Calibri Light" panose="020F0302020204030204" pitchFamily="34" charset="0"/>
                <a:cs typeface="Calibri Light" panose="020F0302020204030204" pitchFamily="34" charset="0"/>
              </a:rPr>
              <a:t>Or create a new morphology of degenerative inflammation</a:t>
            </a:r>
          </a:p>
          <a:p>
            <a:pPr lvl="1"/>
            <a:r>
              <a:rPr lang="en-US" altLang="en-US" sz="2000" dirty="0">
                <a:latin typeface="Calibri Light" panose="020F0302020204030204" pitchFamily="34" charset="0"/>
                <a:ea typeface="Calibri Light" panose="020F0302020204030204" pitchFamily="34" charset="0"/>
                <a:cs typeface="Calibri Light" panose="020F0302020204030204" pitchFamily="34" charset="0"/>
              </a:rPr>
              <a:t>The above will enable Osteoarthritis to properly classify under 3723001 |Arthritis (disorder)|</a:t>
            </a:r>
          </a:p>
          <a:p>
            <a:r>
              <a:rPr lang="en-US" sz="2400" dirty="0">
                <a:latin typeface="Calibri Light" panose="020F0302020204030204" pitchFamily="34" charset="0"/>
                <a:cs typeface="Calibri Light" panose="020F0302020204030204" pitchFamily="34" charset="0"/>
              </a:rPr>
              <a:t>396275006 |Osteoarthritis (disorder)|to be made primitive and assigned as a parent only to those concepts containing osteoarthritis in the FSN (137/389 records) and possibly to those concepts containing degenerative joint disease in (5/389 records) and degenerative arthritis (1/389 records) in the FSN.</a:t>
            </a:r>
            <a:endParaRPr lang="en-US" altLang="en-US" sz="2400" dirty="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5" name="Picture 4">
            <a:extLst>
              <a:ext uri="{FF2B5EF4-FFF2-40B4-BE49-F238E27FC236}">
                <a16:creationId xmlns:a16="http://schemas.microsoft.com/office/drawing/2014/main" id="{EDF8BD32-303E-B744-9174-E0A4BC4D14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246" y="2454520"/>
            <a:ext cx="9601200" cy="901700"/>
          </a:xfrm>
          <a:prstGeom prst="rect">
            <a:avLst/>
          </a:prstGeom>
        </p:spPr>
      </p:pic>
    </p:spTree>
    <p:extLst>
      <p:ext uri="{BB962C8B-B14F-4D97-AF65-F5344CB8AC3E}">
        <p14:creationId xmlns:p14="http://schemas.microsoft.com/office/powerpoint/2010/main" val="1231830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8269F-E9D5-5540-B367-C09C1FDB475E}"/>
              </a:ext>
            </a:extLst>
          </p:cNvPr>
          <p:cNvSpPr>
            <a:spLocks noGrp="1"/>
          </p:cNvSpPr>
          <p:nvPr>
            <p:ph type="title"/>
          </p:nvPr>
        </p:nvSpPr>
        <p:spPr/>
        <p:txBody>
          <a:bodyPr/>
          <a:lstStyle/>
          <a:p>
            <a:r>
              <a:rPr lang="en-US" sz="3600" dirty="0"/>
              <a:t>Concepts removed from under</a:t>
            </a:r>
            <a:r>
              <a:rPr lang="en-US" altLang="en-US" sz="3600" dirty="0">
                <a:latin typeface="Calibri Light" panose="020F0302020204030204" pitchFamily="34" charset="0"/>
                <a:ea typeface="Calibri" panose="020F0502020204030204" pitchFamily="34" charset="0"/>
                <a:cs typeface="Calibri Light" panose="020F0302020204030204" pitchFamily="34" charset="0"/>
              </a:rPr>
              <a:t>396275006 |Osteoarthritis (disorder)|by previous recommendation</a:t>
            </a:r>
            <a:r>
              <a:rPr lang="en-US" sz="3600" dirty="0"/>
              <a:t>  </a:t>
            </a:r>
          </a:p>
        </p:txBody>
      </p:sp>
      <p:graphicFrame>
        <p:nvGraphicFramePr>
          <p:cNvPr id="4" name="Content Placeholder 3">
            <a:extLst>
              <a:ext uri="{FF2B5EF4-FFF2-40B4-BE49-F238E27FC236}">
                <a16:creationId xmlns:a16="http://schemas.microsoft.com/office/drawing/2014/main" id="{D2016DD2-22BF-D648-B354-8AD9EB0867BF}"/>
              </a:ext>
            </a:extLst>
          </p:cNvPr>
          <p:cNvGraphicFramePr>
            <a:graphicFrameLocks noGrp="1"/>
          </p:cNvGraphicFramePr>
          <p:nvPr>
            <p:ph idx="1"/>
            <p:extLst>
              <p:ext uri="{D42A27DB-BD31-4B8C-83A1-F6EECF244321}">
                <p14:modId xmlns:p14="http://schemas.microsoft.com/office/powerpoint/2010/main" val="2367288466"/>
              </p:ext>
            </p:extLst>
          </p:nvPr>
        </p:nvGraphicFramePr>
        <p:xfrm>
          <a:off x="924451" y="1777435"/>
          <a:ext cx="8608081" cy="4775964"/>
        </p:xfrm>
        <a:graphic>
          <a:graphicData uri="http://schemas.openxmlformats.org/drawingml/2006/table">
            <a:tbl>
              <a:tblPr>
                <a:tableStyleId>{5C22544A-7EE6-4342-B048-85BDC9FD1C3A}</a:tableStyleId>
              </a:tblPr>
              <a:tblGrid>
                <a:gridCol w="287691">
                  <a:extLst>
                    <a:ext uri="{9D8B030D-6E8A-4147-A177-3AD203B41FA5}">
                      <a16:colId xmlns:a16="http://schemas.microsoft.com/office/drawing/2014/main" val="1831366753"/>
                    </a:ext>
                  </a:extLst>
                </a:gridCol>
                <a:gridCol w="2108423">
                  <a:extLst>
                    <a:ext uri="{9D8B030D-6E8A-4147-A177-3AD203B41FA5}">
                      <a16:colId xmlns:a16="http://schemas.microsoft.com/office/drawing/2014/main" val="2522161462"/>
                    </a:ext>
                  </a:extLst>
                </a:gridCol>
                <a:gridCol w="287691">
                  <a:extLst>
                    <a:ext uri="{9D8B030D-6E8A-4147-A177-3AD203B41FA5}">
                      <a16:colId xmlns:a16="http://schemas.microsoft.com/office/drawing/2014/main" val="550029252"/>
                    </a:ext>
                  </a:extLst>
                </a:gridCol>
                <a:gridCol w="2108423">
                  <a:extLst>
                    <a:ext uri="{9D8B030D-6E8A-4147-A177-3AD203B41FA5}">
                      <a16:colId xmlns:a16="http://schemas.microsoft.com/office/drawing/2014/main" val="4129090207"/>
                    </a:ext>
                  </a:extLst>
                </a:gridCol>
                <a:gridCol w="240400">
                  <a:extLst>
                    <a:ext uri="{9D8B030D-6E8A-4147-A177-3AD203B41FA5}">
                      <a16:colId xmlns:a16="http://schemas.microsoft.com/office/drawing/2014/main" val="1406332366"/>
                    </a:ext>
                  </a:extLst>
                </a:gridCol>
                <a:gridCol w="1422693">
                  <a:extLst>
                    <a:ext uri="{9D8B030D-6E8A-4147-A177-3AD203B41FA5}">
                      <a16:colId xmlns:a16="http://schemas.microsoft.com/office/drawing/2014/main" val="1226520284"/>
                    </a:ext>
                  </a:extLst>
                </a:gridCol>
                <a:gridCol w="240400">
                  <a:extLst>
                    <a:ext uri="{9D8B030D-6E8A-4147-A177-3AD203B41FA5}">
                      <a16:colId xmlns:a16="http://schemas.microsoft.com/office/drawing/2014/main" val="1362020148"/>
                    </a:ext>
                  </a:extLst>
                </a:gridCol>
                <a:gridCol w="1912360">
                  <a:extLst>
                    <a:ext uri="{9D8B030D-6E8A-4147-A177-3AD203B41FA5}">
                      <a16:colId xmlns:a16="http://schemas.microsoft.com/office/drawing/2014/main" val="2064315065"/>
                    </a:ext>
                  </a:extLst>
                </a:gridCol>
              </a:tblGrid>
              <a:tr h="63063">
                <a:tc>
                  <a:txBody>
                    <a:bodyPr/>
                    <a:lstStyle/>
                    <a:p>
                      <a:pPr algn="l" fontAlgn="b"/>
                      <a:r>
                        <a:rPr lang="en-US" sz="400" u="none" strike="noStrike">
                          <a:effectLst/>
                        </a:rPr>
                        <a:t>id</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fsn</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id</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fsn</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id</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fsn</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id</a:t>
                      </a:r>
                      <a:endParaRPr lang="en-US" sz="400" b="1"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fsn</a:t>
                      </a:r>
                      <a:endParaRPr lang="en-US" sz="400" b="1"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129691930"/>
                  </a:ext>
                </a:extLst>
              </a:tr>
              <a:tr h="63063">
                <a:tc>
                  <a:txBody>
                    <a:bodyPr/>
                    <a:lstStyle/>
                    <a:p>
                      <a:pPr algn="r" fontAlgn="b"/>
                      <a:r>
                        <a:rPr lang="en-US" sz="400" u="none" strike="noStrike">
                          <a:effectLst/>
                        </a:rPr>
                        <a:t>1.60761E+16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Tophus of right elbow co-occurrent and due to gout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3.03961E+14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knee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442942009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knee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201927008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of the ankle and/or foot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180747065"/>
                  </a:ext>
                </a:extLst>
              </a:tr>
              <a:tr h="63063">
                <a:tc>
                  <a:txBody>
                    <a:bodyPr/>
                    <a:lstStyle/>
                    <a:p>
                      <a:pPr algn="r" fontAlgn="b"/>
                      <a:r>
                        <a:rPr lang="en-US" sz="400" u="none" strike="noStrike">
                          <a:effectLst/>
                        </a:rPr>
                        <a:t>1.60761E+16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Tophus of left elbow co-occurrent and due to gout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3.03941E+14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hip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442941002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ankle AND/OR foot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201925000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of the pelvic region and thigh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156372767"/>
                  </a:ext>
                </a:extLst>
              </a:tr>
              <a:tr h="63063">
                <a:tc>
                  <a:txBody>
                    <a:bodyPr/>
                    <a:lstStyle/>
                    <a:p>
                      <a:pPr algn="r" fontAlgn="b"/>
                      <a:r>
                        <a:rPr lang="en-US" sz="400" u="none" strike="noStrike">
                          <a:effectLst/>
                        </a:rPr>
                        <a:t>1.6047E+16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right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3.03921E+14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hand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442928001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shoulder region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201924001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of the hand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951752389"/>
                  </a:ext>
                </a:extLst>
              </a:tr>
              <a:tr h="63063">
                <a:tc>
                  <a:txBody>
                    <a:bodyPr/>
                    <a:lstStyle/>
                    <a:p>
                      <a:pPr algn="r" fontAlgn="b"/>
                      <a:r>
                        <a:rPr lang="en-US" sz="400" u="none" strike="noStrike">
                          <a:effectLst/>
                        </a:rPr>
                        <a:t>1.60466E+16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left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3.03901E+14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elbow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442925003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wrist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201921009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of the shoulder region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606483134"/>
                  </a:ext>
                </a:extLst>
              </a:tr>
              <a:tr h="63063">
                <a:tc>
                  <a:txBody>
                    <a:bodyPr/>
                    <a:lstStyle/>
                    <a:p>
                      <a:pPr algn="r" fontAlgn="b"/>
                      <a:r>
                        <a:rPr lang="en-US" sz="400" u="none" strike="noStrike">
                          <a:effectLst/>
                        </a:rPr>
                        <a:t>1.60401E+16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bilateral hands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3.03881E+14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ankle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442884002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hand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201858005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Post-traumatic gonarthrosis, bilateral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151443975"/>
                  </a:ext>
                </a:extLst>
              </a:tr>
              <a:tr h="63063">
                <a:tc>
                  <a:txBody>
                    <a:bodyPr/>
                    <a:lstStyle/>
                    <a:p>
                      <a:pPr algn="r" fontAlgn="b"/>
                      <a:r>
                        <a:rPr lang="en-US" sz="400" u="none" strike="noStrike">
                          <a:effectLst/>
                        </a:rPr>
                        <a:t>1.604E+16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bilateral elbows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3.03861E+14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left patella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429420005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201857000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Post-traumatic coxarthrosis, bilateral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002821027"/>
                  </a:ext>
                </a:extLst>
              </a:tr>
              <a:tr h="63063">
                <a:tc>
                  <a:txBody>
                    <a:bodyPr/>
                    <a:lstStyle/>
                    <a:p>
                      <a:pPr algn="r" fontAlgn="b"/>
                      <a:r>
                        <a:rPr lang="en-US" sz="400" u="none" strike="noStrike">
                          <a:effectLst/>
                        </a:rPr>
                        <a:t>1.60398E+16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bilateral ankles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1.37791E+14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elbow due to disorder of calcium metabolism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429419004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wrist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201826000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Erosive osteoarthrosis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756220289"/>
                  </a:ext>
                </a:extLst>
              </a:tr>
              <a:tr h="63063">
                <a:tc>
                  <a:txBody>
                    <a:bodyPr/>
                    <a:lstStyle/>
                    <a:p>
                      <a:pPr algn="r" fontAlgn="b"/>
                      <a:r>
                        <a:rPr lang="en-US" sz="400" u="none" strike="noStrike">
                          <a:effectLst/>
                        </a:rPr>
                        <a:t>1.60396E+16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right hip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1.22691E+14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hip joint due to disorder of calcium metabolism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428857003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of spine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201646007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pyrophosphate crystals, of multiple sites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086870723"/>
                  </a:ext>
                </a:extLst>
              </a:tr>
              <a:tr h="63063">
                <a:tc>
                  <a:txBody>
                    <a:bodyPr/>
                    <a:lstStyle/>
                    <a:p>
                      <a:pPr algn="r" fontAlgn="b"/>
                      <a:r>
                        <a:rPr lang="en-US" sz="400" u="none" strike="noStrike">
                          <a:effectLst/>
                        </a:rPr>
                        <a:t>1.60394E+16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left hip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1.20401E+14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hand due to disorder of calcium metabolism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428768008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elbow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201645006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pyrophosphate crystals, of the ankle and foot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306164432"/>
                  </a:ext>
                </a:extLst>
              </a:tr>
              <a:tr h="63063">
                <a:tc>
                  <a:txBody>
                    <a:bodyPr/>
                    <a:lstStyle/>
                    <a:p>
                      <a:pPr algn="r" fontAlgn="b"/>
                      <a:r>
                        <a:rPr lang="en-US" sz="400" u="none" strike="noStrike">
                          <a:effectLst/>
                        </a:rPr>
                        <a:t>1.60394E+16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right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1162808000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Familial calcium pyrophosphate dihydrate crystal deposition disease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428027008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hip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201643004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pyrophosphate crystals, of the pelvic region and thigh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217285205"/>
                  </a:ext>
                </a:extLst>
              </a:tr>
              <a:tr h="63063">
                <a:tc>
                  <a:txBody>
                    <a:bodyPr/>
                    <a:lstStyle/>
                    <a:p>
                      <a:pPr algn="r" fontAlgn="b"/>
                      <a:r>
                        <a:rPr lang="en-US" sz="400" u="none" strike="noStrike">
                          <a:effectLst/>
                        </a:rPr>
                        <a:t>1.60392E+16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left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1162525009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knee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387802007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Thoracic spondylosis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201642009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Chondrocalcinosis-pyrophosphate crystals, of the hand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220953326"/>
                  </a:ext>
                </a:extLst>
              </a:tr>
              <a:tr h="63063">
                <a:tc>
                  <a:txBody>
                    <a:bodyPr/>
                    <a:lstStyle/>
                    <a:p>
                      <a:pPr algn="r" fontAlgn="b"/>
                      <a:r>
                        <a:rPr lang="en-US" sz="400" u="none" strike="noStrike">
                          <a:effectLst/>
                        </a:rPr>
                        <a:t>1.60166E+16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rupture of lateral meniscus of left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1162523002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hip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387800004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Cervical spondylosis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201639003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pyrophosphate crystals, of the shoulder region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649858268"/>
                  </a:ext>
                </a:extLst>
              </a:tr>
              <a:tr h="63063">
                <a:tc>
                  <a:txBody>
                    <a:bodyPr/>
                    <a:lstStyle/>
                    <a:p>
                      <a:pPr algn="r" fontAlgn="b"/>
                      <a:r>
                        <a:rPr lang="en-US" sz="400" u="none" strike="noStrike">
                          <a:effectLst/>
                        </a:rPr>
                        <a:t>1.60166E+16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rupture of lateral meniscus of right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1162362005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Felty syndrome with seronegative erosive rheumatoid 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313294001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lateral meniscus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201637001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pyrophosphate crystals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062260425"/>
                  </a:ext>
                </a:extLst>
              </a:tr>
              <a:tr h="63063">
                <a:tc>
                  <a:txBody>
                    <a:bodyPr/>
                    <a:lstStyle/>
                    <a:p>
                      <a:pPr algn="r" fontAlgn="b"/>
                      <a:r>
                        <a:rPr lang="en-US" sz="400" u="none" strike="noStrike">
                          <a:effectLst/>
                        </a:rPr>
                        <a:t>1.60165E+16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rupture of lateral meniscus of bilateral knees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1162342002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Ossification of posterior longitudinal ligament and ligamentum flavum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310640003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lesion of articular cartilage of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201634008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dicalcium phosphate crystals, of multiple sites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286204349"/>
                  </a:ext>
                </a:extLst>
              </a:tr>
              <a:tr h="63063">
                <a:tc>
                  <a:txBody>
                    <a:bodyPr/>
                    <a:lstStyle/>
                    <a:p>
                      <a:pPr algn="r" fontAlgn="b"/>
                      <a:r>
                        <a:rPr lang="en-US" sz="400" u="none" strike="noStrike">
                          <a:effectLst/>
                        </a:rPr>
                        <a:t>1.60162E+16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bilateral ankles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1162336001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Anti-citrullinated protein antibody positive erosive rheumatoid 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308143008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Seropositive erosive rheumatoid 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201633002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dicalcium phosphate crystals, of the ankle and foot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221152036"/>
                  </a:ext>
                </a:extLst>
              </a:tr>
              <a:tr h="63063">
                <a:tc>
                  <a:txBody>
                    <a:bodyPr/>
                    <a:lstStyle/>
                    <a:p>
                      <a:pPr algn="r" fontAlgn="b"/>
                      <a:r>
                        <a:rPr lang="en-US" sz="400" u="none" strike="noStrike">
                          <a:effectLst/>
                        </a:rPr>
                        <a:t>1.60162E+16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bilateral feet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1162319009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Rheumatoid factor and anti-citrullinated protein antibody positive erosive rheumatoid 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281365008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Tophus of prepatellar bursa co-occurrent and due to gout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201631000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dicalcium phosphate crystals, of the pelvic region and thigh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637994856"/>
                  </a:ext>
                </a:extLst>
              </a:tr>
              <a:tr h="63063">
                <a:tc>
                  <a:txBody>
                    <a:bodyPr/>
                    <a:lstStyle/>
                    <a:p>
                      <a:pPr algn="r" fontAlgn="b"/>
                      <a:r>
                        <a:rPr lang="en-US" sz="400" u="none" strike="noStrike">
                          <a:effectLst/>
                        </a:rPr>
                        <a:t>1.60083E+16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bilateral wrists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1162303002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Seronegative rheumatoid arthritis with erosion of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270505009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201630004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dicalcium phosphate crystals, of the hand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281093480"/>
                  </a:ext>
                </a:extLst>
              </a:tr>
              <a:tr h="63063">
                <a:tc>
                  <a:txBody>
                    <a:bodyPr/>
                    <a:lstStyle/>
                    <a:p>
                      <a:pPr algn="r" fontAlgn="b"/>
                      <a:r>
                        <a:rPr lang="en-US" sz="400" u="none" strike="noStrike">
                          <a:effectLst/>
                        </a:rPr>
                        <a:t>1.6006E+16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Tophus of bilateral elbows co-occurrent and due to gout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1162302007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Ossification of ligamentum flavum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267970006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Cervical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201627006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dicalcium phosphate crystals, of the shoulder region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013406058"/>
                  </a:ext>
                </a:extLst>
              </a:tr>
              <a:tr h="63063">
                <a:tc>
                  <a:txBody>
                    <a:bodyPr/>
                    <a:lstStyle/>
                    <a:p>
                      <a:pPr algn="r" fontAlgn="b"/>
                      <a:r>
                        <a:rPr lang="en-US" sz="400" u="none" strike="noStrike">
                          <a:effectLst/>
                        </a:rPr>
                        <a:t>1.57492E+16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right patella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1153378003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Monoarticular acute gout caused by lead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240211000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Intervertebral disk calcification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201625003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dicalcium phosphate crystals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803917344"/>
                  </a:ext>
                </a:extLst>
              </a:tr>
              <a:tr h="63063">
                <a:tc>
                  <a:txBody>
                    <a:bodyPr/>
                    <a:lstStyle/>
                    <a:p>
                      <a:pPr algn="r" fontAlgn="b"/>
                      <a:r>
                        <a:rPr lang="en-US" sz="400" u="none" strike="noStrike">
                          <a:effectLst/>
                        </a:rPr>
                        <a:t>1.57052E+16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bilateral shoulders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1153376004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Monoarticular chronic gout caused by lead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239884000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Malemud disease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193120004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Nerve root and plexus compressions in spondylosis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562915298"/>
                  </a:ext>
                </a:extLst>
              </a:tr>
              <a:tr h="63063">
                <a:tc>
                  <a:txBody>
                    <a:bodyPr/>
                    <a:lstStyle/>
                    <a:p>
                      <a:pPr algn="r" fontAlgn="b"/>
                      <a:r>
                        <a:rPr lang="en-US" sz="400" u="none" strike="noStrike">
                          <a:effectLst/>
                        </a:rPr>
                        <a:t>1.57052E+16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bilateral hands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1153334007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Polyarticular acute gout caused by lead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239881008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Otto's pelvis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190842000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Tophus of hand co-occurrent and due to gout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513522581"/>
                  </a:ext>
                </a:extLst>
              </a:tr>
              <a:tr h="63063">
                <a:tc>
                  <a:txBody>
                    <a:bodyPr/>
                    <a:lstStyle/>
                    <a:p>
                      <a:pPr algn="r" fontAlgn="b"/>
                      <a:r>
                        <a:rPr lang="en-US" sz="400" u="none" strike="noStrike">
                          <a:effectLst/>
                        </a:rPr>
                        <a:t>1.56376E+16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rupture of medial meniscus of bilateral knees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1153332006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Polyarticular chronic gout caused by lead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239880009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Lumbar spondylosis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190828008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Gouty arthropathy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737181382"/>
                  </a:ext>
                </a:extLst>
              </a:tr>
              <a:tr h="63063">
                <a:tc>
                  <a:txBody>
                    <a:bodyPr/>
                    <a:lstStyle/>
                    <a:p>
                      <a:pPr algn="r" fontAlgn="b"/>
                      <a:r>
                        <a:rPr lang="en-US" sz="400" u="none" strike="noStrike">
                          <a:effectLst/>
                        </a:rPr>
                        <a:t>1.56375E+16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rupture of medial meniscus of right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1153331004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Polyarticular acute primary gout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239849004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Intra-articular steroid-induced arthritis and periarthritis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123798002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Lumbosacral spondylosis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176123129"/>
                  </a:ext>
                </a:extLst>
              </a:tr>
              <a:tr h="63063">
                <a:tc>
                  <a:txBody>
                    <a:bodyPr/>
                    <a:lstStyle/>
                    <a:p>
                      <a:pPr algn="r" fontAlgn="b"/>
                      <a:r>
                        <a:rPr lang="en-US" sz="400" u="none" strike="noStrike">
                          <a:effectLst/>
                        </a:rPr>
                        <a:t>1.56375E+16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rupture of medial meniscus of left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1149280009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joint of ankle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239842008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Monosodium urate arthritis and periarthritis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111242007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Periarthritis of wrist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575136141"/>
                  </a:ext>
                </a:extLst>
              </a:tr>
              <a:tr h="63063">
                <a:tc>
                  <a:txBody>
                    <a:bodyPr/>
                    <a:lstStyle/>
                    <a:p>
                      <a:pPr algn="r" fontAlgn="b"/>
                      <a:r>
                        <a:rPr lang="en-US" sz="400" u="none" strike="noStrike">
                          <a:effectLst/>
                        </a:rPr>
                        <a:t>1.06246E+16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Ossification of anterior longitudinal ligament of spine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1149278003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joint of foot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239837000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Pyrophosphate tophus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109668000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arthritis of temporomandibular joint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611395269"/>
                  </a:ext>
                </a:extLst>
              </a:tr>
              <a:tr h="63063">
                <a:tc>
                  <a:txBody>
                    <a:bodyPr/>
                    <a:lstStyle/>
                    <a:p>
                      <a:pPr algn="r" fontAlgn="b"/>
                      <a:r>
                        <a:rPr lang="en-US" sz="400" u="none" strike="noStrike">
                          <a:effectLst/>
                        </a:rPr>
                        <a:t>1.07502E+15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left foot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1148918005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Gouty arthropathy due to sickle-cell trait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239833001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pyrophosphate crystals of the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91240008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thoracolumbar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624078121"/>
                  </a:ext>
                </a:extLst>
              </a:tr>
              <a:tr h="63063">
                <a:tc>
                  <a:txBody>
                    <a:bodyPr/>
                    <a:lstStyle/>
                    <a:p>
                      <a:pPr algn="r" fontAlgn="b"/>
                      <a:r>
                        <a:rPr lang="en-US" sz="400" u="none" strike="noStrike">
                          <a:effectLst/>
                        </a:rPr>
                        <a:t>1.075E+15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right foot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1148911004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Gouty arthropathy due to double heterozygous sickling disorder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239832006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Calcium pyrophosphate deposition disease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90860001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Localized osteoarthrosis uncertain if primary OR secondary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529657555"/>
                  </a:ext>
                </a:extLst>
              </a:tr>
              <a:tr h="63063">
                <a:tc>
                  <a:txBody>
                    <a:bodyPr/>
                    <a:lstStyle/>
                    <a:p>
                      <a:pPr algn="r" fontAlgn="b"/>
                      <a:r>
                        <a:rPr lang="en-US" sz="400" u="none" strike="noStrike">
                          <a:effectLst/>
                        </a:rPr>
                        <a:t>1.07421E+15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left foot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1148444001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Hydroxyapatite deposition disease of elbow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239828000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Apatite-associated destructive 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90448008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Ossification of posterior longitudinal ligament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372711764"/>
                  </a:ext>
                </a:extLst>
              </a:tr>
              <a:tr h="63063">
                <a:tc>
                  <a:txBody>
                    <a:bodyPr/>
                    <a:lstStyle/>
                    <a:p>
                      <a:pPr algn="r" fontAlgn="b"/>
                      <a:r>
                        <a:rPr lang="en-US" sz="400" u="none" strike="noStrike">
                          <a:effectLst/>
                        </a:rPr>
                        <a:t>1.0742E+15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left ankle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1055298007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Gonarthrosis of right knee due to and following trauma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238867003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Infantile systemic hyalinosis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86787000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due to calcium hydroxyapatite crystals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908836392"/>
                  </a:ext>
                </a:extLst>
              </a:tr>
              <a:tr h="63063">
                <a:tc>
                  <a:txBody>
                    <a:bodyPr/>
                    <a:lstStyle/>
                    <a:p>
                      <a:pPr algn="r" fontAlgn="b"/>
                      <a:r>
                        <a:rPr lang="en-US" sz="400" u="none" strike="noStrike">
                          <a:effectLst/>
                        </a:rPr>
                        <a:t>1.07419E+15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right foot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1055297002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Gonarthrosis of left knee due to and following trauma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238850005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Mouth and genital ulcers with inflamed cartilage syndrome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78675000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Stickler syndrome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288764990"/>
                  </a:ext>
                </a:extLst>
              </a:tr>
              <a:tr h="63063">
                <a:tc>
                  <a:txBody>
                    <a:bodyPr/>
                    <a:lstStyle/>
                    <a:p>
                      <a:pPr algn="r" fontAlgn="b"/>
                      <a:r>
                        <a:rPr lang="en-US" sz="400" u="none" strike="noStrike">
                          <a:effectLst/>
                        </a:rPr>
                        <a:t>1.07418E+15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right ankle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1010668008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Stickler syndrome type 1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237898004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Periarticular calcification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77994009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Primary localized osteoarthrosis of pelvic region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814732860"/>
                  </a:ext>
                </a:extLst>
              </a:tr>
              <a:tr h="63063">
                <a:tc>
                  <a:txBody>
                    <a:bodyPr/>
                    <a:lstStyle/>
                    <a:p>
                      <a:pPr algn="r" fontAlgn="b"/>
                      <a:r>
                        <a:rPr lang="en-US" sz="400" u="none" strike="noStrike">
                          <a:effectLst/>
                        </a:rPr>
                        <a:t>1.07417E+15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left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1010666007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Stickler syndrome type 4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232439007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Relapsing polychondritis of larynx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77547008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136121609"/>
                  </a:ext>
                </a:extLst>
              </a:tr>
              <a:tr h="63063">
                <a:tc>
                  <a:txBody>
                    <a:bodyPr/>
                    <a:lstStyle/>
                    <a:p>
                      <a:pPr algn="r" fontAlgn="b"/>
                      <a:r>
                        <a:rPr lang="en-US" sz="400" u="none" strike="noStrike">
                          <a:effectLst/>
                        </a:rPr>
                        <a:t>1.07416E+15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right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1010664005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Stickler syndrome type 2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225655006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Degenerative polyarthritis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75468006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ankle AND/OR foot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320171002"/>
                  </a:ext>
                </a:extLst>
              </a:tr>
              <a:tr h="63063">
                <a:tc>
                  <a:txBody>
                    <a:bodyPr/>
                    <a:lstStyle/>
                    <a:p>
                      <a:pPr algn="r" fontAlgn="b"/>
                      <a:r>
                        <a:rPr lang="en-US" sz="400" u="none" strike="noStrike">
                          <a:effectLst/>
                        </a:rPr>
                        <a:t>1.07415E+15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left hip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735914007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Wear of cartilage of joint caused by hemiarthroplasty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202771000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Cervical posterior longitudinal ligament ossification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73877009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966322995"/>
                  </a:ext>
                </a:extLst>
              </a:tr>
              <a:tr h="63063">
                <a:tc>
                  <a:txBody>
                    <a:bodyPr/>
                    <a:lstStyle/>
                    <a:p>
                      <a:pPr algn="r" fontAlgn="b"/>
                      <a:r>
                        <a:rPr lang="en-US" sz="400" u="none" strike="noStrike">
                          <a:effectLst/>
                        </a:rPr>
                        <a:t>1.07414E+15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right hip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735611002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lumbar intervertebral disc co-occurrent with osteophyte of lumbar vertebra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202755000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Calcification of lumbar disc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72275000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Relapsing polychondritis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214032968"/>
                  </a:ext>
                </a:extLst>
              </a:tr>
              <a:tr h="63063">
                <a:tc>
                  <a:txBody>
                    <a:bodyPr/>
                    <a:lstStyle/>
                    <a:p>
                      <a:pPr algn="r" fontAlgn="b"/>
                      <a:r>
                        <a:rPr lang="en-US" sz="400" u="none" strike="noStrike">
                          <a:effectLst/>
                        </a:rPr>
                        <a:t>1.07413E+15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left hand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735610001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Prolapse of lumbar intervertebral disc co-occurrent and due to degeneration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202751009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Calcification of thoracic disc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69195002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cervical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705711158"/>
                  </a:ext>
                </a:extLst>
              </a:tr>
              <a:tr h="63063">
                <a:tc>
                  <a:txBody>
                    <a:bodyPr/>
                    <a:lstStyle/>
                    <a:p>
                      <a:pPr algn="r" fontAlgn="b"/>
                      <a:r>
                        <a:rPr lang="en-US" sz="400" u="none" strike="noStrike">
                          <a:effectLst/>
                        </a:rPr>
                        <a:t>1.07412E+15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right hand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735609006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lumbar intervertebral disc without prolapse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202747007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Calcification of cervical disc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68859000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655872820"/>
                  </a:ext>
                </a:extLst>
              </a:tr>
              <a:tr h="63063">
                <a:tc>
                  <a:txBody>
                    <a:bodyPr/>
                    <a:lstStyle/>
                    <a:p>
                      <a:pPr algn="r" fontAlgn="b"/>
                      <a:r>
                        <a:rPr lang="en-US" sz="400" u="none" strike="noStrike">
                          <a:effectLst/>
                        </a:rPr>
                        <a:t>1.07411E+15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left wrist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735608003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thoracic intervertebral disc co-occurrent with osteophyte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202696006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Multiple-level lumbosacral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68675004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thoracic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391508400"/>
                  </a:ext>
                </a:extLst>
              </a:tr>
              <a:tr h="63063">
                <a:tc>
                  <a:txBody>
                    <a:bodyPr/>
                    <a:lstStyle/>
                    <a:p>
                      <a:pPr algn="r" fontAlgn="b"/>
                      <a:r>
                        <a:rPr lang="en-US" sz="400" u="none" strike="noStrike">
                          <a:effectLst/>
                        </a:rPr>
                        <a:t>1.0741E+15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right wrist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735607008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Prolapse of thoracic intervertebral disc co-occurrent and due to degeneration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202695005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Two-level lumbosacral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67437007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Lumbar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506725758"/>
                  </a:ext>
                </a:extLst>
              </a:tr>
              <a:tr h="63063">
                <a:tc>
                  <a:txBody>
                    <a:bodyPr/>
                    <a:lstStyle/>
                    <a:p>
                      <a:pPr algn="r" fontAlgn="b"/>
                      <a:r>
                        <a:rPr lang="en-US" sz="400" u="none" strike="noStrike">
                          <a:effectLst/>
                        </a:rPr>
                        <a:t>1.07409E+15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left elbow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735606004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thoracic intervertebral disc without prolapse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202694009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Single-level lumbosacral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63198006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458653663"/>
                  </a:ext>
                </a:extLst>
              </a:tr>
              <a:tr h="63063">
                <a:tc>
                  <a:txBody>
                    <a:bodyPr/>
                    <a:lstStyle/>
                    <a:p>
                      <a:pPr algn="r" fontAlgn="b"/>
                      <a:r>
                        <a:rPr lang="en-US" sz="400" u="none" strike="noStrike">
                          <a:effectLst/>
                        </a:rPr>
                        <a:t>1.07408E+15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right elbow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735605000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cervical intervertebral disc co-occurrent with osteophyte of cervical vertebra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202693003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Lumbosacral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60937000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lumbosacral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926169600"/>
                  </a:ext>
                </a:extLst>
              </a:tr>
              <a:tr h="63063">
                <a:tc>
                  <a:txBody>
                    <a:bodyPr/>
                    <a:lstStyle/>
                    <a:p>
                      <a:pPr algn="r" fontAlgn="b"/>
                      <a:r>
                        <a:rPr lang="en-US" sz="400" u="none" strike="noStrike">
                          <a:effectLst/>
                        </a:rPr>
                        <a:t>1.07407E+15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left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735604001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Prolapse of cervical intervertebral disc co-occurrent and due to degeneration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202692008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Multiple-level thoracic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60644007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Pellegrini-Stieda syndrome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333275225"/>
                  </a:ext>
                </a:extLst>
              </a:tr>
              <a:tr h="63063">
                <a:tc>
                  <a:txBody>
                    <a:bodyPr/>
                    <a:lstStyle/>
                    <a:p>
                      <a:pPr algn="r" fontAlgn="b"/>
                      <a:r>
                        <a:rPr lang="en-US" sz="400" u="none" strike="noStrike">
                          <a:effectLst/>
                        </a:rPr>
                        <a:t>1.07406E+15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right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735603007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Wear of articular bearing surface of joint prosthesis of knee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202690000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Two-level thoracic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53332000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Spinal arthritis deformans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932680767"/>
                  </a:ext>
                </a:extLst>
              </a:tr>
              <a:tr h="63063">
                <a:tc>
                  <a:txBody>
                    <a:bodyPr/>
                    <a:lstStyle/>
                    <a:p>
                      <a:pPr algn="r" fontAlgn="b"/>
                      <a:r>
                        <a:rPr lang="en-US" sz="400" u="none" strike="noStrike">
                          <a:effectLst/>
                        </a:rPr>
                        <a:t>3.21341E+14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Spondylosis of thoracolumbar spine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735602002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Wear of articular bearing surface of joint prosthesis of hip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202689009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Single-level thoracic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52334005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Miner's knee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213656972"/>
                  </a:ext>
                </a:extLst>
              </a:tr>
              <a:tr h="63063">
                <a:tc>
                  <a:txBody>
                    <a:bodyPr/>
                    <a:lstStyle/>
                    <a:p>
                      <a:pPr algn="r" fontAlgn="b"/>
                      <a:r>
                        <a:rPr lang="en-US" sz="400" u="none" strike="noStrike">
                          <a:effectLst/>
                        </a:rPr>
                        <a:t>3.21311E+14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Spondylosis of cervicothoracic spine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735599007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Rheumatoid arthritis with erosion of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202688001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Thoracic spondylosis with radiculopathy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50921008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Periarthritis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787729763"/>
                  </a:ext>
                </a:extLst>
              </a:tr>
              <a:tr h="63063">
                <a:tc>
                  <a:txBody>
                    <a:bodyPr/>
                    <a:lstStyle/>
                    <a:p>
                      <a:pPr algn="r" fontAlgn="b"/>
                      <a:r>
                        <a:rPr lang="en-US" sz="400" u="none" strike="noStrike">
                          <a:effectLst/>
                        </a:rPr>
                        <a:t>3.06591E+14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wrist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726628003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Familial chondromalacia patellae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202687006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Cervical spondylosis with vascular compression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48210000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Lumbosacral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004074963"/>
                  </a:ext>
                </a:extLst>
              </a:tr>
              <a:tr h="63063">
                <a:tc>
                  <a:txBody>
                    <a:bodyPr/>
                    <a:lstStyle/>
                    <a:p>
                      <a:pPr algn="r" fontAlgn="b"/>
                      <a:r>
                        <a:rPr lang="en-US" sz="400" u="none" strike="noStrike">
                          <a:effectLst/>
                        </a:rPr>
                        <a:t>3.06571E+14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724605002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Ossification of spinal ligament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202680008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Multiple-level lumbosacral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43132002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cervicothoracic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757147736"/>
                  </a:ext>
                </a:extLst>
              </a:tr>
              <a:tr h="63063">
                <a:tc>
                  <a:txBody>
                    <a:bodyPr/>
                    <a:lstStyle/>
                    <a:p>
                      <a:pPr algn="r" fontAlgn="b"/>
                      <a:r>
                        <a:rPr lang="en-US" sz="400" u="none" strike="noStrike">
                          <a:effectLst/>
                        </a:rPr>
                        <a:t>3.06551E+14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vertebra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724604003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Intervertebral disc degeneration of cervical spine without prolapsed disc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202679005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Two-level lumbosacral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42944009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internal semilunar cartilage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043044931"/>
                  </a:ext>
                </a:extLst>
              </a:tr>
              <a:tr h="63063">
                <a:tc>
                  <a:txBody>
                    <a:bodyPr/>
                    <a:lstStyle/>
                    <a:p>
                      <a:pPr algn="r" fontAlgn="b"/>
                      <a:r>
                        <a:rPr lang="en-US" sz="400" u="none" strike="noStrike">
                          <a:effectLst/>
                        </a:rPr>
                        <a:t>3.06371E+14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multiple sites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721090002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Dermatoosteolysis Kirghizian type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202678002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Single-level lumbosacral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39838007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Ochronotic arthritis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998372528"/>
                  </a:ext>
                </a:extLst>
              </a:tr>
              <a:tr h="63063">
                <a:tc>
                  <a:txBody>
                    <a:bodyPr/>
                    <a:lstStyle/>
                    <a:p>
                      <a:pPr algn="r" fontAlgn="b"/>
                      <a:r>
                        <a:rPr lang="en-US" sz="400" u="none" strike="noStrike">
                          <a:effectLst/>
                        </a:rPr>
                        <a:t>3.06211E+14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knee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718602007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Hereditary arterial and articular multiple calcification syndrome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202677007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Lumbosacral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37895003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Osteoarthrosis of the carpometacarpal joint of the thumb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969462028"/>
                  </a:ext>
                </a:extLst>
              </a:tr>
              <a:tr h="63063">
                <a:tc>
                  <a:txBody>
                    <a:bodyPr/>
                    <a:lstStyle/>
                    <a:p>
                      <a:pPr algn="r" fontAlgn="b"/>
                      <a:r>
                        <a:rPr lang="en-US" sz="400" u="none" strike="noStrike">
                          <a:effectLst/>
                        </a:rPr>
                        <a:t>3.06191E+14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hip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713911007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Lumbosacral spondylosis co-occurrent with root compression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202676003</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Multiple-level lumbosacral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36540006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Calcification of joint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559676710"/>
                  </a:ext>
                </a:extLst>
              </a:tr>
              <a:tr h="63063">
                <a:tc>
                  <a:txBody>
                    <a:bodyPr/>
                    <a:lstStyle/>
                    <a:p>
                      <a:pPr algn="r" fontAlgn="b"/>
                      <a:r>
                        <a:rPr lang="en-US" sz="400" u="none" strike="noStrike">
                          <a:effectLst/>
                        </a:rPr>
                        <a:t>3.06171E+14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hand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713869000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Congenital calcium pyrophosphate dihydrate crystal deposition disease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202675004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Two-level lumbosacral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36071006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patella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92989226"/>
                  </a:ext>
                </a:extLst>
              </a:tr>
              <a:tr h="63063">
                <a:tc>
                  <a:txBody>
                    <a:bodyPr/>
                    <a:lstStyle/>
                    <a:p>
                      <a:pPr algn="r" fontAlgn="b"/>
                      <a:r>
                        <a:rPr lang="en-US" sz="400" u="none" strike="noStrike">
                          <a:effectLst/>
                        </a:rPr>
                        <a:t>3.06151E+14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elbow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703627005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Asymptomatic calcium pyrophosphate deposition disease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202674000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Single-level lumbosacral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34427002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shoulder region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656154229"/>
                  </a:ext>
                </a:extLst>
              </a:tr>
              <a:tr h="63063">
                <a:tc>
                  <a:txBody>
                    <a:bodyPr/>
                    <a:lstStyle/>
                    <a:p>
                      <a:pPr algn="r" fontAlgn="b"/>
                      <a:r>
                        <a:rPr lang="en-US" sz="400" u="none" strike="noStrike">
                          <a:effectLst/>
                        </a:rPr>
                        <a:t>3.06131E+14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ankle and/or foot caused by drug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699942000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Apatite-associated destructive arthritis of shoulder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202672001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Multiple-level thoracic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33952002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Localized osteoarthrosis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842425723"/>
                  </a:ext>
                </a:extLst>
              </a:tr>
              <a:tr h="63063">
                <a:tc>
                  <a:txBody>
                    <a:bodyPr/>
                    <a:lstStyle/>
                    <a:p>
                      <a:pPr algn="r" fontAlgn="b"/>
                      <a:r>
                        <a:rPr lang="en-US" sz="400" u="none" strike="noStrike">
                          <a:effectLst/>
                        </a:rPr>
                        <a:t>3.04341E+14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wrist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699655001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Calcification of stylohyoid ligament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202671008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Two-level thoracic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33420007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Diffuse cervicobrachial syndrome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338919457"/>
                  </a:ext>
                </a:extLst>
              </a:tr>
              <a:tr h="63063">
                <a:tc>
                  <a:txBody>
                    <a:bodyPr/>
                    <a:lstStyle/>
                    <a:p>
                      <a:pPr algn="r" fontAlgn="b"/>
                      <a:r>
                        <a:rPr lang="en-US" sz="400" u="none" strike="noStrike">
                          <a:effectLst/>
                        </a:rPr>
                        <a:t>3.04321E+14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446496001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Heterotopic ossification of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202670009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Single-level thoracic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33262002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Osteoarthrosis involving multiple sites but not designated as generalized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139989534"/>
                  </a:ext>
                </a:extLst>
              </a:tr>
              <a:tr h="63063">
                <a:tc>
                  <a:txBody>
                    <a:bodyPr/>
                    <a:lstStyle/>
                    <a:p>
                      <a:pPr algn="r" fontAlgn="b"/>
                      <a:r>
                        <a:rPr lang="en-US" sz="400" u="none" strike="noStrike">
                          <a:effectLst/>
                        </a:rPr>
                        <a:t>3.04301E+14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vertebra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445496008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joint of pelvis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202659002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Multiple-level cervical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28736004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Primary localized osteoarthrosis of multiple sites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160419537"/>
                  </a:ext>
                </a:extLst>
              </a:tr>
              <a:tr h="63063">
                <a:tc>
                  <a:txBody>
                    <a:bodyPr/>
                    <a:lstStyle/>
                    <a:p>
                      <a:pPr algn="r" fontAlgn="b"/>
                      <a:r>
                        <a:rPr lang="en-US" sz="400" u="none" strike="noStrike">
                          <a:effectLst/>
                        </a:rPr>
                        <a:t>3.04281E+14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shoulder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445477009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pelvis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202658005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Two-level cervical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26538006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Degeneration of lumbar intervertebral disc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091845539"/>
                  </a:ext>
                </a:extLst>
              </a:tr>
              <a:tr h="63063">
                <a:tc>
                  <a:txBody>
                    <a:bodyPr/>
                    <a:lstStyle/>
                    <a:p>
                      <a:pPr algn="r" fontAlgn="b"/>
                      <a:r>
                        <a:rPr lang="en-US" sz="400" u="none" strike="noStrike">
                          <a:effectLst/>
                        </a:rPr>
                        <a:t>3.04121E+14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multiple sites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443002008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hip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202657000</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Single-level cervical spondylosis without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26241001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hand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356447675"/>
                  </a:ext>
                </a:extLst>
              </a:tr>
              <a:tr h="63063">
                <a:tc>
                  <a:txBody>
                    <a:bodyPr/>
                    <a:lstStyle/>
                    <a:p>
                      <a:pPr algn="r" fontAlgn="b"/>
                      <a:r>
                        <a:rPr lang="en-US" sz="400" u="none" strike="noStrike">
                          <a:effectLst/>
                        </a:rPr>
                        <a:t>3.03961E+14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knee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443001001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elbow joint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201929006</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Kashin-Beck disease of multiple sites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25343008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Secondary localized osteoarthrosis of pelvic region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020892870"/>
                  </a:ext>
                </a:extLst>
              </a:tr>
              <a:tr h="63063">
                <a:tc>
                  <a:txBody>
                    <a:bodyPr/>
                    <a:lstStyle/>
                    <a:p>
                      <a:pPr algn="r" fontAlgn="b"/>
                      <a:r>
                        <a:rPr lang="en-US" sz="400" u="none" strike="noStrike">
                          <a:effectLst/>
                        </a:rPr>
                        <a:t>3.03941E+14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hip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20075001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of multiple sites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878135018"/>
                  </a:ext>
                </a:extLst>
              </a:tr>
              <a:tr h="63063">
                <a:tc>
                  <a:txBody>
                    <a:bodyPr/>
                    <a:lstStyle/>
                    <a:p>
                      <a:pPr algn="r" fontAlgn="b"/>
                      <a:r>
                        <a:rPr lang="en-US" sz="400" u="none" strike="noStrike">
                          <a:effectLst/>
                        </a:rPr>
                        <a:t>3.03921E+14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hand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18834007</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Crystal arthropathy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40634080"/>
                  </a:ext>
                </a:extLst>
              </a:tr>
              <a:tr h="63063">
                <a:tc>
                  <a:txBody>
                    <a:bodyPr/>
                    <a:lstStyle/>
                    <a:p>
                      <a:pPr algn="r" fontAlgn="b"/>
                      <a:r>
                        <a:rPr lang="en-US" sz="400" u="none" strike="noStrike">
                          <a:effectLst/>
                        </a:rPr>
                        <a:t>3.03901E+14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elbow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11023001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Acute calcific periarthritis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1919666275"/>
                  </a:ext>
                </a:extLst>
              </a:tr>
              <a:tr h="63063">
                <a:tc>
                  <a:txBody>
                    <a:bodyPr/>
                    <a:lstStyle/>
                    <a:p>
                      <a:pPr algn="r" fontAlgn="b"/>
                      <a:r>
                        <a:rPr lang="en-US" sz="400" u="none" strike="noStrike">
                          <a:effectLst/>
                        </a:rPr>
                        <a:t>3.03881E+14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Chronic tophaceous gout of ankle due to renal impairment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10948005</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Thoracic spondylosis with myelopathy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192568586"/>
                  </a:ext>
                </a:extLst>
              </a:tr>
              <a:tr h="63063">
                <a:tc>
                  <a:txBody>
                    <a:bodyPr/>
                    <a:lstStyle/>
                    <a:p>
                      <a:pPr algn="r" fontAlgn="b"/>
                      <a:r>
                        <a:rPr lang="en-US" sz="400" u="none" strike="noStrike">
                          <a:effectLst/>
                        </a:rPr>
                        <a:t>3.03861E+14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Chondromalacia of left patella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10196009</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Juvenile osteochondrosis of acetabulum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99343927"/>
                  </a:ext>
                </a:extLst>
              </a:tr>
              <a:tr h="63063">
                <a:tc>
                  <a:txBody>
                    <a:bodyPr/>
                    <a:lstStyle/>
                    <a:p>
                      <a:pPr algn="r" fontAlgn="b"/>
                      <a:r>
                        <a:rPr lang="en-US" sz="400" u="none" strike="noStrike">
                          <a:effectLst/>
                        </a:rPr>
                        <a:t>1.37791E+14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elbow due to disorder of calcium metabolism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8847002</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Spondylosis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40479526"/>
                  </a:ext>
                </a:extLst>
              </a:tr>
              <a:tr h="63063">
                <a:tc>
                  <a:txBody>
                    <a:bodyPr/>
                    <a:lstStyle/>
                    <a:p>
                      <a:pPr algn="r" fontAlgn="b"/>
                      <a:r>
                        <a:rPr lang="en-US" sz="400" u="none" strike="noStrike">
                          <a:effectLst/>
                        </a:rPr>
                        <a:t>1.22691E+14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hip joint due to disorder of calcium metabolism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7126001</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Secondary localized osteoarthrosis of multiple sites (disorder)</a:t>
                      </a:r>
                      <a:endParaRPr lang="en-US" sz="400" b="0" i="0" u="none" strike="noStrike">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865861703"/>
                  </a:ext>
                </a:extLst>
              </a:tr>
              <a:tr h="63063">
                <a:tc>
                  <a:txBody>
                    <a:bodyPr/>
                    <a:lstStyle/>
                    <a:p>
                      <a:pPr algn="r" fontAlgn="b"/>
                      <a:r>
                        <a:rPr lang="en-US" sz="400" u="none" strike="noStrike">
                          <a:effectLst/>
                        </a:rPr>
                        <a:t>1.20401E+14</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a:effectLst/>
                        </a:rPr>
                        <a:t>Chondrocalcinosis of hand due to disorder of calcium metabolism (disorder)</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r" fontAlgn="b"/>
                      <a:r>
                        <a:rPr lang="en-US" sz="400" u="none" strike="noStrike">
                          <a:effectLst/>
                        </a:rPr>
                        <a:t>4168008</a:t>
                      </a:r>
                      <a:endParaRPr lang="en-US" sz="400" b="0" i="0" u="none" strike="noStrike">
                        <a:solidFill>
                          <a:srgbClr val="000000"/>
                        </a:solidFill>
                        <a:effectLst/>
                        <a:latin typeface="Calibri" panose="020F0502020204030204" pitchFamily="34" charset="0"/>
                      </a:endParaRPr>
                    </a:p>
                  </a:txBody>
                  <a:tcPr marL="2956" marR="2956" marT="2956" marB="0" anchor="b"/>
                </a:tc>
                <a:tc>
                  <a:txBody>
                    <a:bodyPr/>
                    <a:lstStyle/>
                    <a:p>
                      <a:pPr algn="l" fontAlgn="b"/>
                      <a:r>
                        <a:rPr lang="en-US" sz="400" u="none" strike="noStrike" dirty="0">
                          <a:effectLst/>
                        </a:rPr>
                        <a:t>Tibial plateau chondromalacia (disorder)</a:t>
                      </a:r>
                      <a:endParaRPr lang="en-US" sz="400" b="0" i="0" u="none" strike="noStrike" dirty="0">
                        <a:solidFill>
                          <a:srgbClr val="000000"/>
                        </a:solidFill>
                        <a:effectLst/>
                        <a:latin typeface="Calibri" panose="020F0502020204030204" pitchFamily="34" charset="0"/>
                      </a:endParaRPr>
                    </a:p>
                  </a:txBody>
                  <a:tcPr marL="2956" marR="2956" marT="2956" marB="0" anchor="b"/>
                </a:tc>
                <a:extLst>
                  <a:ext uri="{0D108BD9-81ED-4DB2-BD59-A6C34878D82A}">
                    <a16:rowId xmlns:a16="http://schemas.microsoft.com/office/drawing/2014/main" val="2520228966"/>
                  </a:ext>
                </a:extLst>
              </a:tr>
            </a:tbl>
          </a:graphicData>
        </a:graphic>
      </p:graphicFrame>
    </p:spTree>
    <p:extLst>
      <p:ext uri="{BB962C8B-B14F-4D97-AF65-F5344CB8AC3E}">
        <p14:creationId xmlns:p14="http://schemas.microsoft.com/office/powerpoint/2010/main" val="3521763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440421-4963-4F66-B073-B18CCA5B8820}"/>
              </a:ext>
            </a:extLst>
          </p:cNvPr>
          <p:cNvSpPr>
            <a:spLocks noGrp="1"/>
          </p:cNvSpPr>
          <p:nvPr>
            <p:ph type="title"/>
          </p:nvPr>
        </p:nvSpPr>
        <p:spPr/>
        <p:txBody>
          <a:bodyPr/>
          <a:lstStyle/>
          <a:p>
            <a:r>
              <a:rPr lang="en-US" dirty="0"/>
              <a:t>Deposition and degenerative abnormality</a:t>
            </a:r>
          </a:p>
        </p:txBody>
      </p:sp>
      <p:sp>
        <p:nvSpPr>
          <p:cNvPr id="6" name="Content Placeholder 5">
            <a:extLst>
              <a:ext uri="{FF2B5EF4-FFF2-40B4-BE49-F238E27FC236}">
                <a16:creationId xmlns:a16="http://schemas.microsoft.com/office/drawing/2014/main" id="{6D99E9CF-544D-4DD5-A75F-1B76C10CEE59}"/>
              </a:ext>
            </a:extLst>
          </p:cNvPr>
          <p:cNvSpPr>
            <a:spLocks noGrp="1"/>
          </p:cNvSpPr>
          <p:nvPr>
            <p:ph idx="2"/>
          </p:nvPr>
        </p:nvSpPr>
        <p:spPr/>
        <p:txBody>
          <a:bodyPr/>
          <a:lstStyle/>
          <a:p>
            <a:r>
              <a:rPr lang="en-US" dirty="0"/>
              <a:t>Medical Definition of deposit: </a:t>
            </a:r>
            <a:r>
              <a:rPr lang="en-US" sz="2400" dirty="0"/>
              <a:t>Matter laid down or accumulated especially in a living organism by a normal or abnormal process</a:t>
            </a:r>
          </a:p>
          <a:p>
            <a:pPr lvl="1"/>
            <a:r>
              <a:rPr lang="en-US" dirty="0"/>
              <a:t>removal of calcium deposits in his knees by arthroscopic surgery</a:t>
            </a:r>
          </a:p>
        </p:txBody>
      </p:sp>
      <p:pic>
        <p:nvPicPr>
          <p:cNvPr id="7" name="Picture 6">
            <a:extLst>
              <a:ext uri="{FF2B5EF4-FFF2-40B4-BE49-F238E27FC236}">
                <a16:creationId xmlns:a16="http://schemas.microsoft.com/office/drawing/2014/main" id="{E7DEA187-1E52-4EB9-B417-F593AD157DD1}"/>
              </a:ext>
            </a:extLst>
          </p:cNvPr>
          <p:cNvPicPr>
            <a:picLocks noChangeAspect="1"/>
          </p:cNvPicPr>
          <p:nvPr/>
        </p:nvPicPr>
        <p:blipFill>
          <a:blip r:embed="rId2"/>
          <a:stretch>
            <a:fillRect/>
          </a:stretch>
        </p:blipFill>
        <p:spPr>
          <a:xfrm>
            <a:off x="8036464" y="4144762"/>
            <a:ext cx="1133475" cy="1143000"/>
          </a:xfrm>
          <a:prstGeom prst="rect">
            <a:avLst/>
          </a:prstGeom>
        </p:spPr>
      </p:pic>
      <p:pic>
        <p:nvPicPr>
          <p:cNvPr id="9" name="Content Placeholder 6">
            <a:extLst>
              <a:ext uri="{FF2B5EF4-FFF2-40B4-BE49-F238E27FC236}">
                <a16:creationId xmlns:a16="http://schemas.microsoft.com/office/drawing/2014/main" id="{59DFDA16-4986-4143-AEA6-D405414EB2C1}"/>
              </a:ext>
            </a:extLst>
          </p:cNvPr>
          <p:cNvPicPr>
            <a:picLocks noGrp="1" noChangeAspect="1"/>
          </p:cNvPicPr>
          <p:nvPr>
            <p:ph idx="1"/>
          </p:nvPr>
        </p:nvPicPr>
        <p:blipFill>
          <a:blip r:embed="rId3"/>
          <a:stretch>
            <a:fillRect/>
          </a:stretch>
        </p:blipFill>
        <p:spPr>
          <a:xfrm>
            <a:off x="1652251" y="1825625"/>
            <a:ext cx="3553498" cy="4351338"/>
          </a:xfrm>
          <a:prstGeom prst="rect">
            <a:avLst/>
          </a:prstGeom>
        </p:spPr>
      </p:pic>
    </p:spTree>
    <p:extLst>
      <p:ext uri="{BB962C8B-B14F-4D97-AF65-F5344CB8AC3E}">
        <p14:creationId xmlns:p14="http://schemas.microsoft.com/office/powerpoint/2010/main" val="849154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53C38-D847-3F45-AB36-BE1AE8FB7256}"/>
              </a:ext>
            </a:extLst>
          </p:cNvPr>
          <p:cNvSpPr>
            <a:spLocks noGrp="1"/>
          </p:cNvSpPr>
          <p:nvPr>
            <p:ph type="title"/>
          </p:nvPr>
        </p:nvSpPr>
        <p:spPr/>
        <p:txBody>
          <a:bodyPr/>
          <a:lstStyle/>
          <a:p>
            <a:r>
              <a:rPr lang="en-US" dirty="0"/>
              <a:t>Degenerative disease - definition</a:t>
            </a:r>
          </a:p>
        </p:txBody>
      </p:sp>
      <p:sp>
        <p:nvSpPr>
          <p:cNvPr id="3" name="Content Placeholder 2">
            <a:extLst>
              <a:ext uri="{FF2B5EF4-FFF2-40B4-BE49-F238E27FC236}">
                <a16:creationId xmlns:a16="http://schemas.microsoft.com/office/drawing/2014/main" id="{8D743B46-EA23-CC44-A17E-8F620F69B77D}"/>
              </a:ext>
            </a:extLst>
          </p:cNvPr>
          <p:cNvSpPr>
            <a:spLocks noGrp="1"/>
          </p:cNvSpPr>
          <p:nvPr>
            <p:ph idx="1"/>
          </p:nvPr>
        </p:nvSpPr>
        <p:spPr/>
        <p:txBody>
          <a:bodyPr>
            <a:normAutofit fontScale="92500" lnSpcReduction="10000"/>
          </a:bodyPr>
          <a:lstStyle/>
          <a:p>
            <a:r>
              <a:rPr lang="en-US" dirty="0"/>
              <a:t>NCI</a:t>
            </a:r>
          </a:p>
          <a:p>
            <a:pPr lvl="1"/>
            <a:r>
              <a:rPr lang="en-US" dirty="0"/>
              <a:t>A disorder characterized by the progressive loss of function and/or structure of the affected tissues</a:t>
            </a:r>
          </a:p>
          <a:p>
            <a:pPr lvl="1"/>
            <a:r>
              <a:rPr lang="en-US" dirty="0"/>
              <a:t>NCI-GLOSS</a:t>
            </a:r>
          </a:p>
          <a:p>
            <a:pPr lvl="2"/>
            <a:r>
              <a:rPr lang="en-US" dirty="0"/>
              <a:t>A disease in which the function or structure of the affected tissues or organs changes for the worse over time. Osteoarthritis, osteoporosis, and Alzheimer's disease are examples.</a:t>
            </a:r>
          </a:p>
          <a:p>
            <a:r>
              <a:rPr lang="en-US" dirty="0"/>
              <a:t>Often related to aging</a:t>
            </a:r>
          </a:p>
          <a:p>
            <a:r>
              <a:rPr lang="en-US" dirty="0"/>
              <a:t>Most commonly affects the nervous system, cardiovascular system and  musculoskeletal system</a:t>
            </a:r>
          </a:p>
          <a:p>
            <a:r>
              <a:rPr lang="en-US" dirty="0"/>
              <a:t>Seems that most chronic diseases can be considered to be degenerative</a:t>
            </a:r>
          </a:p>
          <a:p>
            <a:r>
              <a:rPr lang="en-US" dirty="0"/>
              <a:t>362975008 |Degenerative disorder (disorder)|= 3,315 descendants</a:t>
            </a:r>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719695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17BD2A8-B3D8-F14D-BE75-F9409351DA75}"/>
              </a:ext>
            </a:extLst>
          </p:cNvPr>
          <p:cNvSpPr>
            <a:spLocks noGrp="1"/>
          </p:cNvSpPr>
          <p:nvPr>
            <p:ph type="title"/>
          </p:nvPr>
        </p:nvSpPr>
        <p:spPr/>
        <p:txBody>
          <a:bodyPr/>
          <a:lstStyle/>
          <a:p>
            <a:r>
              <a:rPr lang="en-US" dirty="0"/>
              <a:t>46595003 |Deposition (morphologic abnormality)|</a:t>
            </a:r>
          </a:p>
        </p:txBody>
      </p:sp>
      <p:sp>
        <p:nvSpPr>
          <p:cNvPr id="3" name="Content Placeholder 2">
            <a:extLst>
              <a:ext uri="{FF2B5EF4-FFF2-40B4-BE49-F238E27FC236}">
                <a16:creationId xmlns:a16="http://schemas.microsoft.com/office/drawing/2014/main" id="{A68358EA-EA98-0C4C-AC82-6281DDD6487A}"/>
              </a:ext>
            </a:extLst>
          </p:cNvPr>
          <p:cNvSpPr>
            <a:spLocks noGrp="1"/>
          </p:cNvSpPr>
          <p:nvPr>
            <p:ph idx="1"/>
          </p:nvPr>
        </p:nvSpPr>
        <p:spPr/>
        <p:txBody>
          <a:bodyPr/>
          <a:lstStyle/>
          <a:p>
            <a:r>
              <a:rPr lang="en-US" dirty="0"/>
              <a:t>The deposition of endogenous or foreign material is arguably one cause of tissue degeneration but is not always the case</a:t>
            </a:r>
          </a:p>
          <a:p>
            <a:pPr lvl="1"/>
            <a:r>
              <a:rPr lang="en-US" dirty="0"/>
              <a:t>Examples</a:t>
            </a:r>
          </a:p>
          <a:p>
            <a:pPr lvl="2"/>
            <a:r>
              <a:rPr lang="en-US" dirty="0"/>
              <a:t>51083003 |Structure showing abnormal deposition of pigment (morphologic abnormality)|</a:t>
            </a:r>
          </a:p>
          <a:p>
            <a:pPr lvl="2"/>
            <a:r>
              <a:rPr lang="en-US" dirty="0"/>
              <a:t>75594004 |</a:t>
            </a:r>
            <a:r>
              <a:rPr lang="en-US" dirty="0" err="1"/>
              <a:t>Xanthomatous</a:t>
            </a:r>
            <a:r>
              <a:rPr lang="en-US" dirty="0"/>
              <a:t> deposition (morphologic abnormality)|</a:t>
            </a:r>
          </a:p>
          <a:p>
            <a:r>
              <a:rPr lang="en-US" dirty="0"/>
              <a:t>Removing 46595003 |Deposition (morphologic abnormality)| from under 107669003 |Degenerative abnormality (morphologic abnormality)| results in the removal of 66 inferred relationships</a:t>
            </a:r>
          </a:p>
        </p:txBody>
      </p:sp>
    </p:spTree>
    <p:extLst>
      <p:ext uri="{BB962C8B-B14F-4D97-AF65-F5344CB8AC3E}">
        <p14:creationId xmlns:p14="http://schemas.microsoft.com/office/powerpoint/2010/main" val="3666636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E9FE9-C515-2643-8FD2-2830DDECF957}"/>
              </a:ext>
            </a:extLst>
          </p:cNvPr>
          <p:cNvSpPr>
            <a:spLocks noGrp="1"/>
          </p:cNvSpPr>
          <p:nvPr>
            <p:ph type="title"/>
          </p:nvPr>
        </p:nvSpPr>
        <p:spPr/>
        <p:txBody>
          <a:bodyPr/>
          <a:lstStyle/>
          <a:p>
            <a:r>
              <a:rPr lang="en-US" sz="2800" dirty="0"/>
              <a:t>Impact of Removing 46595003 |Deposition (morphologic abnormality)| from under 107669003 |Degenerative abnormality (morphologic abnormality)| lost inferences</a:t>
            </a:r>
          </a:p>
        </p:txBody>
      </p:sp>
      <p:graphicFrame>
        <p:nvGraphicFramePr>
          <p:cNvPr id="5" name="Content Placeholder 4">
            <a:extLst>
              <a:ext uri="{FF2B5EF4-FFF2-40B4-BE49-F238E27FC236}">
                <a16:creationId xmlns:a16="http://schemas.microsoft.com/office/drawing/2014/main" id="{EC7C4490-5DF2-7447-A39C-E18D5C4FFA30}"/>
              </a:ext>
            </a:extLst>
          </p:cNvPr>
          <p:cNvGraphicFramePr>
            <a:graphicFrameLocks noGrp="1"/>
          </p:cNvGraphicFramePr>
          <p:nvPr>
            <p:ph idx="1"/>
          </p:nvPr>
        </p:nvGraphicFramePr>
        <p:xfrm>
          <a:off x="3610717" y="1825614"/>
          <a:ext cx="4970566" cy="4351360"/>
        </p:xfrm>
        <a:graphic>
          <a:graphicData uri="http://schemas.openxmlformats.org/drawingml/2006/table">
            <a:tbl>
              <a:tblPr/>
              <a:tblGrid>
                <a:gridCol w="305366">
                  <a:extLst>
                    <a:ext uri="{9D8B030D-6E8A-4147-A177-3AD203B41FA5}">
                      <a16:colId xmlns:a16="http://schemas.microsoft.com/office/drawing/2014/main" val="1038790106"/>
                    </a:ext>
                  </a:extLst>
                </a:gridCol>
                <a:gridCol w="1879257">
                  <a:extLst>
                    <a:ext uri="{9D8B030D-6E8A-4147-A177-3AD203B41FA5}">
                      <a16:colId xmlns:a16="http://schemas.microsoft.com/office/drawing/2014/main" val="2538325099"/>
                    </a:ext>
                  </a:extLst>
                </a:gridCol>
                <a:gridCol w="255169">
                  <a:extLst>
                    <a:ext uri="{9D8B030D-6E8A-4147-A177-3AD203B41FA5}">
                      <a16:colId xmlns:a16="http://schemas.microsoft.com/office/drawing/2014/main" val="4099412145"/>
                    </a:ext>
                  </a:extLst>
                </a:gridCol>
                <a:gridCol w="744591">
                  <a:extLst>
                    <a:ext uri="{9D8B030D-6E8A-4147-A177-3AD203B41FA5}">
                      <a16:colId xmlns:a16="http://schemas.microsoft.com/office/drawing/2014/main" val="588473097"/>
                    </a:ext>
                  </a:extLst>
                </a:gridCol>
                <a:gridCol w="305366">
                  <a:extLst>
                    <a:ext uri="{9D8B030D-6E8A-4147-A177-3AD203B41FA5}">
                      <a16:colId xmlns:a16="http://schemas.microsoft.com/office/drawing/2014/main" val="3691056861"/>
                    </a:ext>
                  </a:extLst>
                </a:gridCol>
                <a:gridCol w="1480817">
                  <a:extLst>
                    <a:ext uri="{9D8B030D-6E8A-4147-A177-3AD203B41FA5}">
                      <a16:colId xmlns:a16="http://schemas.microsoft.com/office/drawing/2014/main" val="2268699782"/>
                    </a:ext>
                  </a:extLst>
                </a:gridCol>
              </a:tblGrid>
              <a:tr h="66944">
                <a:tc>
                  <a:txBody>
                    <a:bodyPr/>
                    <a:lstStyle/>
                    <a:p>
                      <a:pPr algn="l" fontAlgn="b"/>
                      <a:r>
                        <a:rPr lang="en-US" sz="400" b="0" i="0" u="none" strike="noStrike">
                          <a:solidFill>
                            <a:srgbClr val="000000"/>
                          </a:solidFill>
                          <a:effectLst/>
                          <a:latin typeface="Calibri" panose="020F0502020204030204" pitchFamily="34" charset="0"/>
                        </a:rPr>
                        <a:t>sourceId</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sourceFsn</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typeId</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typeFsn</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destinationId</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destinationFsn</a:t>
                      </a:r>
                    </a:p>
                  </a:txBody>
                  <a:tcPr marL="3138" marR="3138" marT="3138" marB="0" anchor="b">
                    <a:lnL>
                      <a:noFill/>
                    </a:lnL>
                    <a:lnR>
                      <a:noFill/>
                    </a:lnR>
                    <a:lnT>
                      <a:noFill/>
                    </a:lnT>
                    <a:lnB>
                      <a:noFill/>
                    </a:lnB>
                  </a:tcPr>
                </a:tc>
                <a:extLst>
                  <a:ext uri="{0D108BD9-81ED-4DB2-BD59-A6C34878D82A}">
                    <a16:rowId xmlns:a16="http://schemas.microsoft.com/office/drawing/2014/main" val="3997407631"/>
                  </a:ext>
                </a:extLst>
              </a:tr>
              <a:tr h="66944">
                <a:tc>
                  <a:txBody>
                    <a:bodyPr/>
                    <a:lstStyle/>
                    <a:p>
                      <a:pPr algn="r" fontAlgn="b"/>
                      <a:r>
                        <a:rPr lang="en-US" sz="400" b="0" i="0" u="none" strike="noStrike">
                          <a:solidFill>
                            <a:srgbClr val="000000"/>
                          </a:solidFill>
                          <a:effectLst/>
                          <a:latin typeface="Calibri" panose="020F0502020204030204" pitchFamily="34" charset="0"/>
                        </a:rPr>
                        <a:t>71473008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Amnion nodosum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3863770871"/>
                  </a:ext>
                </a:extLst>
              </a:tr>
              <a:tr h="66944">
                <a:tc>
                  <a:txBody>
                    <a:bodyPr/>
                    <a:lstStyle/>
                    <a:p>
                      <a:pPr algn="r" fontAlgn="b"/>
                      <a:r>
                        <a:rPr lang="en-US" sz="400" b="0" i="0" u="none" strike="noStrike">
                          <a:solidFill>
                            <a:srgbClr val="000000"/>
                          </a:solidFill>
                          <a:effectLst/>
                          <a:latin typeface="Calibri" panose="020F0502020204030204" pitchFamily="34" charset="0"/>
                        </a:rPr>
                        <a:t>417939004</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Amyloid corneal degeneration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419982005</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Corneal stromal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3773130504"/>
                  </a:ext>
                </a:extLst>
              </a:tr>
              <a:tr h="66944">
                <a:tc>
                  <a:txBody>
                    <a:bodyPr/>
                    <a:lstStyle/>
                    <a:p>
                      <a:pPr algn="r" fontAlgn="b"/>
                      <a:r>
                        <a:rPr lang="en-US" sz="400" b="0" i="0" u="none" strike="noStrike">
                          <a:solidFill>
                            <a:srgbClr val="000000"/>
                          </a:solidFill>
                          <a:effectLst/>
                          <a:latin typeface="Calibri" panose="020F0502020204030204" pitchFamily="34" charset="0"/>
                        </a:rPr>
                        <a:t>193247000</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Amyloid myopathy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363059001</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disorder of musculoskeletal system (disorder)</a:t>
                      </a:r>
                    </a:p>
                  </a:txBody>
                  <a:tcPr marL="3138" marR="3138" marT="3138" marB="0" anchor="b">
                    <a:lnL>
                      <a:noFill/>
                    </a:lnL>
                    <a:lnR>
                      <a:noFill/>
                    </a:lnR>
                    <a:lnT>
                      <a:noFill/>
                    </a:lnT>
                    <a:lnB>
                      <a:noFill/>
                    </a:lnB>
                  </a:tcPr>
                </a:tc>
                <a:extLst>
                  <a:ext uri="{0D108BD9-81ED-4DB2-BD59-A6C34878D82A}">
                    <a16:rowId xmlns:a16="http://schemas.microsoft.com/office/drawing/2014/main" val="1029918075"/>
                  </a:ext>
                </a:extLst>
              </a:tr>
              <a:tr h="66944">
                <a:tc>
                  <a:txBody>
                    <a:bodyPr/>
                    <a:lstStyle/>
                    <a:p>
                      <a:pPr algn="r" fontAlgn="b"/>
                      <a:r>
                        <a:rPr lang="en-US" sz="400" b="0" i="0" u="none" strike="noStrike">
                          <a:solidFill>
                            <a:srgbClr val="000000"/>
                          </a:solidFill>
                          <a:effectLst/>
                          <a:latin typeface="Calibri" panose="020F0502020204030204" pitchFamily="34" charset="0"/>
                        </a:rPr>
                        <a:t>193247000</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Amyloid myopathy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363058009</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disorder of muscle (disorder)</a:t>
                      </a:r>
                    </a:p>
                  </a:txBody>
                  <a:tcPr marL="3138" marR="3138" marT="3138" marB="0" anchor="b">
                    <a:lnL>
                      <a:noFill/>
                    </a:lnL>
                    <a:lnR>
                      <a:noFill/>
                    </a:lnR>
                    <a:lnT>
                      <a:noFill/>
                    </a:lnT>
                    <a:lnB>
                      <a:noFill/>
                    </a:lnB>
                  </a:tcPr>
                </a:tc>
                <a:extLst>
                  <a:ext uri="{0D108BD9-81ED-4DB2-BD59-A6C34878D82A}">
                    <a16:rowId xmlns:a16="http://schemas.microsoft.com/office/drawing/2014/main" val="2846144354"/>
                  </a:ext>
                </a:extLst>
              </a:tr>
              <a:tr h="66944">
                <a:tc>
                  <a:txBody>
                    <a:bodyPr/>
                    <a:lstStyle/>
                    <a:p>
                      <a:pPr algn="r" fontAlgn="b"/>
                      <a:r>
                        <a:rPr lang="en-US" sz="400" b="0" i="0" u="none" strike="noStrike">
                          <a:solidFill>
                            <a:srgbClr val="000000"/>
                          </a:solidFill>
                          <a:effectLst/>
                          <a:latin typeface="Calibri" panose="020F0502020204030204" pitchFamily="34" charset="0"/>
                        </a:rPr>
                        <a:t>232076001</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Amyloid of vitreous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60189009</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Vitreous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4184486089"/>
                  </a:ext>
                </a:extLst>
              </a:tr>
              <a:tr h="66944">
                <a:tc>
                  <a:txBody>
                    <a:bodyPr/>
                    <a:lstStyle/>
                    <a:p>
                      <a:pPr algn="r" fontAlgn="b"/>
                      <a:r>
                        <a:rPr lang="en-US" sz="400" b="0" i="0" u="none" strike="noStrike">
                          <a:solidFill>
                            <a:srgbClr val="000000"/>
                          </a:solidFill>
                          <a:effectLst/>
                          <a:latin typeface="Calibri" panose="020F0502020204030204" pitchFamily="34" charset="0"/>
                        </a:rPr>
                        <a:t>17602002</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Amyloidosis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2085153508"/>
                  </a:ext>
                </a:extLst>
              </a:tr>
              <a:tr h="66944">
                <a:tc>
                  <a:txBody>
                    <a:bodyPr/>
                    <a:lstStyle/>
                    <a:p>
                      <a:pPr algn="r" fontAlgn="b"/>
                      <a:r>
                        <a:rPr lang="en-US" sz="400" b="0" i="0" u="none" strike="noStrike">
                          <a:solidFill>
                            <a:srgbClr val="000000"/>
                          </a:solidFill>
                          <a:effectLst/>
                          <a:latin typeface="Calibri" panose="020F0502020204030204" pitchFamily="34" charset="0"/>
                        </a:rPr>
                        <a:t>3.47151E+14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Arcus senilis of bilateral eyes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3.44621E+14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Degeneration of peripheral cornea of bilateral eyes (disorder)</a:t>
                      </a:r>
                    </a:p>
                  </a:txBody>
                  <a:tcPr marL="3138" marR="3138" marT="3138" marB="0" anchor="b">
                    <a:lnL>
                      <a:noFill/>
                    </a:lnL>
                    <a:lnR>
                      <a:noFill/>
                    </a:lnR>
                    <a:lnT>
                      <a:noFill/>
                    </a:lnT>
                    <a:lnB>
                      <a:noFill/>
                    </a:lnB>
                  </a:tcPr>
                </a:tc>
                <a:extLst>
                  <a:ext uri="{0D108BD9-81ED-4DB2-BD59-A6C34878D82A}">
                    <a16:rowId xmlns:a16="http://schemas.microsoft.com/office/drawing/2014/main" val="1939806829"/>
                  </a:ext>
                </a:extLst>
              </a:tr>
              <a:tr h="66944">
                <a:tc>
                  <a:txBody>
                    <a:bodyPr/>
                    <a:lstStyle/>
                    <a:p>
                      <a:pPr algn="r" fontAlgn="b"/>
                      <a:r>
                        <a:rPr lang="en-US" sz="400" b="0" i="0" u="none" strike="noStrike">
                          <a:solidFill>
                            <a:srgbClr val="000000"/>
                          </a:solidFill>
                          <a:effectLst/>
                          <a:latin typeface="Calibri" panose="020F0502020204030204" pitchFamily="34" charset="0"/>
                        </a:rPr>
                        <a:t>875001</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Chalcosis of eye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62585004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eye (disorder)</a:t>
                      </a:r>
                    </a:p>
                  </a:txBody>
                  <a:tcPr marL="3138" marR="3138" marT="3138" marB="0" anchor="b">
                    <a:lnL>
                      <a:noFill/>
                    </a:lnL>
                    <a:lnR>
                      <a:noFill/>
                    </a:lnR>
                    <a:lnT>
                      <a:noFill/>
                    </a:lnT>
                    <a:lnB>
                      <a:noFill/>
                    </a:lnB>
                  </a:tcPr>
                </a:tc>
                <a:extLst>
                  <a:ext uri="{0D108BD9-81ED-4DB2-BD59-A6C34878D82A}">
                    <a16:rowId xmlns:a16="http://schemas.microsoft.com/office/drawing/2014/main" val="2153870025"/>
                  </a:ext>
                </a:extLst>
              </a:tr>
              <a:tr h="66944">
                <a:tc>
                  <a:txBody>
                    <a:bodyPr/>
                    <a:lstStyle/>
                    <a:p>
                      <a:pPr algn="r" fontAlgn="b"/>
                      <a:r>
                        <a:rPr lang="en-US" sz="400" b="0" i="0" u="none" strike="noStrike">
                          <a:solidFill>
                            <a:srgbClr val="000000"/>
                          </a:solidFill>
                          <a:effectLst/>
                          <a:latin typeface="Calibri" panose="020F0502020204030204" pitchFamily="34" charset="0"/>
                        </a:rPr>
                        <a:t>61565001</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Cholesterolosis of gallbladder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1829830999"/>
                  </a:ext>
                </a:extLst>
              </a:tr>
              <a:tr h="66944">
                <a:tc>
                  <a:txBody>
                    <a:bodyPr/>
                    <a:lstStyle/>
                    <a:p>
                      <a:pPr algn="r" fontAlgn="b"/>
                      <a:r>
                        <a:rPr lang="en-US" sz="400" b="0" i="0" u="none" strike="noStrike">
                          <a:solidFill>
                            <a:srgbClr val="000000"/>
                          </a:solidFill>
                          <a:effectLst/>
                          <a:latin typeface="Calibri" panose="020F0502020204030204" pitchFamily="34" charset="0"/>
                        </a:rPr>
                        <a:t>21461006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Cholesterolosis of middle ear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736432009</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ear (disorder)</a:t>
                      </a:r>
                    </a:p>
                  </a:txBody>
                  <a:tcPr marL="3138" marR="3138" marT="3138" marB="0" anchor="b">
                    <a:lnL>
                      <a:noFill/>
                    </a:lnL>
                    <a:lnR>
                      <a:noFill/>
                    </a:lnR>
                    <a:lnT>
                      <a:noFill/>
                    </a:lnT>
                    <a:lnB>
                      <a:noFill/>
                    </a:lnB>
                  </a:tcPr>
                </a:tc>
                <a:extLst>
                  <a:ext uri="{0D108BD9-81ED-4DB2-BD59-A6C34878D82A}">
                    <a16:rowId xmlns:a16="http://schemas.microsoft.com/office/drawing/2014/main" val="4056966255"/>
                  </a:ext>
                </a:extLst>
              </a:tr>
              <a:tr h="66944">
                <a:tc>
                  <a:txBody>
                    <a:bodyPr/>
                    <a:lstStyle/>
                    <a:p>
                      <a:pPr algn="r" fontAlgn="b"/>
                      <a:r>
                        <a:rPr lang="en-US" sz="400" b="0" i="0" u="none" strike="noStrike">
                          <a:solidFill>
                            <a:srgbClr val="000000"/>
                          </a:solidFill>
                          <a:effectLst/>
                          <a:latin typeface="Calibri" panose="020F0502020204030204" pitchFamily="34" charset="0"/>
                        </a:rPr>
                        <a:t>201625003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Chondrocalcinosis due to dicalcium phosphate crystals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363055007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cartilage (disorder)</a:t>
                      </a:r>
                    </a:p>
                  </a:txBody>
                  <a:tcPr marL="3138" marR="3138" marT="3138" marB="0" anchor="b">
                    <a:lnL>
                      <a:noFill/>
                    </a:lnL>
                    <a:lnR>
                      <a:noFill/>
                    </a:lnR>
                    <a:lnT>
                      <a:noFill/>
                    </a:lnT>
                    <a:lnB>
                      <a:noFill/>
                    </a:lnB>
                  </a:tcPr>
                </a:tc>
                <a:extLst>
                  <a:ext uri="{0D108BD9-81ED-4DB2-BD59-A6C34878D82A}">
                    <a16:rowId xmlns:a16="http://schemas.microsoft.com/office/drawing/2014/main" val="267342381"/>
                  </a:ext>
                </a:extLst>
              </a:tr>
              <a:tr h="66944">
                <a:tc>
                  <a:txBody>
                    <a:bodyPr/>
                    <a:lstStyle/>
                    <a:p>
                      <a:pPr algn="r" fontAlgn="b"/>
                      <a:r>
                        <a:rPr lang="en-US" sz="400" b="0" i="0" u="none" strike="noStrike">
                          <a:solidFill>
                            <a:srgbClr val="000000"/>
                          </a:solidFill>
                          <a:effectLst/>
                          <a:latin typeface="Calibri" panose="020F0502020204030204" pitchFamily="34" charset="0"/>
                        </a:rPr>
                        <a:t>201627006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Chondrocalcinosis due to dicalcium phosphate crystals, of the shoulder region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373623009</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Osteoarthritis of glenohumeral joint (disorder)</a:t>
                      </a:r>
                    </a:p>
                  </a:txBody>
                  <a:tcPr marL="3138" marR="3138" marT="3138" marB="0" anchor="b">
                    <a:lnL>
                      <a:noFill/>
                    </a:lnL>
                    <a:lnR>
                      <a:noFill/>
                    </a:lnR>
                    <a:lnT>
                      <a:noFill/>
                    </a:lnT>
                    <a:lnB>
                      <a:noFill/>
                    </a:lnB>
                  </a:tcPr>
                </a:tc>
                <a:extLst>
                  <a:ext uri="{0D108BD9-81ED-4DB2-BD59-A6C34878D82A}">
                    <a16:rowId xmlns:a16="http://schemas.microsoft.com/office/drawing/2014/main" val="487902869"/>
                  </a:ext>
                </a:extLst>
              </a:tr>
              <a:tr h="66944">
                <a:tc>
                  <a:txBody>
                    <a:bodyPr/>
                    <a:lstStyle/>
                    <a:p>
                      <a:pPr algn="r" fontAlgn="b"/>
                      <a:r>
                        <a:rPr lang="en-US" sz="400" b="0" i="0" u="none" strike="noStrike">
                          <a:solidFill>
                            <a:srgbClr val="000000"/>
                          </a:solidFill>
                          <a:effectLst/>
                          <a:latin typeface="Calibri" panose="020F0502020204030204" pitchFamily="34" charset="0"/>
                        </a:rPr>
                        <a:t>62660000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Conjunctival deposit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40787005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Conjunctival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2945522629"/>
                  </a:ext>
                </a:extLst>
              </a:tr>
              <a:tr h="66944">
                <a:tc>
                  <a:txBody>
                    <a:bodyPr/>
                    <a:lstStyle/>
                    <a:p>
                      <a:pPr algn="r" fontAlgn="b"/>
                      <a:r>
                        <a:rPr lang="en-US" sz="400" b="0" i="0" u="none" strike="noStrike">
                          <a:solidFill>
                            <a:srgbClr val="000000"/>
                          </a:solidFill>
                          <a:effectLst/>
                          <a:latin typeface="Calibri" panose="020F0502020204030204" pitchFamily="34" charset="0"/>
                        </a:rPr>
                        <a:t>420805002</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Cornea verticillata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231929005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Corneal epithelial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2056387349"/>
                  </a:ext>
                </a:extLst>
              </a:tr>
              <a:tr h="66944">
                <a:tc>
                  <a:txBody>
                    <a:bodyPr/>
                    <a:lstStyle/>
                    <a:p>
                      <a:pPr algn="r" fontAlgn="b"/>
                      <a:r>
                        <a:rPr lang="en-US" sz="400" b="0" i="0" u="none" strike="noStrike">
                          <a:solidFill>
                            <a:srgbClr val="000000"/>
                          </a:solidFill>
                          <a:effectLst/>
                          <a:latin typeface="Calibri" panose="020F0502020204030204" pitchFamily="34" charset="0"/>
                        </a:rPr>
                        <a:t>74460005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Corneal deposit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111521006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Corneal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2333453092"/>
                  </a:ext>
                </a:extLst>
              </a:tr>
              <a:tr h="66944">
                <a:tc>
                  <a:txBody>
                    <a:bodyPr/>
                    <a:lstStyle/>
                    <a:p>
                      <a:pPr algn="r" fontAlgn="b"/>
                      <a:r>
                        <a:rPr lang="en-US" sz="400" b="0" i="0" u="none" strike="noStrike">
                          <a:solidFill>
                            <a:srgbClr val="000000"/>
                          </a:solidFill>
                          <a:effectLst/>
                          <a:latin typeface="Calibri" panose="020F0502020204030204" pitchFamily="34" charset="0"/>
                        </a:rPr>
                        <a:t>18834007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396275006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Osteoarthritis (disorder)</a:t>
                      </a:r>
                    </a:p>
                  </a:txBody>
                  <a:tcPr marL="3138" marR="3138" marT="3138" marB="0" anchor="b">
                    <a:lnL>
                      <a:noFill/>
                    </a:lnL>
                    <a:lnR>
                      <a:noFill/>
                    </a:lnR>
                    <a:lnT>
                      <a:noFill/>
                    </a:lnT>
                    <a:lnB>
                      <a:noFill/>
                    </a:lnB>
                  </a:tcPr>
                </a:tc>
                <a:extLst>
                  <a:ext uri="{0D108BD9-81ED-4DB2-BD59-A6C34878D82A}">
                    <a16:rowId xmlns:a16="http://schemas.microsoft.com/office/drawing/2014/main" val="22508894"/>
                  </a:ext>
                </a:extLst>
              </a:tr>
              <a:tr h="66944">
                <a:tc>
                  <a:txBody>
                    <a:bodyPr/>
                    <a:lstStyle/>
                    <a:p>
                      <a:pPr algn="r" fontAlgn="b"/>
                      <a:r>
                        <a:rPr lang="en-US" sz="400" b="0" i="0" u="none" strike="noStrike">
                          <a:solidFill>
                            <a:srgbClr val="000000"/>
                          </a:solidFill>
                          <a:effectLst/>
                          <a:latin typeface="Calibri" panose="020F0502020204030204" pitchFamily="34" charset="0"/>
                        </a:rPr>
                        <a:t>75468006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ankle AND/OR foot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82300000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joint disease of ankle AND/OR foot (disorder)</a:t>
                      </a:r>
                    </a:p>
                  </a:txBody>
                  <a:tcPr marL="3138" marR="3138" marT="3138" marB="0" anchor="b">
                    <a:lnL>
                      <a:noFill/>
                    </a:lnL>
                    <a:lnR>
                      <a:noFill/>
                    </a:lnR>
                    <a:lnT>
                      <a:noFill/>
                    </a:lnT>
                    <a:lnB>
                      <a:noFill/>
                    </a:lnB>
                  </a:tcPr>
                </a:tc>
                <a:extLst>
                  <a:ext uri="{0D108BD9-81ED-4DB2-BD59-A6C34878D82A}">
                    <a16:rowId xmlns:a16="http://schemas.microsoft.com/office/drawing/2014/main" val="624995362"/>
                  </a:ext>
                </a:extLst>
              </a:tr>
              <a:tr h="66944">
                <a:tc>
                  <a:txBody>
                    <a:bodyPr/>
                    <a:lstStyle/>
                    <a:p>
                      <a:pPr algn="r" fontAlgn="b"/>
                      <a:r>
                        <a:rPr lang="en-US" sz="400" b="0" i="0" u="none" strike="noStrike">
                          <a:solidFill>
                            <a:srgbClr val="000000"/>
                          </a:solidFill>
                          <a:effectLst/>
                          <a:latin typeface="Calibri" panose="020F0502020204030204" pitchFamily="34" charset="0"/>
                        </a:rPr>
                        <a:t>428768008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elbow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239866002</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Osteoarthritis of elbow (disorder)</a:t>
                      </a:r>
                    </a:p>
                  </a:txBody>
                  <a:tcPr marL="3138" marR="3138" marT="3138" marB="0" anchor="b">
                    <a:lnL>
                      <a:noFill/>
                    </a:lnL>
                    <a:lnR>
                      <a:noFill/>
                    </a:lnR>
                    <a:lnT>
                      <a:noFill/>
                    </a:lnT>
                    <a:lnB>
                      <a:noFill/>
                    </a:lnB>
                  </a:tcPr>
                </a:tc>
                <a:extLst>
                  <a:ext uri="{0D108BD9-81ED-4DB2-BD59-A6C34878D82A}">
                    <a16:rowId xmlns:a16="http://schemas.microsoft.com/office/drawing/2014/main" val="3730145158"/>
                  </a:ext>
                </a:extLst>
              </a:tr>
              <a:tr h="66944">
                <a:tc>
                  <a:txBody>
                    <a:bodyPr/>
                    <a:lstStyle/>
                    <a:p>
                      <a:pPr algn="r" fontAlgn="b"/>
                      <a:r>
                        <a:rPr lang="en-US" sz="400" b="0" i="0" u="none" strike="noStrike">
                          <a:solidFill>
                            <a:srgbClr val="000000"/>
                          </a:solidFill>
                          <a:effectLst/>
                          <a:latin typeface="Calibri" panose="020F0502020204030204" pitchFamily="34" charset="0"/>
                        </a:rPr>
                        <a:t>26241001</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hand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22193007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joint disease of hand (disorder)</a:t>
                      </a:r>
                    </a:p>
                  </a:txBody>
                  <a:tcPr marL="3138" marR="3138" marT="3138" marB="0" anchor="b">
                    <a:lnL>
                      <a:noFill/>
                    </a:lnL>
                    <a:lnR>
                      <a:noFill/>
                    </a:lnR>
                    <a:lnT>
                      <a:noFill/>
                    </a:lnT>
                    <a:lnB>
                      <a:noFill/>
                    </a:lnB>
                  </a:tcPr>
                </a:tc>
                <a:extLst>
                  <a:ext uri="{0D108BD9-81ED-4DB2-BD59-A6C34878D82A}">
                    <a16:rowId xmlns:a16="http://schemas.microsoft.com/office/drawing/2014/main" val="3379576536"/>
                  </a:ext>
                </a:extLst>
              </a:tr>
              <a:tr h="66944">
                <a:tc>
                  <a:txBody>
                    <a:bodyPr/>
                    <a:lstStyle/>
                    <a:p>
                      <a:pPr algn="r" fontAlgn="b"/>
                      <a:r>
                        <a:rPr lang="en-US" sz="400" b="0" i="0" u="none" strike="noStrike">
                          <a:solidFill>
                            <a:srgbClr val="000000"/>
                          </a:solidFill>
                          <a:effectLst/>
                          <a:latin typeface="Calibri" panose="020F0502020204030204" pitchFamily="34" charset="0"/>
                        </a:rPr>
                        <a:t>428027008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hip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239872002</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Osteoarthritis of hip (disorder)</a:t>
                      </a:r>
                    </a:p>
                  </a:txBody>
                  <a:tcPr marL="3138" marR="3138" marT="3138" marB="0" anchor="b">
                    <a:lnL>
                      <a:noFill/>
                    </a:lnL>
                    <a:lnR>
                      <a:noFill/>
                    </a:lnR>
                    <a:lnT>
                      <a:noFill/>
                    </a:lnT>
                    <a:lnB>
                      <a:noFill/>
                    </a:lnB>
                  </a:tcPr>
                </a:tc>
                <a:extLst>
                  <a:ext uri="{0D108BD9-81ED-4DB2-BD59-A6C34878D82A}">
                    <a16:rowId xmlns:a16="http://schemas.microsoft.com/office/drawing/2014/main" val="3649092987"/>
                  </a:ext>
                </a:extLst>
              </a:tr>
              <a:tr h="66944">
                <a:tc>
                  <a:txBody>
                    <a:bodyPr/>
                    <a:lstStyle/>
                    <a:p>
                      <a:pPr algn="r" fontAlgn="b"/>
                      <a:r>
                        <a:rPr lang="en-US" sz="400" b="0" i="0" u="none" strike="noStrike">
                          <a:solidFill>
                            <a:srgbClr val="000000"/>
                          </a:solidFill>
                          <a:effectLst/>
                          <a:latin typeface="Calibri" panose="020F0502020204030204" pitchFamily="34" charset="0"/>
                        </a:rPr>
                        <a:t>429420005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knee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239873007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Osteoarthritis of knee (disorder)</a:t>
                      </a:r>
                    </a:p>
                  </a:txBody>
                  <a:tcPr marL="3138" marR="3138" marT="3138" marB="0" anchor="b">
                    <a:lnL>
                      <a:noFill/>
                    </a:lnL>
                    <a:lnR>
                      <a:noFill/>
                    </a:lnR>
                    <a:lnT>
                      <a:noFill/>
                    </a:lnT>
                    <a:lnB>
                      <a:noFill/>
                    </a:lnB>
                  </a:tcPr>
                </a:tc>
                <a:extLst>
                  <a:ext uri="{0D108BD9-81ED-4DB2-BD59-A6C34878D82A}">
                    <a16:rowId xmlns:a16="http://schemas.microsoft.com/office/drawing/2014/main" val="1251507502"/>
                  </a:ext>
                </a:extLst>
              </a:tr>
              <a:tr h="66944">
                <a:tc>
                  <a:txBody>
                    <a:bodyPr/>
                    <a:lstStyle/>
                    <a:p>
                      <a:pPr algn="r" fontAlgn="b"/>
                      <a:r>
                        <a:rPr lang="en-US" sz="400" b="0" i="0" u="none" strike="noStrike">
                          <a:solidFill>
                            <a:srgbClr val="000000"/>
                          </a:solidFill>
                          <a:effectLst/>
                          <a:latin typeface="Calibri" panose="020F0502020204030204" pitchFamily="34" charset="0"/>
                        </a:rPr>
                        <a:t>445477009</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pelvis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445478004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joint disease of pelvis (disorder)</a:t>
                      </a:r>
                    </a:p>
                  </a:txBody>
                  <a:tcPr marL="3138" marR="3138" marT="3138" marB="0" anchor="b">
                    <a:lnL>
                      <a:noFill/>
                    </a:lnL>
                    <a:lnR>
                      <a:noFill/>
                    </a:lnR>
                    <a:lnT>
                      <a:noFill/>
                    </a:lnT>
                    <a:lnB>
                      <a:noFill/>
                    </a:lnB>
                  </a:tcPr>
                </a:tc>
                <a:extLst>
                  <a:ext uri="{0D108BD9-81ED-4DB2-BD59-A6C34878D82A}">
                    <a16:rowId xmlns:a16="http://schemas.microsoft.com/office/drawing/2014/main" val="2915086132"/>
                  </a:ext>
                </a:extLst>
              </a:tr>
              <a:tr h="66944">
                <a:tc>
                  <a:txBody>
                    <a:bodyPr/>
                    <a:lstStyle/>
                    <a:p>
                      <a:pPr algn="r" fontAlgn="b"/>
                      <a:r>
                        <a:rPr lang="en-US" sz="400" b="0" i="0" u="none" strike="noStrike">
                          <a:solidFill>
                            <a:srgbClr val="000000"/>
                          </a:solidFill>
                          <a:effectLst/>
                          <a:latin typeface="Calibri" panose="020F0502020204030204" pitchFamily="34" charset="0"/>
                        </a:rPr>
                        <a:t>34427002</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shoulder region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67315001</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joint disease of shoulder region (disorder)</a:t>
                      </a:r>
                    </a:p>
                  </a:txBody>
                  <a:tcPr marL="3138" marR="3138" marT="3138" marB="0" anchor="b">
                    <a:lnL>
                      <a:noFill/>
                    </a:lnL>
                    <a:lnR>
                      <a:noFill/>
                    </a:lnR>
                    <a:lnT>
                      <a:noFill/>
                    </a:lnT>
                    <a:lnB>
                      <a:noFill/>
                    </a:lnB>
                  </a:tcPr>
                </a:tc>
                <a:extLst>
                  <a:ext uri="{0D108BD9-81ED-4DB2-BD59-A6C34878D82A}">
                    <a16:rowId xmlns:a16="http://schemas.microsoft.com/office/drawing/2014/main" val="692878222"/>
                  </a:ext>
                </a:extLst>
              </a:tr>
              <a:tr h="66944">
                <a:tc>
                  <a:txBody>
                    <a:bodyPr/>
                    <a:lstStyle/>
                    <a:p>
                      <a:pPr algn="r" fontAlgn="b"/>
                      <a:r>
                        <a:rPr lang="en-US" sz="400" b="0" i="0" u="none" strike="noStrike">
                          <a:solidFill>
                            <a:srgbClr val="000000"/>
                          </a:solidFill>
                          <a:effectLst/>
                          <a:latin typeface="Calibri" panose="020F0502020204030204" pitchFamily="34" charset="0"/>
                        </a:rPr>
                        <a:t>429419004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 arthropathy of wrist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239867006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Osteoarthritis of wrist (disorder)</a:t>
                      </a:r>
                    </a:p>
                  </a:txBody>
                  <a:tcPr marL="3138" marR="3138" marT="3138" marB="0" anchor="b">
                    <a:lnL>
                      <a:noFill/>
                    </a:lnL>
                    <a:lnR>
                      <a:noFill/>
                    </a:lnR>
                    <a:lnT>
                      <a:noFill/>
                    </a:lnT>
                    <a:lnB>
                      <a:noFill/>
                    </a:lnB>
                  </a:tcPr>
                </a:tc>
                <a:extLst>
                  <a:ext uri="{0D108BD9-81ED-4DB2-BD59-A6C34878D82A}">
                    <a16:rowId xmlns:a16="http://schemas.microsoft.com/office/drawing/2014/main" val="3442380397"/>
                  </a:ext>
                </a:extLst>
              </a:tr>
              <a:tr h="66944">
                <a:tc>
                  <a:txBody>
                    <a:bodyPr/>
                    <a:lstStyle/>
                    <a:p>
                      <a:pPr algn="r" fontAlgn="b"/>
                      <a:r>
                        <a:rPr lang="en-US" sz="400" b="0" i="0" u="none" strike="noStrike">
                          <a:solidFill>
                            <a:srgbClr val="000000"/>
                          </a:solidFill>
                          <a:effectLst/>
                          <a:latin typeface="Calibri" panose="020F0502020204030204" pitchFamily="34" charset="0"/>
                        </a:rPr>
                        <a:t>29297002</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Crystalline deposits in vitreous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60189009</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Vitreous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3385957743"/>
                  </a:ext>
                </a:extLst>
              </a:tr>
              <a:tr h="66944">
                <a:tc>
                  <a:txBody>
                    <a:bodyPr/>
                    <a:lstStyle/>
                    <a:p>
                      <a:pPr algn="r" fontAlgn="b"/>
                      <a:r>
                        <a:rPr lang="en-US" sz="400" b="0" i="0" u="none" strike="noStrike">
                          <a:solidFill>
                            <a:srgbClr val="000000"/>
                          </a:solidFill>
                          <a:effectLst/>
                          <a:latin typeface="Calibri" panose="020F0502020204030204" pitchFamily="34" charset="0"/>
                        </a:rPr>
                        <a:t>46595003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Deposition (morphologic abnormality)</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107669003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abnormality (morphologic abnormality)</a:t>
                      </a:r>
                    </a:p>
                  </a:txBody>
                  <a:tcPr marL="3138" marR="3138" marT="3138" marB="0" anchor="b">
                    <a:lnL>
                      <a:noFill/>
                    </a:lnL>
                    <a:lnR>
                      <a:noFill/>
                    </a:lnR>
                    <a:lnT>
                      <a:noFill/>
                    </a:lnT>
                    <a:lnB>
                      <a:noFill/>
                    </a:lnB>
                  </a:tcPr>
                </a:tc>
                <a:extLst>
                  <a:ext uri="{0D108BD9-81ED-4DB2-BD59-A6C34878D82A}">
                    <a16:rowId xmlns:a16="http://schemas.microsoft.com/office/drawing/2014/main" val="1930715089"/>
                  </a:ext>
                </a:extLst>
              </a:tr>
              <a:tr h="66944">
                <a:tc>
                  <a:txBody>
                    <a:bodyPr/>
                    <a:lstStyle/>
                    <a:p>
                      <a:pPr algn="r" fontAlgn="b"/>
                      <a:r>
                        <a:rPr lang="en-US" sz="400" b="0" i="0" u="none" strike="noStrike">
                          <a:solidFill>
                            <a:srgbClr val="000000"/>
                          </a:solidFill>
                          <a:effectLst/>
                          <a:latin typeface="Calibri" panose="020F0502020204030204" pitchFamily="34" charset="0"/>
                        </a:rPr>
                        <a:t>788529004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Deposition of excess fat on visceral pericardium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4100147920"/>
                  </a:ext>
                </a:extLst>
              </a:tr>
              <a:tr h="66944">
                <a:tc>
                  <a:txBody>
                    <a:bodyPr/>
                    <a:lstStyle/>
                    <a:p>
                      <a:pPr algn="r" fontAlgn="b"/>
                      <a:r>
                        <a:rPr lang="en-US" sz="400" b="0" i="0" u="none" strike="noStrike">
                          <a:solidFill>
                            <a:srgbClr val="000000"/>
                          </a:solidFill>
                          <a:effectLst/>
                          <a:latin typeface="Calibri" panose="020F0502020204030204" pitchFamily="34" charset="0"/>
                        </a:rPr>
                        <a:t>445331004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Diffuse cholesteatosis of middle ear and mastoid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363054006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bone (disorder)</a:t>
                      </a:r>
                    </a:p>
                  </a:txBody>
                  <a:tcPr marL="3138" marR="3138" marT="3138" marB="0" anchor="b">
                    <a:lnL>
                      <a:noFill/>
                    </a:lnL>
                    <a:lnR>
                      <a:noFill/>
                    </a:lnR>
                    <a:lnT>
                      <a:noFill/>
                    </a:lnT>
                    <a:lnB>
                      <a:noFill/>
                    </a:lnB>
                  </a:tcPr>
                </a:tc>
                <a:extLst>
                  <a:ext uri="{0D108BD9-81ED-4DB2-BD59-A6C34878D82A}">
                    <a16:rowId xmlns:a16="http://schemas.microsoft.com/office/drawing/2014/main" val="3373829770"/>
                  </a:ext>
                </a:extLst>
              </a:tr>
              <a:tr h="66944">
                <a:tc>
                  <a:txBody>
                    <a:bodyPr/>
                    <a:lstStyle/>
                    <a:p>
                      <a:pPr algn="r" fontAlgn="b"/>
                      <a:r>
                        <a:rPr lang="en-US" sz="400" b="0" i="0" u="none" strike="noStrike">
                          <a:solidFill>
                            <a:srgbClr val="000000"/>
                          </a:solidFill>
                          <a:effectLst/>
                          <a:latin typeface="Calibri" panose="020F0502020204030204" pitchFamily="34" charset="0"/>
                        </a:rPr>
                        <a:t>231907006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Disciform keratitis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419982005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Corneal stromal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3161804079"/>
                  </a:ext>
                </a:extLst>
              </a:tr>
              <a:tr h="66944">
                <a:tc>
                  <a:txBody>
                    <a:bodyPr/>
                    <a:lstStyle/>
                    <a:p>
                      <a:pPr algn="r" fontAlgn="b"/>
                      <a:r>
                        <a:rPr lang="en-US" sz="400" b="0" i="0" u="none" strike="noStrike">
                          <a:solidFill>
                            <a:srgbClr val="000000"/>
                          </a:solidFill>
                          <a:effectLst/>
                          <a:latin typeface="Calibri" panose="020F0502020204030204" pitchFamily="34" charset="0"/>
                        </a:rPr>
                        <a:t>418541005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Drug-induced corneal epithlelial deposit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231929005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Corneal epithelial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3326800535"/>
                  </a:ext>
                </a:extLst>
              </a:tr>
              <a:tr h="66944">
                <a:tc>
                  <a:txBody>
                    <a:bodyPr/>
                    <a:lstStyle/>
                    <a:p>
                      <a:pPr algn="r" fontAlgn="b"/>
                      <a:r>
                        <a:rPr lang="en-US" sz="400" b="0" i="0" u="none" strike="noStrike">
                          <a:solidFill>
                            <a:srgbClr val="000000"/>
                          </a:solidFill>
                          <a:effectLst/>
                          <a:latin typeface="Calibri" panose="020F0502020204030204" pitchFamily="34" charset="0"/>
                        </a:rPr>
                        <a:t>783161005</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Familial dementia British type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106018006</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Hereditary degenerative disease of central nervous system (disorder)</a:t>
                      </a:r>
                    </a:p>
                  </a:txBody>
                  <a:tcPr marL="3138" marR="3138" marT="3138" marB="0" anchor="b">
                    <a:lnL>
                      <a:noFill/>
                    </a:lnL>
                    <a:lnR>
                      <a:noFill/>
                    </a:lnR>
                    <a:lnT>
                      <a:noFill/>
                    </a:lnT>
                    <a:lnB>
                      <a:noFill/>
                    </a:lnB>
                  </a:tcPr>
                </a:tc>
                <a:extLst>
                  <a:ext uri="{0D108BD9-81ED-4DB2-BD59-A6C34878D82A}">
                    <a16:rowId xmlns:a16="http://schemas.microsoft.com/office/drawing/2014/main" val="373818235"/>
                  </a:ext>
                </a:extLst>
              </a:tr>
              <a:tr h="66944">
                <a:tc>
                  <a:txBody>
                    <a:bodyPr/>
                    <a:lstStyle/>
                    <a:p>
                      <a:pPr algn="r" fontAlgn="b"/>
                      <a:r>
                        <a:rPr lang="en-US" sz="400" b="0" i="0" u="none" strike="noStrike">
                          <a:solidFill>
                            <a:srgbClr val="000000"/>
                          </a:solidFill>
                          <a:effectLst/>
                          <a:latin typeface="Calibri" panose="020F0502020204030204" pitchFamily="34" charset="0"/>
                        </a:rPr>
                        <a:t>783161005</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Familial dementia British type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52522001</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brain disorder (disorder)</a:t>
                      </a:r>
                    </a:p>
                  </a:txBody>
                  <a:tcPr marL="3138" marR="3138" marT="3138" marB="0" anchor="b">
                    <a:lnL>
                      <a:noFill/>
                    </a:lnL>
                    <a:lnR>
                      <a:noFill/>
                    </a:lnR>
                    <a:lnT>
                      <a:noFill/>
                    </a:lnT>
                    <a:lnB>
                      <a:noFill/>
                    </a:lnB>
                  </a:tcPr>
                </a:tc>
                <a:extLst>
                  <a:ext uri="{0D108BD9-81ED-4DB2-BD59-A6C34878D82A}">
                    <a16:rowId xmlns:a16="http://schemas.microsoft.com/office/drawing/2014/main" val="742307709"/>
                  </a:ext>
                </a:extLst>
              </a:tr>
              <a:tr h="66944">
                <a:tc>
                  <a:txBody>
                    <a:bodyPr/>
                    <a:lstStyle/>
                    <a:p>
                      <a:pPr algn="r" fontAlgn="b"/>
                      <a:r>
                        <a:rPr lang="en-US" sz="400" b="0" i="0" u="none" strike="noStrike">
                          <a:solidFill>
                            <a:srgbClr val="000000"/>
                          </a:solidFill>
                          <a:effectLst/>
                          <a:latin typeface="Calibri" panose="020F0502020204030204" pitchFamily="34" charset="0"/>
                        </a:rPr>
                        <a:t>783161005</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Familial dementia British type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280871000</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Vascular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1551380068"/>
                  </a:ext>
                </a:extLst>
              </a:tr>
              <a:tr h="66944">
                <a:tc>
                  <a:txBody>
                    <a:bodyPr/>
                    <a:lstStyle/>
                    <a:p>
                      <a:pPr algn="r" fontAlgn="b"/>
                      <a:r>
                        <a:rPr lang="en-US" sz="400" b="0" i="0" u="none" strike="noStrike">
                          <a:solidFill>
                            <a:srgbClr val="000000"/>
                          </a:solidFill>
                          <a:effectLst/>
                          <a:latin typeface="Calibri" panose="020F0502020204030204" pitchFamily="34" charset="0"/>
                        </a:rPr>
                        <a:t>783258000</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Familial dementia Danish type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106018006</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Hereditary degenerative disease of central nervous system (disorder)</a:t>
                      </a:r>
                    </a:p>
                  </a:txBody>
                  <a:tcPr marL="3138" marR="3138" marT="3138" marB="0" anchor="b">
                    <a:lnL>
                      <a:noFill/>
                    </a:lnL>
                    <a:lnR>
                      <a:noFill/>
                    </a:lnR>
                    <a:lnT>
                      <a:noFill/>
                    </a:lnT>
                    <a:lnB>
                      <a:noFill/>
                    </a:lnB>
                  </a:tcPr>
                </a:tc>
                <a:extLst>
                  <a:ext uri="{0D108BD9-81ED-4DB2-BD59-A6C34878D82A}">
                    <a16:rowId xmlns:a16="http://schemas.microsoft.com/office/drawing/2014/main" val="422855291"/>
                  </a:ext>
                </a:extLst>
              </a:tr>
              <a:tr h="66944">
                <a:tc>
                  <a:txBody>
                    <a:bodyPr/>
                    <a:lstStyle/>
                    <a:p>
                      <a:pPr algn="r" fontAlgn="b"/>
                      <a:r>
                        <a:rPr lang="en-US" sz="400" b="0" i="0" u="none" strike="noStrike">
                          <a:solidFill>
                            <a:srgbClr val="000000"/>
                          </a:solidFill>
                          <a:effectLst/>
                          <a:latin typeface="Calibri" panose="020F0502020204030204" pitchFamily="34" charset="0"/>
                        </a:rPr>
                        <a:t>43532007</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Hereditary oculoleptomeningeal amyloid angiopathy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106018006</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Hereditary degenerative disease of central nervous system (disorder)</a:t>
                      </a:r>
                    </a:p>
                  </a:txBody>
                  <a:tcPr marL="3138" marR="3138" marT="3138" marB="0" anchor="b">
                    <a:lnL>
                      <a:noFill/>
                    </a:lnL>
                    <a:lnR>
                      <a:noFill/>
                    </a:lnR>
                    <a:lnT>
                      <a:noFill/>
                    </a:lnT>
                    <a:lnB>
                      <a:noFill/>
                    </a:lnB>
                  </a:tcPr>
                </a:tc>
                <a:extLst>
                  <a:ext uri="{0D108BD9-81ED-4DB2-BD59-A6C34878D82A}">
                    <a16:rowId xmlns:a16="http://schemas.microsoft.com/office/drawing/2014/main" val="1638505056"/>
                  </a:ext>
                </a:extLst>
              </a:tr>
              <a:tr h="66944">
                <a:tc>
                  <a:txBody>
                    <a:bodyPr/>
                    <a:lstStyle/>
                    <a:p>
                      <a:pPr algn="r" fontAlgn="b"/>
                      <a:r>
                        <a:rPr lang="en-US" sz="400" b="0" i="0" u="none" strike="noStrike">
                          <a:solidFill>
                            <a:srgbClr val="000000"/>
                          </a:solidFill>
                          <a:effectLst/>
                          <a:latin typeface="Calibri" panose="020F0502020204030204" pitchFamily="34" charset="0"/>
                        </a:rPr>
                        <a:t>236407003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Immunoglobulin A nephropathy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967144328"/>
                  </a:ext>
                </a:extLst>
              </a:tr>
              <a:tr h="66944">
                <a:tc>
                  <a:txBody>
                    <a:bodyPr/>
                    <a:lstStyle/>
                    <a:p>
                      <a:pPr algn="r" fontAlgn="b"/>
                      <a:r>
                        <a:rPr lang="en-US" sz="400" b="0" i="0" u="none" strike="noStrike">
                          <a:solidFill>
                            <a:srgbClr val="000000"/>
                          </a:solidFill>
                          <a:effectLst/>
                          <a:latin typeface="Calibri" panose="020F0502020204030204" pitchFamily="34" charset="0"/>
                        </a:rPr>
                        <a:t>191306005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Immunoglobulin A vasculitis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280871000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Vascular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79515244"/>
                  </a:ext>
                </a:extLst>
              </a:tr>
              <a:tr h="66944">
                <a:tc>
                  <a:txBody>
                    <a:bodyPr/>
                    <a:lstStyle/>
                    <a:p>
                      <a:pPr algn="r" fontAlgn="b"/>
                      <a:r>
                        <a:rPr lang="en-US" sz="400" b="0" i="0" u="none" strike="noStrike">
                          <a:solidFill>
                            <a:srgbClr val="000000"/>
                          </a:solidFill>
                          <a:effectLst/>
                          <a:latin typeface="Calibri" panose="020F0502020204030204" pitchFamily="34" charset="0"/>
                        </a:rPr>
                        <a:t>871646007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Infiltrative cardiomyopathy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64077000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Myocardial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2793079601"/>
                  </a:ext>
                </a:extLst>
              </a:tr>
              <a:tr h="66944">
                <a:tc>
                  <a:txBody>
                    <a:bodyPr/>
                    <a:lstStyle/>
                    <a:p>
                      <a:pPr algn="r" fontAlgn="b"/>
                      <a:r>
                        <a:rPr lang="en-US" sz="400" b="0" i="0" u="none" strike="noStrike">
                          <a:solidFill>
                            <a:srgbClr val="000000"/>
                          </a:solidFill>
                          <a:effectLst/>
                          <a:latin typeface="Calibri" panose="020F0502020204030204" pitchFamily="34" charset="0"/>
                        </a:rPr>
                        <a:t>403435005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Ligneous conjunctivitis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1112003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eyelid (disorder)</a:t>
                      </a:r>
                    </a:p>
                  </a:txBody>
                  <a:tcPr marL="3138" marR="3138" marT="3138" marB="0" anchor="b">
                    <a:lnL>
                      <a:noFill/>
                    </a:lnL>
                    <a:lnR>
                      <a:noFill/>
                    </a:lnR>
                    <a:lnT>
                      <a:noFill/>
                    </a:lnT>
                    <a:lnB>
                      <a:noFill/>
                    </a:lnB>
                  </a:tcPr>
                </a:tc>
                <a:extLst>
                  <a:ext uri="{0D108BD9-81ED-4DB2-BD59-A6C34878D82A}">
                    <a16:rowId xmlns:a16="http://schemas.microsoft.com/office/drawing/2014/main" val="3511918393"/>
                  </a:ext>
                </a:extLst>
              </a:tr>
              <a:tr h="66944">
                <a:tc>
                  <a:txBody>
                    <a:bodyPr/>
                    <a:lstStyle/>
                    <a:p>
                      <a:pPr algn="r" fontAlgn="b"/>
                      <a:r>
                        <a:rPr lang="en-US" sz="400" b="0" i="0" u="none" strike="noStrike">
                          <a:solidFill>
                            <a:srgbClr val="000000"/>
                          </a:solidFill>
                          <a:effectLst/>
                          <a:latin typeface="Calibri" panose="020F0502020204030204" pitchFamily="34" charset="0"/>
                        </a:rPr>
                        <a:t>423084001</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Macular exudate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422338006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macula (disorder)</a:t>
                      </a:r>
                    </a:p>
                  </a:txBody>
                  <a:tcPr marL="3138" marR="3138" marT="3138" marB="0" anchor="b">
                    <a:lnL>
                      <a:noFill/>
                    </a:lnL>
                    <a:lnR>
                      <a:noFill/>
                    </a:lnR>
                    <a:lnT>
                      <a:noFill/>
                    </a:lnT>
                    <a:lnB>
                      <a:noFill/>
                    </a:lnB>
                  </a:tcPr>
                </a:tc>
                <a:extLst>
                  <a:ext uri="{0D108BD9-81ED-4DB2-BD59-A6C34878D82A}">
                    <a16:rowId xmlns:a16="http://schemas.microsoft.com/office/drawing/2014/main" val="469325105"/>
                  </a:ext>
                </a:extLst>
              </a:tr>
              <a:tr h="66944">
                <a:tc>
                  <a:txBody>
                    <a:bodyPr/>
                    <a:lstStyle/>
                    <a:p>
                      <a:pPr algn="r" fontAlgn="b"/>
                      <a:r>
                        <a:rPr lang="en-US" sz="400" b="0" i="0" u="none" strike="noStrike">
                          <a:solidFill>
                            <a:srgbClr val="000000"/>
                          </a:solidFill>
                          <a:effectLst/>
                          <a:latin typeface="Calibri" panose="020F0502020204030204" pitchFamily="34" charset="0"/>
                        </a:rPr>
                        <a:t>247155003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Macular vitelliform deposits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422338006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macula (disorder)</a:t>
                      </a:r>
                    </a:p>
                  </a:txBody>
                  <a:tcPr marL="3138" marR="3138" marT="3138" marB="0" anchor="b">
                    <a:lnL>
                      <a:noFill/>
                    </a:lnL>
                    <a:lnR>
                      <a:noFill/>
                    </a:lnR>
                    <a:lnT>
                      <a:noFill/>
                    </a:lnT>
                    <a:lnB>
                      <a:noFill/>
                    </a:lnB>
                  </a:tcPr>
                </a:tc>
                <a:extLst>
                  <a:ext uri="{0D108BD9-81ED-4DB2-BD59-A6C34878D82A}">
                    <a16:rowId xmlns:a16="http://schemas.microsoft.com/office/drawing/2014/main" val="914324107"/>
                  </a:ext>
                </a:extLst>
              </a:tr>
              <a:tr h="66944">
                <a:tc>
                  <a:txBody>
                    <a:bodyPr/>
                    <a:lstStyle/>
                    <a:p>
                      <a:pPr algn="r" fontAlgn="b"/>
                      <a:r>
                        <a:rPr lang="en-US" sz="400" b="0" i="0" u="none" strike="noStrike">
                          <a:solidFill>
                            <a:srgbClr val="000000"/>
                          </a:solidFill>
                          <a:effectLst/>
                          <a:latin typeface="Calibri" panose="020F0502020204030204" pitchFamily="34" charset="0"/>
                        </a:rPr>
                        <a:t>73751008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Mee's line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539381211"/>
                  </a:ext>
                </a:extLst>
              </a:tr>
              <a:tr h="66944">
                <a:tc>
                  <a:txBody>
                    <a:bodyPr/>
                    <a:lstStyle/>
                    <a:p>
                      <a:pPr algn="r" fontAlgn="b"/>
                      <a:r>
                        <a:rPr lang="en-US" sz="400" b="0" i="0" u="none" strike="noStrike">
                          <a:solidFill>
                            <a:srgbClr val="000000"/>
                          </a:solidFill>
                          <a:effectLst/>
                          <a:latin typeface="Calibri" panose="020F0502020204030204" pitchFamily="34" charset="0"/>
                        </a:rPr>
                        <a:t>63600008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Mercurialentis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62585004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eye (disorder)</a:t>
                      </a:r>
                    </a:p>
                  </a:txBody>
                  <a:tcPr marL="3138" marR="3138" marT="3138" marB="0" anchor="b">
                    <a:lnL>
                      <a:noFill/>
                    </a:lnL>
                    <a:lnR>
                      <a:noFill/>
                    </a:lnR>
                    <a:lnT>
                      <a:noFill/>
                    </a:lnT>
                    <a:lnB>
                      <a:noFill/>
                    </a:lnB>
                  </a:tcPr>
                </a:tc>
                <a:extLst>
                  <a:ext uri="{0D108BD9-81ED-4DB2-BD59-A6C34878D82A}">
                    <a16:rowId xmlns:a16="http://schemas.microsoft.com/office/drawing/2014/main" val="3703186893"/>
                  </a:ext>
                </a:extLst>
              </a:tr>
              <a:tr h="66944">
                <a:tc>
                  <a:txBody>
                    <a:bodyPr/>
                    <a:lstStyle/>
                    <a:p>
                      <a:pPr algn="r" fontAlgn="b"/>
                      <a:r>
                        <a:rPr lang="en-US" sz="400" b="0" i="0" u="none" strike="noStrike">
                          <a:solidFill>
                            <a:srgbClr val="000000"/>
                          </a:solidFill>
                          <a:effectLst/>
                          <a:latin typeface="Calibri" panose="020F0502020204030204" pitchFamily="34" charset="0"/>
                        </a:rPr>
                        <a:t>52276000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Metallosis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2849193902"/>
                  </a:ext>
                </a:extLst>
              </a:tr>
              <a:tr h="66944">
                <a:tc>
                  <a:txBody>
                    <a:bodyPr/>
                    <a:lstStyle/>
                    <a:p>
                      <a:pPr algn="r" fontAlgn="b"/>
                      <a:r>
                        <a:rPr lang="en-US" sz="400" b="0" i="0" u="none" strike="noStrike">
                          <a:solidFill>
                            <a:srgbClr val="000000"/>
                          </a:solidFill>
                          <a:effectLst/>
                          <a:latin typeface="Calibri" panose="020F0502020204030204" pitchFamily="34" charset="0"/>
                        </a:rPr>
                        <a:t>1153376004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Monoarticular chronic gout caused by lead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43829003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Chronic osteoarthritis (disorder)</a:t>
                      </a:r>
                    </a:p>
                  </a:txBody>
                  <a:tcPr marL="3138" marR="3138" marT="3138" marB="0" anchor="b">
                    <a:lnL>
                      <a:noFill/>
                    </a:lnL>
                    <a:lnR>
                      <a:noFill/>
                    </a:lnR>
                    <a:lnT>
                      <a:noFill/>
                    </a:lnT>
                    <a:lnB>
                      <a:noFill/>
                    </a:lnB>
                  </a:tcPr>
                </a:tc>
                <a:extLst>
                  <a:ext uri="{0D108BD9-81ED-4DB2-BD59-A6C34878D82A}">
                    <a16:rowId xmlns:a16="http://schemas.microsoft.com/office/drawing/2014/main" val="4276442553"/>
                  </a:ext>
                </a:extLst>
              </a:tr>
              <a:tr h="66944">
                <a:tc>
                  <a:txBody>
                    <a:bodyPr/>
                    <a:lstStyle/>
                    <a:p>
                      <a:pPr algn="r" fontAlgn="b"/>
                      <a:r>
                        <a:rPr lang="en-US" sz="400" b="0" i="0" u="none" strike="noStrike">
                          <a:solidFill>
                            <a:srgbClr val="000000"/>
                          </a:solidFill>
                          <a:effectLst/>
                          <a:latin typeface="Calibri" panose="020F0502020204030204" pitchFamily="34" charset="0"/>
                        </a:rPr>
                        <a:t>427055009</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Nonferrous ocular metallosis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62585004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eye (disorder)</a:t>
                      </a:r>
                    </a:p>
                  </a:txBody>
                  <a:tcPr marL="3138" marR="3138" marT="3138" marB="0" anchor="b">
                    <a:lnL>
                      <a:noFill/>
                    </a:lnL>
                    <a:lnR>
                      <a:noFill/>
                    </a:lnR>
                    <a:lnT>
                      <a:noFill/>
                    </a:lnT>
                    <a:lnB>
                      <a:noFill/>
                    </a:lnB>
                  </a:tcPr>
                </a:tc>
                <a:extLst>
                  <a:ext uri="{0D108BD9-81ED-4DB2-BD59-A6C34878D82A}">
                    <a16:rowId xmlns:a16="http://schemas.microsoft.com/office/drawing/2014/main" val="2324201711"/>
                  </a:ext>
                </a:extLst>
              </a:tr>
              <a:tr h="66944">
                <a:tc>
                  <a:txBody>
                    <a:bodyPr/>
                    <a:lstStyle/>
                    <a:p>
                      <a:pPr algn="r" fontAlgn="b"/>
                      <a:r>
                        <a:rPr lang="en-US" sz="400" b="0" i="0" u="none" strike="noStrike">
                          <a:solidFill>
                            <a:srgbClr val="000000"/>
                          </a:solidFill>
                          <a:effectLst/>
                          <a:latin typeface="Calibri" panose="020F0502020204030204" pitchFamily="34" charset="0"/>
                        </a:rPr>
                        <a:t>8231007</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Ocular amyloid deposit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62585004</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disorder of eye (disorder)</a:t>
                      </a:r>
                    </a:p>
                  </a:txBody>
                  <a:tcPr marL="3138" marR="3138" marT="3138" marB="0" anchor="b">
                    <a:lnL>
                      <a:noFill/>
                    </a:lnL>
                    <a:lnR>
                      <a:noFill/>
                    </a:lnR>
                    <a:lnT>
                      <a:noFill/>
                    </a:lnT>
                    <a:lnB>
                      <a:noFill/>
                    </a:lnB>
                  </a:tcPr>
                </a:tc>
                <a:extLst>
                  <a:ext uri="{0D108BD9-81ED-4DB2-BD59-A6C34878D82A}">
                    <a16:rowId xmlns:a16="http://schemas.microsoft.com/office/drawing/2014/main" val="3725354917"/>
                  </a:ext>
                </a:extLst>
              </a:tr>
              <a:tr h="66944">
                <a:tc>
                  <a:txBody>
                    <a:bodyPr/>
                    <a:lstStyle/>
                    <a:p>
                      <a:pPr algn="r" fontAlgn="b"/>
                      <a:r>
                        <a:rPr lang="en-US" sz="400" b="0" i="0" u="none" strike="noStrike">
                          <a:solidFill>
                            <a:srgbClr val="000000"/>
                          </a:solidFill>
                          <a:effectLst/>
                          <a:latin typeface="Calibri" panose="020F0502020204030204" pitchFamily="34" charset="0"/>
                        </a:rPr>
                        <a:t>69718008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Oxalate nephropathy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2999967893"/>
                  </a:ext>
                </a:extLst>
              </a:tr>
              <a:tr h="66944">
                <a:tc>
                  <a:txBody>
                    <a:bodyPr/>
                    <a:lstStyle/>
                    <a:p>
                      <a:pPr algn="r" fontAlgn="b"/>
                      <a:r>
                        <a:rPr lang="en-US" sz="400" b="0" i="0" u="none" strike="noStrike">
                          <a:solidFill>
                            <a:srgbClr val="000000"/>
                          </a:solidFill>
                          <a:effectLst/>
                          <a:latin typeface="Calibri" panose="020F0502020204030204" pitchFamily="34" charset="0"/>
                        </a:rPr>
                        <a:t>403419003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Panniculitis due to hyperuricemia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2181669840"/>
                  </a:ext>
                </a:extLst>
              </a:tr>
              <a:tr h="66944">
                <a:tc>
                  <a:txBody>
                    <a:bodyPr/>
                    <a:lstStyle/>
                    <a:p>
                      <a:pPr algn="r" fontAlgn="b"/>
                      <a:r>
                        <a:rPr lang="en-US" sz="400" b="0" i="0" u="none" strike="noStrike">
                          <a:solidFill>
                            <a:srgbClr val="000000"/>
                          </a:solidFill>
                          <a:effectLst/>
                          <a:latin typeface="Calibri" panose="020F0502020204030204" pitchFamily="34" charset="0"/>
                        </a:rPr>
                        <a:t>423441007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Particulate matter inhalation injury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3554972992"/>
                  </a:ext>
                </a:extLst>
              </a:tr>
              <a:tr h="66944">
                <a:tc>
                  <a:txBody>
                    <a:bodyPr/>
                    <a:lstStyle/>
                    <a:p>
                      <a:pPr algn="r" fontAlgn="b"/>
                      <a:r>
                        <a:rPr lang="en-US" sz="400" b="0" i="0" u="none" strike="noStrike">
                          <a:solidFill>
                            <a:srgbClr val="000000"/>
                          </a:solidFill>
                          <a:effectLst/>
                          <a:latin typeface="Calibri" panose="020F0502020204030204" pitchFamily="34" charset="0"/>
                        </a:rPr>
                        <a:t>40122008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Pneumoconiosis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868214879"/>
                  </a:ext>
                </a:extLst>
              </a:tr>
              <a:tr h="66944">
                <a:tc>
                  <a:txBody>
                    <a:bodyPr/>
                    <a:lstStyle/>
                    <a:p>
                      <a:pPr algn="r" fontAlgn="b"/>
                      <a:r>
                        <a:rPr lang="en-US" sz="400" b="0" i="0" u="none" strike="noStrike">
                          <a:solidFill>
                            <a:srgbClr val="000000"/>
                          </a:solidFill>
                          <a:effectLst/>
                          <a:latin typeface="Calibri" panose="020F0502020204030204" pitchFamily="34" charset="0"/>
                        </a:rPr>
                        <a:t>1153334007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Polyarticular acute gout caused by lead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225655006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polyarthritis (disorder)</a:t>
                      </a:r>
                    </a:p>
                  </a:txBody>
                  <a:tcPr marL="3138" marR="3138" marT="3138" marB="0" anchor="b">
                    <a:lnL>
                      <a:noFill/>
                    </a:lnL>
                    <a:lnR>
                      <a:noFill/>
                    </a:lnR>
                    <a:lnT>
                      <a:noFill/>
                    </a:lnT>
                    <a:lnB>
                      <a:noFill/>
                    </a:lnB>
                  </a:tcPr>
                </a:tc>
                <a:extLst>
                  <a:ext uri="{0D108BD9-81ED-4DB2-BD59-A6C34878D82A}">
                    <a16:rowId xmlns:a16="http://schemas.microsoft.com/office/drawing/2014/main" val="4109598950"/>
                  </a:ext>
                </a:extLst>
              </a:tr>
              <a:tr h="66944">
                <a:tc>
                  <a:txBody>
                    <a:bodyPr/>
                    <a:lstStyle/>
                    <a:p>
                      <a:pPr algn="r" fontAlgn="b"/>
                      <a:r>
                        <a:rPr lang="en-US" sz="400" b="0" i="0" u="none" strike="noStrike">
                          <a:solidFill>
                            <a:srgbClr val="000000"/>
                          </a:solidFill>
                          <a:effectLst/>
                          <a:latin typeface="Calibri" panose="020F0502020204030204" pitchFamily="34" charset="0"/>
                        </a:rPr>
                        <a:t>1153331004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Polyarticular acute primary gout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225655006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polyarthritis (disorder)</a:t>
                      </a:r>
                    </a:p>
                  </a:txBody>
                  <a:tcPr marL="3138" marR="3138" marT="3138" marB="0" anchor="b">
                    <a:lnL>
                      <a:noFill/>
                    </a:lnL>
                    <a:lnR>
                      <a:noFill/>
                    </a:lnR>
                    <a:lnT>
                      <a:noFill/>
                    </a:lnT>
                    <a:lnB>
                      <a:noFill/>
                    </a:lnB>
                  </a:tcPr>
                </a:tc>
                <a:extLst>
                  <a:ext uri="{0D108BD9-81ED-4DB2-BD59-A6C34878D82A}">
                    <a16:rowId xmlns:a16="http://schemas.microsoft.com/office/drawing/2014/main" val="2670265717"/>
                  </a:ext>
                </a:extLst>
              </a:tr>
              <a:tr h="66944">
                <a:tc>
                  <a:txBody>
                    <a:bodyPr/>
                    <a:lstStyle/>
                    <a:p>
                      <a:pPr algn="r" fontAlgn="b"/>
                      <a:r>
                        <a:rPr lang="en-US" sz="400" b="0" i="0" u="none" strike="noStrike">
                          <a:solidFill>
                            <a:srgbClr val="000000"/>
                          </a:solidFill>
                          <a:effectLst/>
                          <a:latin typeface="Calibri" panose="020F0502020204030204" pitchFamily="34" charset="0"/>
                        </a:rPr>
                        <a:t>1153332006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Polyarticular chronic gout caused by lead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225655006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polyarthritis (disorder)</a:t>
                      </a:r>
                    </a:p>
                  </a:txBody>
                  <a:tcPr marL="3138" marR="3138" marT="3138" marB="0" anchor="b">
                    <a:lnL>
                      <a:noFill/>
                    </a:lnL>
                    <a:lnR>
                      <a:noFill/>
                    </a:lnR>
                    <a:lnT>
                      <a:noFill/>
                    </a:lnT>
                    <a:lnB>
                      <a:noFill/>
                    </a:lnB>
                  </a:tcPr>
                </a:tc>
                <a:extLst>
                  <a:ext uri="{0D108BD9-81ED-4DB2-BD59-A6C34878D82A}">
                    <a16:rowId xmlns:a16="http://schemas.microsoft.com/office/drawing/2014/main" val="478807859"/>
                  </a:ext>
                </a:extLst>
              </a:tr>
              <a:tr h="66944">
                <a:tc>
                  <a:txBody>
                    <a:bodyPr/>
                    <a:lstStyle/>
                    <a:p>
                      <a:pPr algn="r" fontAlgn="b"/>
                      <a:r>
                        <a:rPr lang="en-US" sz="400" b="0" i="0" u="none" strike="noStrike">
                          <a:solidFill>
                            <a:srgbClr val="000000"/>
                          </a:solidFill>
                          <a:effectLst/>
                          <a:latin typeface="Calibri" panose="020F0502020204030204" pitchFamily="34" charset="0"/>
                        </a:rPr>
                        <a:t>1153332006</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Polyarticular chronic gout caused by lead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43829003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Chronic osteoarthritis (disorder)</a:t>
                      </a:r>
                    </a:p>
                  </a:txBody>
                  <a:tcPr marL="3138" marR="3138" marT="3138" marB="0" anchor="b">
                    <a:lnL>
                      <a:noFill/>
                    </a:lnL>
                    <a:lnR>
                      <a:noFill/>
                    </a:lnR>
                    <a:lnT>
                      <a:noFill/>
                    </a:lnT>
                    <a:lnB>
                      <a:noFill/>
                    </a:lnB>
                  </a:tcPr>
                </a:tc>
                <a:extLst>
                  <a:ext uri="{0D108BD9-81ED-4DB2-BD59-A6C34878D82A}">
                    <a16:rowId xmlns:a16="http://schemas.microsoft.com/office/drawing/2014/main" val="3717392764"/>
                  </a:ext>
                </a:extLst>
              </a:tr>
              <a:tr h="66944">
                <a:tc>
                  <a:txBody>
                    <a:bodyPr/>
                    <a:lstStyle/>
                    <a:p>
                      <a:pPr algn="r" fontAlgn="b"/>
                      <a:r>
                        <a:rPr lang="en-US" sz="400" b="0" i="0" u="none" strike="noStrike">
                          <a:solidFill>
                            <a:srgbClr val="000000"/>
                          </a:solidFill>
                          <a:effectLst/>
                          <a:latin typeface="Calibri" panose="020F0502020204030204" pitchFamily="34" charset="0"/>
                        </a:rPr>
                        <a:t>239946005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Postinfective immunoglobulin A vasculitis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363061005</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sequelae of disorders (disorder)</a:t>
                      </a:r>
                    </a:p>
                  </a:txBody>
                  <a:tcPr marL="3138" marR="3138" marT="3138" marB="0" anchor="b">
                    <a:lnL>
                      <a:noFill/>
                    </a:lnL>
                    <a:lnR>
                      <a:noFill/>
                    </a:lnR>
                    <a:lnT>
                      <a:noFill/>
                    </a:lnT>
                    <a:lnB>
                      <a:noFill/>
                    </a:lnB>
                  </a:tcPr>
                </a:tc>
                <a:extLst>
                  <a:ext uri="{0D108BD9-81ED-4DB2-BD59-A6C34878D82A}">
                    <a16:rowId xmlns:a16="http://schemas.microsoft.com/office/drawing/2014/main" val="1375717352"/>
                  </a:ext>
                </a:extLst>
              </a:tr>
              <a:tr h="66944">
                <a:tc>
                  <a:txBody>
                    <a:bodyPr/>
                    <a:lstStyle/>
                    <a:p>
                      <a:pPr algn="r" fontAlgn="b"/>
                      <a:r>
                        <a:rPr lang="en-US" sz="400" b="0" i="0" u="none" strike="noStrike">
                          <a:solidFill>
                            <a:srgbClr val="000000"/>
                          </a:solidFill>
                          <a:effectLst/>
                          <a:latin typeface="Calibri" panose="020F0502020204030204" pitchFamily="34" charset="0"/>
                        </a:rPr>
                        <a:t>59714007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Proteinosis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362975008</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(disorder)</a:t>
                      </a:r>
                    </a:p>
                  </a:txBody>
                  <a:tcPr marL="3138" marR="3138" marT="3138" marB="0" anchor="b">
                    <a:lnL>
                      <a:noFill/>
                    </a:lnL>
                    <a:lnR>
                      <a:noFill/>
                    </a:lnR>
                    <a:lnT>
                      <a:noFill/>
                    </a:lnT>
                    <a:lnB>
                      <a:noFill/>
                    </a:lnB>
                  </a:tcPr>
                </a:tc>
                <a:extLst>
                  <a:ext uri="{0D108BD9-81ED-4DB2-BD59-A6C34878D82A}">
                    <a16:rowId xmlns:a16="http://schemas.microsoft.com/office/drawing/2014/main" val="962358570"/>
                  </a:ext>
                </a:extLst>
              </a:tr>
              <a:tr h="66944">
                <a:tc>
                  <a:txBody>
                    <a:bodyPr/>
                    <a:lstStyle/>
                    <a:p>
                      <a:pPr algn="r" fontAlgn="b"/>
                      <a:r>
                        <a:rPr lang="en-US" sz="400" b="0" i="0" u="none" strike="noStrike">
                          <a:solidFill>
                            <a:srgbClr val="000000"/>
                          </a:solidFill>
                          <a:effectLst/>
                          <a:latin typeface="Calibri" panose="020F0502020204030204" pitchFamily="34" charset="0"/>
                        </a:rPr>
                        <a:t>44219007</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Pseudoexfoliation of lens capsule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62585004</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disorder of eye (disorder)</a:t>
                      </a:r>
                    </a:p>
                  </a:txBody>
                  <a:tcPr marL="3138" marR="3138" marT="3138" marB="0" anchor="b">
                    <a:lnL>
                      <a:noFill/>
                    </a:lnL>
                    <a:lnR>
                      <a:noFill/>
                    </a:lnR>
                    <a:lnT>
                      <a:noFill/>
                    </a:lnT>
                    <a:lnB>
                      <a:noFill/>
                    </a:lnB>
                  </a:tcPr>
                </a:tc>
                <a:extLst>
                  <a:ext uri="{0D108BD9-81ED-4DB2-BD59-A6C34878D82A}">
                    <a16:rowId xmlns:a16="http://schemas.microsoft.com/office/drawing/2014/main" val="2150820901"/>
                  </a:ext>
                </a:extLst>
              </a:tr>
              <a:tr h="66944">
                <a:tc>
                  <a:txBody>
                    <a:bodyPr/>
                    <a:lstStyle/>
                    <a:p>
                      <a:pPr algn="r" fontAlgn="b"/>
                      <a:r>
                        <a:rPr lang="en-US" sz="400" b="0" i="0" u="none" strike="noStrike">
                          <a:solidFill>
                            <a:srgbClr val="000000"/>
                          </a:solidFill>
                          <a:effectLst/>
                          <a:latin typeface="Calibri" panose="020F0502020204030204" pitchFamily="34" charset="0"/>
                        </a:rPr>
                        <a:t>95689000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Retinal deposits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95695004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Degeneration of retina (disorder)</a:t>
                      </a:r>
                    </a:p>
                  </a:txBody>
                  <a:tcPr marL="3138" marR="3138" marT="3138" marB="0" anchor="b">
                    <a:lnL>
                      <a:noFill/>
                    </a:lnL>
                    <a:lnR>
                      <a:noFill/>
                    </a:lnR>
                    <a:lnT>
                      <a:noFill/>
                    </a:lnT>
                    <a:lnB>
                      <a:noFill/>
                    </a:lnB>
                  </a:tcPr>
                </a:tc>
                <a:extLst>
                  <a:ext uri="{0D108BD9-81ED-4DB2-BD59-A6C34878D82A}">
                    <a16:rowId xmlns:a16="http://schemas.microsoft.com/office/drawing/2014/main" val="2361083365"/>
                  </a:ext>
                </a:extLst>
              </a:tr>
              <a:tr h="66944">
                <a:tc>
                  <a:txBody>
                    <a:bodyPr/>
                    <a:lstStyle/>
                    <a:p>
                      <a:pPr algn="r" fontAlgn="b"/>
                      <a:r>
                        <a:rPr lang="en-US" sz="400" b="0" i="0" u="none" strike="noStrike">
                          <a:solidFill>
                            <a:srgbClr val="000000"/>
                          </a:solidFill>
                          <a:effectLst/>
                          <a:latin typeface="Calibri" panose="020F0502020204030204" pitchFamily="34" charset="0"/>
                        </a:rPr>
                        <a:t>4645000</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Senile brain amyloidosis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52522001</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Degenerative brain disorder (disorder)</a:t>
                      </a:r>
                    </a:p>
                  </a:txBody>
                  <a:tcPr marL="3138" marR="3138" marT="3138" marB="0" anchor="b">
                    <a:lnL>
                      <a:noFill/>
                    </a:lnL>
                    <a:lnR>
                      <a:noFill/>
                    </a:lnR>
                    <a:lnT>
                      <a:noFill/>
                    </a:lnT>
                    <a:lnB>
                      <a:noFill/>
                    </a:lnB>
                  </a:tcPr>
                </a:tc>
                <a:extLst>
                  <a:ext uri="{0D108BD9-81ED-4DB2-BD59-A6C34878D82A}">
                    <a16:rowId xmlns:a16="http://schemas.microsoft.com/office/drawing/2014/main" val="2897429567"/>
                  </a:ext>
                </a:extLst>
              </a:tr>
              <a:tr h="66944">
                <a:tc>
                  <a:txBody>
                    <a:bodyPr/>
                    <a:lstStyle/>
                    <a:p>
                      <a:pPr algn="r" fontAlgn="b"/>
                      <a:r>
                        <a:rPr lang="en-US" sz="400" b="0" i="0" u="none" strike="noStrike">
                          <a:solidFill>
                            <a:srgbClr val="000000"/>
                          </a:solidFill>
                          <a:effectLst/>
                          <a:latin typeface="Calibri" panose="020F0502020204030204" pitchFamily="34" charset="0"/>
                        </a:rPr>
                        <a:t>25277000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Siderosis of eye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62585004</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disorder of eye (disorder)</a:t>
                      </a:r>
                    </a:p>
                  </a:txBody>
                  <a:tcPr marL="3138" marR="3138" marT="3138" marB="0" anchor="b">
                    <a:lnL>
                      <a:noFill/>
                    </a:lnL>
                    <a:lnR>
                      <a:noFill/>
                    </a:lnR>
                    <a:lnT>
                      <a:noFill/>
                    </a:lnT>
                    <a:lnB>
                      <a:noFill/>
                    </a:lnB>
                  </a:tcPr>
                </a:tc>
                <a:extLst>
                  <a:ext uri="{0D108BD9-81ED-4DB2-BD59-A6C34878D82A}">
                    <a16:rowId xmlns:a16="http://schemas.microsoft.com/office/drawing/2014/main" val="4017464723"/>
                  </a:ext>
                </a:extLst>
              </a:tr>
              <a:tr h="66944">
                <a:tc>
                  <a:txBody>
                    <a:bodyPr/>
                    <a:lstStyle/>
                    <a:p>
                      <a:pPr algn="r" fontAlgn="b"/>
                      <a:r>
                        <a:rPr lang="en-US" sz="400" b="0" i="0" u="none" strike="noStrike">
                          <a:solidFill>
                            <a:srgbClr val="000000"/>
                          </a:solidFill>
                          <a:effectLst/>
                          <a:latin typeface="Calibri" panose="020F0502020204030204" pitchFamily="34" charset="0"/>
                        </a:rPr>
                        <a:t>40449001</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Skin deposits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396325007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Degenerative skin disorder (disorder)</a:t>
                      </a:r>
                    </a:p>
                  </a:txBody>
                  <a:tcPr marL="3138" marR="3138" marT="3138" marB="0" anchor="b">
                    <a:lnL>
                      <a:noFill/>
                    </a:lnL>
                    <a:lnR>
                      <a:noFill/>
                    </a:lnR>
                    <a:lnT>
                      <a:noFill/>
                    </a:lnT>
                    <a:lnB>
                      <a:noFill/>
                    </a:lnB>
                  </a:tcPr>
                </a:tc>
                <a:extLst>
                  <a:ext uri="{0D108BD9-81ED-4DB2-BD59-A6C34878D82A}">
                    <a16:rowId xmlns:a16="http://schemas.microsoft.com/office/drawing/2014/main" val="744237810"/>
                  </a:ext>
                </a:extLst>
              </a:tr>
              <a:tr h="66944">
                <a:tc>
                  <a:txBody>
                    <a:bodyPr/>
                    <a:lstStyle/>
                    <a:p>
                      <a:pPr algn="r" fontAlgn="b"/>
                      <a:r>
                        <a:rPr lang="en-US" sz="400" b="0" i="0" u="none" strike="noStrike">
                          <a:solidFill>
                            <a:srgbClr val="000000"/>
                          </a:solidFill>
                          <a:effectLst/>
                          <a:latin typeface="Calibri" panose="020F0502020204030204" pitchFamily="34" charset="0"/>
                        </a:rPr>
                        <a:t>737272007</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Subconjunctival deposit (disorder)</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0" i="0" u="none" strike="noStrike">
                          <a:solidFill>
                            <a:srgbClr val="000000"/>
                          </a:solidFill>
                          <a:effectLst/>
                          <a:latin typeface="Calibri" panose="020F0502020204030204" pitchFamily="34" charset="0"/>
                        </a:rPr>
                        <a:t>737271000</a:t>
                      </a:r>
                    </a:p>
                  </a:txBody>
                  <a:tcPr marL="3138" marR="3138" marT="3138" marB="0" anchor="b">
                    <a:lnL>
                      <a:noFill/>
                    </a:lnL>
                    <a:lnR>
                      <a:noFill/>
                    </a:lnR>
                    <a:lnT>
                      <a:noFill/>
                    </a:lnT>
                    <a:lnB>
                      <a:noFill/>
                    </a:lnB>
                  </a:tcPr>
                </a:tc>
                <a:tc>
                  <a:txBody>
                    <a:bodyPr/>
                    <a:lstStyle/>
                    <a:p>
                      <a:pPr algn="l" fontAlgn="b"/>
                      <a:r>
                        <a:rPr lang="en-US" sz="400" b="0" i="0" u="none" strike="noStrike">
                          <a:solidFill>
                            <a:srgbClr val="000000"/>
                          </a:solidFill>
                          <a:effectLst/>
                          <a:latin typeface="Calibri" panose="020F0502020204030204" pitchFamily="34" charset="0"/>
                        </a:rPr>
                        <a:t>Subconjunctival degeneration (disorder)</a:t>
                      </a:r>
                    </a:p>
                  </a:txBody>
                  <a:tcPr marL="3138" marR="3138" marT="3138" marB="0" anchor="b">
                    <a:lnL>
                      <a:noFill/>
                    </a:lnL>
                    <a:lnR>
                      <a:noFill/>
                    </a:lnR>
                    <a:lnT>
                      <a:noFill/>
                    </a:lnT>
                    <a:lnB>
                      <a:noFill/>
                    </a:lnB>
                  </a:tcPr>
                </a:tc>
                <a:extLst>
                  <a:ext uri="{0D108BD9-81ED-4DB2-BD59-A6C34878D82A}">
                    <a16:rowId xmlns:a16="http://schemas.microsoft.com/office/drawing/2014/main" val="4187359647"/>
                  </a:ext>
                </a:extLst>
              </a:tr>
              <a:tr h="66944">
                <a:tc>
                  <a:txBody>
                    <a:bodyPr/>
                    <a:lstStyle/>
                    <a:p>
                      <a:pPr algn="r" fontAlgn="b"/>
                      <a:r>
                        <a:rPr lang="en-US" sz="400" b="0" i="0" u="none" strike="noStrike">
                          <a:solidFill>
                            <a:srgbClr val="000000"/>
                          </a:solidFill>
                          <a:effectLst/>
                          <a:latin typeface="Calibri" panose="020F0502020204030204" pitchFamily="34" charset="0"/>
                        </a:rPr>
                        <a:t>733200004</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Superficial siderosis of central nervous system (disorder)</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116680003</a:t>
                      </a:r>
                    </a:p>
                  </a:txBody>
                  <a:tcPr marL="3138" marR="3138" marT="3138" marB="0" anchor="b">
                    <a:lnL>
                      <a:noFill/>
                    </a:lnL>
                    <a:lnR>
                      <a:noFill/>
                    </a:lnR>
                    <a:lnT>
                      <a:noFill/>
                    </a:lnT>
                    <a:lnB>
                      <a:noFill/>
                    </a:lnB>
                  </a:tcPr>
                </a:tc>
                <a:tc>
                  <a:txBody>
                    <a:bodyPr/>
                    <a:lstStyle/>
                    <a:p>
                      <a:pPr algn="l" fontAlgn="b"/>
                      <a:r>
                        <a:rPr lang="en-US" sz="400" b="1" i="0" u="none" strike="noStrike">
                          <a:solidFill>
                            <a:srgbClr val="FF0000"/>
                          </a:solidFill>
                          <a:effectLst/>
                          <a:latin typeface="Calibri" panose="020F0502020204030204" pitchFamily="34" charset="0"/>
                        </a:rPr>
                        <a:t>Is a (attribute)</a:t>
                      </a:r>
                    </a:p>
                  </a:txBody>
                  <a:tcPr marL="3138" marR="3138" marT="3138" marB="0" anchor="b">
                    <a:lnL>
                      <a:noFill/>
                    </a:lnL>
                    <a:lnR>
                      <a:noFill/>
                    </a:lnR>
                    <a:lnT>
                      <a:noFill/>
                    </a:lnT>
                    <a:lnB>
                      <a:noFill/>
                    </a:lnB>
                  </a:tcPr>
                </a:tc>
                <a:tc>
                  <a:txBody>
                    <a:bodyPr/>
                    <a:lstStyle/>
                    <a:p>
                      <a:pPr algn="r" fontAlgn="b"/>
                      <a:r>
                        <a:rPr lang="en-US" sz="400" b="1" i="0" u="none" strike="noStrike">
                          <a:solidFill>
                            <a:srgbClr val="FF0000"/>
                          </a:solidFill>
                          <a:effectLst/>
                          <a:latin typeface="Calibri" panose="020F0502020204030204" pitchFamily="34" charset="0"/>
                        </a:rPr>
                        <a:t>80690008</a:t>
                      </a:r>
                    </a:p>
                  </a:txBody>
                  <a:tcPr marL="3138" marR="3138" marT="3138" marB="0" anchor="b">
                    <a:lnL>
                      <a:noFill/>
                    </a:lnL>
                    <a:lnR>
                      <a:noFill/>
                    </a:lnR>
                    <a:lnT>
                      <a:noFill/>
                    </a:lnT>
                    <a:lnB>
                      <a:noFill/>
                    </a:lnB>
                  </a:tcPr>
                </a:tc>
                <a:tc>
                  <a:txBody>
                    <a:bodyPr/>
                    <a:lstStyle/>
                    <a:p>
                      <a:pPr algn="l" fontAlgn="b"/>
                      <a:r>
                        <a:rPr lang="en-US" sz="400" b="1" i="0" u="none" strike="noStrike" dirty="0">
                          <a:solidFill>
                            <a:srgbClr val="FF0000"/>
                          </a:solidFill>
                          <a:effectLst/>
                          <a:latin typeface="Calibri" panose="020F0502020204030204" pitchFamily="34" charset="0"/>
                        </a:rPr>
                        <a:t>Degenerative disease of the central nervous system (disorder)</a:t>
                      </a:r>
                    </a:p>
                  </a:txBody>
                  <a:tcPr marL="3138" marR="3138" marT="3138" marB="0" anchor="b">
                    <a:lnL>
                      <a:noFill/>
                    </a:lnL>
                    <a:lnR>
                      <a:noFill/>
                    </a:lnR>
                    <a:lnT>
                      <a:noFill/>
                    </a:lnT>
                    <a:lnB>
                      <a:noFill/>
                    </a:lnB>
                  </a:tcPr>
                </a:tc>
                <a:extLst>
                  <a:ext uri="{0D108BD9-81ED-4DB2-BD59-A6C34878D82A}">
                    <a16:rowId xmlns:a16="http://schemas.microsoft.com/office/drawing/2014/main" val="2379003447"/>
                  </a:ext>
                </a:extLst>
              </a:tr>
            </a:tbl>
          </a:graphicData>
        </a:graphic>
      </p:graphicFrame>
    </p:spTree>
    <p:extLst>
      <p:ext uri="{BB962C8B-B14F-4D97-AF65-F5344CB8AC3E}">
        <p14:creationId xmlns:p14="http://schemas.microsoft.com/office/powerpoint/2010/main" val="3077813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C1226-20E1-9343-85D4-4007515E966A}"/>
              </a:ext>
            </a:extLst>
          </p:cNvPr>
          <p:cNvSpPr>
            <a:spLocks noGrp="1"/>
          </p:cNvSpPr>
          <p:nvPr>
            <p:ph type="title"/>
          </p:nvPr>
        </p:nvSpPr>
        <p:spPr/>
        <p:txBody>
          <a:bodyPr/>
          <a:lstStyle/>
          <a:p>
            <a:r>
              <a:rPr lang="en-US" sz="2800" dirty="0"/>
              <a:t>Impact of Removing 46595003 |Deposition (morphologic abnormality)| from under 107669003 |Degenerative abnormality (morphologic abnormality)|new inferences</a:t>
            </a:r>
          </a:p>
        </p:txBody>
      </p:sp>
      <p:graphicFrame>
        <p:nvGraphicFramePr>
          <p:cNvPr id="4" name="Content Placeholder 3">
            <a:extLst>
              <a:ext uri="{FF2B5EF4-FFF2-40B4-BE49-F238E27FC236}">
                <a16:creationId xmlns:a16="http://schemas.microsoft.com/office/drawing/2014/main" id="{A93DCEDB-1344-1F4A-99A9-5089654B890B}"/>
              </a:ext>
            </a:extLst>
          </p:cNvPr>
          <p:cNvGraphicFramePr>
            <a:graphicFrameLocks noGrp="1"/>
          </p:cNvGraphicFramePr>
          <p:nvPr>
            <p:ph idx="1"/>
            <p:extLst>
              <p:ext uri="{D42A27DB-BD31-4B8C-83A1-F6EECF244321}">
                <p14:modId xmlns:p14="http://schemas.microsoft.com/office/powerpoint/2010/main" val="3411329975"/>
              </p:ext>
            </p:extLst>
          </p:nvPr>
        </p:nvGraphicFramePr>
        <p:xfrm>
          <a:off x="838200" y="1802174"/>
          <a:ext cx="5211078" cy="4345413"/>
        </p:xfrm>
        <a:graphic>
          <a:graphicData uri="http://schemas.openxmlformats.org/drawingml/2006/table">
            <a:tbl>
              <a:tblPr>
                <a:tableStyleId>{5C22544A-7EE6-4342-B048-85BDC9FD1C3A}</a:tableStyleId>
              </a:tblPr>
              <a:tblGrid>
                <a:gridCol w="320142">
                  <a:extLst>
                    <a:ext uri="{9D8B030D-6E8A-4147-A177-3AD203B41FA5}">
                      <a16:colId xmlns:a16="http://schemas.microsoft.com/office/drawing/2014/main" val="2289545080"/>
                    </a:ext>
                  </a:extLst>
                </a:gridCol>
                <a:gridCol w="1970189">
                  <a:extLst>
                    <a:ext uri="{9D8B030D-6E8A-4147-A177-3AD203B41FA5}">
                      <a16:colId xmlns:a16="http://schemas.microsoft.com/office/drawing/2014/main" val="4141497639"/>
                    </a:ext>
                  </a:extLst>
                </a:gridCol>
                <a:gridCol w="267516">
                  <a:extLst>
                    <a:ext uri="{9D8B030D-6E8A-4147-A177-3AD203B41FA5}">
                      <a16:colId xmlns:a16="http://schemas.microsoft.com/office/drawing/2014/main" val="742949646"/>
                    </a:ext>
                  </a:extLst>
                </a:gridCol>
                <a:gridCol w="780620">
                  <a:extLst>
                    <a:ext uri="{9D8B030D-6E8A-4147-A177-3AD203B41FA5}">
                      <a16:colId xmlns:a16="http://schemas.microsoft.com/office/drawing/2014/main" val="2743976513"/>
                    </a:ext>
                  </a:extLst>
                </a:gridCol>
                <a:gridCol w="320142">
                  <a:extLst>
                    <a:ext uri="{9D8B030D-6E8A-4147-A177-3AD203B41FA5}">
                      <a16:colId xmlns:a16="http://schemas.microsoft.com/office/drawing/2014/main" val="2788981927"/>
                    </a:ext>
                  </a:extLst>
                </a:gridCol>
                <a:gridCol w="1552469">
                  <a:extLst>
                    <a:ext uri="{9D8B030D-6E8A-4147-A177-3AD203B41FA5}">
                      <a16:colId xmlns:a16="http://schemas.microsoft.com/office/drawing/2014/main" val="1157572989"/>
                    </a:ext>
                  </a:extLst>
                </a:gridCol>
              </a:tblGrid>
              <a:tr h="70183">
                <a:tc>
                  <a:txBody>
                    <a:bodyPr/>
                    <a:lstStyle/>
                    <a:p>
                      <a:pPr algn="l" fontAlgn="b"/>
                      <a:r>
                        <a:rPr lang="en-US" sz="400" u="none" strike="noStrike">
                          <a:effectLst/>
                        </a:rPr>
                        <a:t>sourceId</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sourceFsn</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typeId</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typeFsn</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destinationId</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destinationFsn</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957990873"/>
                  </a:ext>
                </a:extLst>
              </a:tr>
              <a:tr h="70183">
                <a:tc>
                  <a:txBody>
                    <a:bodyPr/>
                    <a:lstStyle/>
                    <a:p>
                      <a:pPr algn="r" fontAlgn="b"/>
                      <a:r>
                        <a:rPr lang="en-US" sz="400" u="none" strike="noStrike">
                          <a:effectLst/>
                        </a:rPr>
                        <a:t>417939004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Amyloid corneal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246954009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stroma finding (finding)</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971902012"/>
                  </a:ext>
                </a:extLst>
              </a:tr>
              <a:tr h="70183">
                <a:tc>
                  <a:txBody>
                    <a:bodyPr/>
                    <a:lstStyle/>
                    <a:p>
                      <a:pPr algn="r" fontAlgn="b"/>
                      <a:r>
                        <a:rPr lang="en-US" sz="400" u="none" strike="noStrike">
                          <a:effectLst/>
                        </a:rPr>
                        <a:t>417939004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Amyloid corneal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105969002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connective tissue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376533169"/>
                  </a:ext>
                </a:extLst>
              </a:tr>
              <a:tr h="70183">
                <a:tc>
                  <a:txBody>
                    <a:bodyPr/>
                    <a:lstStyle/>
                    <a:p>
                      <a:pPr algn="r" fontAlgn="b"/>
                      <a:r>
                        <a:rPr lang="en-US" sz="400" u="none" strike="noStrike">
                          <a:effectLst/>
                        </a:rPr>
                        <a:t>417939004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Amyloid corneal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19660004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soft tissue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110951642"/>
                  </a:ext>
                </a:extLst>
              </a:tr>
              <a:tr h="70183">
                <a:tc>
                  <a:txBody>
                    <a:bodyPr/>
                    <a:lstStyle/>
                    <a:p>
                      <a:pPr algn="r" fontAlgn="b"/>
                      <a:r>
                        <a:rPr lang="en-US" sz="400" u="none" strike="noStrike">
                          <a:effectLst/>
                        </a:rPr>
                        <a:t>232076001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Amyloid of vitreous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76682005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vitreous body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612125284"/>
                  </a:ext>
                </a:extLst>
              </a:tr>
              <a:tr h="70183">
                <a:tc>
                  <a:txBody>
                    <a:bodyPr/>
                    <a:lstStyle/>
                    <a:p>
                      <a:pPr algn="r" fontAlgn="b"/>
                      <a:r>
                        <a:rPr lang="en-US" sz="400" u="none" strike="noStrike">
                          <a:effectLst/>
                        </a:rPr>
                        <a:t>17602002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Amyloidosis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64572001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Disease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4047135175"/>
                  </a:ext>
                </a:extLst>
              </a:tr>
              <a:tr h="70183">
                <a:tc>
                  <a:txBody>
                    <a:bodyPr/>
                    <a:lstStyle/>
                    <a:p>
                      <a:pPr algn="r" fontAlgn="b"/>
                      <a:r>
                        <a:rPr lang="en-US" sz="400" u="none" strike="noStrike">
                          <a:effectLst/>
                        </a:rPr>
                        <a:t>231925004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Arcus juvenilis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116676008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Associated morphology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107669003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abnormality (morphologic abnormality)</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057155908"/>
                  </a:ext>
                </a:extLst>
              </a:tr>
              <a:tr h="70183">
                <a:tc>
                  <a:txBody>
                    <a:bodyPr/>
                    <a:lstStyle/>
                    <a:p>
                      <a:pPr algn="r" fontAlgn="b"/>
                      <a:r>
                        <a:rPr lang="en-US" sz="400" u="none" strike="noStrike">
                          <a:effectLst/>
                        </a:rPr>
                        <a:t>231925004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Arcus juvenilis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363698007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Finding site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244495002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Structure of peripheral cornea (body structure)</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417659355"/>
                  </a:ext>
                </a:extLst>
              </a:tr>
              <a:tr h="70183">
                <a:tc>
                  <a:txBody>
                    <a:bodyPr/>
                    <a:lstStyle/>
                    <a:p>
                      <a:pPr algn="r" fontAlgn="b"/>
                      <a:r>
                        <a:rPr lang="en-US" sz="400" u="none" strike="noStrike">
                          <a:effectLst/>
                        </a:rPr>
                        <a:t>111522004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Arcus senilis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116676008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Associated morphology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107669003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abnormality (morphologic abnormality)</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696436449"/>
                  </a:ext>
                </a:extLst>
              </a:tr>
              <a:tr h="70183">
                <a:tc>
                  <a:txBody>
                    <a:bodyPr/>
                    <a:lstStyle/>
                    <a:p>
                      <a:pPr algn="r" fontAlgn="b"/>
                      <a:r>
                        <a:rPr lang="en-US" sz="400" u="none" strike="noStrike">
                          <a:effectLst/>
                        </a:rPr>
                        <a:t>111522004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Arcus senilis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363698007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Finding site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244495002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Structure of peripheral cornea (body structure)</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916573776"/>
                  </a:ext>
                </a:extLst>
              </a:tr>
              <a:tr h="70183">
                <a:tc>
                  <a:txBody>
                    <a:bodyPr/>
                    <a:lstStyle/>
                    <a:p>
                      <a:pPr algn="r" fontAlgn="b"/>
                      <a:r>
                        <a:rPr lang="en-US" sz="400" u="none" strike="noStrike">
                          <a:effectLst/>
                        </a:rPr>
                        <a:t>3.47151E+14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Arcus senilis of bilateral eyes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116676008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Associated morphology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107669003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abnormality (morphologic abnormality)</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112065012"/>
                  </a:ext>
                </a:extLst>
              </a:tr>
              <a:tr h="36151">
                <a:tc>
                  <a:txBody>
                    <a:bodyPr/>
                    <a:lstStyle/>
                    <a:p>
                      <a:pPr algn="r" fontAlgn="b"/>
                      <a:r>
                        <a:rPr lang="en-US" sz="400" u="none" strike="noStrike">
                          <a:effectLst/>
                        </a:rPr>
                        <a:t>3.47151E+14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Arcus senilis of bilateral eyes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363698007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Finding site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244495002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Structure of peripheral cornea (body structure)</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85798338"/>
                  </a:ext>
                </a:extLst>
              </a:tr>
              <a:tr h="70183">
                <a:tc>
                  <a:txBody>
                    <a:bodyPr/>
                    <a:lstStyle/>
                    <a:p>
                      <a:pPr algn="r" fontAlgn="b"/>
                      <a:r>
                        <a:rPr lang="en-US" sz="400" u="none" strike="noStrike">
                          <a:effectLst/>
                        </a:rPr>
                        <a:t>95800001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Asteroid hyalosis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60189009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Vitreous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136187048"/>
                  </a:ext>
                </a:extLst>
              </a:tr>
              <a:tr h="70183">
                <a:tc>
                  <a:txBody>
                    <a:bodyPr/>
                    <a:lstStyle/>
                    <a:p>
                      <a:pPr algn="r" fontAlgn="b"/>
                      <a:r>
                        <a:rPr lang="en-US" sz="400" u="none" strike="noStrike">
                          <a:effectLst/>
                        </a:rPr>
                        <a:t>88538005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Calcareous degeneration of cornea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111521006</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676236267"/>
                  </a:ext>
                </a:extLst>
              </a:tr>
              <a:tr h="70183">
                <a:tc>
                  <a:txBody>
                    <a:bodyPr/>
                    <a:lstStyle/>
                    <a:p>
                      <a:pPr algn="r" fontAlgn="b"/>
                      <a:r>
                        <a:rPr lang="en-US" sz="400" u="none" strike="noStrike">
                          <a:effectLst/>
                        </a:rPr>
                        <a:t>21323007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Calcinosis cutis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993400279"/>
                  </a:ext>
                </a:extLst>
              </a:tr>
              <a:tr h="70183">
                <a:tc>
                  <a:txBody>
                    <a:bodyPr/>
                    <a:lstStyle/>
                    <a:p>
                      <a:pPr algn="r" fontAlgn="b"/>
                      <a:r>
                        <a:rPr lang="en-US" sz="400" u="none" strike="noStrike">
                          <a:effectLst/>
                        </a:rPr>
                        <a:t>403570005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Calcinosis within skin cyst or tumor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571652372"/>
                  </a:ext>
                </a:extLst>
              </a:tr>
              <a:tr h="70183">
                <a:tc>
                  <a:txBody>
                    <a:bodyPr/>
                    <a:lstStyle/>
                    <a:p>
                      <a:pPr algn="r" fontAlgn="b"/>
                      <a:r>
                        <a:rPr lang="en-US" sz="400" u="none" strike="noStrike">
                          <a:effectLst/>
                        </a:rPr>
                        <a:t>717043006</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Calciphylaxis cutis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546955393"/>
                  </a:ext>
                </a:extLst>
              </a:tr>
              <a:tr h="70183">
                <a:tc>
                  <a:txBody>
                    <a:bodyPr/>
                    <a:lstStyle/>
                    <a:p>
                      <a:pPr algn="r" fontAlgn="b"/>
                      <a:r>
                        <a:rPr lang="en-US" sz="400" u="none" strike="noStrike">
                          <a:effectLst/>
                        </a:rPr>
                        <a:t>875001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Chalcosis of eye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1.1131E+13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Anomaly of eye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32482011"/>
                  </a:ext>
                </a:extLst>
              </a:tr>
              <a:tr h="70183">
                <a:tc>
                  <a:txBody>
                    <a:bodyPr/>
                    <a:lstStyle/>
                    <a:p>
                      <a:pPr algn="r" fontAlgn="b"/>
                      <a:r>
                        <a:rPr lang="en-US" sz="400" u="none" strike="noStrike">
                          <a:effectLst/>
                        </a:rPr>
                        <a:t>54739001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Chrysoderma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623708857"/>
                  </a:ext>
                </a:extLst>
              </a:tr>
              <a:tr h="70183">
                <a:tc>
                  <a:txBody>
                    <a:bodyPr/>
                    <a:lstStyle/>
                    <a:p>
                      <a:pPr algn="r" fontAlgn="b"/>
                      <a:r>
                        <a:rPr lang="en-US" sz="400" u="none" strike="noStrike">
                          <a:effectLst/>
                        </a:rPr>
                        <a:t>402684002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Colloid milium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756635067"/>
                  </a:ext>
                </a:extLst>
              </a:tr>
              <a:tr h="70183">
                <a:tc>
                  <a:txBody>
                    <a:bodyPr/>
                    <a:lstStyle/>
                    <a:p>
                      <a:pPr algn="r" fontAlgn="b"/>
                      <a:r>
                        <a:rPr lang="en-US" sz="400" u="none" strike="noStrike">
                          <a:effectLst/>
                        </a:rPr>
                        <a:t>8.041E+12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Congenital arcus juvenilis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116676008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Associated morphology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107669003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abnormality (morphologic abnormality)</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522741342"/>
                  </a:ext>
                </a:extLst>
              </a:tr>
              <a:tr h="70183">
                <a:tc>
                  <a:txBody>
                    <a:bodyPr/>
                    <a:lstStyle/>
                    <a:p>
                      <a:pPr algn="r" fontAlgn="b"/>
                      <a:r>
                        <a:rPr lang="en-US" sz="400" u="none" strike="noStrike">
                          <a:effectLst/>
                        </a:rPr>
                        <a:t>8.041E+12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Congenital arcus juvenilis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363698007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Finding site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244495002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Structure of peripheral cornea (body structure)</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449345311"/>
                  </a:ext>
                </a:extLst>
              </a:tr>
              <a:tr h="70183">
                <a:tc>
                  <a:txBody>
                    <a:bodyPr/>
                    <a:lstStyle/>
                    <a:p>
                      <a:pPr algn="r" fontAlgn="b"/>
                      <a:r>
                        <a:rPr lang="en-US" sz="400" u="none" strike="noStrike">
                          <a:effectLst/>
                        </a:rPr>
                        <a:t>539009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argyrosis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40787005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209130454"/>
                  </a:ext>
                </a:extLst>
              </a:tr>
              <a:tr h="70183">
                <a:tc>
                  <a:txBody>
                    <a:bodyPr/>
                    <a:lstStyle/>
                    <a:p>
                      <a:pPr algn="r" fontAlgn="b"/>
                      <a:r>
                        <a:rPr lang="en-US" sz="400" u="none" strike="noStrike">
                          <a:effectLst/>
                        </a:rPr>
                        <a:t>13706005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concretion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40787005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588241253"/>
                  </a:ext>
                </a:extLst>
              </a:tr>
              <a:tr h="70183">
                <a:tc>
                  <a:txBody>
                    <a:bodyPr/>
                    <a:lstStyle/>
                    <a:p>
                      <a:pPr algn="r" fontAlgn="b"/>
                      <a:r>
                        <a:rPr lang="en-US" sz="400" u="none" strike="noStrike">
                          <a:effectLst/>
                        </a:rPr>
                        <a:t>62660000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deposit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1.1131E+13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Anomaly of eye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14685055"/>
                  </a:ext>
                </a:extLst>
              </a:tr>
              <a:tr h="70183">
                <a:tc>
                  <a:txBody>
                    <a:bodyPr/>
                    <a:lstStyle/>
                    <a:p>
                      <a:pPr algn="r" fontAlgn="b"/>
                      <a:r>
                        <a:rPr lang="en-US" sz="400" u="none" strike="noStrike">
                          <a:effectLst/>
                        </a:rPr>
                        <a:t>62660000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deposit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59698003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conjunctiva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310209806"/>
                  </a:ext>
                </a:extLst>
              </a:tr>
              <a:tr h="70183">
                <a:tc>
                  <a:txBody>
                    <a:bodyPr/>
                    <a:lstStyle/>
                    <a:p>
                      <a:pPr algn="r" fontAlgn="b"/>
                      <a:r>
                        <a:rPr lang="en-US" sz="400" u="none" strike="noStrike">
                          <a:effectLst/>
                        </a:rPr>
                        <a:t>91268007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melanosis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40787005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Conjunctival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726057151"/>
                  </a:ext>
                </a:extLst>
              </a:tr>
              <a:tr h="70183">
                <a:tc>
                  <a:txBody>
                    <a:bodyPr/>
                    <a:lstStyle/>
                    <a:p>
                      <a:pPr algn="r" fontAlgn="b"/>
                      <a:r>
                        <a:rPr lang="en-US" sz="400" u="none" strike="noStrike">
                          <a:effectLst/>
                        </a:rPr>
                        <a:t>420805002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 verticillata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246932007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epithelium finding (finding)</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165265405"/>
                  </a:ext>
                </a:extLst>
              </a:tr>
              <a:tr h="70183">
                <a:tc>
                  <a:txBody>
                    <a:bodyPr/>
                    <a:lstStyle/>
                    <a:p>
                      <a:pPr algn="r" fontAlgn="b"/>
                      <a:r>
                        <a:rPr lang="en-US" sz="400" u="none" strike="noStrike">
                          <a:effectLst/>
                        </a:rPr>
                        <a:t>74460005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deposit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1.1131E+13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Anomaly of eye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272108622"/>
                  </a:ext>
                </a:extLst>
              </a:tr>
              <a:tr h="70183">
                <a:tc>
                  <a:txBody>
                    <a:bodyPr/>
                    <a:lstStyle/>
                    <a:p>
                      <a:pPr algn="r" fontAlgn="b"/>
                      <a:r>
                        <a:rPr lang="en-US" sz="400" u="none" strike="noStrike">
                          <a:effectLst/>
                        </a:rPr>
                        <a:t>74460005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deposit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15250008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cornea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848153405"/>
                  </a:ext>
                </a:extLst>
              </a:tr>
              <a:tr h="70183">
                <a:tc>
                  <a:txBody>
                    <a:bodyPr/>
                    <a:lstStyle/>
                    <a:p>
                      <a:pPr algn="r" fontAlgn="b"/>
                      <a:r>
                        <a:rPr lang="en-US" sz="400" u="none" strike="noStrike">
                          <a:effectLst/>
                        </a:rPr>
                        <a:t>246927006</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pigmentation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111521006</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degeneration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825505494"/>
                  </a:ext>
                </a:extLst>
              </a:tr>
              <a:tr h="70183">
                <a:tc>
                  <a:txBody>
                    <a:bodyPr/>
                    <a:lstStyle/>
                    <a:p>
                      <a:pPr algn="r" fontAlgn="b"/>
                      <a:r>
                        <a:rPr lang="en-US" sz="400" u="none" strike="noStrike">
                          <a:effectLst/>
                        </a:rPr>
                        <a:t>18834007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399269003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Arthropathy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33746716"/>
                  </a:ext>
                </a:extLst>
              </a:tr>
              <a:tr h="70183">
                <a:tc>
                  <a:txBody>
                    <a:bodyPr/>
                    <a:lstStyle/>
                    <a:p>
                      <a:pPr algn="r" fontAlgn="b"/>
                      <a:r>
                        <a:rPr lang="en-US" sz="400" u="none" strike="noStrike">
                          <a:effectLst/>
                        </a:rPr>
                        <a:t>75468006</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ankle AND/OR foot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442246002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joint of ankle and/or foot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992657770"/>
                  </a:ext>
                </a:extLst>
              </a:tr>
              <a:tr h="70183">
                <a:tc>
                  <a:txBody>
                    <a:bodyPr/>
                    <a:lstStyle/>
                    <a:p>
                      <a:pPr algn="r" fontAlgn="b"/>
                      <a:r>
                        <a:rPr lang="en-US" sz="400" u="none" strike="noStrike">
                          <a:effectLst/>
                        </a:rPr>
                        <a:t>428768008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elbow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429554009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Arthropathy of elbow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292847067"/>
                  </a:ext>
                </a:extLst>
              </a:tr>
              <a:tr h="70183">
                <a:tc>
                  <a:txBody>
                    <a:bodyPr/>
                    <a:lstStyle/>
                    <a:p>
                      <a:pPr algn="r" fontAlgn="b"/>
                      <a:r>
                        <a:rPr lang="en-US" sz="400" u="none" strike="noStrike">
                          <a:effectLst/>
                        </a:rPr>
                        <a:t>26241001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hand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428360003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Arthropathy of joint of hand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908081222"/>
                  </a:ext>
                </a:extLst>
              </a:tr>
              <a:tr h="70183">
                <a:tc>
                  <a:txBody>
                    <a:bodyPr/>
                    <a:lstStyle/>
                    <a:p>
                      <a:pPr algn="r" fontAlgn="b"/>
                      <a:r>
                        <a:rPr lang="en-US" sz="400" u="none" strike="noStrike">
                          <a:effectLst/>
                        </a:rPr>
                        <a:t>428027008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hip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428097001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hip joint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771493850"/>
                  </a:ext>
                </a:extLst>
              </a:tr>
              <a:tr h="70183">
                <a:tc>
                  <a:txBody>
                    <a:bodyPr/>
                    <a:lstStyle/>
                    <a:p>
                      <a:pPr algn="r" fontAlgn="b"/>
                      <a:r>
                        <a:rPr lang="en-US" sz="400" u="none" strike="noStrike">
                          <a:effectLst/>
                        </a:rPr>
                        <a:t>429420005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knee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428724006</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Arthropathy of knee joint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874512274"/>
                  </a:ext>
                </a:extLst>
              </a:tr>
              <a:tr h="70183">
                <a:tc>
                  <a:txBody>
                    <a:bodyPr/>
                    <a:lstStyle/>
                    <a:p>
                      <a:pPr algn="r" fontAlgn="b"/>
                      <a:r>
                        <a:rPr lang="en-US" sz="400" u="none" strike="noStrike">
                          <a:effectLst/>
                        </a:rPr>
                        <a:t>445477009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pelvis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128268005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Arthropathy of pelvis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527364259"/>
                  </a:ext>
                </a:extLst>
              </a:tr>
              <a:tr h="70183">
                <a:tc>
                  <a:txBody>
                    <a:bodyPr/>
                    <a:lstStyle/>
                    <a:p>
                      <a:pPr algn="r" fontAlgn="b"/>
                      <a:r>
                        <a:rPr lang="en-US" sz="400" u="none" strike="noStrike">
                          <a:effectLst/>
                        </a:rPr>
                        <a:t>34427002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shoulder region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444003007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joint of shoulder region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990707912"/>
                  </a:ext>
                </a:extLst>
              </a:tr>
              <a:tr h="70183">
                <a:tc>
                  <a:txBody>
                    <a:bodyPr/>
                    <a:lstStyle/>
                    <a:p>
                      <a:pPr algn="r" fontAlgn="b"/>
                      <a:r>
                        <a:rPr lang="en-US" sz="400" u="none" strike="noStrike">
                          <a:effectLst/>
                        </a:rPr>
                        <a:t>429419004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 arthropathy of wrist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428107009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wrist joint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516347212"/>
                  </a:ext>
                </a:extLst>
              </a:tr>
              <a:tr h="70183">
                <a:tc>
                  <a:txBody>
                    <a:bodyPr/>
                    <a:lstStyle/>
                    <a:p>
                      <a:pPr algn="r" fontAlgn="b"/>
                      <a:r>
                        <a:rPr lang="en-US" sz="400" u="none" strike="noStrike">
                          <a:effectLst/>
                        </a:rPr>
                        <a:t>29297002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Crystalline deposits in vitreous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1.1131E+13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Anomaly of eye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689717895"/>
                  </a:ext>
                </a:extLst>
              </a:tr>
              <a:tr h="70183">
                <a:tc>
                  <a:txBody>
                    <a:bodyPr/>
                    <a:lstStyle/>
                    <a:p>
                      <a:pPr algn="r" fontAlgn="b"/>
                      <a:r>
                        <a:rPr lang="en-US" sz="400" u="none" strike="noStrike">
                          <a:effectLst/>
                        </a:rPr>
                        <a:t>29297002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Crystalline deposits in vitreous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76682005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vitreous body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119897219"/>
                  </a:ext>
                </a:extLst>
              </a:tr>
              <a:tr h="70183">
                <a:tc>
                  <a:txBody>
                    <a:bodyPr/>
                    <a:lstStyle/>
                    <a:p>
                      <a:pPr algn="r" fontAlgn="b"/>
                      <a:r>
                        <a:rPr lang="en-US" sz="400" u="none" strike="noStrike">
                          <a:effectLst/>
                        </a:rPr>
                        <a:t>46595003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Deposition (morphologic abnormality)</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49755003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Morphologically abnormal structure (morphologic abnormality)</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760395751"/>
                  </a:ext>
                </a:extLst>
              </a:tr>
              <a:tr h="70183">
                <a:tc>
                  <a:txBody>
                    <a:bodyPr/>
                    <a:lstStyle/>
                    <a:p>
                      <a:pPr algn="r" fontAlgn="b"/>
                      <a:r>
                        <a:rPr lang="en-US" sz="400" u="none" strike="noStrike">
                          <a:effectLst/>
                        </a:rPr>
                        <a:t>110990003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Drug induced abnormal pigmentation of skin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471677748"/>
                  </a:ext>
                </a:extLst>
              </a:tr>
              <a:tr h="70183">
                <a:tc>
                  <a:txBody>
                    <a:bodyPr/>
                    <a:lstStyle/>
                    <a:p>
                      <a:pPr algn="r" fontAlgn="b"/>
                      <a:r>
                        <a:rPr lang="en-US" sz="400" u="none" strike="noStrike">
                          <a:effectLst/>
                        </a:rPr>
                        <a:t>418541005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Drug-induced corneal epithlelial deposit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246932007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Corneal epithelium finding (finding)</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851431168"/>
                  </a:ext>
                </a:extLst>
              </a:tr>
              <a:tr h="70183">
                <a:tc>
                  <a:txBody>
                    <a:bodyPr/>
                    <a:lstStyle/>
                    <a:p>
                      <a:pPr algn="r" fontAlgn="b"/>
                      <a:r>
                        <a:rPr lang="en-US" sz="400" u="none" strike="noStrike">
                          <a:effectLst/>
                        </a:rPr>
                        <a:t>724835007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Dystrophic calcification of skin due to inflammatory disease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662831145"/>
                  </a:ext>
                </a:extLst>
              </a:tr>
              <a:tr h="70183">
                <a:tc>
                  <a:txBody>
                    <a:bodyPr/>
                    <a:lstStyle/>
                    <a:p>
                      <a:pPr algn="r" fontAlgn="b"/>
                      <a:r>
                        <a:rPr lang="en-US" sz="400" u="none" strike="noStrike">
                          <a:effectLst/>
                        </a:rPr>
                        <a:t>733202007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Dystrophic calcification of skin due to localized skin injury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757748852"/>
                  </a:ext>
                </a:extLst>
              </a:tr>
              <a:tr h="70183">
                <a:tc>
                  <a:txBody>
                    <a:bodyPr/>
                    <a:lstStyle/>
                    <a:p>
                      <a:pPr algn="r" fontAlgn="b"/>
                      <a:r>
                        <a:rPr lang="en-US" sz="400" u="none" strike="noStrike">
                          <a:effectLst/>
                        </a:rPr>
                        <a:t>410041002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Exogenous ochronosis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201597494"/>
                  </a:ext>
                </a:extLst>
              </a:tr>
              <a:tr h="70183">
                <a:tc>
                  <a:txBody>
                    <a:bodyPr/>
                    <a:lstStyle/>
                    <a:p>
                      <a:pPr algn="r" fontAlgn="b"/>
                      <a:r>
                        <a:rPr lang="en-US" sz="400" u="none" strike="noStrike">
                          <a:effectLst/>
                        </a:rPr>
                        <a:t>783161005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Familial dementia British type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363235000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Hereditary disorder of nervous system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786992833"/>
                  </a:ext>
                </a:extLst>
              </a:tr>
              <a:tr h="70183">
                <a:tc>
                  <a:txBody>
                    <a:bodyPr/>
                    <a:lstStyle/>
                    <a:p>
                      <a:pPr algn="r" fontAlgn="b"/>
                      <a:r>
                        <a:rPr lang="en-US" sz="400" u="none" strike="noStrike">
                          <a:effectLst/>
                        </a:rPr>
                        <a:t>783161005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Familial dementia British type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27550009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Disorder of blood vessel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023957965"/>
                  </a:ext>
                </a:extLst>
              </a:tr>
              <a:tr h="70183">
                <a:tc>
                  <a:txBody>
                    <a:bodyPr/>
                    <a:lstStyle/>
                    <a:p>
                      <a:pPr algn="r" fontAlgn="b"/>
                      <a:r>
                        <a:rPr lang="en-US" sz="400" u="none" strike="noStrike">
                          <a:effectLst/>
                        </a:rPr>
                        <a:t>783258000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Familial dementia Danish type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363235000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Hereditary disorder of nervous system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82170244"/>
                  </a:ext>
                </a:extLst>
              </a:tr>
              <a:tr h="70183">
                <a:tc>
                  <a:txBody>
                    <a:bodyPr/>
                    <a:lstStyle/>
                    <a:p>
                      <a:pPr algn="r" fontAlgn="b"/>
                      <a:r>
                        <a:rPr lang="en-US" sz="400" u="none" strike="noStrike">
                          <a:effectLst/>
                        </a:rPr>
                        <a:t>238783008</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Familial pigmented purpuric eruption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322660007"/>
                  </a:ext>
                </a:extLst>
              </a:tr>
              <a:tr h="70183">
                <a:tc>
                  <a:txBody>
                    <a:bodyPr/>
                    <a:lstStyle/>
                    <a:p>
                      <a:pPr algn="r" fontAlgn="b"/>
                      <a:r>
                        <a:rPr lang="en-US" sz="400" u="none" strike="noStrike">
                          <a:effectLst/>
                        </a:rPr>
                        <a:t>735597009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Fibro-osseous pseudotumor of skin of digit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372833699"/>
                  </a:ext>
                </a:extLst>
              </a:tr>
              <a:tr h="70183">
                <a:tc>
                  <a:txBody>
                    <a:bodyPr/>
                    <a:lstStyle/>
                    <a:p>
                      <a:pPr algn="r" fontAlgn="b"/>
                      <a:r>
                        <a:rPr lang="en-US" sz="400" u="none" strike="noStrike">
                          <a:effectLst/>
                        </a:rPr>
                        <a:t>762535004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Hemosiderin pigmentation of lower limb due to varicose veins of lower limb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593310784"/>
                  </a:ext>
                </a:extLst>
              </a:tr>
              <a:tr h="70183">
                <a:tc>
                  <a:txBody>
                    <a:bodyPr/>
                    <a:lstStyle/>
                    <a:p>
                      <a:pPr algn="r" fontAlgn="b"/>
                      <a:r>
                        <a:rPr lang="en-US" sz="400" u="none" strike="noStrike">
                          <a:effectLst/>
                        </a:rPr>
                        <a:t>403262004</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Hemosiderin pigmentation of skin due to venous insufficiency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4241158928"/>
                  </a:ext>
                </a:extLst>
              </a:tr>
              <a:tr h="70183">
                <a:tc>
                  <a:txBody>
                    <a:bodyPr/>
                    <a:lstStyle/>
                    <a:p>
                      <a:pPr algn="r" fontAlgn="b"/>
                      <a:r>
                        <a:rPr lang="en-US" sz="400" u="none" strike="noStrike">
                          <a:effectLst/>
                        </a:rPr>
                        <a:t>43532007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Hereditary oculoleptomeningeal amyloid angiopathy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363235000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Hereditary disorder of nervous system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729265679"/>
                  </a:ext>
                </a:extLst>
              </a:tr>
              <a:tr h="70183">
                <a:tc>
                  <a:txBody>
                    <a:bodyPr/>
                    <a:lstStyle/>
                    <a:p>
                      <a:pPr algn="r" fontAlgn="b"/>
                      <a:r>
                        <a:rPr lang="en-US" sz="400" u="none" strike="noStrike">
                          <a:effectLst/>
                        </a:rPr>
                        <a:t>1148444001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Hydroxyapatite deposition disease of elbow joint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239866002</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Osteoarthritis of elbow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704891234"/>
                  </a:ext>
                </a:extLst>
              </a:tr>
              <a:tr h="70183">
                <a:tc>
                  <a:txBody>
                    <a:bodyPr/>
                    <a:lstStyle/>
                    <a:p>
                      <a:pPr algn="r" fontAlgn="b"/>
                      <a:r>
                        <a:rPr lang="en-US" sz="400" u="none" strike="noStrike">
                          <a:effectLst/>
                        </a:rPr>
                        <a:t>1162525009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Hydroxyapatite deposition disease of knee joint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239873007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Osteoarthritis of knee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066069225"/>
                  </a:ext>
                </a:extLst>
              </a:tr>
              <a:tr h="70183">
                <a:tc>
                  <a:txBody>
                    <a:bodyPr/>
                    <a:lstStyle/>
                    <a:p>
                      <a:pPr algn="r" fontAlgn="b"/>
                      <a:r>
                        <a:rPr lang="en-US" sz="400" u="none" strike="noStrike">
                          <a:effectLst/>
                        </a:rPr>
                        <a:t>49765009</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Hyperpigmentation of skin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3247689164"/>
                  </a:ext>
                </a:extLst>
              </a:tr>
              <a:tr h="70183">
                <a:tc>
                  <a:txBody>
                    <a:bodyPr/>
                    <a:lstStyle/>
                    <a:p>
                      <a:pPr algn="r" fontAlgn="b"/>
                      <a:r>
                        <a:rPr lang="en-US" sz="400" u="none" strike="noStrike">
                          <a:effectLst/>
                        </a:rPr>
                        <a:t>238956000</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Idiopathic calcification of skin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396325007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Degenerative skin disorder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354584528"/>
                  </a:ext>
                </a:extLst>
              </a:tr>
              <a:tr h="70183">
                <a:tc>
                  <a:txBody>
                    <a:bodyPr/>
                    <a:lstStyle/>
                    <a:p>
                      <a:pPr algn="r" fontAlgn="b"/>
                      <a:r>
                        <a:rPr lang="en-US" sz="400" u="none" strike="noStrike">
                          <a:effectLst/>
                        </a:rPr>
                        <a:t>871646007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Infiltrative cardiomyopathy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85898001</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Cardiomyopathy (disorder)</a:t>
                      </a:r>
                      <a:endParaRPr lang="en-US" sz="400" b="0" i="0" u="none" strike="noStrike">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175633528"/>
                  </a:ext>
                </a:extLst>
              </a:tr>
              <a:tr h="70183">
                <a:tc>
                  <a:txBody>
                    <a:bodyPr/>
                    <a:lstStyle/>
                    <a:p>
                      <a:pPr algn="r" fontAlgn="b"/>
                      <a:r>
                        <a:rPr lang="en-US" sz="400" u="none" strike="noStrike">
                          <a:effectLst/>
                        </a:rPr>
                        <a:t>871646007</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Infiltrative cardiomyopathy (disorder)</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116680003</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a:effectLst/>
                        </a:rPr>
                        <a:t>Is a (attribute)</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r" fontAlgn="b"/>
                      <a:r>
                        <a:rPr lang="en-US" sz="400" u="none" strike="noStrike">
                          <a:effectLst/>
                        </a:rPr>
                        <a:t>128599005</a:t>
                      </a:r>
                      <a:endParaRPr lang="en-US" sz="400" b="0" i="0" u="none" strike="noStrike">
                        <a:solidFill>
                          <a:srgbClr val="000000"/>
                        </a:solidFill>
                        <a:effectLst/>
                        <a:latin typeface="Calibri" panose="020F0502020204030204" pitchFamily="34" charset="0"/>
                      </a:endParaRPr>
                    </a:p>
                  </a:txBody>
                  <a:tcPr marL="3290" marR="3290" marT="3290" marB="0" anchor="b"/>
                </a:tc>
                <a:tc>
                  <a:txBody>
                    <a:bodyPr/>
                    <a:lstStyle/>
                    <a:p>
                      <a:pPr algn="l" fontAlgn="b"/>
                      <a:r>
                        <a:rPr lang="en-US" sz="400" u="none" strike="noStrike" dirty="0">
                          <a:effectLst/>
                        </a:rPr>
                        <a:t>Structural disorder of heart (disorder)</a:t>
                      </a:r>
                      <a:endParaRPr lang="en-US" sz="400" b="0" i="0" u="none" strike="noStrike" dirty="0">
                        <a:solidFill>
                          <a:srgbClr val="000000"/>
                        </a:solidFill>
                        <a:effectLst/>
                        <a:latin typeface="Calibri" panose="020F0502020204030204" pitchFamily="34" charset="0"/>
                      </a:endParaRPr>
                    </a:p>
                  </a:txBody>
                  <a:tcPr marL="3290" marR="3290" marT="3290" marB="0" anchor="b"/>
                </a:tc>
                <a:extLst>
                  <a:ext uri="{0D108BD9-81ED-4DB2-BD59-A6C34878D82A}">
                    <a16:rowId xmlns:a16="http://schemas.microsoft.com/office/drawing/2014/main" val="2430242568"/>
                  </a:ext>
                </a:extLst>
              </a:tr>
            </a:tbl>
          </a:graphicData>
        </a:graphic>
      </p:graphicFrame>
      <p:pic>
        <p:nvPicPr>
          <p:cNvPr id="10" name="Picture 9">
            <a:extLst>
              <a:ext uri="{FF2B5EF4-FFF2-40B4-BE49-F238E27FC236}">
                <a16:creationId xmlns:a16="http://schemas.microsoft.com/office/drawing/2014/main" id="{6D398CCA-9F3F-1941-9170-5D67827E6F0D}"/>
              </a:ext>
            </a:extLst>
          </p:cNvPr>
          <p:cNvPicPr>
            <a:picLocks noChangeAspect="1"/>
          </p:cNvPicPr>
          <p:nvPr/>
        </p:nvPicPr>
        <p:blipFill>
          <a:blip r:embed="rId2"/>
          <a:stretch>
            <a:fillRect/>
          </a:stretch>
        </p:blipFill>
        <p:spPr>
          <a:xfrm>
            <a:off x="6142724" y="1806810"/>
            <a:ext cx="5772105" cy="2332164"/>
          </a:xfrm>
          <a:prstGeom prst="rect">
            <a:avLst/>
          </a:prstGeom>
        </p:spPr>
      </p:pic>
    </p:spTree>
    <p:extLst>
      <p:ext uri="{BB962C8B-B14F-4D97-AF65-F5344CB8AC3E}">
        <p14:creationId xmlns:p14="http://schemas.microsoft.com/office/powerpoint/2010/main" val="2525918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AAD47E-D16C-B949-A907-93DEDC5B97F8}"/>
              </a:ext>
            </a:extLst>
          </p:cNvPr>
          <p:cNvSpPr>
            <a:spLocks noGrp="1"/>
          </p:cNvSpPr>
          <p:nvPr>
            <p:ph type="title"/>
          </p:nvPr>
        </p:nvSpPr>
        <p:spPr>
          <a:xfrm>
            <a:off x="838200" y="365125"/>
            <a:ext cx="10515600" cy="994752"/>
          </a:xfrm>
        </p:spPr>
        <p:txBody>
          <a:bodyPr/>
          <a:lstStyle/>
          <a:p>
            <a:r>
              <a:rPr lang="en-US" dirty="0"/>
              <a:t>396275006 |Osteoarthritis (disorder)|</a:t>
            </a:r>
          </a:p>
        </p:txBody>
      </p:sp>
      <p:pic>
        <p:nvPicPr>
          <p:cNvPr id="7" name="Content Placeholder 6">
            <a:extLst>
              <a:ext uri="{FF2B5EF4-FFF2-40B4-BE49-F238E27FC236}">
                <a16:creationId xmlns:a16="http://schemas.microsoft.com/office/drawing/2014/main" id="{382A2E7D-CCFA-D647-B266-6CB27E0056A5}"/>
              </a:ext>
            </a:extLst>
          </p:cNvPr>
          <p:cNvPicPr>
            <a:picLocks noGrp="1" noChangeAspect="1"/>
          </p:cNvPicPr>
          <p:nvPr>
            <p:ph idx="1"/>
          </p:nvPr>
        </p:nvPicPr>
        <p:blipFill>
          <a:blip r:embed="rId2"/>
          <a:stretch>
            <a:fillRect/>
          </a:stretch>
        </p:blipFill>
        <p:spPr>
          <a:xfrm>
            <a:off x="838200" y="2037469"/>
            <a:ext cx="5321063" cy="1987454"/>
          </a:xfrm>
          <a:prstGeom prst="rect">
            <a:avLst/>
          </a:prstGeom>
        </p:spPr>
      </p:pic>
      <p:pic>
        <p:nvPicPr>
          <p:cNvPr id="4" name="Picture 3">
            <a:extLst>
              <a:ext uri="{FF2B5EF4-FFF2-40B4-BE49-F238E27FC236}">
                <a16:creationId xmlns:a16="http://schemas.microsoft.com/office/drawing/2014/main" id="{9AFF969C-12E3-9446-9B09-E35FD45FCAF8}"/>
              </a:ext>
            </a:extLst>
          </p:cNvPr>
          <p:cNvPicPr>
            <a:picLocks noChangeAspect="1"/>
          </p:cNvPicPr>
          <p:nvPr/>
        </p:nvPicPr>
        <p:blipFill>
          <a:blip r:embed="rId3"/>
          <a:stretch>
            <a:fillRect/>
          </a:stretch>
        </p:blipFill>
        <p:spPr>
          <a:xfrm>
            <a:off x="6582425" y="1503267"/>
            <a:ext cx="2766977" cy="4822092"/>
          </a:xfrm>
          <a:prstGeom prst="rect">
            <a:avLst/>
          </a:prstGeom>
        </p:spPr>
      </p:pic>
      <p:sp>
        <p:nvSpPr>
          <p:cNvPr id="6" name="TextBox 5">
            <a:extLst>
              <a:ext uri="{FF2B5EF4-FFF2-40B4-BE49-F238E27FC236}">
                <a16:creationId xmlns:a16="http://schemas.microsoft.com/office/drawing/2014/main" id="{45C4E87A-4019-8042-987D-E8371D30DC26}"/>
              </a:ext>
            </a:extLst>
          </p:cNvPr>
          <p:cNvSpPr txBox="1"/>
          <p:nvPr/>
        </p:nvSpPr>
        <p:spPr>
          <a:xfrm>
            <a:off x="1242646" y="4509477"/>
            <a:ext cx="5165969"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a:t>Osteoarthritis is SD as simply a degenerative abnormality of a joint structure. This results in (252/390) unrelated arthropathies being subsumed under osteoarthritis. Many of these are modeled with role groups containing a finding site of joint structure + an associated morphology of Deposition (54 concepts), Lesion of degenerative abnormality (29 concepts) or both Deposition and Lesion of degenerative abnormality (105 concepts)</a:t>
            </a:r>
          </a:p>
        </p:txBody>
      </p:sp>
    </p:spTree>
    <p:extLst>
      <p:ext uri="{BB962C8B-B14F-4D97-AF65-F5344CB8AC3E}">
        <p14:creationId xmlns:p14="http://schemas.microsoft.com/office/powerpoint/2010/main" val="17730806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E4CADE16-352F-1048-BF1A-92A9018FFC59}"/>
              </a:ext>
            </a:extLst>
          </p:cNvPr>
          <p:cNvSpPr>
            <a:spLocks noGrp="1"/>
          </p:cNvSpPr>
          <p:nvPr>
            <p:ph type="title"/>
          </p:nvPr>
        </p:nvSpPr>
        <p:spPr/>
        <p:txBody>
          <a:bodyPr/>
          <a:lstStyle/>
          <a:p>
            <a:r>
              <a:rPr lang="en-US" sz="2800" dirty="0"/>
              <a:t>107669003 |Degenerative abnormality (morphologic abnormality)|vs. 708529002 |Lesion of degenerative abnormality (morphologic abnormality)|</a:t>
            </a:r>
          </a:p>
        </p:txBody>
      </p:sp>
      <p:pic>
        <p:nvPicPr>
          <p:cNvPr id="16" name="Content Placeholder 15">
            <a:extLst>
              <a:ext uri="{FF2B5EF4-FFF2-40B4-BE49-F238E27FC236}">
                <a16:creationId xmlns:a16="http://schemas.microsoft.com/office/drawing/2014/main" id="{EC205252-FFFE-074C-8E1E-ED60878094F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4486" y="1728559"/>
            <a:ext cx="2200745" cy="4764316"/>
          </a:xfrm>
        </p:spPr>
      </p:pic>
      <p:pic>
        <p:nvPicPr>
          <p:cNvPr id="19" name="Picture 18">
            <a:extLst>
              <a:ext uri="{FF2B5EF4-FFF2-40B4-BE49-F238E27FC236}">
                <a16:creationId xmlns:a16="http://schemas.microsoft.com/office/drawing/2014/main" id="{DAA1B604-BA14-CE4E-9D3E-7F8D6C72B7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4401" y="1728559"/>
            <a:ext cx="3366799" cy="3324714"/>
          </a:xfrm>
          <a:prstGeom prst="rect">
            <a:avLst/>
          </a:prstGeom>
        </p:spPr>
      </p:pic>
      <p:sp>
        <p:nvSpPr>
          <p:cNvPr id="20" name="TextBox 19">
            <a:extLst>
              <a:ext uri="{FF2B5EF4-FFF2-40B4-BE49-F238E27FC236}">
                <a16:creationId xmlns:a16="http://schemas.microsoft.com/office/drawing/2014/main" id="{583BAE0C-5A98-1043-A1C9-ECD819E7E5B2}"/>
              </a:ext>
            </a:extLst>
          </p:cNvPr>
          <p:cNvSpPr txBox="1"/>
          <p:nvPr/>
        </p:nvSpPr>
        <p:spPr>
          <a:xfrm>
            <a:off x="7221417" y="1728559"/>
            <a:ext cx="3837354" cy="4308872"/>
          </a:xfrm>
          <a:prstGeom prst="rect">
            <a:avLst/>
          </a:prstGeom>
          <a:noFill/>
        </p:spPr>
        <p:txBody>
          <a:bodyPr wrap="square" rtlCol="0">
            <a:spAutoFit/>
          </a:bodyPr>
          <a:lstStyle/>
          <a:p>
            <a:pPr marL="342900" indent="-342900">
              <a:buAutoNum type="arabicPeriod"/>
            </a:pPr>
            <a:r>
              <a:rPr lang="en-US" sz="1600" dirty="0"/>
              <a:t>What is the purpose of 708529002 |Lesion of degenerative abnormality (morphologic abnormality)|?</a:t>
            </a:r>
          </a:p>
          <a:p>
            <a:pPr marL="342900" indent="-342900">
              <a:buAutoNum type="arabicPeriod"/>
            </a:pPr>
            <a:r>
              <a:rPr lang="en-US" sz="1600" dirty="0"/>
              <a:t>As 18115005 |Pathologic calcification, calcified structure (morphologic abnormality)| and 3875003 |Tophus (morphologic abnormality)|are subtypes of 708529002 |Lesion of degenerative abnormality (morphologic abnormality)|, Joint calcification and tophaceous gout will remain as subtypes of Osteoarthritis after Removing 46595003 |Deposition (morphologic abnormality)| from under 107669003 |Degenerative abnormality (morphologic abnormality)|</a:t>
            </a:r>
          </a:p>
          <a:p>
            <a:pPr marL="342900" indent="-342900">
              <a:buAutoNum type="arabicPeriod"/>
            </a:pPr>
            <a:endParaRPr lang="en-US" dirty="0"/>
          </a:p>
        </p:txBody>
      </p:sp>
    </p:spTree>
    <p:extLst>
      <p:ext uri="{BB962C8B-B14F-4D97-AF65-F5344CB8AC3E}">
        <p14:creationId xmlns:p14="http://schemas.microsoft.com/office/powerpoint/2010/main" val="2491718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216CE-CB4F-7E4E-A56C-65140CE975EC}"/>
              </a:ext>
            </a:extLst>
          </p:cNvPr>
          <p:cNvSpPr>
            <a:spLocks noGrp="1"/>
          </p:cNvSpPr>
          <p:nvPr>
            <p:ph type="title"/>
          </p:nvPr>
        </p:nvSpPr>
        <p:spPr/>
        <p:txBody>
          <a:bodyPr/>
          <a:lstStyle/>
          <a:p>
            <a:r>
              <a:rPr lang="en-US" sz="2800" dirty="0"/>
              <a:t>Effect of </a:t>
            </a:r>
            <a:r>
              <a:rPr lang="en-US" altLang="en-US" sz="2800" dirty="0">
                <a:latin typeface="Calibri Light" panose="020F0302020204030204" pitchFamily="34" charset="0"/>
                <a:ea typeface="Calibri Light" panose="020F0302020204030204" pitchFamily="34" charset="0"/>
                <a:cs typeface="Calibri Light" panose="020F0302020204030204" pitchFamily="34" charset="0"/>
              </a:rPr>
              <a:t>Removing 46595003 |Deposition (morphologic abnormality)| from under 107669003 |Degenerative abnormality (morphologic abnormality)|on </a:t>
            </a:r>
            <a:r>
              <a:rPr lang="en-US" sz="2800" dirty="0"/>
              <a:t>396275006 |Osteoarthritis (disorder)|</a:t>
            </a:r>
          </a:p>
        </p:txBody>
      </p:sp>
      <p:pic>
        <p:nvPicPr>
          <p:cNvPr id="5" name="Content Placeholder 4">
            <a:extLst>
              <a:ext uri="{FF2B5EF4-FFF2-40B4-BE49-F238E27FC236}">
                <a16:creationId xmlns:a16="http://schemas.microsoft.com/office/drawing/2014/main" id="{7009ED8C-3C56-774E-824A-814F33C207F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2851" y="1784717"/>
            <a:ext cx="2573436" cy="4351338"/>
          </a:xfrm>
        </p:spPr>
      </p:pic>
      <p:pic>
        <p:nvPicPr>
          <p:cNvPr id="7" name="Picture 6">
            <a:extLst>
              <a:ext uri="{FF2B5EF4-FFF2-40B4-BE49-F238E27FC236}">
                <a16:creationId xmlns:a16="http://schemas.microsoft.com/office/drawing/2014/main" id="{9D14FE5E-79D0-5B4D-9FD5-F8BF7083BA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0022" y="1784717"/>
            <a:ext cx="2327820" cy="4407877"/>
          </a:xfrm>
          <a:prstGeom prst="rect">
            <a:avLst/>
          </a:prstGeom>
        </p:spPr>
      </p:pic>
      <p:cxnSp>
        <p:nvCxnSpPr>
          <p:cNvPr id="9" name="Straight Arrow Connector 8">
            <a:extLst>
              <a:ext uri="{FF2B5EF4-FFF2-40B4-BE49-F238E27FC236}">
                <a16:creationId xmlns:a16="http://schemas.microsoft.com/office/drawing/2014/main" id="{26D0A2C1-6576-4947-8658-74B4D2F00CF1}"/>
              </a:ext>
            </a:extLst>
          </p:cNvPr>
          <p:cNvCxnSpPr/>
          <p:nvPr/>
        </p:nvCxnSpPr>
        <p:spPr>
          <a:xfrm flipV="1">
            <a:off x="838200" y="2813538"/>
            <a:ext cx="1391138" cy="1875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112DC30C-9A29-C545-95AE-095AB76D2D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4680" y="6072115"/>
            <a:ext cx="2398504" cy="458286"/>
          </a:xfrm>
          <a:prstGeom prst="rect">
            <a:avLst/>
          </a:prstGeom>
        </p:spPr>
      </p:pic>
      <p:sp>
        <p:nvSpPr>
          <p:cNvPr id="14" name="Rectangle 1">
            <a:extLst>
              <a:ext uri="{FF2B5EF4-FFF2-40B4-BE49-F238E27FC236}">
                <a16:creationId xmlns:a16="http://schemas.microsoft.com/office/drawing/2014/main" id="{B49E7E81-09FB-0A45-BD52-4DE8BBC142AE}"/>
              </a:ext>
            </a:extLst>
          </p:cNvPr>
          <p:cNvSpPr>
            <a:spLocks noChangeArrowheads="1"/>
          </p:cNvSpPr>
          <p:nvPr/>
        </p:nvSpPr>
        <p:spPr bwMode="auto">
          <a:xfrm>
            <a:off x="0" y="-92333"/>
            <a:ext cx="202299"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6" name="Picture 15">
            <a:extLst>
              <a:ext uri="{FF2B5EF4-FFF2-40B4-BE49-F238E27FC236}">
                <a16:creationId xmlns:a16="http://schemas.microsoft.com/office/drawing/2014/main" id="{FFB12C17-2052-D946-9A1D-E128369544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9269" y="6137971"/>
            <a:ext cx="2100542" cy="403663"/>
          </a:xfrm>
          <a:prstGeom prst="rect">
            <a:avLst/>
          </a:prstGeom>
        </p:spPr>
      </p:pic>
    </p:spTree>
    <p:extLst>
      <p:ext uri="{BB962C8B-B14F-4D97-AF65-F5344CB8AC3E}">
        <p14:creationId xmlns:p14="http://schemas.microsoft.com/office/powerpoint/2010/main" val="3594877008"/>
      </p:ext>
    </p:extLst>
  </p:cSld>
  <p:clrMapOvr>
    <a:masterClrMapping/>
  </p:clrMapOvr>
</p:sld>
</file>

<file path=ppt/theme/theme1.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1593</TotalTime>
  <Words>6108</Words>
  <Application>Microsoft Macintosh PowerPoint</Application>
  <PresentationFormat>Widescreen</PresentationFormat>
  <Paragraphs>1330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Presentation</vt:lpstr>
      <vt:lpstr>Deposition, degeneration and osteoarthritis</vt:lpstr>
      <vt:lpstr>Deposition and degenerative abnormality</vt:lpstr>
      <vt:lpstr>Degenerative disease - definition</vt:lpstr>
      <vt:lpstr>46595003 |Deposition (morphologic abnormality)|</vt:lpstr>
      <vt:lpstr>Impact of Removing 46595003 |Deposition (morphologic abnormality)| from under 107669003 |Degenerative abnormality (morphologic abnormality)| lost inferences</vt:lpstr>
      <vt:lpstr>Impact of Removing 46595003 |Deposition (morphologic abnormality)| from under 107669003 |Degenerative abnormality (morphologic abnormality)|new inferences</vt:lpstr>
      <vt:lpstr>396275006 |Osteoarthritis (disorder)|</vt:lpstr>
      <vt:lpstr>107669003 |Degenerative abnormality (morphologic abnormality)|vs. 708529002 |Lesion of degenerative abnormality (morphologic abnormality)|</vt:lpstr>
      <vt:lpstr>Effect of Removing 46595003 |Deposition (morphologic abnormality)| from under 107669003 |Degenerative abnormality (morphologic abnormality)|on 396275006 |Osteoarthritis (disorder)|</vt:lpstr>
      <vt:lpstr>396275006 |Osteoarthritis (disorder)|</vt:lpstr>
      <vt:lpstr>396275006 |Osteoarthritis (disorder)|- proposed revision of model</vt:lpstr>
      <vt:lpstr>Proposals - 1</vt:lpstr>
      <vt:lpstr>Proposals - 2</vt:lpstr>
      <vt:lpstr>Concepts removed from under396275006 |Osteoarthritis (disorder)|by previous recommendation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Bruce J Goldberg</dc:creator>
  <cp:keywords/>
  <dc:description/>
  <cp:lastModifiedBy>Bruce Goldberg</cp:lastModifiedBy>
  <cp:revision>16</cp:revision>
  <dcterms:created xsi:type="dcterms:W3CDTF">2020-03-19T17:43:25Z</dcterms:created>
  <dcterms:modified xsi:type="dcterms:W3CDTF">2021-09-21T17:59:32Z</dcterms:modified>
</cp:coreProperties>
</file>