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307" r:id="rId3"/>
    <p:sldId id="288" r:id="rId4"/>
    <p:sldId id="308" r:id="rId5"/>
    <p:sldId id="291" r:id="rId6"/>
    <p:sldId id="309" r:id="rId7"/>
    <p:sldId id="290" r:id="rId8"/>
    <p:sldId id="292" r:id="rId9"/>
    <p:sldId id="310" r:id="rId10"/>
    <p:sldId id="345" r:id="rId11"/>
    <p:sldId id="340" r:id="rId12"/>
    <p:sldId id="346" r:id="rId13"/>
    <p:sldId id="341" r:id="rId14"/>
    <p:sldId id="342" r:id="rId15"/>
    <p:sldId id="311" r:id="rId16"/>
    <p:sldId id="337" r:id="rId17"/>
    <p:sldId id="347" r:id="rId18"/>
    <p:sldId id="338" r:id="rId19"/>
    <p:sldId id="348" r:id="rId20"/>
    <p:sldId id="350" r:id="rId21"/>
    <p:sldId id="293" r:id="rId22"/>
    <p:sldId id="349" r:id="rId23"/>
    <p:sldId id="294" r:id="rId24"/>
    <p:sldId id="295" r:id="rId25"/>
    <p:sldId id="351" r:id="rId26"/>
    <p:sldId id="352" r:id="rId27"/>
    <p:sldId id="356" r:id="rId28"/>
    <p:sldId id="353" r:id="rId29"/>
    <p:sldId id="354" r:id="rId30"/>
    <p:sldId id="355" r:id="rId31"/>
    <p:sldId id="357" r:id="rId32"/>
    <p:sldId id="358" r:id="rId33"/>
    <p:sldId id="299" r:id="rId34"/>
    <p:sldId id="323" r:id="rId35"/>
    <p:sldId id="359" r:id="rId36"/>
    <p:sldId id="261" r:id="rId37"/>
    <p:sldId id="260" r:id="rId38"/>
    <p:sldId id="273" r:id="rId39"/>
    <p:sldId id="262" r:id="rId40"/>
    <p:sldId id="266" r:id="rId41"/>
    <p:sldId id="274" r:id="rId42"/>
    <p:sldId id="263" r:id="rId43"/>
    <p:sldId id="275" r:id="rId44"/>
    <p:sldId id="270" r:id="rId45"/>
    <p:sldId id="360" r:id="rId46"/>
    <p:sldId id="361" r:id="rId47"/>
    <p:sldId id="281" r:id="rId48"/>
    <p:sldId id="362" r:id="rId49"/>
    <p:sldId id="277" r:id="rId50"/>
    <p:sldId id="339" r:id="rId51"/>
    <p:sldId id="363" r:id="rId52"/>
    <p:sldId id="364" r:id="rId5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68"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918" autoAdjust="0"/>
    <p:restoredTop sz="86395" autoAdjust="0"/>
  </p:normalViewPr>
  <p:slideViewPr>
    <p:cSldViewPr showGuides="1">
      <p:cViewPr varScale="1">
        <p:scale>
          <a:sx n="96" d="100"/>
          <a:sy n="96" d="100"/>
        </p:scale>
        <p:origin x="2514" y="78"/>
      </p:cViewPr>
      <p:guideLst>
        <p:guide orient="horz" pos="2568"/>
        <p:guide pos="2880"/>
      </p:guideLst>
    </p:cSldViewPr>
  </p:slideViewPr>
  <p:outlineViewPr>
    <p:cViewPr>
      <p:scale>
        <a:sx n="33" d="100"/>
        <a:sy n="33" d="100"/>
      </p:scale>
      <p:origin x="0" y="-3318"/>
    </p:cViewPr>
  </p:outlineViewPr>
  <p:notesTextViewPr>
    <p:cViewPr>
      <p:scale>
        <a:sx n="1" d="1"/>
        <a:sy n="1" d="1"/>
      </p:scale>
      <p:origin x="0" y="0"/>
    </p:cViewPr>
  </p:notesTextViewPr>
  <p:sorterViewPr>
    <p:cViewPr varScale="1">
      <p:scale>
        <a:sx n="100" d="100"/>
        <a:sy n="100" d="100"/>
      </p:scale>
      <p:origin x="0" y="517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93590C-8C04-4512-BE31-47B66877E892}" type="datetimeFigureOut">
              <a:rPr lang="en-US" smtClean="0"/>
              <a:t>1/9/2020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86B93A-6EF7-433C-A3C2-76F8631BD8B3}" type="slidenum">
              <a:rPr lang="en-US" smtClean="0"/>
              <a:t>‹nr.›</a:t>
            </a:fld>
            <a:endParaRPr lang="en-US"/>
          </a:p>
        </p:txBody>
      </p:sp>
    </p:spTree>
    <p:extLst>
      <p:ext uri="{BB962C8B-B14F-4D97-AF65-F5344CB8AC3E}">
        <p14:creationId xmlns:p14="http://schemas.microsoft.com/office/powerpoint/2010/main" val="681655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DC86B93A-6EF7-433C-A3C2-76F8631BD8B3}" type="slidenum">
              <a:rPr lang="en-US" smtClean="0"/>
              <a:t>4</a:t>
            </a:fld>
            <a:endParaRPr lang="en-US"/>
          </a:p>
        </p:txBody>
      </p:sp>
    </p:spTree>
    <p:extLst>
      <p:ext uri="{BB962C8B-B14F-4D97-AF65-F5344CB8AC3E}">
        <p14:creationId xmlns:p14="http://schemas.microsoft.com/office/powerpoint/2010/main" val="2628590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DC86B93A-6EF7-433C-A3C2-76F8631BD8B3}" type="slidenum">
              <a:rPr lang="en-US" smtClean="0"/>
              <a:t>5</a:t>
            </a:fld>
            <a:endParaRPr lang="en-US"/>
          </a:p>
        </p:txBody>
      </p:sp>
    </p:spTree>
    <p:extLst>
      <p:ext uri="{BB962C8B-B14F-4D97-AF65-F5344CB8AC3E}">
        <p14:creationId xmlns:p14="http://schemas.microsoft.com/office/powerpoint/2010/main" val="1937006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DC86B93A-6EF7-433C-A3C2-76F8631BD8B3}" type="slidenum">
              <a:rPr lang="en-US" smtClean="0"/>
              <a:t>14</a:t>
            </a:fld>
            <a:endParaRPr lang="en-US"/>
          </a:p>
        </p:txBody>
      </p:sp>
    </p:spTree>
    <p:extLst>
      <p:ext uri="{BB962C8B-B14F-4D97-AF65-F5344CB8AC3E}">
        <p14:creationId xmlns:p14="http://schemas.microsoft.com/office/powerpoint/2010/main" val="2367169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DC86B93A-6EF7-433C-A3C2-76F8631BD8B3}" type="slidenum">
              <a:rPr lang="en-US" smtClean="0"/>
              <a:t>16</a:t>
            </a:fld>
            <a:endParaRPr lang="en-US"/>
          </a:p>
        </p:txBody>
      </p:sp>
    </p:spTree>
    <p:extLst>
      <p:ext uri="{BB962C8B-B14F-4D97-AF65-F5344CB8AC3E}">
        <p14:creationId xmlns:p14="http://schemas.microsoft.com/office/powerpoint/2010/main" val="4253579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Ad 1: alleen als het exacte geneesmiddel bekend is kunnen allergie testen gedaan worden</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a:t>Ad 2:</a:t>
            </a:r>
            <a:r>
              <a:rPr lang="nl-NL" baseline="0" dirty="0"/>
              <a:t> hoe langer geleden, hoe minder betrouwbaar de informatie, en hoe groter de kans dat iemand er overheen is gegroeid. </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t>Ad 3: de indicatie voor een test kan alleen bepaald worden als de aard en beloop van symptomen bekend is. De uitkomst van een test kan alleen geïnterpreteerd worden als aard beloop bekend zijn. </a:t>
            </a:r>
          </a:p>
          <a:p>
            <a:r>
              <a:rPr lang="nl-NL" baseline="0" dirty="0"/>
              <a:t>Ad 4: de ernst van de reactie bepaald of sommige testen gecontra-indiceerd zijn is van invloed op het advies</a:t>
            </a:r>
          </a:p>
          <a:p>
            <a:r>
              <a:rPr lang="nl-NL" dirty="0"/>
              <a:t>Ad 5: De eventuele behandeling en acties die</a:t>
            </a:r>
            <a:r>
              <a:rPr lang="nl-NL" baseline="0" dirty="0"/>
              <a:t> zijn ondernomen zeggen iets over de ernst en een bron waar meer informatie te vinden is (bv brief van SEH). </a:t>
            </a:r>
            <a:endParaRPr lang="nl-NL" dirty="0"/>
          </a:p>
        </p:txBody>
      </p:sp>
      <p:sp>
        <p:nvSpPr>
          <p:cNvPr id="4" name="Tijdelijke aanduiding voor dianummer 3"/>
          <p:cNvSpPr>
            <a:spLocks noGrp="1"/>
          </p:cNvSpPr>
          <p:nvPr>
            <p:ph type="sldNum" sz="quarter" idx="10"/>
          </p:nvPr>
        </p:nvSpPr>
        <p:spPr/>
        <p:txBody>
          <a:bodyPr/>
          <a:lstStyle/>
          <a:p>
            <a:fld id="{5482C1E2-24E5-47A1-B150-5C3A4DD1CF1D}" type="slidenum">
              <a:rPr lang="nl-NL" smtClean="0"/>
              <a:t>34</a:t>
            </a:fld>
            <a:endParaRPr lang="nl-NL"/>
          </a:p>
        </p:txBody>
      </p:sp>
    </p:spTree>
    <p:extLst>
      <p:ext uri="{BB962C8B-B14F-4D97-AF65-F5344CB8AC3E}">
        <p14:creationId xmlns:p14="http://schemas.microsoft.com/office/powerpoint/2010/main" val="1961686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C86B93A-6EF7-433C-A3C2-76F8631BD8B3}" type="slidenum">
              <a:rPr lang="en-US" smtClean="0"/>
              <a:t>38</a:t>
            </a:fld>
            <a:endParaRPr lang="en-US"/>
          </a:p>
        </p:txBody>
      </p:sp>
    </p:spTree>
    <p:extLst>
      <p:ext uri="{BB962C8B-B14F-4D97-AF65-F5344CB8AC3E}">
        <p14:creationId xmlns:p14="http://schemas.microsoft.com/office/powerpoint/2010/main" val="1853223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C86B93A-6EF7-433C-A3C2-76F8631BD8B3}" type="slidenum">
              <a:rPr lang="en-US" smtClean="0"/>
              <a:t>41</a:t>
            </a:fld>
            <a:endParaRPr lang="en-US"/>
          </a:p>
        </p:txBody>
      </p:sp>
    </p:spTree>
    <p:extLst>
      <p:ext uri="{BB962C8B-B14F-4D97-AF65-F5344CB8AC3E}">
        <p14:creationId xmlns:p14="http://schemas.microsoft.com/office/powerpoint/2010/main" val="1711428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C86B93A-6EF7-433C-A3C2-76F8631BD8B3}" type="slidenum">
              <a:rPr lang="en-US" smtClean="0"/>
              <a:t>43</a:t>
            </a:fld>
            <a:endParaRPr lang="en-US"/>
          </a:p>
        </p:txBody>
      </p:sp>
    </p:spTree>
    <p:extLst>
      <p:ext uri="{BB962C8B-B14F-4D97-AF65-F5344CB8AC3E}">
        <p14:creationId xmlns:p14="http://schemas.microsoft.com/office/powerpoint/2010/main" val="1547638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B6A09C8-D6C9-4E21-98DA-64C10C665BAA}" type="datetimeFigureOut">
              <a:rPr lang="nl-NL" smtClean="0"/>
              <a:t>09-01-2020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2290584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B6A09C8-D6C9-4E21-98DA-64C10C665BAA}" type="datetimeFigureOut">
              <a:rPr lang="nl-NL" smtClean="0"/>
              <a:t>09-01-2020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2608061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B6A09C8-D6C9-4E21-98DA-64C10C665BAA}" type="datetimeFigureOut">
              <a:rPr lang="nl-NL" smtClean="0"/>
              <a:t>09-01-2020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1794564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B6A09C8-D6C9-4E21-98DA-64C10C665BAA}" type="datetimeFigureOut">
              <a:rPr lang="nl-NL" smtClean="0"/>
              <a:t>09-01-2020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4026544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B6A09C8-D6C9-4E21-98DA-64C10C665BAA}" type="datetimeFigureOut">
              <a:rPr lang="nl-NL" smtClean="0"/>
              <a:t>09-01-2020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3946752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B6A09C8-D6C9-4E21-98DA-64C10C665BAA}" type="datetimeFigureOut">
              <a:rPr lang="nl-NL" smtClean="0"/>
              <a:t>09-01-2020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1238000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B6A09C8-D6C9-4E21-98DA-64C10C665BAA}" type="datetimeFigureOut">
              <a:rPr lang="nl-NL" smtClean="0"/>
              <a:t>09-01-2020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1202742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B6A09C8-D6C9-4E21-98DA-64C10C665BAA}" type="datetimeFigureOut">
              <a:rPr lang="nl-NL" smtClean="0"/>
              <a:t>09-01-2020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268879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B6A09C8-D6C9-4E21-98DA-64C10C665BAA}" type="datetimeFigureOut">
              <a:rPr lang="nl-NL" smtClean="0"/>
              <a:t>09-01-2020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2597531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B6A09C8-D6C9-4E21-98DA-64C10C665BAA}" type="datetimeFigureOut">
              <a:rPr lang="nl-NL" smtClean="0"/>
              <a:t>09-01-2020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2345851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B6A09C8-D6C9-4E21-98DA-64C10C665BAA}" type="datetimeFigureOut">
              <a:rPr lang="nl-NL" smtClean="0"/>
              <a:t>09-01-2020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896782B-C346-47C9-AE9C-8F8BCB7BE2CF}" type="slidenum">
              <a:rPr lang="nl-NL" smtClean="0"/>
              <a:t>‹nr.›</a:t>
            </a:fld>
            <a:endParaRPr lang="nl-NL"/>
          </a:p>
        </p:txBody>
      </p:sp>
    </p:spTree>
    <p:extLst>
      <p:ext uri="{BB962C8B-B14F-4D97-AF65-F5344CB8AC3E}">
        <p14:creationId xmlns:p14="http://schemas.microsoft.com/office/powerpoint/2010/main" val="3578411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6A09C8-D6C9-4E21-98DA-64C10C665BAA}" type="datetimeFigureOut">
              <a:rPr lang="nl-NL" smtClean="0"/>
              <a:t>09-01-2020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96782B-C346-47C9-AE9C-8F8BCB7BE2CF}" type="slidenum">
              <a:rPr lang="nl-NL" smtClean="0"/>
              <a:t>‹nr.›</a:t>
            </a:fld>
            <a:endParaRPr lang="nl-NL"/>
          </a:p>
        </p:txBody>
      </p:sp>
    </p:spTree>
    <p:extLst>
      <p:ext uri="{BB962C8B-B14F-4D97-AF65-F5344CB8AC3E}">
        <p14:creationId xmlns:p14="http://schemas.microsoft.com/office/powerpoint/2010/main" val="1647042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5.png"/><Relationship Id="rId3" Type="http://schemas.openxmlformats.org/officeDocument/2006/relationships/image" Target="../media/image9.jpeg"/><Relationship Id="rId7" Type="http://schemas.openxmlformats.org/officeDocument/2006/relationships/image" Target="../media/image11.png"/><Relationship Id="rId12" Type="http://schemas.openxmlformats.org/officeDocument/2006/relationships/image" Target="../media/image14.png"/><Relationship Id="rId2" Type="http://schemas.openxmlformats.org/officeDocument/2006/relationships/hyperlink" Target="https://www.google.nl/imgres?imgurl=https%3A%2F%2Fwww.aceapotheek.nl%2Fwp-content%2Fuploads%2Fsites%2F2%2F2018%2F09%2FG-Standaard-2.jpg&amp;imgrefurl=https%3A%2F%2Fwww.aceapotheek.nl%2Face-producten-gstandaard%2F&amp;docid=gshDgYDCw56DFM&amp;tbnid=ZW3Y4fsGKQ9uhM%3A&amp;vet=10ahUKEwihsKqgmMflAhVHsKQKHQEJCj0QMwhLKAcwBw..i&amp;w=1258&amp;h=788&amp;bih=967&amp;biw=1920&amp;q=G%20standaard&amp;ved=0ahUKEwihsKqgmMflAhVHsKQKHQEJCj0QMwhLKAcwBw&amp;iact=mrc&amp;uact=8" TargetMode="External"/><Relationship Id="rId16"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hyperlink" Target="https://www.google.nl/imgres?imgurl=https%3A%2F%2Fwww.dhd.nl%2FStyle%2520Library%2FDHD%2Fimg%2Fdhd-logo.png&amp;imgrefurl=https%3A%2F%2Fwww.dhd.nl%2F&amp;docid=gu8iLU7rgDpvEM&amp;tbnid=eAKlN-qfgTu3kM%3A&amp;vet=10ahUKEwjKgJ_1mMflAhVKKuwKHePFBYUQMwhDKAAwAA..i&amp;w=105&amp;h=136&amp;bih=967&amp;biw=1920&amp;q=dutch%20hospital%20data&amp;ved=0ahUKEwjKgJ_1mMflAhVKKuwKHePFBYUQMwhDKAAwAA&amp;iact=mrc&amp;uact=8" TargetMode="External"/><Relationship Id="rId11" Type="http://schemas.openxmlformats.org/officeDocument/2006/relationships/hyperlink" Target="https://www.google.nl/imgres?imgurl=https%3A%2F%2Fwww.zorgvisie.nl%2Fcontent%2Fuploads%2Fsites%2F2%2F2017%2F09%2FResizes-272x272-PageFiles-71-23-102371-chipsoft.jpg&amp;imgrefurl=https%3A%2F%2Fwww.zorgvisie.nl%2Frijnstate-en-chipsoft-starten-implementatie-hix%2F&amp;docid=GdJIDib9sFrGeM&amp;tbnid=6dSedzxDSxAB8M%3A&amp;vet=10ahUKEwiQ1Ni3mcflAhUBzqQKHVDhDRoQMwhOKAEwAQ..i&amp;w=272&amp;h=272&amp;bih=967&amp;biw=1920&amp;q=chipsoft&amp;ved=0ahUKEwiQ1Ni3mcflAhUBzqQKHVDhDRoQMwhOKAEwAQ&amp;iact=mrc&amp;uact=8" TargetMode="External"/><Relationship Id="rId5" Type="http://schemas.openxmlformats.org/officeDocument/2006/relationships/image" Target="../media/image10.png"/><Relationship Id="rId15" Type="http://schemas.openxmlformats.org/officeDocument/2006/relationships/hyperlink" Target="https://www.google.nl/imgres?imgurl=https%3A%2F%2Fmedia.licdn.com%2Fdms%2Fimage%2FC4D0BAQGMT5IoC2kSKA%2Fcompany-logo_200_200%2F0%3Fe%3D2159024400%26v%3Dbeta%26t%3DUx5H4tevRICZjnLucjell3va7wD-NW4T8i-JiHda3eI&amp;imgrefurl=https%3A%2F%2Fnl.linkedin.com%2Fcompany%2Fihtsdo&amp;docid=FvfSpkSLvo0_VM&amp;tbnid=dqunXhcDmQle_M%3A&amp;vet=10ahUKEwjwsqfgmsflAhWJjqQKHczSBWgQMwhrKBswGw..i&amp;w=200&amp;h=200&amp;bih=967&amp;biw=1920&amp;q=snomed&amp;ved=0ahUKEwjwsqfgmsflAhWJjqQKHczSBWgQMwhrKBswGw&amp;iact=mrc&amp;uact=8" TargetMode="External"/><Relationship Id="rId10" Type="http://schemas.openxmlformats.org/officeDocument/2006/relationships/image" Target="../media/image13.png"/><Relationship Id="rId4" Type="http://schemas.openxmlformats.org/officeDocument/2006/relationships/hyperlink" Target="https://www.google.nl/imgres?imgurl=https%3A%2F%2Fwww.vanderbend.nl%2FFiles%2F5%2F17000%2F17605%2FCategoryPhotos%2FDescriptionPhotos%2FSource%2F5661591.jpg&amp;imgrefurl=https%3A%2F%2Fwww.vanderbend.nl%2FAllergeaze-producten&amp;docid=VOTH6_EAgizhIM&amp;tbnid=cRNLT_RvAjLNAM%3A&amp;vet=10ahUKEwjMpKnkmMflAhVH2KQKHbezDhIQMwhFKAEwAQ..i&amp;w=400&amp;h=164&amp;bih=967&amp;biw=1920&amp;q=allergeaze&amp;ved=0ahUKEwjMpKnkmMflAhVH2KQKHbezDhIQMwhFKAEwAQ&amp;iact=mrc&amp;uact=8" TargetMode="External"/><Relationship Id="rId9" Type="http://schemas.openxmlformats.org/officeDocument/2006/relationships/hyperlink" Target="https://www.google.nl/imgres?imgurl=https%3A%2F%2Fwww.publichealthnotes.com%2Fwp-content%2Fuploads%2F2019%2F06%2Ficd-10-who-seal-678x381.jpg&amp;imgrefurl=https%3A%2F%2Fwww.publichealthnotes.com%2Fwhat-is-icd-international-classification-of-diseases%2F&amp;docid=7fr7OVtvCipGhM&amp;tbnid=zjlWDQHwbtH2FM%3A&amp;vet=10ahUKEwjl5MGVmcflAhUJr6QKHReLC6YQMwhHKAIwAg..i&amp;w=678&amp;h=381&amp;bih=967&amp;biw=1920&amp;q=international%20classfication%2010&amp;ved=0ahUKEwjl5MGVmcflAhUJr6QKHReLC6YQMwhHKAIwAg&amp;iact=mrc&amp;uact=8" TargetMode="External"/><Relationship Id="rId1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nl/url?sa=i&amp;rct=j&amp;q=&amp;esrc=s&amp;source=images&amp;cd=&amp;cad=rja&amp;uact=8&amp;ved=0ahUKEwjUw9WXs-7ZAhVSDOwKHTdjBy0QjRwIBg&amp;url=http://scrumpdillyicious.blogspot.com/2012/04/hix-soho-and-marks-bar-in-london.html&amp;psig=AOvVaw1EF7TvVQUgt52zPViSb35d&amp;ust=1521205753255937" TargetMode="Externa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6.xml"/><Relationship Id="rId4" Type="http://schemas.openxmlformats.org/officeDocument/2006/relationships/image" Target="../media/image30.em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6.xml"/><Relationship Id="rId4" Type="http://schemas.openxmlformats.org/officeDocument/2006/relationships/image" Target="../media/image33.e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37.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hyperlink" Target="https://www.youtube.com/watch?v=aCrTmdAAspU&amp;feature=youtu.be" TargetMode="Externa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NL" dirty="0" smtClean="0"/>
              <a:t>Allergie en bijwerkingenregistratie</a:t>
            </a:r>
            <a:endParaRPr lang="en-US" dirty="0"/>
          </a:p>
        </p:txBody>
      </p:sp>
      <p:sp>
        <p:nvSpPr>
          <p:cNvPr id="4" name="Subtitle 3"/>
          <p:cNvSpPr>
            <a:spLocks noGrp="1"/>
          </p:cNvSpPr>
          <p:nvPr>
            <p:ph type="subTitle" idx="1"/>
          </p:nvPr>
        </p:nvSpPr>
        <p:spPr/>
        <p:txBody>
          <a:bodyPr>
            <a:normAutofit/>
          </a:bodyPr>
          <a:lstStyle/>
          <a:p>
            <a:r>
              <a:rPr lang="nl-NL" dirty="0" smtClean="0"/>
              <a:t>Presentatie AIOS dag</a:t>
            </a:r>
          </a:p>
          <a:p>
            <a:r>
              <a:rPr lang="nl-NL" dirty="0" smtClean="0"/>
              <a:t>allergologie-immunologie</a:t>
            </a:r>
          </a:p>
          <a:p>
            <a:r>
              <a:rPr lang="nl-NL" dirty="0" smtClean="0"/>
              <a:t>Utrecht, 1 november 2019</a:t>
            </a:r>
            <a:endParaRPr lang="en-US" dirty="0"/>
          </a:p>
        </p:txBody>
      </p:sp>
    </p:spTree>
    <p:extLst>
      <p:ext uri="{BB962C8B-B14F-4D97-AF65-F5344CB8AC3E}">
        <p14:creationId xmlns:p14="http://schemas.microsoft.com/office/powerpoint/2010/main" val="23088801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AutoShape 3" descr="Afbeeldingsresultaat voor G standaard">
            <a:hlinkClick r:id="rId2"/>
          </p:cNvPr>
          <p:cNvSpPr>
            <a:spLocks noChangeAspect="1" noChangeArrowheads="1"/>
          </p:cNvSpPr>
          <p:nvPr/>
        </p:nvSpPr>
        <p:spPr bwMode="auto">
          <a:xfrm>
            <a:off x="92075"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3" name="AutoShape 5" descr="Afbeeldingsresultaat voor G standaard">
            <a:hlinkClick r:id="rId2"/>
          </p:cNvPr>
          <p:cNvSpPr>
            <a:spLocks noChangeAspect="1" noChangeArrowheads="1"/>
          </p:cNvSpPr>
          <p:nvPr/>
        </p:nvSpPr>
        <p:spPr bwMode="auto">
          <a:xfrm>
            <a:off x="244475"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8199" name="Picture 7" descr="Afbeeldingsresultaat voor G standaard z inde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107" y="2994623"/>
            <a:ext cx="2590949" cy="162366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9" descr="Afbeeldingsresultaat voor allergeaze">
            <a:hlinkClick r:id="rId4"/>
          </p:cNvPr>
          <p:cNvSpPr>
            <a:spLocks noChangeAspect="1" noChangeArrowheads="1"/>
          </p:cNvSpPr>
          <p:nvPr/>
        </p:nvSpPr>
        <p:spPr bwMode="auto">
          <a:xfrm>
            <a:off x="396875" y="304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820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4058" y="3806454"/>
            <a:ext cx="3343275"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AutoShape 12" descr="Afbeeldingsresultaat voor dutch hospital data">
            <a:hlinkClick r:id="rId6"/>
          </p:cNvPr>
          <p:cNvSpPr>
            <a:spLocks noChangeAspect="1" noChangeArrowheads="1"/>
          </p:cNvSpPr>
          <p:nvPr/>
        </p:nvSpPr>
        <p:spPr bwMode="auto">
          <a:xfrm>
            <a:off x="549275" y="457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8205"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007" y="304800"/>
            <a:ext cx="1665972" cy="2157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06"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84282" y="609600"/>
            <a:ext cx="3222276" cy="1093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AutoShape 16" descr="Afbeeldingsresultaat voor international classification 10">
            <a:hlinkClick r:id="rId9"/>
          </p:cNvPr>
          <p:cNvSpPr>
            <a:spLocks noChangeAspect="1" noChangeArrowheads="1"/>
          </p:cNvSpPr>
          <p:nvPr/>
        </p:nvSpPr>
        <p:spPr bwMode="auto">
          <a:xfrm>
            <a:off x="701675" y="609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8209"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03848" y="2048599"/>
            <a:ext cx="3139027" cy="17578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AutoShape 19" descr="Afbeeldingsresultaat voor chipsoft">
            <a:hlinkClick r:id="rId11"/>
          </p:cNvPr>
          <p:cNvSpPr>
            <a:spLocks noChangeAspect="1" noChangeArrowheads="1"/>
          </p:cNvSpPr>
          <p:nvPr/>
        </p:nvSpPr>
        <p:spPr bwMode="auto">
          <a:xfrm>
            <a:off x="854075" y="762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8212" name="Picture 2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44208" y="4757586"/>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13" name="Picture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82408" y="4991842"/>
            <a:ext cx="272415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14" name="Picture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5586" y="4925167"/>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16" name="Picture 24" descr="Afbeeldingsresultaat voor snomed">
            <a:hlinkClick r:id="rId15"/>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492165" y="602777"/>
            <a:ext cx="2586627" cy="2586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5231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587" t="7536" r="48061" b="13220"/>
          <a:stretch/>
        </p:blipFill>
        <p:spPr bwMode="auto">
          <a:xfrm>
            <a:off x="1934324" y="0"/>
            <a:ext cx="5212930" cy="6709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hoek 3"/>
          <p:cNvSpPr/>
          <p:nvPr/>
        </p:nvSpPr>
        <p:spPr>
          <a:xfrm>
            <a:off x="2051720" y="5229200"/>
            <a:ext cx="4536504" cy="10081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843403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4698"/>
            <a:ext cx="8768754" cy="6746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hoek 1"/>
          <p:cNvSpPr/>
          <p:nvPr/>
        </p:nvSpPr>
        <p:spPr>
          <a:xfrm>
            <a:off x="127740" y="2204864"/>
            <a:ext cx="5812412"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090833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222" r="17055" b="25230"/>
          <a:stretch/>
        </p:blipFill>
        <p:spPr bwMode="auto">
          <a:xfrm>
            <a:off x="22197" y="679050"/>
            <a:ext cx="9121804" cy="5455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hoek 1"/>
          <p:cNvSpPr/>
          <p:nvPr/>
        </p:nvSpPr>
        <p:spPr>
          <a:xfrm>
            <a:off x="22197" y="3501008"/>
            <a:ext cx="6061971"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83457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500" t="15179" r="19722"/>
          <a:stretch/>
        </p:blipFill>
        <p:spPr bwMode="auto">
          <a:xfrm>
            <a:off x="314274" y="260648"/>
            <a:ext cx="8515451" cy="6332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hoek 1"/>
          <p:cNvSpPr/>
          <p:nvPr/>
        </p:nvSpPr>
        <p:spPr>
          <a:xfrm>
            <a:off x="295998" y="4293096"/>
            <a:ext cx="5716162"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64281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Diagnose registratie allergie</a:t>
            </a:r>
            <a:endParaRPr lang="nl-NL" dirty="0"/>
          </a:p>
        </p:txBody>
      </p:sp>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4673" y="1628800"/>
            <a:ext cx="6574654" cy="4283123"/>
          </a:xfrm>
          <a:prstGeom prst="rect">
            <a:avLst/>
          </a:prstGeom>
        </p:spPr>
      </p:pic>
    </p:spTree>
    <p:extLst>
      <p:ext uri="{BB962C8B-B14F-4D97-AF65-F5344CB8AC3E}">
        <p14:creationId xmlns:p14="http://schemas.microsoft.com/office/powerpoint/2010/main" val="3994056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p:cNvSpPr/>
          <p:nvPr/>
        </p:nvSpPr>
        <p:spPr>
          <a:xfrm>
            <a:off x="323528" y="1344349"/>
            <a:ext cx="8596392" cy="5078313"/>
          </a:xfrm>
          <a:prstGeom prst="rect">
            <a:avLst/>
          </a:prstGeom>
        </p:spPr>
        <p:txBody>
          <a:bodyPr wrap="square">
            <a:spAutoFit/>
          </a:bodyPr>
          <a:lstStyle/>
          <a:p>
            <a:pPr marL="285750" indent="-285750">
              <a:buFont typeface="Arial" panose="020B0604020202020204" pitchFamily="34" charset="0"/>
              <a:buChar char="•"/>
            </a:pPr>
            <a:r>
              <a:rPr lang="nl-NL" dirty="0">
                <a:solidFill>
                  <a:srgbClr val="000000"/>
                </a:solidFill>
                <a:latin typeface="Arial" panose="020B0604020202020204" pitchFamily="34" charset="0"/>
              </a:rPr>
              <a:t>eczeem door ingenomen </a:t>
            </a:r>
            <a:r>
              <a:rPr lang="nl-NL" dirty="0" smtClean="0">
                <a:solidFill>
                  <a:srgbClr val="000000"/>
                </a:solidFill>
                <a:latin typeface="Arial" panose="020B0604020202020204" pitchFamily="34" charset="0"/>
              </a:rPr>
              <a:t>voedsel</a:t>
            </a:r>
          </a:p>
          <a:p>
            <a:pPr marL="285750" indent="-285750">
              <a:buFont typeface="Arial" panose="020B0604020202020204" pitchFamily="34" charset="0"/>
              <a:buChar char="•"/>
            </a:pPr>
            <a:r>
              <a:rPr lang="nl-NL" dirty="0" smtClean="0">
                <a:solidFill>
                  <a:srgbClr val="000000"/>
                </a:solidFill>
                <a:latin typeface="Arial" panose="020B0604020202020204" pitchFamily="34" charset="0"/>
              </a:rPr>
              <a:t>idiopathisch </a:t>
            </a:r>
            <a:r>
              <a:rPr lang="nl-NL" dirty="0">
                <a:solidFill>
                  <a:srgbClr val="000000"/>
                </a:solidFill>
                <a:latin typeface="Arial" panose="020B0604020202020204" pitchFamily="34" charset="0"/>
              </a:rPr>
              <a:t>eczeem</a:t>
            </a:r>
            <a:r>
              <a:rPr lang="nl-NL" dirty="0"/>
              <a:t> </a:t>
            </a:r>
          </a:p>
          <a:p>
            <a:pPr marL="285750" indent="-285750">
              <a:buFont typeface="Arial" panose="020B0604020202020204" pitchFamily="34" charset="0"/>
              <a:buChar char="•"/>
            </a:pPr>
            <a:r>
              <a:rPr lang="nl-NL" dirty="0">
                <a:solidFill>
                  <a:srgbClr val="000000"/>
                </a:solidFill>
                <a:latin typeface="Arial" panose="020B0604020202020204" pitchFamily="34" charset="0"/>
              </a:rPr>
              <a:t>dermatitis </a:t>
            </a:r>
            <a:r>
              <a:rPr lang="nl-NL" dirty="0" smtClean="0">
                <a:solidFill>
                  <a:srgbClr val="000000"/>
                </a:solidFill>
                <a:latin typeface="Arial" panose="020B0604020202020204" pitchFamily="34" charset="0"/>
              </a:rPr>
              <a:t>chemica</a:t>
            </a:r>
          </a:p>
          <a:p>
            <a:pPr marL="285750" indent="-285750">
              <a:buFont typeface="Arial" panose="020B0604020202020204" pitchFamily="34" charset="0"/>
              <a:buChar char="•"/>
            </a:pPr>
            <a:r>
              <a:rPr lang="nl-NL" dirty="0" smtClean="0">
                <a:solidFill>
                  <a:srgbClr val="000000"/>
                </a:solidFill>
                <a:latin typeface="Arial" panose="020B0604020202020204" pitchFamily="34" charset="0"/>
              </a:rPr>
              <a:t>contactdermatitis </a:t>
            </a:r>
            <a:r>
              <a:rPr lang="nl-NL" dirty="0">
                <a:solidFill>
                  <a:srgbClr val="000000"/>
                </a:solidFill>
                <a:latin typeface="Arial" panose="020B0604020202020204" pitchFamily="34" charset="0"/>
              </a:rPr>
              <a:t>veroorzaakt door rubber</a:t>
            </a:r>
            <a:r>
              <a:rPr lang="nl-NL" dirty="0"/>
              <a:t> </a:t>
            </a:r>
          </a:p>
          <a:p>
            <a:pPr marL="285750" indent="-285750">
              <a:buFont typeface="Arial" panose="020B0604020202020204" pitchFamily="34" charset="0"/>
              <a:buChar char="•"/>
            </a:pPr>
            <a:r>
              <a:rPr lang="nl-NL" dirty="0" smtClean="0">
                <a:solidFill>
                  <a:srgbClr val="000000"/>
                </a:solidFill>
                <a:latin typeface="Arial" panose="020B0604020202020204" pitchFamily="34" charset="0"/>
              </a:rPr>
              <a:t>allergisch </a:t>
            </a:r>
            <a:r>
              <a:rPr lang="nl-NL" dirty="0">
                <a:solidFill>
                  <a:srgbClr val="000000"/>
                </a:solidFill>
                <a:latin typeface="Arial" panose="020B0604020202020204" pitchFamily="34" charset="0"/>
              </a:rPr>
              <a:t>contacteczeem door metalen</a:t>
            </a:r>
            <a:r>
              <a:rPr lang="nl-NL" dirty="0"/>
              <a:t> </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smtClean="0">
                <a:solidFill>
                  <a:srgbClr val="000000"/>
                </a:solidFill>
                <a:latin typeface="Arial" panose="020B0604020202020204" pitchFamily="34" charset="0"/>
              </a:rPr>
              <a:t>pityriasis </a:t>
            </a:r>
            <a:r>
              <a:rPr lang="nl-NL" dirty="0" err="1">
                <a:solidFill>
                  <a:srgbClr val="000000"/>
                </a:solidFill>
                <a:latin typeface="Arial" panose="020B0604020202020204" pitchFamily="34" charset="0"/>
              </a:rPr>
              <a:t>rubra</a:t>
            </a:r>
            <a:r>
              <a:rPr lang="nl-NL" dirty="0">
                <a:solidFill>
                  <a:srgbClr val="000000"/>
                </a:solidFill>
                <a:latin typeface="Arial" panose="020B0604020202020204" pitchFamily="34" charset="0"/>
              </a:rPr>
              <a:t> </a:t>
            </a:r>
            <a:r>
              <a:rPr lang="nl-NL" dirty="0" err="1">
                <a:solidFill>
                  <a:srgbClr val="000000"/>
                </a:solidFill>
                <a:latin typeface="Arial" panose="020B0604020202020204" pitchFamily="34" charset="0"/>
              </a:rPr>
              <a:t>pilaris</a:t>
            </a:r>
            <a:r>
              <a:rPr lang="nl-NL" dirty="0"/>
              <a:t> </a:t>
            </a:r>
          </a:p>
          <a:p>
            <a:pPr marL="285750" indent="-285750">
              <a:buFont typeface="Arial" panose="020B0604020202020204" pitchFamily="34" charset="0"/>
              <a:buChar char="•"/>
            </a:pPr>
            <a:r>
              <a:rPr lang="nl-NL" dirty="0">
                <a:solidFill>
                  <a:srgbClr val="000000"/>
                </a:solidFill>
                <a:latin typeface="Arial" panose="020B0604020202020204" pitchFamily="34" charset="0"/>
              </a:rPr>
              <a:t>allergisch angio-oedeem</a:t>
            </a:r>
            <a:r>
              <a:rPr lang="nl-NL" dirty="0"/>
              <a:t> </a:t>
            </a:r>
            <a:endParaRPr lang="nl-NL" dirty="0" smtClean="0"/>
          </a:p>
          <a:p>
            <a:pPr marL="285750" indent="-285750">
              <a:buFont typeface="Arial" panose="020B0604020202020204" pitchFamily="34" charset="0"/>
              <a:buChar char="•"/>
            </a:pPr>
            <a:r>
              <a:rPr lang="nl-NL" dirty="0" smtClean="0">
                <a:solidFill>
                  <a:srgbClr val="000000"/>
                </a:solidFill>
                <a:latin typeface="Arial" panose="020B0604020202020204" pitchFamily="34" charset="0"/>
              </a:rPr>
              <a:t>rinitis</a:t>
            </a:r>
            <a:r>
              <a:rPr lang="nl-NL" dirty="0" smtClean="0"/>
              <a:t> </a:t>
            </a:r>
          </a:p>
          <a:p>
            <a:pPr marL="285750" indent="-285750">
              <a:buFont typeface="Arial" panose="020B0604020202020204" pitchFamily="34" charset="0"/>
              <a:buChar char="•"/>
            </a:pPr>
            <a:r>
              <a:rPr lang="nl-NL" dirty="0" smtClean="0">
                <a:solidFill>
                  <a:srgbClr val="000000"/>
                </a:solidFill>
                <a:latin typeface="Arial" panose="020B0604020202020204" pitchFamily="34" charset="0"/>
              </a:rPr>
              <a:t>allergische </a:t>
            </a:r>
            <a:r>
              <a:rPr lang="nl-NL" dirty="0">
                <a:solidFill>
                  <a:srgbClr val="000000"/>
                </a:solidFill>
                <a:latin typeface="Arial" panose="020B0604020202020204" pitchFamily="34" charset="0"/>
              </a:rPr>
              <a:t>rinitis door pollen</a:t>
            </a:r>
            <a:r>
              <a:rPr lang="nl-NL" dirty="0"/>
              <a:t> </a:t>
            </a:r>
            <a:endParaRPr lang="nl-NL" dirty="0" smtClean="0"/>
          </a:p>
          <a:p>
            <a:pPr marL="285750" indent="-285750">
              <a:buFont typeface="Arial" panose="020B0604020202020204" pitchFamily="34" charset="0"/>
              <a:buChar char="•"/>
            </a:pPr>
            <a:r>
              <a:rPr lang="nl-NL" dirty="0">
                <a:solidFill>
                  <a:srgbClr val="000000"/>
                </a:solidFill>
                <a:latin typeface="Arial" panose="020B0604020202020204" pitchFamily="34" charset="0"/>
              </a:rPr>
              <a:t>allergische conjunctivitis</a:t>
            </a:r>
            <a:r>
              <a:rPr lang="nl-NL" dirty="0"/>
              <a:t> </a:t>
            </a:r>
          </a:p>
          <a:p>
            <a:pPr marL="285750" indent="-285750">
              <a:buFont typeface="Arial" panose="020B0604020202020204" pitchFamily="34" charset="0"/>
              <a:buChar char="•"/>
            </a:pPr>
            <a:endParaRPr lang="nl-NL" dirty="0" smtClean="0">
              <a:solidFill>
                <a:srgbClr val="000000"/>
              </a:solidFill>
              <a:latin typeface="Arial" panose="020B0604020202020204" pitchFamily="34" charset="0"/>
            </a:endParaRPr>
          </a:p>
          <a:p>
            <a:pPr marL="285750" indent="-285750">
              <a:buFont typeface="Arial" panose="020B0604020202020204" pitchFamily="34" charset="0"/>
              <a:buChar char="•"/>
            </a:pPr>
            <a:r>
              <a:rPr lang="nl-NL" dirty="0" smtClean="0">
                <a:solidFill>
                  <a:srgbClr val="000000"/>
                </a:solidFill>
                <a:latin typeface="Arial" panose="020B0604020202020204" pitchFamily="34" charset="0"/>
              </a:rPr>
              <a:t>orale-allergiesyndroom</a:t>
            </a:r>
            <a:r>
              <a:rPr lang="nl-NL" dirty="0" smtClean="0"/>
              <a:t> </a:t>
            </a:r>
            <a:endParaRPr lang="nl-NL" dirty="0"/>
          </a:p>
          <a:p>
            <a:pPr marL="285750" indent="-285750">
              <a:buFont typeface="Arial" panose="020B0604020202020204" pitchFamily="34" charset="0"/>
              <a:buChar char="•"/>
            </a:pPr>
            <a:endParaRPr lang="nl-NL" dirty="0" smtClean="0">
              <a:solidFill>
                <a:srgbClr val="000000"/>
              </a:solidFill>
              <a:latin typeface="Arial" panose="020B0604020202020204" pitchFamily="34" charset="0"/>
            </a:endParaRPr>
          </a:p>
          <a:p>
            <a:pPr marL="285750" indent="-285750">
              <a:buFont typeface="Arial" panose="020B0604020202020204" pitchFamily="34" charset="0"/>
              <a:buChar char="•"/>
            </a:pPr>
            <a:r>
              <a:rPr lang="nl-NL" dirty="0" err="1" smtClean="0">
                <a:solidFill>
                  <a:srgbClr val="000000"/>
                </a:solidFill>
                <a:latin typeface="Arial" panose="020B0604020202020204" pitchFamily="34" charset="0"/>
              </a:rPr>
              <a:t>IgA</a:t>
            </a:r>
            <a:r>
              <a:rPr lang="nl-NL" dirty="0" smtClean="0">
                <a:solidFill>
                  <a:srgbClr val="000000"/>
                </a:solidFill>
                <a:latin typeface="Arial" panose="020B0604020202020204" pitchFamily="34" charset="0"/>
              </a:rPr>
              <a:t>-deficiëntie</a:t>
            </a:r>
            <a:endParaRPr lang="nl-NL" dirty="0">
              <a:solidFill>
                <a:srgbClr val="000000"/>
              </a:solidFill>
              <a:latin typeface="Arial" panose="020B0604020202020204" pitchFamily="34" charset="0"/>
            </a:endParaRPr>
          </a:p>
          <a:p>
            <a:pPr marL="285750" indent="-285750">
              <a:buFont typeface="Arial" panose="020B0604020202020204" pitchFamily="34" charset="0"/>
              <a:buChar char="•"/>
            </a:pPr>
            <a:r>
              <a:rPr lang="nl-NL" dirty="0">
                <a:solidFill>
                  <a:srgbClr val="000000"/>
                </a:solidFill>
                <a:latin typeface="Arial" panose="020B0604020202020204" pitchFamily="34" charset="0"/>
              </a:rPr>
              <a:t>ziekte van Wegener</a:t>
            </a:r>
            <a:r>
              <a:rPr lang="nl-NL" dirty="0"/>
              <a:t> </a:t>
            </a:r>
            <a:endParaRPr lang="nl-NL" dirty="0" smtClean="0"/>
          </a:p>
          <a:p>
            <a:pPr marL="285750" indent="-285750">
              <a:buFont typeface="Arial" panose="020B0604020202020204" pitchFamily="34" charset="0"/>
              <a:buChar char="•"/>
            </a:pPr>
            <a:endParaRPr lang="nl-NL" dirty="0" smtClean="0">
              <a:solidFill>
                <a:srgbClr val="000000"/>
              </a:solidFill>
              <a:latin typeface="Arial" panose="020B0604020202020204" pitchFamily="34" charset="0"/>
            </a:endParaRPr>
          </a:p>
          <a:p>
            <a:pPr marL="285750" indent="-285750">
              <a:buFont typeface="Arial" panose="020B0604020202020204" pitchFamily="34" charset="0"/>
              <a:buChar char="•"/>
            </a:pPr>
            <a:r>
              <a:rPr lang="nl-NL" dirty="0">
                <a:solidFill>
                  <a:srgbClr val="000000"/>
                </a:solidFill>
                <a:latin typeface="Arial" panose="020B0604020202020204" pitchFamily="34" charset="0"/>
              </a:rPr>
              <a:t>wespensteek geïnduceerde anafylaxie Müller graad </a:t>
            </a:r>
            <a:r>
              <a:rPr lang="nl-NL" dirty="0" smtClean="0">
                <a:solidFill>
                  <a:srgbClr val="000000"/>
                </a:solidFill>
                <a:latin typeface="Arial" panose="020B0604020202020204" pitchFamily="34" charset="0"/>
              </a:rPr>
              <a:t>3</a:t>
            </a:r>
            <a:endParaRPr lang="nl-NL" dirty="0"/>
          </a:p>
        </p:txBody>
      </p:sp>
      <p:sp>
        <p:nvSpPr>
          <p:cNvPr id="14" name="Rechthoek 13"/>
          <p:cNvSpPr/>
          <p:nvPr/>
        </p:nvSpPr>
        <p:spPr>
          <a:xfrm>
            <a:off x="1907704" y="2319263"/>
            <a:ext cx="3514048" cy="369332"/>
          </a:xfrm>
          <a:prstGeom prst="rect">
            <a:avLst/>
          </a:prstGeom>
        </p:spPr>
        <p:txBody>
          <a:bodyPr wrap="square">
            <a:spAutoFit/>
          </a:bodyPr>
          <a:lstStyle/>
          <a:p>
            <a:r>
              <a:rPr lang="nl-NL" dirty="0" smtClean="0"/>
              <a:t> </a:t>
            </a:r>
            <a:endParaRPr lang="nl-NL" dirty="0"/>
          </a:p>
        </p:txBody>
      </p:sp>
      <p:grpSp>
        <p:nvGrpSpPr>
          <p:cNvPr id="21" name="Groep 20"/>
          <p:cNvGrpSpPr/>
          <p:nvPr/>
        </p:nvGrpSpPr>
        <p:grpSpPr>
          <a:xfrm>
            <a:off x="0" y="0"/>
            <a:ext cx="9036496" cy="6813376"/>
            <a:chOff x="0" y="0"/>
            <a:chExt cx="9036496" cy="6813376"/>
          </a:xfrm>
        </p:grpSpPr>
        <p:cxnSp>
          <p:nvCxnSpPr>
            <p:cNvPr id="17" name="Rechte verbindingslijn 16"/>
            <p:cNvCxnSpPr/>
            <p:nvPr/>
          </p:nvCxnSpPr>
          <p:spPr>
            <a:xfrm>
              <a:off x="0" y="0"/>
              <a:ext cx="9036496" cy="681337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p:cNvCxnSpPr/>
            <p:nvPr/>
          </p:nvCxnSpPr>
          <p:spPr>
            <a:xfrm flipH="1">
              <a:off x="35496" y="0"/>
              <a:ext cx="9001000" cy="681337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 name="Titel 1"/>
          <p:cNvSpPr>
            <a:spLocks noGrp="1"/>
          </p:cNvSpPr>
          <p:nvPr>
            <p:ph type="title"/>
          </p:nvPr>
        </p:nvSpPr>
        <p:spPr/>
        <p:txBody>
          <a:bodyPr/>
          <a:lstStyle/>
          <a:p>
            <a:r>
              <a:rPr lang="nl-NL" dirty="0" smtClean="0"/>
              <a:t>Diagnosethesaurus</a:t>
            </a:r>
            <a:endParaRPr lang="nl-NL" dirty="0"/>
          </a:p>
        </p:txBody>
      </p:sp>
    </p:spTree>
    <p:extLst>
      <p:ext uri="{BB962C8B-B14F-4D97-AF65-F5344CB8AC3E}">
        <p14:creationId xmlns:p14="http://schemas.microsoft.com/office/powerpoint/2010/main" val="1488756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Aanpassingen</a:t>
            </a:r>
            <a:endParaRPr lang="nl-NL" dirty="0"/>
          </a:p>
        </p:txBody>
      </p:sp>
      <p:sp>
        <p:nvSpPr>
          <p:cNvPr id="3" name="Tekstvak 2"/>
          <p:cNvSpPr txBox="1"/>
          <p:nvPr/>
        </p:nvSpPr>
        <p:spPr>
          <a:xfrm>
            <a:off x="755576" y="1700808"/>
            <a:ext cx="7407156" cy="3416320"/>
          </a:xfrm>
          <a:prstGeom prst="rect">
            <a:avLst/>
          </a:prstGeom>
          <a:noFill/>
        </p:spPr>
        <p:txBody>
          <a:bodyPr wrap="none" rtlCol="0">
            <a:spAutoFit/>
          </a:bodyPr>
          <a:lstStyle/>
          <a:p>
            <a:r>
              <a:rPr lang="nl-NL" sz="2400" dirty="0" smtClean="0"/>
              <a:t>Nieuwe termen (ICD-11)</a:t>
            </a:r>
          </a:p>
          <a:p>
            <a:pPr marL="285750" indent="-285750">
              <a:buFont typeface="Arial" panose="020B0604020202020204" pitchFamily="34" charset="0"/>
              <a:buChar char="•"/>
            </a:pPr>
            <a:r>
              <a:rPr lang="nl-NL" sz="2400" dirty="0" err="1" smtClean="0"/>
              <a:t>Alpha</a:t>
            </a:r>
            <a:r>
              <a:rPr lang="nl-NL" sz="2400" dirty="0" smtClean="0"/>
              <a:t> gal anafylaxie</a:t>
            </a:r>
          </a:p>
          <a:p>
            <a:pPr marL="285750" indent="-285750">
              <a:buFont typeface="Arial" panose="020B0604020202020204" pitchFamily="34" charset="0"/>
              <a:buChar char="•"/>
            </a:pPr>
            <a:r>
              <a:rPr lang="nl-NL" sz="2400" dirty="0" smtClean="0"/>
              <a:t>Tarwe-afhankelijke </a:t>
            </a:r>
            <a:r>
              <a:rPr lang="nl-NL" sz="2400" dirty="0" err="1" smtClean="0"/>
              <a:t>inspanningsgeïnduceerde</a:t>
            </a:r>
            <a:r>
              <a:rPr lang="nl-NL" sz="2400" dirty="0" smtClean="0"/>
              <a:t> anafylaxie</a:t>
            </a:r>
          </a:p>
          <a:p>
            <a:pPr marL="285750" indent="-285750">
              <a:buFont typeface="Arial" panose="020B0604020202020204" pitchFamily="34" charset="0"/>
              <a:buChar char="•"/>
            </a:pPr>
            <a:r>
              <a:rPr lang="nl-NL" sz="2400" dirty="0" smtClean="0"/>
              <a:t>Niet-acute allergie voor geneesmiddel</a:t>
            </a:r>
          </a:p>
          <a:p>
            <a:endParaRPr lang="nl-NL" sz="2400" dirty="0"/>
          </a:p>
          <a:p>
            <a:endParaRPr lang="nl-NL" sz="2400" dirty="0" smtClean="0"/>
          </a:p>
          <a:p>
            <a:r>
              <a:rPr lang="nl-NL" sz="2400" dirty="0" smtClean="0"/>
              <a:t>Veranderde termen</a:t>
            </a:r>
          </a:p>
          <a:p>
            <a:pPr marL="285750" indent="-285750">
              <a:buFont typeface="Arial" panose="020B0604020202020204" pitchFamily="34" charset="0"/>
              <a:buChar char="•"/>
            </a:pPr>
            <a:r>
              <a:rPr lang="nl-NL" sz="2400" dirty="0" smtClean="0"/>
              <a:t>Urticaria </a:t>
            </a:r>
            <a:r>
              <a:rPr lang="nl-NL" sz="2400" dirty="0" err="1" smtClean="0"/>
              <a:t>factitia</a:t>
            </a:r>
            <a:r>
              <a:rPr lang="nl-NL" sz="2400" dirty="0" smtClean="0"/>
              <a:t> -&gt; symptomatisch dermografisme</a:t>
            </a:r>
          </a:p>
          <a:p>
            <a:pPr marL="285750" indent="-285750">
              <a:buFont typeface="Arial" panose="020B0604020202020204" pitchFamily="34" charset="0"/>
              <a:buChar char="•"/>
            </a:pPr>
            <a:r>
              <a:rPr lang="nl-NL" sz="2400" dirty="0" smtClean="0"/>
              <a:t>Idiopathische urticaria -&gt; chronisch spontane urticaria</a:t>
            </a:r>
          </a:p>
        </p:txBody>
      </p:sp>
    </p:spTree>
    <p:extLst>
      <p:ext uri="{BB962C8B-B14F-4D97-AF65-F5344CB8AC3E}">
        <p14:creationId xmlns:p14="http://schemas.microsoft.com/office/powerpoint/2010/main" val="24443593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Nieuwe registratie allergieën</a:t>
            </a:r>
            <a:endParaRPr lang="nl-NL" dirty="0"/>
          </a:p>
        </p:txBody>
      </p:sp>
      <p:sp>
        <p:nvSpPr>
          <p:cNvPr id="3" name="Rechthoek 2"/>
          <p:cNvSpPr/>
          <p:nvPr/>
        </p:nvSpPr>
        <p:spPr>
          <a:xfrm>
            <a:off x="565787" y="2636912"/>
            <a:ext cx="7632848" cy="3416320"/>
          </a:xfrm>
          <a:prstGeom prst="rect">
            <a:avLst/>
          </a:prstGeom>
        </p:spPr>
        <p:txBody>
          <a:bodyPr wrap="square">
            <a:spAutoFit/>
          </a:bodyPr>
          <a:lstStyle/>
          <a:p>
            <a:r>
              <a:rPr lang="nl-NL" sz="2400" dirty="0" smtClean="0"/>
              <a:t>Allergische </a:t>
            </a:r>
            <a:r>
              <a:rPr lang="nl-NL" sz="2400" dirty="0" err="1" smtClean="0"/>
              <a:t>rinoconjunctivitis</a:t>
            </a:r>
            <a:r>
              <a:rPr lang="nl-NL" sz="2400" dirty="0" smtClean="0"/>
              <a:t> + boompollen + matig/ernstig (ARIA richtlijn)</a:t>
            </a:r>
          </a:p>
          <a:p>
            <a:endParaRPr lang="nl-NL" sz="2400" dirty="0"/>
          </a:p>
          <a:p>
            <a:r>
              <a:rPr lang="nl-NL" sz="2400" dirty="0" smtClean="0"/>
              <a:t>Allergisch astma + Huisstofmijt + ernstig (GINA richtlijn)</a:t>
            </a:r>
          </a:p>
          <a:p>
            <a:endParaRPr lang="nl-NL" sz="2400" dirty="0"/>
          </a:p>
          <a:p>
            <a:r>
              <a:rPr lang="nl-NL" sz="2400" dirty="0" err="1" smtClean="0"/>
              <a:t>Insectengifallergie</a:t>
            </a:r>
            <a:r>
              <a:rPr lang="nl-NL" sz="2400" dirty="0" smtClean="0"/>
              <a:t> + wespengif + graad 4 (schaal van Müller)</a:t>
            </a:r>
          </a:p>
          <a:p>
            <a:endParaRPr lang="nl-NL" sz="2400" dirty="0"/>
          </a:p>
          <a:p>
            <a:r>
              <a:rPr lang="nl-NL" sz="2400" dirty="0" smtClean="0"/>
              <a:t>Voedselallergie + pinda + ernstig (anafylaxie)</a:t>
            </a:r>
          </a:p>
          <a:p>
            <a:endParaRPr lang="nl-NL" sz="2400" dirty="0"/>
          </a:p>
        </p:txBody>
      </p:sp>
      <p:sp>
        <p:nvSpPr>
          <p:cNvPr id="4" name="Rechthoek 3"/>
          <p:cNvSpPr/>
          <p:nvPr/>
        </p:nvSpPr>
        <p:spPr>
          <a:xfrm>
            <a:off x="562359" y="1706111"/>
            <a:ext cx="6591412" cy="461665"/>
          </a:xfrm>
          <a:prstGeom prst="rect">
            <a:avLst/>
          </a:prstGeom>
        </p:spPr>
        <p:txBody>
          <a:bodyPr wrap="square">
            <a:spAutoFit/>
          </a:bodyPr>
          <a:lstStyle/>
          <a:p>
            <a:r>
              <a:rPr lang="nl-NL" sz="2400" dirty="0" smtClean="0">
                <a:solidFill>
                  <a:prstClr val="black"/>
                </a:solidFill>
              </a:rPr>
              <a:t>Diagnose term + allergeen + mate van ernst </a:t>
            </a:r>
            <a:endParaRPr lang="nl-NL" sz="2400" dirty="0"/>
          </a:p>
        </p:txBody>
      </p:sp>
    </p:spTree>
    <p:extLst>
      <p:ext uri="{BB962C8B-B14F-4D97-AF65-F5344CB8AC3E}">
        <p14:creationId xmlns:p14="http://schemas.microsoft.com/office/powerpoint/2010/main" val="1998057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cid:image005.png@01D57546.DFB2B890"/>
          <p:cNvSpPr>
            <a:spLocks noChangeAspect="1" noChangeArrowheads="1"/>
          </p:cNvSpPr>
          <p:nvPr/>
        </p:nvSpPr>
        <p:spPr bwMode="auto">
          <a:xfrm>
            <a:off x="63500" y="-136525"/>
            <a:ext cx="9001125" cy="4552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24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400" r="36996"/>
          <a:stretch/>
        </p:blipFill>
        <p:spPr bwMode="auto">
          <a:xfrm>
            <a:off x="1151305" y="657599"/>
            <a:ext cx="6877079" cy="5651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AutoShape 5" descr="https://mail.erasmusmc.nl/owa/service.svc/s/GetFileAttachment?id=AAMkADJkMzZmODVkLTZiOTctNGUxNS05OTRkLTc4ZTM0OGQ4ZTI0NQBGAAAAAADbT94ruvhYQbChw0xLO%2FuuBwBUbcvZyoNuRq8NB1Bna37iAAAA8kx3AAC0RPkEdXs%2FSI1%2FsRxNdqc1AABCg%2BpHAAABEgAQAM40IDxgsTFKsR6M5HmCmmM%3D&amp;X-OWA-CANARY=_TmprA_DTkGSOCr457CjbnAy1bE6XtcIwkIjm31_5lJ1TLklrRzTiB--Di1u8WGwbRplCfFLCa0.&amp;isImagePreview=True"/>
          <p:cNvSpPr>
            <a:spLocks noChangeAspect="1" noChangeArrowheads="1"/>
          </p:cNvSpPr>
          <p:nvPr/>
        </p:nvSpPr>
        <p:spPr bwMode="auto">
          <a:xfrm>
            <a:off x="63500" y="-136525"/>
            <a:ext cx="6800850" cy="5857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4" name="Rechthoek 3"/>
          <p:cNvSpPr/>
          <p:nvPr/>
        </p:nvSpPr>
        <p:spPr>
          <a:xfrm>
            <a:off x="1167462" y="2248869"/>
            <a:ext cx="4448339"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67461" y="5224600"/>
            <a:ext cx="3728259"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1167461" y="4767429"/>
            <a:ext cx="3728259"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5111745" y="5286333"/>
            <a:ext cx="2916639" cy="4419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0246"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r="28965"/>
          <a:stretch/>
        </p:blipFill>
        <p:spPr bwMode="auto">
          <a:xfrm>
            <a:off x="1691680" y="174396"/>
            <a:ext cx="5497300" cy="6656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363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95536" y="1628800"/>
            <a:ext cx="8568952" cy="4031873"/>
          </a:xfrm>
          <a:prstGeom prst="rect">
            <a:avLst/>
          </a:prstGeom>
          <a:noFill/>
        </p:spPr>
        <p:txBody>
          <a:bodyPr wrap="square" rtlCol="0">
            <a:spAutoFit/>
          </a:bodyPr>
          <a:lstStyle/>
          <a:p>
            <a:pPr marL="342900" indent="-342900">
              <a:buFont typeface="Arial" panose="020B0604020202020204" pitchFamily="34" charset="0"/>
              <a:buChar char="•"/>
            </a:pPr>
            <a:r>
              <a:rPr lang="nl-NL" sz="3200" dirty="0" smtClean="0"/>
              <a:t>Huidige diagnose en allergie- en bijwerkingenregistratie</a:t>
            </a:r>
          </a:p>
          <a:p>
            <a:pPr marL="342900" indent="-342900">
              <a:buFont typeface="Arial" panose="020B0604020202020204" pitchFamily="34" charset="0"/>
              <a:buChar char="•"/>
            </a:pPr>
            <a:endParaRPr lang="nl-NL" sz="3200" dirty="0"/>
          </a:p>
          <a:p>
            <a:pPr marL="342900" indent="-342900">
              <a:buFont typeface="Arial" panose="020B0604020202020204" pitchFamily="34" charset="0"/>
              <a:buChar char="•"/>
            </a:pPr>
            <a:r>
              <a:rPr lang="nl-NL" sz="3200" dirty="0" smtClean="0"/>
              <a:t>Nieuwe allergie registratie door (internist) allergologen (-immunologen)</a:t>
            </a:r>
          </a:p>
          <a:p>
            <a:pPr marL="342900" indent="-342900">
              <a:buFont typeface="Arial" panose="020B0604020202020204" pitchFamily="34" charset="0"/>
              <a:buChar char="•"/>
            </a:pPr>
            <a:endParaRPr lang="nl-NL" sz="3200" dirty="0"/>
          </a:p>
          <a:p>
            <a:pPr marL="342900" indent="-342900">
              <a:buFont typeface="Arial" panose="020B0604020202020204" pitchFamily="34" charset="0"/>
              <a:buChar char="•"/>
            </a:pPr>
            <a:r>
              <a:rPr lang="nl-NL" sz="3200" dirty="0" smtClean="0"/>
              <a:t>Nieuwe allergie en bijwerkingenregistratie door niet-allergologen</a:t>
            </a:r>
            <a:endParaRPr lang="nl-NL" sz="3200" dirty="0"/>
          </a:p>
        </p:txBody>
      </p:sp>
    </p:spTree>
    <p:extLst>
      <p:ext uri="{BB962C8B-B14F-4D97-AF65-F5344CB8AC3E}">
        <p14:creationId xmlns:p14="http://schemas.microsoft.com/office/powerpoint/2010/main" val="39346341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Allergie </a:t>
            </a:r>
            <a:r>
              <a:rPr lang="nl-NL" dirty="0"/>
              <a:t>en </a:t>
            </a:r>
            <a:r>
              <a:rPr lang="nl-NL" dirty="0" smtClean="0"/>
              <a:t>bijwerkingenregistratie</a:t>
            </a:r>
            <a:endParaRPr lang="nl-NL"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437" y="1412776"/>
            <a:ext cx="7531125" cy="4953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ep 4"/>
          <p:cNvGrpSpPr/>
          <p:nvPr/>
        </p:nvGrpSpPr>
        <p:grpSpPr>
          <a:xfrm>
            <a:off x="4283968" y="2060848"/>
            <a:ext cx="3096344" cy="3672408"/>
            <a:chOff x="4283968" y="2060848"/>
            <a:chExt cx="3096344" cy="3672408"/>
          </a:xfrm>
        </p:grpSpPr>
        <p:sp>
          <p:nvSpPr>
            <p:cNvPr id="3" name="Rechthoek 2"/>
            <p:cNvSpPr/>
            <p:nvPr/>
          </p:nvSpPr>
          <p:spPr>
            <a:xfrm>
              <a:off x="4283968" y="2060848"/>
              <a:ext cx="3096344"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Rechthoek 3"/>
            <p:cNvSpPr/>
            <p:nvPr/>
          </p:nvSpPr>
          <p:spPr>
            <a:xfrm>
              <a:off x="4572000" y="5373216"/>
              <a:ext cx="2376265"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Tree>
    <p:extLst>
      <p:ext uri="{BB962C8B-B14F-4D97-AF65-F5344CB8AC3E}">
        <p14:creationId xmlns:p14="http://schemas.microsoft.com/office/powerpoint/2010/main" val="131001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Gebruikersgroep allergie registratie</a:t>
            </a:r>
          </a:p>
        </p:txBody>
      </p:sp>
      <p:sp>
        <p:nvSpPr>
          <p:cNvPr id="3" name="Tekstvak 2"/>
          <p:cNvSpPr txBox="1"/>
          <p:nvPr/>
        </p:nvSpPr>
        <p:spPr>
          <a:xfrm>
            <a:off x="2601556" y="1654942"/>
            <a:ext cx="3940887" cy="4093428"/>
          </a:xfrm>
          <a:prstGeom prst="rect">
            <a:avLst/>
          </a:prstGeom>
          <a:noFill/>
        </p:spPr>
        <p:txBody>
          <a:bodyPr wrap="none" rtlCol="0">
            <a:spAutoFit/>
          </a:bodyPr>
          <a:lstStyle/>
          <a:p>
            <a:r>
              <a:rPr lang="nl-NL" sz="2000" b="1" dirty="0"/>
              <a:t>Gebruikersgroep allergie registratie</a:t>
            </a:r>
          </a:p>
          <a:p>
            <a:pPr marL="285750" indent="-285750">
              <a:buFont typeface="Arial" panose="020B0604020202020204" pitchFamily="34" charset="0"/>
              <a:buChar char="•"/>
            </a:pPr>
            <a:endParaRPr lang="nl-NL" sz="2000" dirty="0" smtClean="0"/>
          </a:p>
          <a:p>
            <a:pPr marL="285750" indent="-285750">
              <a:buFont typeface="Arial" panose="020B0604020202020204" pitchFamily="34" charset="0"/>
              <a:buChar char="•"/>
            </a:pPr>
            <a:r>
              <a:rPr lang="nl-NL" sz="2000" dirty="0" smtClean="0"/>
              <a:t>Allergologen</a:t>
            </a:r>
            <a:endParaRPr lang="nl-NL" sz="2000" dirty="0"/>
          </a:p>
          <a:p>
            <a:pPr marL="285750" indent="-285750">
              <a:buFont typeface="Arial" panose="020B0604020202020204" pitchFamily="34" charset="0"/>
              <a:buChar char="•"/>
            </a:pPr>
            <a:r>
              <a:rPr lang="nl-NL" sz="2000" dirty="0"/>
              <a:t>Dermatologen</a:t>
            </a:r>
          </a:p>
          <a:p>
            <a:pPr marL="285750" indent="-285750">
              <a:buFont typeface="Arial" panose="020B0604020202020204" pitchFamily="34" charset="0"/>
              <a:buChar char="•"/>
            </a:pPr>
            <a:r>
              <a:rPr lang="nl-NL" sz="2000" dirty="0"/>
              <a:t>Kinderarts allergologen</a:t>
            </a:r>
          </a:p>
          <a:p>
            <a:pPr marL="285750" indent="-285750">
              <a:buFont typeface="Arial" panose="020B0604020202020204" pitchFamily="34" charset="0"/>
              <a:buChar char="•"/>
            </a:pPr>
            <a:r>
              <a:rPr lang="nl-NL" sz="2000" dirty="0"/>
              <a:t>Apothekers</a:t>
            </a:r>
          </a:p>
          <a:p>
            <a:pPr marL="285750" indent="-285750">
              <a:buFont typeface="Arial" panose="020B0604020202020204" pitchFamily="34" charset="0"/>
              <a:buChar char="•"/>
            </a:pPr>
            <a:r>
              <a:rPr lang="nl-NL" sz="2000" dirty="0"/>
              <a:t>Infectiologen</a:t>
            </a:r>
          </a:p>
          <a:p>
            <a:pPr marL="285750" indent="-285750">
              <a:buFont typeface="Arial" panose="020B0604020202020204" pitchFamily="34" charset="0"/>
              <a:buChar char="•"/>
            </a:pPr>
            <a:r>
              <a:rPr lang="nl-NL" sz="2000" dirty="0"/>
              <a:t>Intensivist</a:t>
            </a:r>
          </a:p>
          <a:p>
            <a:pPr marL="285750" indent="-285750">
              <a:buFont typeface="Arial" panose="020B0604020202020204" pitchFamily="34" charset="0"/>
              <a:buChar char="•"/>
            </a:pPr>
            <a:r>
              <a:rPr lang="nl-NL" sz="2000" dirty="0"/>
              <a:t>Gynaecoloog</a:t>
            </a:r>
          </a:p>
          <a:p>
            <a:pPr marL="285750" indent="-285750">
              <a:buFont typeface="Arial" panose="020B0604020202020204" pitchFamily="34" charset="0"/>
              <a:buChar char="•"/>
            </a:pPr>
            <a:r>
              <a:rPr lang="nl-NL" sz="2000" dirty="0"/>
              <a:t>Medewerkers van </a:t>
            </a:r>
            <a:r>
              <a:rPr lang="nl-NL" sz="2000" dirty="0" err="1"/>
              <a:t>Lareb</a:t>
            </a:r>
            <a:endParaRPr lang="nl-NL" sz="2000" dirty="0"/>
          </a:p>
          <a:p>
            <a:pPr marL="285750" indent="-285750">
              <a:buFont typeface="Arial" panose="020B0604020202020204" pitchFamily="34" charset="0"/>
              <a:buChar char="•"/>
            </a:pPr>
            <a:r>
              <a:rPr lang="nl-NL" sz="2000" dirty="0" err="1"/>
              <a:t>AIO’s</a:t>
            </a:r>
            <a:endParaRPr lang="nl-NL" sz="2000" dirty="0"/>
          </a:p>
          <a:p>
            <a:pPr marL="285750" indent="-285750">
              <a:buFont typeface="Arial" panose="020B0604020202020204" pitchFamily="34" charset="0"/>
              <a:buChar char="•"/>
            </a:pPr>
            <a:r>
              <a:rPr lang="nl-NL" sz="2000" dirty="0" err="1" smtClean="0"/>
              <a:t>CMIO’s</a:t>
            </a:r>
            <a:endParaRPr lang="nl-NL" sz="2000" dirty="0"/>
          </a:p>
          <a:p>
            <a:pPr marL="285750" indent="-285750">
              <a:buFont typeface="Arial" panose="020B0604020202020204" pitchFamily="34" charset="0"/>
              <a:buChar char="•"/>
            </a:pPr>
            <a:r>
              <a:rPr lang="nl-NL" sz="2000" dirty="0" err="1"/>
              <a:t>ICTers</a:t>
            </a:r>
            <a:r>
              <a:rPr lang="nl-NL" sz="2000" dirty="0"/>
              <a:t> / Chipsoft </a:t>
            </a:r>
            <a:endParaRPr lang="nl-NL" b="1" dirty="0"/>
          </a:p>
        </p:txBody>
      </p:sp>
    </p:spTree>
    <p:extLst>
      <p:ext uri="{BB962C8B-B14F-4D97-AF65-F5344CB8AC3E}">
        <p14:creationId xmlns:p14="http://schemas.microsoft.com/office/powerpoint/2010/main" val="8481538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Fase 1,2 en 3</a:t>
            </a:r>
            <a:endParaRPr lang="nl-NL" dirty="0"/>
          </a:p>
        </p:txBody>
      </p:sp>
      <p:sp>
        <p:nvSpPr>
          <p:cNvPr id="3" name="Tekstvak 2"/>
          <p:cNvSpPr txBox="1"/>
          <p:nvPr/>
        </p:nvSpPr>
        <p:spPr>
          <a:xfrm>
            <a:off x="359532" y="1916832"/>
            <a:ext cx="8424936" cy="3785652"/>
          </a:xfrm>
          <a:prstGeom prst="rect">
            <a:avLst/>
          </a:prstGeom>
          <a:noFill/>
        </p:spPr>
        <p:txBody>
          <a:bodyPr wrap="square" rtlCol="0">
            <a:spAutoFit/>
          </a:bodyPr>
          <a:lstStyle/>
          <a:p>
            <a:pPr marL="285750" indent="-285750">
              <a:buFont typeface="Arial" panose="020B0604020202020204" pitchFamily="34" charset="0"/>
              <a:buChar char="•"/>
            </a:pPr>
            <a:r>
              <a:rPr lang="nl-NL" sz="2400" dirty="0" smtClean="0"/>
              <a:t>Fase 1: </a:t>
            </a:r>
            <a:r>
              <a:rPr lang="nl-NL" sz="2400" u="sng" dirty="0" smtClean="0"/>
              <a:t>vastleggen informatie</a:t>
            </a:r>
            <a:r>
              <a:rPr lang="nl-NL" sz="2400" dirty="0" smtClean="0"/>
              <a:t> betreffende mogelijke allergie of bijwerking en ernst reactie (vragenlijst)</a:t>
            </a:r>
          </a:p>
          <a:p>
            <a:pPr marL="285750" indent="-285750">
              <a:buFont typeface="Arial" panose="020B0604020202020204" pitchFamily="34" charset="0"/>
              <a:buChar char="•"/>
            </a:pPr>
            <a:endParaRPr lang="nl-NL" sz="2400" dirty="0"/>
          </a:p>
          <a:p>
            <a:pPr marL="285750" indent="-285750">
              <a:buFont typeface="Arial" panose="020B0604020202020204" pitchFamily="34" charset="0"/>
              <a:buChar char="•"/>
            </a:pPr>
            <a:r>
              <a:rPr lang="nl-NL" sz="2400" dirty="0" smtClean="0"/>
              <a:t>Fase 2: automatisch </a:t>
            </a:r>
            <a:r>
              <a:rPr lang="nl-NL" sz="2400" u="sng" dirty="0" smtClean="0"/>
              <a:t>genereren conclusie </a:t>
            </a:r>
            <a:r>
              <a:rPr lang="nl-NL" sz="2400" dirty="0" smtClean="0"/>
              <a:t>(div. type allergie, intolerantie, farm bijwerking, en </a:t>
            </a:r>
            <a:r>
              <a:rPr lang="nl-NL" sz="2400" u="sng" dirty="0" smtClean="0"/>
              <a:t>bepalen ernst reactie </a:t>
            </a:r>
            <a:r>
              <a:rPr lang="nl-NL" sz="2400" dirty="0" smtClean="0"/>
              <a:t>(mild/matig, ernstig) </a:t>
            </a:r>
            <a:r>
              <a:rPr lang="nl-NL" sz="2400" dirty="0" err="1" smtClean="0"/>
              <a:t>o.b.v</a:t>
            </a:r>
            <a:r>
              <a:rPr lang="nl-NL" sz="2400" dirty="0" smtClean="0"/>
              <a:t> ingevoerde informatie</a:t>
            </a:r>
          </a:p>
          <a:p>
            <a:pPr marL="285750" indent="-285750">
              <a:buFont typeface="Arial" panose="020B0604020202020204" pitchFamily="34" charset="0"/>
              <a:buChar char="•"/>
            </a:pPr>
            <a:endParaRPr lang="nl-NL" sz="2400" dirty="0"/>
          </a:p>
          <a:p>
            <a:pPr marL="285750" indent="-285750">
              <a:buFont typeface="Arial" panose="020B0604020202020204" pitchFamily="34" charset="0"/>
              <a:buChar char="•"/>
            </a:pPr>
            <a:r>
              <a:rPr lang="nl-NL" sz="2400" dirty="0" smtClean="0"/>
              <a:t>Fase 3: automatisch </a:t>
            </a:r>
            <a:r>
              <a:rPr lang="nl-NL" sz="2400" u="sng" dirty="0" smtClean="0"/>
              <a:t>genereren beleid </a:t>
            </a:r>
            <a:r>
              <a:rPr lang="nl-NL" sz="2400" dirty="0" err="1" smtClean="0"/>
              <a:t>obv</a:t>
            </a:r>
            <a:r>
              <a:rPr lang="nl-NL" sz="2400" dirty="0" smtClean="0"/>
              <a:t> type overgevoeligheid o.b.v. conclusie, ernst reactie en betreffende medicijn</a:t>
            </a:r>
            <a:endParaRPr lang="nl-NL" sz="2400" dirty="0"/>
          </a:p>
        </p:txBody>
      </p:sp>
    </p:spTree>
    <p:extLst>
      <p:ext uri="{BB962C8B-B14F-4D97-AF65-F5344CB8AC3E}">
        <p14:creationId xmlns:p14="http://schemas.microsoft.com/office/powerpoint/2010/main" val="218384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Welke verboden stoffen registreren</a:t>
            </a:r>
          </a:p>
        </p:txBody>
      </p:sp>
      <p:sp>
        <p:nvSpPr>
          <p:cNvPr id="4" name="Tekstvak 3"/>
          <p:cNvSpPr txBox="1"/>
          <p:nvPr/>
        </p:nvSpPr>
        <p:spPr>
          <a:xfrm>
            <a:off x="591570" y="1471910"/>
            <a:ext cx="8002474" cy="4708981"/>
          </a:xfrm>
          <a:prstGeom prst="rect">
            <a:avLst/>
          </a:prstGeom>
          <a:noFill/>
        </p:spPr>
        <p:txBody>
          <a:bodyPr wrap="square" rtlCol="0">
            <a:spAutoFit/>
          </a:bodyPr>
          <a:lstStyle/>
          <a:p>
            <a:r>
              <a:rPr lang="nl-NL" sz="2000" dirty="0">
                <a:latin typeface="Calibri"/>
              </a:rPr>
              <a:t>Eé</a:t>
            </a:r>
            <a:r>
              <a:rPr lang="nl-NL" sz="2000" dirty="0"/>
              <a:t>n lijst met te vermijden stoffen</a:t>
            </a:r>
          </a:p>
          <a:p>
            <a:endParaRPr lang="nl-NL" sz="2000" dirty="0"/>
          </a:p>
          <a:p>
            <a:r>
              <a:rPr lang="nl-NL" sz="2000" dirty="0"/>
              <a:t>Stoffen die een gezondheidsrisico vormen bij blootstelling</a:t>
            </a:r>
          </a:p>
          <a:p>
            <a:r>
              <a:rPr lang="nl-NL" sz="2000" dirty="0"/>
              <a:t>En die voorgeschreven of toegepast kunnen worden door een  gezondheidsmedewerker in een poliklinisch of klinische setting</a:t>
            </a:r>
          </a:p>
          <a:p>
            <a:endParaRPr lang="nl-NL" sz="2000" dirty="0"/>
          </a:p>
          <a:p>
            <a:r>
              <a:rPr lang="nl-NL" sz="2000" dirty="0"/>
              <a:t>Hieronder vallen</a:t>
            </a:r>
          </a:p>
          <a:p>
            <a:pPr marL="285750" indent="-285750">
              <a:buFont typeface="Arial" panose="020B0604020202020204" pitchFamily="34" charset="0"/>
              <a:buChar char="•"/>
            </a:pPr>
            <a:r>
              <a:rPr lang="nl-NL" sz="2000" dirty="0"/>
              <a:t>Geneesmiddelen</a:t>
            </a:r>
          </a:p>
          <a:p>
            <a:pPr marL="285750" indent="-285750">
              <a:buFont typeface="Arial" panose="020B0604020202020204" pitchFamily="34" charset="0"/>
              <a:buChar char="•"/>
            </a:pPr>
            <a:r>
              <a:rPr lang="nl-NL" sz="2000" dirty="0"/>
              <a:t>Voedingsmiddelen</a:t>
            </a:r>
          </a:p>
          <a:p>
            <a:pPr marL="285750" indent="-285750">
              <a:buFont typeface="Arial" panose="020B0604020202020204" pitchFamily="34" charset="0"/>
              <a:buChar char="•"/>
            </a:pPr>
            <a:r>
              <a:rPr lang="nl-NL" sz="2000" dirty="0"/>
              <a:t>Contact allergenen</a:t>
            </a:r>
          </a:p>
          <a:p>
            <a:pPr marL="285750" indent="-285750">
              <a:buFont typeface="Arial" panose="020B0604020202020204" pitchFamily="34" charset="0"/>
              <a:buChar char="•"/>
            </a:pPr>
            <a:r>
              <a:rPr lang="nl-NL" sz="2000" dirty="0"/>
              <a:t>Overig (bv latex, desinfectantia, pleisters)</a:t>
            </a:r>
          </a:p>
          <a:p>
            <a:pPr marL="285750" indent="-285750">
              <a:buFont typeface="Arial" panose="020B0604020202020204" pitchFamily="34" charset="0"/>
              <a:buChar char="•"/>
            </a:pPr>
            <a:endParaRPr lang="nl-NL" sz="2000" dirty="0"/>
          </a:p>
          <a:p>
            <a:r>
              <a:rPr lang="nl-NL" sz="2000" dirty="0"/>
              <a:t>Hieronder vallen </a:t>
            </a:r>
            <a:r>
              <a:rPr lang="nl-NL" sz="2000" u="sng" dirty="0"/>
              <a:t>niet</a:t>
            </a:r>
          </a:p>
          <a:p>
            <a:pPr marL="285750" indent="-285750">
              <a:buFont typeface="Arial" panose="020B0604020202020204" pitchFamily="34" charset="0"/>
              <a:buChar char="•"/>
            </a:pPr>
            <a:r>
              <a:rPr lang="nl-NL" sz="2000" dirty="0"/>
              <a:t>Inhalatie allergenen</a:t>
            </a:r>
          </a:p>
          <a:p>
            <a:pPr marL="285750" indent="-285750">
              <a:buFont typeface="Arial" panose="020B0604020202020204" pitchFamily="34" charset="0"/>
              <a:buChar char="•"/>
            </a:pPr>
            <a:r>
              <a:rPr lang="nl-NL" sz="2000" dirty="0"/>
              <a:t>Insectengif allergenen</a:t>
            </a:r>
          </a:p>
        </p:txBody>
      </p:sp>
      <p:sp>
        <p:nvSpPr>
          <p:cNvPr id="5" name="Rechthoek 4"/>
          <p:cNvSpPr/>
          <p:nvPr/>
        </p:nvSpPr>
        <p:spPr>
          <a:xfrm>
            <a:off x="899592" y="3645024"/>
            <a:ext cx="2016224"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116829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Geneesmiddel</a:t>
            </a:r>
          </a:p>
        </p:txBody>
      </p:sp>
      <p:sp>
        <p:nvSpPr>
          <p:cNvPr id="3" name="Rechthoek 2"/>
          <p:cNvSpPr/>
          <p:nvPr/>
        </p:nvSpPr>
        <p:spPr>
          <a:xfrm>
            <a:off x="323528" y="2060848"/>
            <a:ext cx="8280920" cy="3416320"/>
          </a:xfrm>
          <a:prstGeom prst="rect">
            <a:avLst/>
          </a:prstGeom>
        </p:spPr>
        <p:txBody>
          <a:bodyPr wrap="square">
            <a:spAutoFit/>
          </a:bodyPr>
          <a:lstStyle/>
          <a:p>
            <a:pPr lvl="0"/>
            <a:r>
              <a:rPr lang="nl-NL" sz="2400" b="1" dirty="0"/>
              <a:t>Geneesmiddel</a:t>
            </a:r>
          </a:p>
          <a:p>
            <a:pPr lvl="0"/>
            <a:endParaRPr lang="nl-NL" sz="2400" dirty="0"/>
          </a:p>
          <a:p>
            <a:pPr marL="285750" lvl="0" indent="-285750">
              <a:buFont typeface="Arial" panose="020B0604020202020204" pitchFamily="34" charset="0"/>
              <a:buChar char="•"/>
            </a:pPr>
            <a:r>
              <a:rPr lang="nl-NL" sz="2400" dirty="0"/>
              <a:t>Registratie van de stofnaam (generieke </a:t>
            </a:r>
            <a:r>
              <a:rPr lang="nl-NL" sz="2400" dirty="0" smtClean="0"/>
              <a:t>naam b.v. ibuprofen)</a:t>
            </a:r>
            <a:endParaRPr lang="nl-NL" sz="2400" dirty="0"/>
          </a:p>
          <a:p>
            <a:pPr marL="285750" lvl="0" indent="-285750">
              <a:buFont typeface="Arial" panose="020B0604020202020204" pitchFamily="34" charset="0"/>
              <a:buChar char="•"/>
            </a:pPr>
            <a:r>
              <a:rPr lang="nl-NL" sz="2400" dirty="0"/>
              <a:t>Registratie van een specifiek </a:t>
            </a:r>
            <a:r>
              <a:rPr lang="nl-NL" sz="2400" dirty="0" smtClean="0"/>
              <a:t>merkgeneesmiddel (b.v. </a:t>
            </a:r>
            <a:r>
              <a:rPr lang="nl-NL" sz="2400" dirty="0" err="1" smtClean="0"/>
              <a:t>brufen</a:t>
            </a:r>
            <a:r>
              <a:rPr lang="nl-NL" sz="2400" dirty="0" smtClean="0"/>
              <a:t>)</a:t>
            </a:r>
            <a:endParaRPr lang="nl-NL" sz="2400" dirty="0"/>
          </a:p>
          <a:p>
            <a:pPr marL="285750" lvl="0" indent="-285750">
              <a:buFont typeface="Arial" panose="020B0604020202020204" pitchFamily="34" charset="0"/>
              <a:buChar char="•"/>
            </a:pPr>
            <a:r>
              <a:rPr lang="nl-NL" sz="2400" dirty="0"/>
              <a:t>Registratie van </a:t>
            </a:r>
            <a:r>
              <a:rPr lang="nl-NL" sz="2400" dirty="0" smtClean="0"/>
              <a:t>hulpstoffen (b.v. polysorbaat 80, CMC)</a:t>
            </a:r>
            <a:endParaRPr lang="nl-NL" sz="2400" dirty="0"/>
          </a:p>
          <a:p>
            <a:pPr marL="285750" lvl="0" indent="-285750">
              <a:buFont typeface="Arial" panose="020B0604020202020204" pitchFamily="34" charset="0"/>
              <a:buChar char="•"/>
            </a:pPr>
            <a:r>
              <a:rPr lang="nl-NL" sz="2400" dirty="0"/>
              <a:t>Registratie van een </a:t>
            </a:r>
            <a:r>
              <a:rPr lang="nl-NL" sz="2400" dirty="0" smtClean="0"/>
              <a:t>(sub)klasse (b.v. NSAID, penicillines</a:t>
            </a:r>
            <a:endParaRPr lang="nl-NL" sz="2400" dirty="0"/>
          </a:p>
          <a:p>
            <a:pPr marL="285750" lvl="0" indent="-285750">
              <a:buFont typeface="Arial" panose="020B0604020202020204" pitchFamily="34" charset="0"/>
              <a:buChar char="•"/>
            </a:pPr>
            <a:r>
              <a:rPr lang="nl-NL" sz="2400" dirty="0"/>
              <a:t>Registratie van een uitzondering indien binnen een verboden klasse, een bepaald geneesmiddel wel getolereerd </a:t>
            </a:r>
            <a:r>
              <a:rPr lang="nl-NL" sz="2400" dirty="0" smtClean="0"/>
              <a:t>wordt. (b.v. </a:t>
            </a:r>
            <a:r>
              <a:rPr lang="nl-NL" sz="2400" dirty="0" err="1" smtClean="0"/>
              <a:t>betalactam</a:t>
            </a:r>
            <a:r>
              <a:rPr lang="nl-NL" sz="2400" dirty="0" smtClean="0"/>
              <a:t>, amoxicilline toegestaan) </a:t>
            </a:r>
            <a:endParaRPr lang="nl-NL" sz="2400" dirty="0"/>
          </a:p>
        </p:txBody>
      </p:sp>
    </p:spTree>
    <p:extLst>
      <p:ext uri="{BB962C8B-B14F-4D97-AF65-F5344CB8AC3E}">
        <p14:creationId xmlns:p14="http://schemas.microsoft.com/office/powerpoint/2010/main" val="24249174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Vragenlijst</a:t>
            </a:r>
            <a:endParaRPr lang="nl-NL" dirty="0"/>
          </a:p>
        </p:txBody>
      </p:sp>
      <p:sp>
        <p:nvSpPr>
          <p:cNvPr id="3" name="Tekstvak 2"/>
          <p:cNvSpPr txBox="1"/>
          <p:nvPr/>
        </p:nvSpPr>
        <p:spPr>
          <a:xfrm>
            <a:off x="323528" y="1340768"/>
            <a:ext cx="8352928" cy="4893647"/>
          </a:xfrm>
          <a:prstGeom prst="rect">
            <a:avLst/>
          </a:prstGeom>
          <a:noFill/>
        </p:spPr>
        <p:txBody>
          <a:bodyPr wrap="square" rtlCol="0">
            <a:spAutoFit/>
          </a:bodyPr>
          <a:lstStyle/>
          <a:p>
            <a:r>
              <a:rPr lang="nl-NL" sz="2400" u="sng" dirty="0" smtClean="0"/>
              <a:t>Eisen</a:t>
            </a:r>
          </a:p>
          <a:p>
            <a:endParaRPr lang="nl-NL" sz="2400" dirty="0" smtClean="0"/>
          </a:p>
          <a:p>
            <a:pPr marL="285750" indent="-285750">
              <a:buFont typeface="Arial" panose="020B0604020202020204" pitchFamily="34" charset="0"/>
              <a:buChar char="•"/>
            </a:pPr>
            <a:r>
              <a:rPr lang="nl-NL" sz="2400" dirty="0" smtClean="0"/>
              <a:t>Mag alleen items bevatten waar die bepalend zijn voor conclusie of ernst reactie</a:t>
            </a:r>
          </a:p>
          <a:p>
            <a:pPr marL="285750" indent="-285750">
              <a:buFont typeface="Arial" panose="020B0604020202020204" pitchFamily="34" charset="0"/>
              <a:buChar char="•"/>
            </a:pPr>
            <a:r>
              <a:rPr lang="nl-NL" sz="2400" dirty="0" smtClean="0"/>
              <a:t>Moet door patiënt in te vullen </a:t>
            </a:r>
            <a:r>
              <a:rPr lang="nl-NL" sz="2400" dirty="0" err="1" smtClean="0"/>
              <a:t>zjin</a:t>
            </a:r>
            <a:r>
              <a:rPr lang="nl-NL" sz="2400" dirty="0" smtClean="0"/>
              <a:t>, </a:t>
            </a:r>
            <a:r>
              <a:rPr lang="nl-NL" sz="2400" dirty="0" err="1" smtClean="0"/>
              <a:t>evt</a:t>
            </a:r>
            <a:r>
              <a:rPr lang="nl-NL" sz="2400" dirty="0" smtClean="0"/>
              <a:t> met lichte hulp</a:t>
            </a:r>
          </a:p>
          <a:p>
            <a:pPr marL="285750" indent="-285750">
              <a:buFont typeface="Arial" panose="020B0604020202020204" pitchFamily="34" charset="0"/>
              <a:buChar char="•"/>
            </a:pPr>
            <a:r>
              <a:rPr lang="nl-NL" sz="2400" dirty="0" smtClean="0"/>
              <a:t>Moet door patiënt thuis in te vullen zijn voor bezoek ziekenhuis (</a:t>
            </a:r>
            <a:r>
              <a:rPr lang="nl-NL" sz="2400" dirty="0" err="1" smtClean="0"/>
              <a:t>patiëntenportaal</a:t>
            </a:r>
            <a:r>
              <a:rPr lang="nl-NL" sz="2400" dirty="0" smtClean="0"/>
              <a:t>)</a:t>
            </a:r>
          </a:p>
          <a:p>
            <a:pPr marL="285750" indent="-285750">
              <a:buFont typeface="Arial" panose="020B0604020202020204" pitchFamily="34" charset="0"/>
              <a:buChar char="•"/>
            </a:pPr>
            <a:r>
              <a:rPr lang="nl-NL" sz="2400" dirty="0" smtClean="0"/>
              <a:t>Moet als verwijsbrief kunnen dienen bij verwijzing allergie expert</a:t>
            </a:r>
          </a:p>
          <a:p>
            <a:pPr marL="285750" indent="-285750">
              <a:buFont typeface="Arial" panose="020B0604020202020204" pitchFamily="34" charset="0"/>
              <a:buChar char="•"/>
            </a:pPr>
            <a:r>
              <a:rPr lang="nl-NL" sz="2400" dirty="0" smtClean="0"/>
              <a:t>Gegevens moeten anoniem gestuurd kunnen worden naar LAREB</a:t>
            </a:r>
          </a:p>
          <a:p>
            <a:pPr marL="285750" indent="-285750">
              <a:buFont typeface="Arial" panose="020B0604020202020204" pitchFamily="34" charset="0"/>
              <a:buChar char="•"/>
            </a:pPr>
            <a:r>
              <a:rPr lang="nl-NL" sz="2400" dirty="0" smtClean="0"/>
              <a:t>Is niet verplicht: zorgverlener moet mogelijkheid behouden alleen geneesmiddelen in te voeren</a:t>
            </a:r>
            <a:endParaRPr lang="nl-NL" dirty="0"/>
          </a:p>
        </p:txBody>
      </p:sp>
    </p:spTree>
    <p:extLst>
      <p:ext uri="{BB962C8B-B14F-4D97-AF65-F5344CB8AC3E}">
        <p14:creationId xmlns:p14="http://schemas.microsoft.com/office/powerpoint/2010/main" val="4749169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Vragenlijst items</a:t>
            </a:r>
            <a:endParaRPr lang="nl-NL" dirty="0"/>
          </a:p>
        </p:txBody>
      </p:sp>
      <p:sp>
        <p:nvSpPr>
          <p:cNvPr id="3" name="Tekstvak 2"/>
          <p:cNvSpPr txBox="1"/>
          <p:nvPr/>
        </p:nvSpPr>
        <p:spPr>
          <a:xfrm>
            <a:off x="251520" y="1484784"/>
            <a:ext cx="8712968" cy="4893647"/>
          </a:xfrm>
          <a:prstGeom prst="rect">
            <a:avLst/>
          </a:prstGeom>
          <a:noFill/>
        </p:spPr>
        <p:txBody>
          <a:bodyPr wrap="square" rtlCol="0">
            <a:spAutoFit/>
          </a:bodyPr>
          <a:lstStyle/>
          <a:p>
            <a:pPr marL="285750" indent="-285750">
              <a:buFont typeface="Arial" panose="020B0604020202020204" pitchFamily="34" charset="0"/>
              <a:buChar char="•"/>
            </a:pPr>
            <a:r>
              <a:rPr lang="nl-NL" sz="2400" dirty="0" smtClean="0"/>
              <a:t>Waarna gereageerd (meerdere medicijnen)</a:t>
            </a:r>
          </a:p>
          <a:p>
            <a:pPr marL="285750" indent="-285750">
              <a:buFont typeface="Arial" panose="020B0604020202020204" pitchFamily="34" charset="0"/>
              <a:buChar char="•"/>
            </a:pPr>
            <a:r>
              <a:rPr lang="nl-NL" sz="2400" dirty="0" smtClean="0"/>
              <a:t>Wanneer gereageerd (dynamische datuminvoer)</a:t>
            </a:r>
          </a:p>
          <a:p>
            <a:pPr marL="285750" indent="-285750">
              <a:buFont typeface="Arial" panose="020B0604020202020204" pitchFamily="34" charset="0"/>
              <a:buChar char="•"/>
            </a:pPr>
            <a:r>
              <a:rPr lang="nl-NL" sz="2400" dirty="0" smtClean="0"/>
              <a:t>Waarvoor voorgeschreven (infectie, preoperatief, overige aandoening….)</a:t>
            </a:r>
          </a:p>
          <a:p>
            <a:pPr marL="285750" indent="-285750">
              <a:buFont typeface="Arial" panose="020B0604020202020204" pitchFamily="34" charset="0"/>
              <a:buChar char="•"/>
            </a:pPr>
            <a:r>
              <a:rPr lang="nl-NL" sz="2400" dirty="0" smtClean="0"/>
              <a:t>Symptomen tijdens reactie (</a:t>
            </a:r>
            <a:r>
              <a:rPr lang="nl-NL" sz="2400" dirty="0" err="1" smtClean="0"/>
              <a:t>Medra</a:t>
            </a:r>
            <a:r>
              <a:rPr lang="nl-NL" sz="2400" dirty="0" smtClean="0"/>
              <a:t> database)</a:t>
            </a:r>
          </a:p>
          <a:p>
            <a:pPr marL="285750" indent="-285750">
              <a:buFont typeface="Arial" panose="020B0604020202020204" pitchFamily="34" charset="0"/>
              <a:buChar char="•"/>
            </a:pPr>
            <a:r>
              <a:rPr lang="nl-NL" sz="2400" dirty="0" err="1" smtClean="0"/>
              <a:t>Igv</a:t>
            </a:r>
            <a:r>
              <a:rPr lang="nl-NL" sz="2400" dirty="0" smtClean="0"/>
              <a:t> huidreactie uitgebreidheid en kenmerken</a:t>
            </a:r>
          </a:p>
          <a:p>
            <a:pPr marL="285750" indent="-285750">
              <a:buFont typeface="Arial" panose="020B0604020202020204" pitchFamily="34" charset="0"/>
              <a:buChar char="•"/>
            </a:pPr>
            <a:r>
              <a:rPr lang="nl-NL" sz="2400" dirty="0" smtClean="0"/>
              <a:t>Hoe snel traden symptomen op na blootstelling</a:t>
            </a:r>
          </a:p>
          <a:p>
            <a:pPr marL="285750" indent="-285750">
              <a:buFont typeface="Arial" panose="020B0604020202020204" pitchFamily="34" charset="0"/>
              <a:buChar char="•"/>
            </a:pPr>
            <a:r>
              <a:rPr lang="nl-NL" sz="2400" dirty="0" smtClean="0"/>
              <a:t>Duur reactie</a:t>
            </a:r>
          </a:p>
          <a:p>
            <a:pPr marL="285750" indent="-285750">
              <a:buFont typeface="Arial" panose="020B0604020202020204" pitchFamily="34" charset="0"/>
              <a:buChar char="•"/>
            </a:pPr>
            <a:r>
              <a:rPr lang="nl-NL" sz="2400" dirty="0" smtClean="0"/>
              <a:t>Uitkomst reactie (herstel, blijvende schade)</a:t>
            </a:r>
          </a:p>
          <a:p>
            <a:pPr marL="285750" indent="-285750">
              <a:buFont typeface="Arial" panose="020B0604020202020204" pitchFamily="34" charset="0"/>
              <a:buChar char="•"/>
            </a:pPr>
            <a:r>
              <a:rPr lang="nl-NL" sz="2400" dirty="0" smtClean="0"/>
              <a:t>Acties ondernomen (stoppen medicatie, opname, adrenaline </a:t>
            </a:r>
            <a:r>
              <a:rPr lang="nl-NL" sz="2400" dirty="0" err="1" smtClean="0"/>
              <a:t>etc</a:t>
            </a:r>
            <a:r>
              <a:rPr lang="nl-NL" sz="2400" dirty="0" smtClean="0"/>
              <a:t>)</a:t>
            </a:r>
          </a:p>
          <a:p>
            <a:pPr marL="285750" indent="-285750">
              <a:buFont typeface="Arial" panose="020B0604020202020204" pitchFamily="34" charset="0"/>
              <a:buChar char="•"/>
            </a:pPr>
            <a:endParaRPr lang="nl-NL" sz="2400" dirty="0"/>
          </a:p>
          <a:p>
            <a:pPr marL="285750" indent="-285750">
              <a:buFont typeface="Arial" panose="020B0604020202020204" pitchFamily="34" charset="0"/>
              <a:buChar char="•"/>
            </a:pPr>
            <a:r>
              <a:rPr lang="nl-NL" sz="2400" dirty="0"/>
              <a:t>Vrije tekst beschrijving reactie</a:t>
            </a:r>
          </a:p>
          <a:p>
            <a:pPr marL="285750" indent="-285750">
              <a:buFont typeface="Arial" panose="020B0604020202020204" pitchFamily="34" charset="0"/>
              <a:buChar char="•"/>
            </a:pPr>
            <a:r>
              <a:rPr lang="nl-NL" sz="2400" dirty="0" smtClean="0"/>
              <a:t>Optie om foto te uploaden</a:t>
            </a:r>
            <a:endParaRPr lang="nl-NL" dirty="0"/>
          </a:p>
        </p:txBody>
      </p:sp>
    </p:spTree>
    <p:extLst>
      <p:ext uri="{BB962C8B-B14F-4D97-AF65-F5344CB8AC3E}">
        <p14:creationId xmlns:p14="http://schemas.microsoft.com/office/powerpoint/2010/main" val="34460965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Beoordelingssectie en beleid</a:t>
            </a:r>
            <a:endParaRPr lang="nl-NL" dirty="0"/>
          </a:p>
        </p:txBody>
      </p:sp>
      <p:sp>
        <p:nvSpPr>
          <p:cNvPr id="3" name="Tekstvak 2"/>
          <p:cNvSpPr txBox="1"/>
          <p:nvPr/>
        </p:nvSpPr>
        <p:spPr>
          <a:xfrm>
            <a:off x="1177577" y="2204864"/>
            <a:ext cx="6788846" cy="2092881"/>
          </a:xfrm>
          <a:prstGeom prst="rect">
            <a:avLst/>
          </a:prstGeom>
          <a:noFill/>
        </p:spPr>
        <p:txBody>
          <a:bodyPr wrap="none" rtlCol="0">
            <a:spAutoFit/>
          </a:bodyPr>
          <a:lstStyle/>
          <a:p>
            <a:pPr marL="285750" indent="-285750">
              <a:buFont typeface="Arial" panose="020B0604020202020204" pitchFamily="34" charset="0"/>
              <a:buChar char="•"/>
            </a:pPr>
            <a:r>
              <a:rPr lang="nl-NL" sz="2800" dirty="0" smtClean="0"/>
              <a:t>Conclusie: (mogelijk) type overgevoeligheid</a:t>
            </a:r>
          </a:p>
          <a:p>
            <a:pPr marL="285750" indent="-285750">
              <a:buFont typeface="Arial" panose="020B0604020202020204" pitchFamily="34" charset="0"/>
              <a:buChar char="•"/>
            </a:pPr>
            <a:r>
              <a:rPr lang="nl-NL" sz="2800" dirty="0" smtClean="0"/>
              <a:t>Mate van ernst</a:t>
            </a:r>
          </a:p>
          <a:p>
            <a:pPr marL="285750" indent="-285750">
              <a:buFont typeface="Arial" panose="020B0604020202020204" pitchFamily="34" charset="0"/>
              <a:buChar char="•"/>
            </a:pPr>
            <a:r>
              <a:rPr lang="nl-NL" sz="2800" dirty="0" smtClean="0"/>
              <a:t>Bevestigd of niet-bevestigd</a:t>
            </a:r>
          </a:p>
          <a:p>
            <a:pPr marL="285750" indent="-285750">
              <a:buFont typeface="Arial" panose="020B0604020202020204" pitchFamily="34" charset="0"/>
              <a:buChar char="•"/>
            </a:pPr>
            <a:r>
              <a:rPr lang="nl-NL" sz="2800" dirty="0" smtClean="0"/>
              <a:t>Beleidsadvies</a:t>
            </a:r>
            <a:endParaRPr lang="nl-NL" dirty="0" smtClean="0"/>
          </a:p>
          <a:p>
            <a:endParaRPr lang="nl-NL" dirty="0"/>
          </a:p>
        </p:txBody>
      </p:sp>
    </p:spTree>
    <p:extLst>
      <p:ext uri="{BB962C8B-B14F-4D97-AF65-F5344CB8AC3E}">
        <p14:creationId xmlns:p14="http://schemas.microsoft.com/office/powerpoint/2010/main" val="11634240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Beoordelingsectie</a:t>
            </a:r>
            <a:r>
              <a:rPr lang="nl-NL" dirty="0" smtClean="0"/>
              <a:t>: conclusie</a:t>
            </a:r>
            <a:endParaRPr lang="nl-NL" dirty="0"/>
          </a:p>
        </p:txBody>
      </p:sp>
      <p:sp>
        <p:nvSpPr>
          <p:cNvPr id="3" name="Tekstvak 2"/>
          <p:cNvSpPr txBox="1"/>
          <p:nvPr/>
        </p:nvSpPr>
        <p:spPr>
          <a:xfrm>
            <a:off x="1331640" y="2348880"/>
            <a:ext cx="184731" cy="369332"/>
          </a:xfrm>
          <a:prstGeom prst="rect">
            <a:avLst/>
          </a:prstGeom>
          <a:noFill/>
        </p:spPr>
        <p:txBody>
          <a:bodyPr wrap="none" rtlCol="0">
            <a:spAutoFit/>
          </a:bodyPr>
          <a:lstStyle/>
          <a:p>
            <a:endParaRPr lang="nl-NL" dirty="0"/>
          </a:p>
        </p:txBody>
      </p:sp>
      <p:sp>
        <p:nvSpPr>
          <p:cNvPr id="4" name="Rechthoek 3"/>
          <p:cNvSpPr/>
          <p:nvPr/>
        </p:nvSpPr>
        <p:spPr>
          <a:xfrm>
            <a:off x="215516" y="1322100"/>
            <a:ext cx="8712968" cy="5509200"/>
          </a:xfrm>
          <a:prstGeom prst="rect">
            <a:avLst/>
          </a:prstGeom>
        </p:spPr>
        <p:txBody>
          <a:bodyPr wrap="square">
            <a:spAutoFit/>
          </a:bodyPr>
          <a:lstStyle/>
          <a:p>
            <a:pPr marL="342900" lvl="0" indent="-342900">
              <a:spcAft>
                <a:spcPts val="0"/>
              </a:spcAft>
              <a:buSzPts val="1200"/>
              <a:buFont typeface="Wingdings" panose="05000000000000000000" pitchFamily="2" charset="2"/>
              <a:buChar char="q"/>
            </a:pPr>
            <a:r>
              <a:rPr lang="nl-NL" sz="1600" dirty="0">
                <a:ea typeface="Calibri"/>
                <a:cs typeface="Times New Roman"/>
              </a:rPr>
              <a:t>Allergie of bijwerking, niet nader te bepalen</a:t>
            </a:r>
          </a:p>
          <a:p>
            <a:pPr marL="342900" lvl="0" indent="-342900">
              <a:spcAft>
                <a:spcPts val="0"/>
              </a:spcAft>
              <a:buSzPts val="1200"/>
              <a:buFont typeface="Wingdings" panose="05000000000000000000" pitchFamily="2" charset="2"/>
              <a:buChar char="q"/>
            </a:pPr>
            <a:r>
              <a:rPr lang="nl-NL" sz="1600" dirty="0">
                <a:ea typeface="Calibri"/>
                <a:cs typeface="Times New Roman"/>
              </a:rPr>
              <a:t>Type A bijwerking (bijwerkingen, interacties, secundair effect)</a:t>
            </a:r>
          </a:p>
          <a:p>
            <a:pPr marL="342900" lvl="0" indent="-342900">
              <a:spcAft>
                <a:spcPts val="0"/>
              </a:spcAft>
              <a:buSzPts val="1200"/>
              <a:buFont typeface="Wingdings" panose="05000000000000000000" pitchFamily="2" charset="2"/>
              <a:buChar char="q"/>
            </a:pPr>
            <a:r>
              <a:rPr lang="nl-NL" sz="1600" dirty="0">
                <a:ea typeface="Calibri"/>
                <a:cs typeface="Times New Roman"/>
              </a:rPr>
              <a:t>Type B bijwerking (intolerantie, allergie)</a:t>
            </a:r>
          </a:p>
          <a:p>
            <a:pPr marL="717550" lvl="0" indent="-363538">
              <a:spcAft>
                <a:spcPts val="0"/>
              </a:spcAft>
              <a:buSzPts val="1200"/>
              <a:buFont typeface="Courier New"/>
              <a:buChar char="o"/>
            </a:pPr>
            <a:r>
              <a:rPr lang="nl-NL" sz="1600" dirty="0">
                <a:ea typeface="Calibri"/>
                <a:cs typeface="Times New Roman"/>
              </a:rPr>
              <a:t>Intolerantie</a:t>
            </a:r>
          </a:p>
          <a:p>
            <a:pPr marL="717550" lvl="0" indent="-363538">
              <a:spcAft>
                <a:spcPts val="0"/>
              </a:spcAft>
              <a:buSzPts val="1200"/>
              <a:buFont typeface="Courier New"/>
              <a:buChar char="o"/>
            </a:pPr>
            <a:r>
              <a:rPr lang="nl-NL" sz="1600" dirty="0">
                <a:ea typeface="Calibri"/>
                <a:cs typeface="Times New Roman"/>
              </a:rPr>
              <a:t>Allergie (immunologisch)</a:t>
            </a:r>
          </a:p>
          <a:p>
            <a:pPr marL="717550" lvl="1" indent="-363538">
              <a:spcAft>
                <a:spcPts val="0"/>
              </a:spcAft>
              <a:buSzPts val="1200"/>
              <a:buFont typeface="Symbol"/>
              <a:buChar char=""/>
            </a:pPr>
            <a:r>
              <a:rPr lang="nl-NL" sz="1600" dirty="0">
                <a:ea typeface="Calibri"/>
                <a:cs typeface="Times New Roman"/>
              </a:rPr>
              <a:t>Acute allergie</a:t>
            </a:r>
          </a:p>
          <a:p>
            <a:pPr marL="1071563" lvl="2" indent="-354013">
              <a:spcAft>
                <a:spcPts val="0"/>
              </a:spcAft>
              <a:buFont typeface="Wingdings"/>
              <a:buChar char=""/>
            </a:pPr>
            <a:r>
              <a:rPr lang="nl-NL" sz="1600" dirty="0">
                <a:ea typeface="Calibri"/>
                <a:cs typeface="Times New Roman"/>
              </a:rPr>
              <a:t>Type I allergie (</a:t>
            </a:r>
            <a:r>
              <a:rPr lang="nl-NL" sz="1600" dirty="0" err="1">
                <a:ea typeface="Calibri"/>
                <a:cs typeface="Times New Roman"/>
              </a:rPr>
              <a:t>IgE</a:t>
            </a:r>
            <a:r>
              <a:rPr lang="nl-NL" sz="1600" dirty="0">
                <a:ea typeface="Calibri"/>
                <a:cs typeface="Times New Roman"/>
              </a:rPr>
              <a:t> gemedieerd) (b.v. anafylaxie)</a:t>
            </a:r>
          </a:p>
          <a:p>
            <a:pPr marL="717550" lvl="1" indent="-363538">
              <a:spcAft>
                <a:spcPts val="0"/>
              </a:spcAft>
              <a:buSzPts val="1200"/>
              <a:buFont typeface="Symbol"/>
              <a:buChar char=""/>
            </a:pPr>
            <a:r>
              <a:rPr lang="nl-NL" sz="1600" dirty="0">
                <a:ea typeface="Calibri"/>
                <a:cs typeface="Times New Roman"/>
              </a:rPr>
              <a:t>Niet-acute allergie (</a:t>
            </a:r>
            <a:r>
              <a:rPr lang="nl-NL" sz="1600" dirty="0" err="1">
                <a:ea typeface="Calibri"/>
                <a:cs typeface="Times New Roman"/>
              </a:rPr>
              <a:t>delayed</a:t>
            </a:r>
            <a:r>
              <a:rPr lang="nl-NL" sz="1600" dirty="0">
                <a:ea typeface="Calibri"/>
                <a:cs typeface="Times New Roman"/>
              </a:rPr>
              <a:t> type)</a:t>
            </a:r>
          </a:p>
          <a:p>
            <a:pPr marL="1071563" lvl="2" indent="-354013">
              <a:spcAft>
                <a:spcPts val="0"/>
              </a:spcAft>
              <a:buFont typeface="Wingdings"/>
              <a:buChar char=""/>
            </a:pPr>
            <a:r>
              <a:rPr lang="nl-NL" sz="1600" dirty="0">
                <a:ea typeface="Calibri"/>
                <a:cs typeface="Times New Roman"/>
              </a:rPr>
              <a:t>Type II (cytotoxisch) (b.v.  medicatie geïnduceerde </a:t>
            </a:r>
            <a:r>
              <a:rPr lang="nl-NL" sz="1600" dirty="0" err="1">
                <a:ea typeface="Calibri"/>
                <a:cs typeface="Times New Roman"/>
              </a:rPr>
              <a:t>trombopenie</a:t>
            </a:r>
            <a:r>
              <a:rPr lang="nl-NL" sz="1600" dirty="0">
                <a:ea typeface="Calibri"/>
                <a:cs typeface="Times New Roman"/>
              </a:rPr>
              <a:t>, leukopenie)</a:t>
            </a:r>
          </a:p>
          <a:p>
            <a:pPr marL="1071563" lvl="2" indent="-354013">
              <a:spcAft>
                <a:spcPts val="0"/>
              </a:spcAft>
              <a:buFont typeface="Wingdings"/>
              <a:buChar char=""/>
            </a:pPr>
            <a:r>
              <a:rPr lang="nl-NL" sz="1600" dirty="0">
                <a:ea typeface="Calibri"/>
                <a:cs typeface="Times New Roman"/>
              </a:rPr>
              <a:t>Type III allergie (immuuncomplex); b.v. </a:t>
            </a:r>
            <a:r>
              <a:rPr lang="nl-NL" sz="1600" dirty="0" err="1">
                <a:ea typeface="Calibri"/>
                <a:cs typeface="Times New Roman"/>
              </a:rPr>
              <a:t>hypersensitivity</a:t>
            </a:r>
            <a:r>
              <a:rPr lang="nl-NL" sz="1600" dirty="0">
                <a:ea typeface="Calibri"/>
                <a:cs typeface="Times New Roman"/>
              </a:rPr>
              <a:t> vasculitis)</a:t>
            </a:r>
          </a:p>
          <a:p>
            <a:pPr marL="1071563" lvl="2" indent="-354013">
              <a:spcAft>
                <a:spcPts val="0"/>
              </a:spcAft>
              <a:buFont typeface="Wingdings"/>
              <a:buChar char=""/>
            </a:pPr>
            <a:r>
              <a:rPr lang="nl-NL" sz="1600" dirty="0">
                <a:ea typeface="Calibri"/>
                <a:cs typeface="Times New Roman"/>
              </a:rPr>
              <a:t>Type IV allergie ( T cel gemedieerd) (b.v. maculopapuleus exantheem)</a:t>
            </a:r>
          </a:p>
          <a:p>
            <a:pPr marL="1435100" lvl="3" indent="-363538">
              <a:spcAft>
                <a:spcPts val="0"/>
              </a:spcAft>
              <a:buFont typeface="Symbol"/>
              <a:buChar char=""/>
            </a:pPr>
            <a:r>
              <a:rPr lang="nl-NL" sz="1600" dirty="0">
                <a:ea typeface="Calibri"/>
                <a:cs typeface="Times New Roman"/>
              </a:rPr>
              <a:t>MPE</a:t>
            </a:r>
            <a:r>
              <a:rPr lang="nl-NL" sz="1600" baseline="30000" dirty="0">
                <a:ea typeface="Calibri"/>
                <a:cs typeface="Times New Roman"/>
              </a:rPr>
              <a:t>*)</a:t>
            </a:r>
            <a:endParaRPr lang="nl-NL" sz="1600" dirty="0">
              <a:ea typeface="Calibri"/>
              <a:cs typeface="Times New Roman"/>
            </a:endParaRPr>
          </a:p>
          <a:p>
            <a:pPr marL="1435100" lvl="3" indent="-363538">
              <a:spcAft>
                <a:spcPts val="0"/>
              </a:spcAft>
              <a:buFont typeface="Symbol"/>
              <a:buChar char=""/>
            </a:pPr>
            <a:r>
              <a:rPr lang="nl-NL" sz="1600" dirty="0">
                <a:ea typeface="Calibri"/>
                <a:cs typeface="Times New Roman"/>
              </a:rPr>
              <a:t>DRESS</a:t>
            </a:r>
          </a:p>
          <a:p>
            <a:pPr marL="1435100" lvl="3" indent="-363538">
              <a:spcAft>
                <a:spcPts val="0"/>
              </a:spcAft>
              <a:buFont typeface="Symbol"/>
              <a:buChar char=""/>
            </a:pPr>
            <a:r>
              <a:rPr lang="nl-NL" sz="1600" dirty="0">
                <a:ea typeface="Calibri"/>
                <a:cs typeface="Times New Roman"/>
              </a:rPr>
              <a:t>AGEP</a:t>
            </a:r>
          </a:p>
          <a:p>
            <a:pPr marL="1435100" lvl="3" indent="-363538">
              <a:spcAft>
                <a:spcPts val="0"/>
              </a:spcAft>
              <a:buFont typeface="Symbol"/>
              <a:buChar char=""/>
            </a:pPr>
            <a:r>
              <a:rPr lang="nl-NL" sz="1600" dirty="0">
                <a:ea typeface="Calibri"/>
                <a:cs typeface="Times New Roman"/>
              </a:rPr>
              <a:t>SJS</a:t>
            </a:r>
          </a:p>
          <a:p>
            <a:pPr marL="1435100" lvl="3" indent="-363538">
              <a:spcAft>
                <a:spcPts val="0"/>
              </a:spcAft>
              <a:buFont typeface="Symbol"/>
              <a:buChar char=""/>
            </a:pPr>
            <a:r>
              <a:rPr lang="nl-NL" sz="1600" dirty="0">
                <a:ea typeface="Calibri"/>
                <a:cs typeface="Times New Roman"/>
              </a:rPr>
              <a:t>TEN</a:t>
            </a:r>
          </a:p>
          <a:p>
            <a:pPr marL="1435100" lvl="3" indent="-363538">
              <a:spcAft>
                <a:spcPts val="0"/>
              </a:spcAft>
              <a:buFont typeface="Symbol"/>
              <a:buChar char=""/>
            </a:pPr>
            <a:r>
              <a:rPr lang="nl-NL" sz="1600" dirty="0">
                <a:ea typeface="Calibri"/>
                <a:cs typeface="Times New Roman"/>
              </a:rPr>
              <a:t>SDRIFE</a:t>
            </a:r>
          </a:p>
          <a:p>
            <a:pPr marL="1435100" lvl="3" indent="-363538">
              <a:spcAft>
                <a:spcPts val="0"/>
              </a:spcAft>
              <a:buFont typeface="Symbol"/>
              <a:buChar char=""/>
            </a:pPr>
            <a:r>
              <a:rPr lang="nl-NL" sz="1600" dirty="0">
                <a:ea typeface="Calibri"/>
                <a:cs typeface="Times New Roman"/>
              </a:rPr>
              <a:t>FDE</a:t>
            </a:r>
          </a:p>
          <a:p>
            <a:pPr marL="449263" indent="-449263">
              <a:spcAft>
                <a:spcPts val="0"/>
              </a:spcAft>
              <a:buFont typeface="Wingdings" panose="05000000000000000000" pitchFamily="2" charset="2"/>
              <a:buChar char="q"/>
            </a:pPr>
            <a:r>
              <a:rPr lang="nl-NL" sz="1600" dirty="0" smtClean="0">
                <a:solidFill>
                  <a:srgbClr val="000000"/>
                </a:solidFill>
                <a:ea typeface="Calibri"/>
                <a:cs typeface="Times New Roman"/>
              </a:rPr>
              <a:t>Type </a:t>
            </a:r>
            <a:r>
              <a:rPr lang="nl-NL" sz="1600" dirty="0">
                <a:solidFill>
                  <a:srgbClr val="000000"/>
                </a:solidFill>
                <a:ea typeface="Calibri"/>
                <a:cs typeface="Times New Roman"/>
              </a:rPr>
              <a:t>C (</a:t>
            </a:r>
            <a:r>
              <a:rPr lang="nl-NL" sz="1600" dirty="0" err="1">
                <a:solidFill>
                  <a:srgbClr val="000000"/>
                </a:solidFill>
                <a:ea typeface="Calibri"/>
                <a:cs typeface="Times New Roman"/>
              </a:rPr>
              <a:t>Continious</a:t>
            </a:r>
            <a:r>
              <a:rPr lang="nl-NL" sz="1600" dirty="0">
                <a:solidFill>
                  <a:srgbClr val="000000"/>
                </a:solidFill>
                <a:ea typeface="Calibri"/>
                <a:cs typeface="Times New Roman"/>
              </a:rPr>
              <a:t>) bijwerking (ontstaan na langdurige blootstelling) (bv carcinogeen,  leverschade e.d. )</a:t>
            </a:r>
            <a:endParaRPr lang="nl-NL" sz="1600" dirty="0">
              <a:ea typeface="Calibri"/>
              <a:cs typeface="Times New Roman"/>
            </a:endParaRPr>
          </a:p>
          <a:p>
            <a:pPr marL="449263" indent="-449263">
              <a:spcAft>
                <a:spcPts val="0"/>
              </a:spcAft>
              <a:buFont typeface="Wingdings" panose="05000000000000000000" pitchFamily="2" charset="2"/>
              <a:buChar char="q"/>
            </a:pPr>
            <a:r>
              <a:rPr lang="nl-NL" sz="1600" dirty="0" smtClean="0">
                <a:solidFill>
                  <a:srgbClr val="000000"/>
                </a:solidFill>
                <a:ea typeface="Calibri"/>
                <a:cs typeface="Times New Roman"/>
              </a:rPr>
              <a:t>Type </a:t>
            </a:r>
            <a:r>
              <a:rPr lang="nl-NL" sz="1600" dirty="0">
                <a:solidFill>
                  <a:srgbClr val="000000"/>
                </a:solidFill>
                <a:ea typeface="Calibri"/>
                <a:cs typeface="Times New Roman"/>
              </a:rPr>
              <a:t>D (</a:t>
            </a:r>
            <a:r>
              <a:rPr lang="nl-NL" sz="1600" u="sng" dirty="0" err="1">
                <a:solidFill>
                  <a:srgbClr val="000000"/>
                </a:solidFill>
                <a:ea typeface="Calibri"/>
                <a:cs typeface="Times New Roman"/>
              </a:rPr>
              <a:t>D</a:t>
            </a:r>
            <a:r>
              <a:rPr lang="nl-NL" sz="1600" dirty="0" err="1">
                <a:solidFill>
                  <a:srgbClr val="000000"/>
                </a:solidFill>
                <a:ea typeface="Calibri"/>
                <a:cs typeface="Times New Roman"/>
              </a:rPr>
              <a:t>elayed</a:t>
            </a:r>
            <a:r>
              <a:rPr lang="nl-NL" sz="1600" dirty="0">
                <a:solidFill>
                  <a:srgbClr val="000000"/>
                </a:solidFill>
                <a:ea typeface="Calibri"/>
                <a:cs typeface="Times New Roman"/>
              </a:rPr>
              <a:t>) bijwerking (ontstaan jaren na einde geneesmiddel gebruik; ontstaat soms bij ongeboren kind (teratogeen) </a:t>
            </a:r>
            <a:endParaRPr lang="nl-NL" sz="1600" dirty="0">
              <a:ea typeface="Calibri"/>
              <a:cs typeface="Times New Roman"/>
            </a:endParaRPr>
          </a:p>
        </p:txBody>
      </p:sp>
    </p:spTree>
    <p:extLst>
      <p:ext uri="{BB962C8B-B14F-4D97-AF65-F5344CB8AC3E}">
        <p14:creationId xmlns:p14="http://schemas.microsoft.com/office/powerpoint/2010/main" val="27830173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1438041" y="1783843"/>
            <a:ext cx="4572000" cy="1015663"/>
          </a:xfrm>
          <a:prstGeom prst="rect">
            <a:avLst/>
          </a:prstGeom>
        </p:spPr>
        <p:txBody>
          <a:bodyPr>
            <a:spAutoFit/>
          </a:bodyPr>
          <a:lstStyle/>
          <a:p>
            <a:pPr lvl="0"/>
            <a:r>
              <a:rPr lang="nl-NL" sz="2000" dirty="0"/>
              <a:t>Beoordeling ernst reactie</a:t>
            </a:r>
          </a:p>
          <a:p>
            <a:pPr marL="285750" lvl="0" indent="-285750">
              <a:buFont typeface="Wingdings" panose="05000000000000000000" pitchFamily="2" charset="2"/>
              <a:buChar char="q"/>
            </a:pPr>
            <a:r>
              <a:rPr lang="nl-NL" sz="2000" dirty="0"/>
              <a:t>Mild / matig ernstig</a:t>
            </a:r>
          </a:p>
          <a:p>
            <a:pPr marL="285750" lvl="0" indent="-285750">
              <a:buFont typeface="Wingdings" panose="05000000000000000000" pitchFamily="2" charset="2"/>
              <a:buChar char="q"/>
            </a:pPr>
            <a:r>
              <a:rPr lang="nl-NL" sz="2000" dirty="0" smtClean="0"/>
              <a:t>Ernstig</a:t>
            </a:r>
            <a:endParaRPr lang="nl-NL" sz="2000" dirty="0"/>
          </a:p>
        </p:txBody>
      </p:sp>
      <p:sp>
        <p:nvSpPr>
          <p:cNvPr id="5" name="Titel 4"/>
          <p:cNvSpPr>
            <a:spLocks noGrp="1"/>
          </p:cNvSpPr>
          <p:nvPr>
            <p:ph type="title"/>
          </p:nvPr>
        </p:nvSpPr>
        <p:spPr/>
        <p:txBody>
          <a:bodyPr/>
          <a:lstStyle/>
          <a:p>
            <a:r>
              <a:rPr lang="nl-NL" dirty="0" smtClean="0"/>
              <a:t>Beoordelingssectie: mate van ernst</a:t>
            </a:r>
            <a:endParaRPr lang="nl-NL" dirty="0"/>
          </a:p>
        </p:txBody>
      </p:sp>
      <p:sp>
        <p:nvSpPr>
          <p:cNvPr id="6" name="Tekstvak 5"/>
          <p:cNvSpPr txBox="1"/>
          <p:nvPr/>
        </p:nvSpPr>
        <p:spPr>
          <a:xfrm>
            <a:off x="1438041" y="2923197"/>
            <a:ext cx="5486245" cy="3477875"/>
          </a:xfrm>
          <a:prstGeom prst="rect">
            <a:avLst/>
          </a:prstGeom>
          <a:noFill/>
        </p:spPr>
        <p:txBody>
          <a:bodyPr wrap="none" rtlCol="0">
            <a:spAutoFit/>
          </a:bodyPr>
          <a:lstStyle/>
          <a:p>
            <a:r>
              <a:rPr lang="nl-NL" sz="2000" dirty="0" smtClean="0"/>
              <a:t>Mild/matig: </a:t>
            </a:r>
          </a:p>
          <a:p>
            <a:pPr marL="285750" indent="-285750">
              <a:buFont typeface="Arial" panose="020B0604020202020204" pitchFamily="34" charset="0"/>
              <a:buChar char="•"/>
            </a:pPr>
            <a:r>
              <a:rPr lang="nl-NL" sz="2000" dirty="0" smtClean="0"/>
              <a:t>Lokale reactie </a:t>
            </a:r>
          </a:p>
          <a:p>
            <a:pPr marL="285750" indent="-285750">
              <a:buFont typeface="Arial" panose="020B0604020202020204" pitchFamily="34" charset="0"/>
              <a:buChar char="•"/>
            </a:pPr>
            <a:r>
              <a:rPr lang="nl-NL" sz="2000" dirty="0" smtClean="0"/>
              <a:t>milde systemische reactie</a:t>
            </a:r>
          </a:p>
          <a:p>
            <a:endParaRPr lang="nl-NL" sz="2000" dirty="0" smtClean="0"/>
          </a:p>
          <a:p>
            <a:r>
              <a:rPr lang="nl-NL" sz="2000" dirty="0" smtClean="0"/>
              <a:t>Ernstig</a:t>
            </a:r>
          </a:p>
          <a:p>
            <a:pPr marL="285750" indent="-285750">
              <a:buFont typeface="Arial" panose="020B0604020202020204" pitchFamily="34" charset="0"/>
              <a:buChar char="•"/>
            </a:pPr>
            <a:r>
              <a:rPr lang="nl-NL" sz="2000" dirty="0" smtClean="0"/>
              <a:t>Ernstige systemische reactie (anafylaxie / shock)</a:t>
            </a:r>
          </a:p>
          <a:p>
            <a:pPr marL="285750" indent="-285750">
              <a:buFont typeface="Arial" panose="020B0604020202020204" pitchFamily="34" charset="0"/>
              <a:buChar char="•"/>
            </a:pPr>
            <a:r>
              <a:rPr lang="nl-NL" sz="2000" dirty="0" smtClean="0"/>
              <a:t>Ernstige huidreactie (SCAR)</a:t>
            </a:r>
          </a:p>
          <a:p>
            <a:pPr marL="285750" indent="-285750">
              <a:buFont typeface="Arial" panose="020B0604020202020204" pitchFamily="34" charset="0"/>
              <a:buChar char="•"/>
            </a:pPr>
            <a:r>
              <a:rPr lang="nl-NL" sz="2000" dirty="0" smtClean="0"/>
              <a:t>Adrenaline toegediend</a:t>
            </a:r>
          </a:p>
          <a:p>
            <a:pPr marL="285750" indent="-285750">
              <a:buFont typeface="Arial" panose="020B0604020202020204" pitchFamily="34" charset="0"/>
              <a:buChar char="•"/>
            </a:pPr>
            <a:r>
              <a:rPr lang="nl-NL" sz="2000" dirty="0" smtClean="0"/>
              <a:t>(verlengde) opname vanwege reactie</a:t>
            </a:r>
          </a:p>
          <a:p>
            <a:pPr marL="285750" indent="-285750">
              <a:buFont typeface="Arial" panose="020B0604020202020204" pitchFamily="34" charset="0"/>
              <a:buChar char="•"/>
            </a:pPr>
            <a:r>
              <a:rPr lang="nl-NL" sz="2000" dirty="0" smtClean="0"/>
              <a:t>Blijvende lichamelijk of psychische schade</a:t>
            </a:r>
          </a:p>
          <a:p>
            <a:r>
              <a:rPr lang="nl-NL" sz="2000" dirty="0" smtClean="0"/>
              <a:t> </a:t>
            </a:r>
            <a:endParaRPr lang="nl-NL" sz="2000" dirty="0"/>
          </a:p>
        </p:txBody>
      </p:sp>
    </p:spTree>
    <p:extLst>
      <p:ext uri="{BB962C8B-B14F-4D97-AF65-F5344CB8AC3E}">
        <p14:creationId xmlns:p14="http://schemas.microsoft.com/office/powerpoint/2010/main" val="37614108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het allemaal begon</a:t>
            </a:r>
          </a:p>
        </p:txBody>
      </p:sp>
      <p:pic>
        <p:nvPicPr>
          <p:cNvPr id="2050" name="Picture 2" descr="Image result for HiX london">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0485" y="1556791"/>
            <a:ext cx="3671919" cy="489036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IX Soho Theatre dining fizz"/>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1560944"/>
            <a:ext cx="2857500" cy="275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8713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Beoordelingssectie: bevestigd</a:t>
            </a:r>
            <a:endParaRPr lang="nl-NL" dirty="0"/>
          </a:p>
        </p:txBody>
      </p:sp>
      <p:sp>
        <p:nvSpPr>
          <p:cNvPr id="3" name="Tekstvak 2"/>
          <p:cNvSpPr txBox="1"/>
          <p:nvPr/>
        </p:nvSpPr>
        <p:spPr>
          <a:xfrm>
            <a:off x="215008" y="1484784"/>
            <a:ext cx="8928992" cy="4755148"/>
          </a:xfrm>
          <a:prstGeom prst="rect">
            <a:avLst/>
          </a:prstGeom>
          <a:noFill/>
        </p:spPr>
        <p:txBody>
          <a:bodyPr wrap="square" rtlCol="0">
            <a:spAutoFit/>
          </a:bodyPr>
          <a:lstStyle/>
          <a:p>
            <a:pPr lvl="0">
              <a:spcAft>
                <a:spcPts val="0"/>
              </a:spcAft>
              <a:buSzPts val="1200"/>
            </a:pPr>
            <a:r>
              <a:rPr lang="nl-NL" sz="2400" dirty="0" smtClean="0">
                <a:ea typeface="Calibri"/>
                <a:cs typeface="Times New Roman"/>
              </a:rPr>
              <a:t>Is allergie of bijwerking bevestigd? </a:t>
            </a:r>
            <a:endParaRPr lang="nl-NL" sz="2400" dirty="0">
              <a:ea typeface="Calibri"/>
              <a:cs typeface="Times New Roman"/>
            </a:endParaRPr>
          </a:p>
          <a:p>
            <a:pPr marL="342900" lvl="0" indent="-342900">
              <a:spcAft>
                <a:spcPts val="0"/>
              </a:spcAft>
              <a:buSzPts val="1200"/>
              <a:buFont typeface="Symbol"/>
              <a:buChar char=""/>
            </a:pPr>
            <a:r>
              <a:rPr lang="nl-NL" sz="2400" dirty="0">
                <a:ea typeface="Calibri"/>
                <a:cs typeface="Times New Roman"/>
              </a:rPr>
              <a:t>Niet </a:t>
            </a:r>
            <a:r>
              <a:rPr lang="nl-NL" sz="2400" dirty="0" smtClean="0">
                <a:ea typeface="Calibri"/>
                <a:cs typeface="Times New Roman"/>
              </a:rPr>
              <a:t>bevestigd</a:t>
            </a:r>
          </a:p>
          <a:p>
            <a:pPr marL="342900" lvl="0" indent="-342900">
              <a:spcAft>
                <a:spcPts val="0"/>
              </a:spcAft>
              <a:buSzPts val="1200"/>
              <a:buFont typeface="Symbol"/>
              <a:buChar char=""/>
            </a:pPr>
            <a:endParaRPr lang="nl-NL" sz="2400" dirty="0">
              <a:ea typeface="Calibri"/>
              <a:cs typeface="Times New Roman"/>
            </a:endParaRPr>
          </a:p>
          <a:p>
            <a:pPr marL="342900" lvl="0" indent="-342900">
              <a:spcAft>
                <a:spcPts val="0"/>
              </a:spcAft>
              <a:buSzPts val="1200"/>
              <a:buFont typeface="Symbol"/>
              <a:buChar char=""/>
            </a:pPr>
            <a:r>
              <a:rPr lang="nl-NL" sz="2400" dirty="0">
                <a:ea typeface="Calibri"/>
                <a:cs typeface="Times New Roman"/>
              </a:rPr>
              <a:t>Bevestigd </a:t>
            </a:r>
            <a:r>
              <a:rPr lang="nl-NL" sz="2400" dirty="0" smtClean="0">
                <a:ea typeface="Calibri"/>
                <a:cs typeface="Times New Roman"/>
              </a:rPr>
              <a:t>op </a:t>
            </a:r>
            <a:r>
              <a:rPr lang="nl-NL" sz="2400" dirty="0">
                <a:ea typeface="Calibri"/>
                <a:cs typeface="Times New Roman"/>
              </a:rPr>
              <a:t>basis van:</a:t>
            </a:r>
          </a:p>
          <a:p>
            <a:pPr marL="800100" lvl="1" indent="-342900">
              <a:lnSpc>
                <a:spcPct val="115000"/>
              </a:lnSpc>
              <a:buFont typeface="Courier New"/>
              <a:buChar char="o"/>
            </a:pPr>
            <a:r>
              <a:rPr lang="nl-NL" sz="2000" dirty="0">
                <a:ea typeface="Calibri"/>
                <a:cs typeface="Times New Roman"/>
              </a:rPr>
              <a:t>Tijdsbeloop en symptomen typisch voor acute of niet-acute </a:t>
            </a:r>
            <a:r>
              <a:rPr lang="nl-NL" sz="2000" dirty="0" smtClean="0">
                <a:ea typeface="Calibri"/>
                <a:cs typeface="Times New Roman"/>
              </a:rPr>
              <a:t>allergie</a:t>
            </a:r>
            <a:endParaRPr lang="nl-NL" sz="2000" dirty="0">
              <a:ea typeface="Calibri"/>
              <a:cs typeface="Times New Roman"/>
            </a:endParaRPr>
          </a:p>
          <a:p>
            <a:pPr marL="800100" lvl="1" indent="-342900">
              <a:lnSpc>
                <a:spcPct val="115000"/>
              </a:lnSpc>
              <a:buFont typeface="Courier New"/>
              <a:buChar char="o"/>
            </a:pPr>
            <a:r>
              <a:rPr lang="nl-NL" sz="2000" dirty="0">
                <a:ea typeface="Calibri"/>
                <a:cs typeface="Times New Roman"/>
              </a:rPr>
              <a:t>Passend bij voor dit medicijn frequent voorkomende type A bijwerking </a:t>
            </a:r>
          </a:p>
          <a:p>
            <a:pPr marL="800100" lvl="1" indent="-342900">
              <a:lnSpc>
                <a:spcPct val="115000"/>
              </a:lnSpc>
              <a:buFont typeface="Courier New"/>
              <a:buChar char="o"/>
            </a:pPr>
            <a:r>
              <a:rPr lang="nl-NL" sz="2000" u="sng" dirty="0">
                <a:ea typeface="Calibri"/>
                <a:cs typeface="Times New Roman"/>
              </a:rPr>
              <a:t>Meerdere keren optreden </a:t>
            </a:r>
            <a:r>
              <a:rPr lang="nl-NL" sz="2000" dirty="0">
                <a:ea typeface="Calibri"/>
                <a:cs typeface="Times New Roman"/>
              </a:rPr>
              <a:t>van  weinig voorkomende  milde of </a:t>
            </a:r>
            <a:r>
              <a:rPr lang="nl-NL" sz="2000" u="sng" dirty="0" smtClean="0">
                <a:ea typeface="Calibri"/>
                <a:cs typeface="Times New Roman"/>
              </a:rPr>
              <a:t>niet typische  </a:t>
            </a:r>
            <a:r>
              <a:rPr lang="nl-NL" sz="2000" dirty="0">
                <a:ea typeface="Calibri"/>
                <a:cs typeface="Times New Roman"/>
              </a:rPr>
              <a:t>milde type A bijwerking </a:t>
            </a:r>
          </a:p>
          <a:p>
            <a:pPr marL="800100" lvl="1" indent="-342900">
              <a:lnSpc>
                <a:spcPct val="115000"/>
              </a:lnSpc>
              <a:buFont typeface="Courier New"/>
              <a:buChar char="o"/>
            </a:pPr>
            <a:r>
              <a:rPr lang="nl-NL" sz="2000" dirty="0">
                <a:ea typeface="Calibri"/>
                <a:cs typeface="Times New Roman"/>
              </a:rPr>
              <a:t>Eenmalig optreden van ernstige weinig voorkomende of ernstige onbekende type A reactie</a:t>
            </a:r>
          </a:p>
          <a:p>
            <a:pPr marL="800100" lvl="1" indent="-342900">
              <a:lnSpc>
                <a:spcPct val="115000"/>
              </a:lnSpc>
              <a:buFont typeface="Courier New"/>
              <a:buChar char="o"/>
            </a:pPr>
            <a:r>
              <a:rPr lang="nl-NL" sz="2000" dirty="0">
                <a:ea typeface="Calibri"/>
                <a:cs typeface="Times New Roman"/>
              </a:rPr>
              <a:t>Passende anamnese in combinatie met </a:t>
            </a:r>
            <a:r>
              <a:rPr lang="nl-NL" sz="2000" u="sng" dirty="0">
                <a:ea typeface="Calibri"/>
                <a:cs typeface="Times New Roman"/>
              </a:rPr>
              <a:t>positieve allergie testen </a:t>
            </a:r>
            <a:r>
              <a:rPr lang="nl-NL" sz="2000" dirty="0">
                <a:ea typeface="Calibri"/>
                <a:cs typeface="Times New Roman"/>
              </a:rPr>
              <a:t>(provocatie en/of huidtest) </a:t>
            </a:r>
          </a:p>
          <a:p>
            <a:pPr marL="800100" lvl="1" indent="-342900">
              <a:lnSpc>
                <a:spcPct val="115000"/>
              </a:lnSpc>
              <a:buFont typeface="Courier New"/>
              <a:buChar char="o"/>
            </a:pPr>
            <a:r>
              <a:rPr lang="nl-NL" sz="2000" dirty="0">
                <a:ea typeface="Calibri"/>
                <a:cs typeface="Times New Roman"/>
              </a:rPr>
              <a:t>Anders:…….</a:t>
            </a:r>
          </a:p>
        </p:txBody>
      </p:sp>
    </p:spTree>
    <p:extLst>
      <p:ext uri="{BB962C8B-B14F-4D97-AF65-F5344CB8AC3E}">
        <p14:creationId xmlns:p14="http://schemas.microsoft.com/office/powerpoint/2010/main" val="29565753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Bepalen beleid</a:t>
            </a:r>
            <a:endParaRPr lang="nl-NL" dirty="0"/>
          </a:p>
        </p:txBody>
      </p:sp>
      <p:sp>
        <p:nvSpPr>
          <p:cNvPr id="3" name="Rechthoek 2"/>
          <p:cNvSpPr/>
          <p:nvPr/>
        </p:nvSpPr>
        <p:spPr>
          <a:xfrm>
            <a:off x="755576" y="2348880"/>
            <a:ext cx="7848872" cy="2308324"/>
          </a:xfrm>
          <a:prstGeom prst="rect">
            <a:avLst/>
          </a:prstGeom>
        </p:spPr>
        <p:txBody>
          <a:bodyPr wrap="square">
            <a:spAutoFit/>
          </a:bodyPr>
          <a:lstStyle/>
          <a:p>
            <a:pPr marL="342900" lvl="0" indent="-342900">
              <a:spcAft>
                <a:spcPts val="0"/>
              </a:spcAft>
              <a:buClr>
                <a:srgbClr val="FF0000"/>
              </a:buClr>
              <a:buFont typeface="Calibri"/>
              <a:buChar char="X"/>
              <a:tabLst>
                <a:tab pos="630555" algn="l"/>
              </a:tabLst>
            </a:pPr>
            <a:r>
              <a:rPr lang="nl-NL" sz="2400" dirty="0">
                <a:ea typeface="Calibri"/>
                <a:cs typeface="Times New Roman"/>
              </a:rPr>
              <a:t>Verboden: medicijn (generiek, merk) / hulpstof, klasse, subklasse, subgroep)</a:t>
            </a:r>
          </a:p>
          <a:p>
            <a:pPr marL="342900" lvl="0" indent="-342900">
              <a:spcAft>
                <a:spcPts val="0"/>
              </a:spcAft>
              <a:buClr>
                <a:srgbClr val="00B050"/>
              </a:buClr>
              <a:buFont typeface="Wingdings"/>
              <a:buChar char=""/>
              <a:tabLst>
                <a:tab pos="630555" algn="l"/>
              </a:tabLst>
            </a:pPr>
            <a:r>
              <a:rPr lang="nl-NL" sz="2400" dirty="0">
                <a:ea typeface="Calibri"/>
                <a:cs typeface="Times New Roman"/>
              </a:rPr>
              <a:t>Toestaan: medicijn (generiek, merk), subklasse, subgroep,</a:t>
            </a:r>
          </a:p>
          <a:p>
            <a:pPr marL="342900" lvl="0" indent="-342900">
              <a:spcAft>
                <a:spcPts val="0"/>
              </a:spcAft>
              <a:buClr>
                <a:srgbClr val="FFC000"/>
              </a:buClr>
              <a:buSzPct val="100000"/>
              <a:buFont typeface="Arial"/>
              <a:buChar char="!"/>
              <a:tabLst>
                <a:tab pos="630555" algn="l"/>
              </a:tabLst>
            </a:pPr>
            <a:r>
              <a:rPr lang="nl-NL" sz="2400" dirty="0" smtClean="0">
                <a:ea typeface="Calibri"/>
                <a:cs typeface="Times New Roman"/>
              </a:rPr>
              <a:t>Toestaan </a:t>
            </a:r>
            <a:r>
              <a:rPr lang="nl-NL" sz="2400" dirty="0">
                <a:ea typeface="Calibri"/>
                <a:cs typeface="Times New Roman"/>
              </a:rPr>
              <a:t>onder voorwaarde: profylaxe, aangepast toedieningsschema, desensibilisatie</a:t>
            </a:r>
          </a:p>
          <a:p>
            <a:pPr marL="342900" lvl="0" indent="-342900">
              <a:spcAft>
                <a:spcPts val="0"/>
              </a:spcAft>
              <a:buClr>
                <a:schemeClr val="accent1">
                  <a:lumMod val="75000"/>
                </a:schemeClr>
              </a:buClr>
              <a:buFont typeface="Calibri"/>
              <a:buChar char="?"/>
              <a:tabLst>
                <a:tab pos="630555" algn="l"/>
                <a:tab pos="678180" algn="l"/>
              </a:tabLst>
            </a:pPr>
            <a:r>
              <a:rPr lang="nl-NL" sz="2400" dirty="0">
                <a:ea typeface="Calibri"/>
                <a:cs typeface="Times New Roman"/>
              </a:rPr>
              <a:t> Beleid niet bekend of niet te bepalen: overleg met expert. </a:t>
            </a:r>
          </a:p>
        </p:txBody>
      </p:sp>
    </p:spTree>
    <p:extLst>
      <p:ext uri="{BB962C8B-B14F-4D97-AF65-F5344CB8AC3E}">
        <p14:creationId xmlns:p14="http://schemas.microsoft.com/office/powerpoint/2010/main" val="33646305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Weergave allergieregistratie</a:t>
            </a:r>
            <a:endParaRPr lang="nl-NL" dirty="0"/>
          </a:p>
        </p:txBody>
      </p:sp>
      <p:graphicFrame>
        <p:nvGraphicFramePr>
          <p:cNvPr id="3" name="Tabel 2"/>
          <p:cNvGraphicFramePr>
            <a:graphicFrameLocks noGrp="1"/>
          </p:cNvGraphicFramePr>
          <p:nvPr>
            <p:extLst>
              <p:ext uri="{D42A27DB-BD31-4B8C-83A1-F6EECF244321}">
                <p14:modId xmlns:p14="http://schemas.microsoft.com/office/powerpoint/2010/main" val="509325772"/>
              </p:ext>
            </p:extLst>
          </p:nvPr>
        </p:nvGraphicFramePr>
        <p:xfrm>
          <a:off x="251520" y="1268760"/>
          <a:ext cx="8496944" cy="5099532"/>
        </p:xfrm>
        <a:graphic>
          <a:graphicData uri="http://schemas.openxmlformats.org/drawingml/2006/table">
            <a:tbl>
              <a:tblPr firstRow="1" firstCol="1" bandRow="1">
                <a:tableStyleId>{5C22544A-7EE6-4342-B048-85BDC9FD1C3A}</a:tableStyleId>
              </a:tblPr>
              <a:tblGrid>
                <a:gridCol w="709549">
                  <a:extLst>
                    <a:ext uri="{9D8B030D-6E8A-4147-A177-3AD203B41FA5}">
                      <a16:colId xmlns:a16="http://schemas.microsoft.com/office/drawing/2014/main" val="20000"/>
                    </a:ext>
                  </a:extLst>
                </a:gridCol>
                <a:gridCol w="1545744">
                  <a:extLst>
                    <a:ext uri="{9D8B030D-6E8A-4147-A177-3AD203B41FA5}">
                      <a16:colId xmlns:a16="http://schemas.microsoft.com/office/drawing/2014/main" val="20001"/>
                    </a:ext>
                  </a:extLst>
                </a:gridCol>
                <a:gridCol w="1783100">
                  <a:extLst>
                    <a:ext uri="{9D8B030D-6E8A-4147-A177-3AD203B41FA5}">
                      <a16:colId xmlns:a16="http://schemas.microsoft.com/office/drawing/2014/main" val="20002"/>
                    </a:ext>
                  </a:extLst>
                </a:gridCol>
                <a:gridCol w="4458551">
                  <a:extLst>
                    <a:ext uri="{9D8B030D-6E8A-4147-A177-3AD203B41FA5}">
                      <a16:colId xmlns:a16="http://schemas.microsoft.com/office/drawing/2014/main" val="20003"/>
                    </a:ext>
                  </a:extLst>
                </a:gridCol>
              </a:tblGrid>
              <a:tr h="407293">
                <a:tc>
                  <a:txBody>
                    <a:bodyPr/>
                    <a:lstStyle/>
                    <a:p>
                      <a:pPr algn="ctr">
                        <a:spcAft>
                          <a:spcPts val="0"/>
                        </a:spcAft>
                      </a:pPr>
                      <a:r>
                        <a:rPr lang="nl-NL" sz="1800" dirty="0">
                          <a:effectLst/>
                        </a:rPr>
                        <a:t>Icoon</a:t>
                      </a:r>
                      <a:endParaRPr lang="nl-NL" sz="1800" dirty="0">
                        <a:effectLst/>
                        <a:latin typeface="Calibri"/>
                        <a:ea typeface="Calibri"/>
                        <a:cs typeface="Times New Roman"/>
                      </a:endParaRPr>
                    </a:p>
                  </a:txBody>
                  <a:tcPr marL="68580" marR="68580" marT="0" marB="0"/>
                </a:tc>
                <a:tc>
                  <a:txBody>
                    <a:bodyPr/>
                    <a:lstStyle/>
                    <a:p>
                      <a:pPr algn="ctr">
                        <a:spcAft>
                          <a:spcPts val="0"/>
                        </a:spcAft>
                      </a:pPr>
                      <a:r>
                        <a:rPr lang="nl-NL" sz="1800">
                          <a:effectLst/>
                        </a:rPr>
                        <a:t>Geneesmiddel</a:t>
                      </a:r>
                      <a:endParaRPr lang="nl-NL" sz="1800">
                        <a:effectLst/>
                        <a:latin typeface="Calibri"/>
                        <a:ea typeface="Calibri"/>
                        <a:cs typeface="Times New Roman"/>
                      </a:endParaRPr>
                    </a:p>
                  </a:txBody>
                  <a:tcPr marL="68580" marR="68580" marT="0" marB="0"/>
                </a:tc>
                <a:tc>
                  <a:txBody>
                    <a:bodyPr/>
                    <a:lstStyle/>
                    <a:p>
                      <a:pPr algn="ctr">
                        <a:spcAft>
                          <a:spcPts val="0"/>
                        </a:spcAft>
                      </a:pPr>
                      <a:r>
                        <a:rPr lang="nl-NL" sz="1800">
                          <a:effectLst/>
                        </a:rPr>
                        <a:t>Beoordeling</a:t>
                      </a:r>
                      <a:endParaRPr lang="nl-NL" sz="1800">
                        <a:effectLst/>
                        <a:latin typeface="Calibri"/>
                        <a:ea typeface="Calibri"/>
                        <a:cs typeface="Times New Roman"/>
                      </a:endParaRPr>
                    </a:p>
                  </a:txBody>
                  <a:tcPr marL="68580" marR="68580" marT="0" marB="0"/>
                </a:tc>
                <a:tc>
                  <a:txBody>
                    <a:bodyPr/>
                    <a:lstStyle/>
                    <a:p>
                      <a:pPr algn="ctr">
                        <a:spcAft>
                          <a:spcPts val="0"/>
                        </a:spcAft>
                      </a:pPr>
                      <a:r>
                        <a:rPr lang="nl-NL" sz="1800">
                          <a:effectLst/>
                        </a:rPr>
                        <a:t>Beleid</a:t>
                      </a:r>
                      <a:endParaRPr lang="nl-NL" sz="18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1018231">
                <a:tc>
                  <a:txBody>
                    <a:bodyPr/>
                    <a:lstStyle/>
                    <a:p>
                      <a:pPr>
                        <a:spcAft>
                          <a:spcPts val="0"/>
                        </a:spcAft>
                      </a:pPr>
                      <a:r>
                        <a:rPr lang="nl-NL" sz="1800">
                          <a:effectLst/>
                        </a:rPr>
                        <a:t>X</a:t>
                      </a:r>
                      <a:endParaRPr lang="nl-NL" sz="1800">
                        <a:effectLst/>
                        <a:latin typeface="Calibri"/>
                        <a:ea typeface="Calibri"/>
                        <a:cs typeface="Times New Roman"/>
                      </a:endParaRPr>
                    </a:p>
                  </a:txBody>
                  <a:tcPr marL="68580" marR="68580" marT="0" marB="0"/>
                </a:tc>
                <a:tc>
                  <a:txBody>
                    <a:bodyPr/>
                    <a:lstStyle/>
                    <a:p>
                      <a:pPr>
                        <a:spcAft>
                          <a:spcPts val="0"/>
                        </a:spcAft>
                      </a:pPr>
                      <a:r>
                        <a:rPr lang="nl-NL" sz="1800" dirty="0">
                          <a:effectLst/>
                        </a:rPr>
                        <a:t>Amoxicilline</a:t>
                      </a:r>
                      <a:endParaRPr lang="nl-NL" sz="1800" dirty="0">
                        <a:effectLst/>
                        <a:latin typeface="Calibri"/>
                        <a:ea typeface="Calibri"/>
                        <a:cs typeface="Times New Roman"/>
                      </a:endParaRPr>
                    </a:p>
                  </a:txBody>
                  <a:tcPr marL="68580" marR="68580" marT="0" marB="0"/>
                </a:tc>
                <a:tc>
                  <a:txBody>
                    <a:bodyPr/>
                    <a:lstStyle/>
                    <a:p>
                      <a:pPr>
                        <a:spcAft>
                          <a:spcPts val="0"/>
                        </a:spcAft>
                      </a:pPr>
                      <a:r>
                        <a:rPr lang="nl-NL" sz="1800" dirty="0">
                          <a:effectLst/>
                        </a:rPr>
                        <a:t>Acute allergie, ernstig</a:t>
                      </a:r>
                      <a:endParaRPr lang="nl-NL" sz="1800" dirty="0">
                        <a:effectLst/>
                        <a:latin typeface="Calibri"/>
                        <a:ea typeface="Calibri"/>
                        <a:cs typeface="Times New Roman"/>
                      </a:endParaRPr>
                    </a:p>
                  </a:txBody>
                  <a:tcPr marL="68580" marR="68580" marT="0" marB="0"/>
                </a:tc>
                <a:tc>
                  <a:txBody>
                    <a:bodyPr/>
                    <a:lstStyle/>
                    <a:p>
                      <a:pPr marL="342900" lvl="0" indent="-342900">
                        <a:spcAft>
                          <a:spcPts val="0"/>
                        </a:spcAft>
                        <a:buFont typeface="Calibri"/>
                        <a:buChar char="X"/>
                      </a:pPr>
                      <a:r>
                        <a:rPr lang="nl-NL" sz="1800" dirty="0">
                          <a:effectLst/>
                        </a:rPr>
                        <a:t>penicillines vermijden</a:t>
                      </a:r>
                    </a:p>
                    <a:p>
                      <a:pPr marL="342900" lvl="0" indent="-342900">
                        <a:spcAft>
                          <a:spcPts val="0"/>
                        </a:spcAft>
                        <a:buSzPts val="1200"/>
                        <a:buFont typeface="Wingdings"/>
                        <a:buChar char=""/>
                      </a:pPr>
                      <a:r>
                        <a:rPr lang="nl-NL" sz="1800" dirty="0">
                          <a:effectLst/>
                        </a:rPr>
                        <a:t>cefalosporines, </a:t>
                      </a:r>
                      <a:r>
                        <a:rPr lang="nl-NL" sz="1800" dirty="0" err="1">
                          <a:effectLst/>
                        </a:rPr>
                        <a:t>carbapenemen</a:t>
                      </a:r>
                      <a:r>
                        <a:rPr lang="nl-NL" sz="1800" dirty="0">
                          <a:effectLst/>
                        </a:rPr>
                        <a:t> toestaan</a:t>
                      </a:r>
                      <a:endParaRPr lang="nl-NL"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1425524">
                <a:tc>
                  <a:txBody>
                    <a:bodyPr/>
                    <a:lstStyle/>
                    <a:p>
                      <a:pPr>
                        <a:spcAft>
                          <a:spcPts val="0"/>
                        </a:spcAft>
                      </a:pPr>
                      <a:r>
                        <a:rPr lang="nl-NL" sz="1800" dirty="0">
                          <a:effectLst/>
                        </a:rPr>
                        <a:t>!</a:t>
                      </a:r>
                      <a:endParaRPr lang="nl-NL" sz="1800" dirty="0">
                        <a:effectLst/>
                        <a:latin typeface="Calibri"/>
                        <a:ea typeface="Calibri"/>
                        <a:cs typeface="Times New Roman"/>
                      </a:endParaRPr>
                    </a:p>
                  </a:txBody>
                  <a:tcPr marL="68580" marR="68580" marT="0" marB="0"/>
                </a:tc>
                <a:tc>
                  <a:txBody>
                    <a:bodyPr/>
                    <a:lstStyle/>
                    <a:p>
                      <a:pPr>
                        <a:spcAft>
                          <a:spcPts val="0"/>
                        </a:spcAft>
                      </a:pPr>
                      <a:r>
                        <a:rPr lang="nl-NL" sz="1800">
                          <a:effectLst/>
                        </a:rPr>
                        <a:t>Vispaque</a:t>
                      </a:r>
                      <a:endParaRPr lang="nl-NL" sz="1800">
                        <a:effectLst/>
                        <a:latin typeface="Calibri"/>
                        <a:ea typeface="Calibri"/>
                        <a:cs typeface="Times New Roman"/>
                      </a:endParaRPr>
                    </a:p>
                  </a:txBody>
                  <a:tcPr marL="68580" marR="68580" marT="0" marB="0"/>
                </a:tc>
                <a:tc>
                  <a:txBody>
                    <a:bodyPr/>
                    <a:lstStyle/>
                    <a:p>
                      <a:pPr>
                        <a:spcAft>
                          <a:spcPts val="0"/>
                        </a:spcAft>
                      </a:pPr>
                      <a:r>
                        <a:rPr lang="nl-NL" sz="1800" dirty="0">
                          <a:effectLst/>
                        </a:rPr>
                        <a:t>Intolerantie, </a:t>
                      </a:r>
                    </a:p>
                    <a:p>
                      <a:pPr>
                        <a:spcAft>
                          <a:spcPts val="0"/>
                        </a:spcAft>
                      </a:pPr>
                      <a:r>
                        <a:rPr lang="nl-NL" sz="1800" dirty="0">
                          <a:effectLst/>
                        </a:rPr>
                        <a:t>mild</a:t>
                      </a:r>
                      <a:endParaRPr lang="nl-NL" sz="1800" dirty="0">
                        <a:effectLst/>
                        <a:latin typeface="Calibri"/>
                        <a:ea typeface="Calibri"/>
                        <a:cs typeface="Times New Roman"/>
                      </a:endParaRPr>
                    </a:p>
                  </a:txBody>
                  <a:tcPr marL="68580" marR="68580" marT="0" marB="0"/>
                </a:tc>
                <a:tc>
                  <a:txBody>
                    <a:bodyPr/>
                    <a:lstStyle/>
                    <a:p>
                      <a:pPr marL="342900" lvl="0" indent="-342900">
                        <a:spcAft>
                          <a:spcPts val="0"/>
                        </a:spcAft>
                        <a:buFont typeface="Calibri"/>
                        <a:buChar char="!"/>
                      </a:pPr>
                      <a:r>
                        <a:rPr lang="nl-NL" sz="1800">
                          <a:effectLst/>
                        </a:rPr>
                        <a:t>Visipaque toestaan onder voorwaarde.</a:t>
                      </a:r>
                    </a:p>
                    <a:p>
                      <a:pPr>
                        <a:spcAft>
                          <a:spcPts val="0"/>
                        </a:spcAft>
                      </a:pPr>
                      <a:r>
                        <a:rPr lang="nl-NL" sz="1800">
                          <a:effectLst/>
                        </a:rPr>
                        <a:t>Voorwaarde: profylaxe schema met antihistaminica en steroïden</a:t>
                      </a:r>
                      <a:endParaRPr lang="nl-NL" sz="18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814585">
                <a:tc>
                  <a:txBody>
                    <a:bodyPr/>
                    <a:lstStyle/>
                    <a:p>
                      <a:pPr>
                        <a:spcAft>
                          <a:spcPts val="0"/>
                        </a:spcAft>
                      </a:pPr>
                      <a:r>
                        <a:rPr lang="nl-NL" sz="1800">
                          <a:effectLst/>
                        </a:rPr>
                        <a:t>X</a:t>
                      </a:r>
                      <a:endParaRPr lang="nl-NL" sz="1800">
                        <a:effectLst/>
                        <a:latin typeface="Calibri"/>
                        <a:ea typeface="Calibri"/>
                        <a:cs typeface="Times New Roman"/>
                      </a:endParaRPr>
                    </a:p>
                  </a:txBody>
                  <a:tcPr marL="68580" marR="68580" marT="0" marB="0"/>
                </a:tc>
                <a:tc>
                  <a:txBody>
                    <a:bodyPr/>
                    <a:lstStyle/>
                    <a:p>
                      <a:pPr>
                        <a:spcAft>
                          <a:spcPts val="0"/>
                        </a:spcAft>
                      </a:pPr>
                      <a:r>
                        <a:rPr lang="nl-NL" sz="1800">
                          <a:effectLst/>
                        </a:rPr>
                        <a:t>Adalimumab</a:t>
                      </a:r>
                      <a:endParaRPr lang="nl-NL" sz="1800">
                        <a:effectLst/>
                        <a:latin typeface="Calibri"/>
                        <a:ea typeface="Calibri"/>
                        <a:cs typeface="Times New Roman"/>
                      </a:endParaRPr>
                    </a:p>
                  </a:txBody>
                  <a:tcPr marL="68580" marR="68580" marT="0" marB="0"/>
                </a:tc>
                <a:tc>
                  <a:txBody>
                    <a:bodyPr/>
                    <a:lstStyle/>
                    <a:p>
                      <a:pPr>
                        <a:spcAft>
                          <a:spcPts val="0"/>
                        </a:spcAft>
                      </a:pPr>
                      <a:r>
                        <a:rPr lang="nl-NL" sz="1800" dirty="0">
                          <a:effectLst/>
                        </a:rPr>
                        <a:t>niet </a:t>
                      </a:r>
                      <a:r>
                        <a:rPr lang="nl-NL" sz="1800" dirty="0" err="1">
                          <a:effectLst/>
                        </a:rPr>
                        <a:t>beoordeelbaar</a:t>
                      </a:r>
                      <a:r>
                        <a:rPr lang="nl-NL" sz="1800" dirty="0">
                          <a:effectLst/>
                        </a:rPr>
                        <a:t>, ernstig</a:t>
                      </a:r>
                      <a:endParaRPr lang="nl-NL" sz="1800" dirty="0">
                        <a:effectLst/>
                        <a:latin typeface="Calibri"/>
                        <a:ea typeface="Calibri"/>
                        <a:cs typeface="Times New Roman"/>
                      </a:endParaRPr>
                    </a:p>
                  </a:txBody>
                  <a:tcPr marL="68580" marR="68580" marT="0" marB="0"/>
                </a:tc>
                <a:tc>
                  <a:txBody>
                    <a:bodyPr/>
                    <a:lstStyle/>
                    <a:p>
                      <a:pPr marL="342900" lvl="0" indent="-342900">
                        <a:spcAft>
                          <a:spcPts val="0"/>
                        </a:spcAft>
                        <a:buFont typeface="Calibri"/>
                        <a:buChar char="X"/>
                      </a:pPr>
                      <a:r>
                        <a:rPr lang="nl-NL" sz="1800" dirty="0" err="1">
                          <a:effectLst/>
                        </a:rPr>
                        <a:t>adalimumab</a:t>
                      </a:r>
                      <a:r>
                        <a:rPr lang="nl-NL" sz="1800" dirty="0">
                          <a:effectLst/>
                        </a:rPr>
                        <a:t> vermijden</a:t>
                      </a:r>
                    </a:p>
                    <a:p>
                      <a:pPr marL="342900" lvl="0" indent="-342900">
                        <a:spcAft>
                          <a:spcPts val="0"/>
                        </a:spcAft>
                        <a:buFont typeface="Wingdings"/>
                        <a:buChar char=""/>
                      </a:pPr>
                      <a:r>
                        <a:rPr lang="nl-NL" sz="1800" dirty="0" err="1">
                          <a:effectLst/>
                        </a:rPr>
                        <a:t>infliximab</a:t>
                      </a:r>
                      <a:r>
                        <a:rPr lang="nl-NL" sz="1800" dirty="0">
                          <a:effectLst/>
                        </a:rPr>
                        <a:t> toestaan</a:t>
                      </a:r>
                      <a:endParaRPr lang="nl-NL"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814585">
                <a:tc>
                  <a:txBody>
                    <a:bodyPr/>
                    <a:lstStyle/>
                    <a:p>
                      <a:pPr>
                        <a:spcAft>
                          <a:spcPts val="0"/>
                        </a:spcAft>
                      </a:pPr>
                      <a:r>
                        <a:rPr lang="nl-NL" sz="1800">
                          <a:effectLst/>
                        </a:rPr>
                        <a:t>X</a:t>
                      </a:r>
                      <a:endParaRPr lang="nl-NL" sz="1800">
                        <a:effectLst/>
                        <a:latin typeface="Calibri"/>
                        <a:ea typeface="Calibri"/>
                        <a:cs typeface="Times New Roman"/>
                      </a:endParaRPr>
                    </a:p>
                  </a:txBody>
                  <a:tcPr marL="68580" marR="68580" marT="0" marB="0"/>
                </a:tc>
                <a:tc>
                  <a:txBody>
                    <a:bodyPr/>
                    <a:lstStyle/>
                    <a:p>
                      <a:pPr>
                        <a:spcAft>
                          <a:spcPts val="0"/>
                        </a:spcAft>
                      </a:pPr>
                      <a:r>
                        <a:rPr lang="nl-NL" sz="1800">
                          <a:effectLst/>
                        </a:rPr>
                        <a:t>Diclofenac</a:t>
                      </a:r>
                      <a:endParaRPr lang="nl-NL" sz="1800">
                        <a:effectLst/>
                        <a:latin typeface="Calibri"/>
                        <a:ea typeface="Calibri"/>
                        <a:cs typeface="Times New Roman"/>
                      </a:endParaRPr>
                    </a:p>
                  </a:txBody>
                  <a:tcPr marL="68580" marR="68580" marT="0" marB="0"/>
                </a:tc>
                <a:tc>
                  <a:txBody>
                    <a:bodyPr/>
                    <a:lstStyle/>
                    <a:p>
                      <a:pPr>
                        <a:spcAft>
                          <a:spcPts val="0"/>
                        </a:spcAft>
                      </a:pPr>
                      <a:r>
                        <a:rPr lang="nl-NL" sz="1800">
                          <a:effectLst/>
                        </a:rPr>
                        <a:t>Intolerantie, </a:t>
                      </a:r>
                    </a:p>
                    <a:p>
                      <a:pPr>
                        <a:spcAft>
                          <a:spcPts val="0"/>
                        </a:spcAft>
                      </a:pPr>
                      <a:r>
                        <a:rPr lang="nl-NL" sz="1800">
                          <a:effectLst/>
                        </a:rPr>
                        <a:t>ernstig</a:t>
                      </a:r>
                      <a:endParaRPr lang="nl-NL" sz="1800">
                        <a:effectLst/>
                        <a:latin typeface="Calibri"/>
                        <a:ea typeface="Calibri"/>
                        <a:cs typeface="Times New Roman"/>
                      </a:endParaRPr>
                    </a:p>
                  </a:txBody>
                  <a:tcPr marL="68580" marR="68580" marT="0" marB="0"/>
                </a:tc>
                <a:tc>
                  <a:txBody>
                    <a:bodyPr/>
                    <a:lstStyle/>
                    <a:p>
                      <a:pPr marL="342900" lvl="0" indent="-342900">
                        <a:spcAft>
                          <a:spcPts val="0"/>
                        </a:spcAft>
                        <a:buFont typeface="Calibri"/>
                        <a:buChar char="X"/>
                      </a:pPr>
                      <a:r>
                        <a:rPr lang="nl-NL" sz="1800" dirty="0" err="1">
                          <a:effectLst/>
                        </a:rPr>
                        <a:t>diclofenac</a:t>
                      </a:r>
                      <a:endParaRPr lang="nl-NL" sz="1800" dirty="0">
                        <a:effectLst/>
                      </a:endParaRPr>
                    </a:p>
                    <a:p>
                      <a:pPr marL="342900" lvl="0" indent="-342900">
                        <a:spcAft>
                          <a:spcPts val="0"/>
                        </a:spcAft>
                        <a:buFont typeface="Calibri"/>
                        <a:buChar char="!"/>
                      </a:pPr>
                      <a:r>
                        <a:rPr lang="nl-NL" sz="1800" dirty="0">
                          <a:effectLst/>
                        </a:rPr>
                        <a:t>COX1, remmers </a:t>
                      </a:r>
                      <a:r>
                        <a:rPr lang="nl-NL" sz="1800" dirty="0" err="1">
                          <a:effectLst/>
                        </a:rPr>
                        <a:t>muv</a:t>
                      </a:r>
                      <a:r>
                        <a:rPr lang="nl-NL" sz="1800" dirty="0">
                          <a:effectLst/>
                        </a:rPr>
                        <a:t> verdachte toestaan</a:t>
                      </a:r>
                      <a:endParaRPr lang="nl-NL"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610939">
                <a:tc>
                  <a:txBody>
                    <a:bodyPr/>
                    <a:lstStyle/>
                    <a:p>
                      <a:pPr>
                        <a:spcAft>
                          <a:spcPts val="0"/>
                        </a:spcAft>
                      </a:pPr>
                      <a:r>
                        <a:rPr lang="nl-NL" sz="1800">
                          <a:effectLst/>
                        </a:rPr>
                        <a:t>X</a:t>
                      </a:r>
                      <a:endParaRPr lang="nl-NL" sz="1800">
                        <a:effectLst/>
                        <a:latin typeface="Calibri"/>
                        <a:ea typeface="Calibri"/>
                        <a:cs typeface="Times New Roman"/>
                      </a:endParaRPr>
                    </a:p>
                  </a:txBody>
                  <a:tcPr marL="68580" marR="68580" marT="0" marB="0"/>
                </a:tc>
                <a:tc>
                  <a:txBody>
                    <a:bodyPr/>
                    <a:lstStyle/>
                    <a:p>
                      <a:pPr>
                        <a:spcAft>
                          <a:spcPts val="0"/>
                        </a:spcAft>
                      </a:pPr>
                      <a:r>
                        <a:rPr lang="nl-NL" sz="1800">
                          <a:effectLst/>
                        </a:rPr>
                        <a:t>Captopril</a:t>
                      </a:r>
                      <a:endParaRPr lang="nl-NL" sz="1800">
                        <a:effectLst/>
                        <a:latin typeface="Calibri"/>
                        <a:ea typeface="Calibri"/>
                        <a:cs typeface="Times New Roman"/>
                      </a:endParaRPr>
                    </a:p>
                  </a:txBody>
                  <a:tcPr marL="68580" marR="68580" marT="0" marB="0"/>
                </a:tc>
                <a:tc>
                  <a:txBody>
                    <a:bodyPr/>
                    <a:lstStyle/>
                    <a:p>
                      <a:pPr>
                        <a:spcAft>
                          <a:spcPts val="0"/>
                        </a:spcAft>
                      </a:pPr>
                      <a:r>
                        <a:rPr lang="nl-NL" sz="1800">
                          <a:effectLst/>
                        </a:rPr>
                        <a:t>Intolerantie,</a:t>
                      </a:r>
                    </a:p>
                    <a:p>
                      <a:pPr>
                        <a:spcAft>
                          <a:spcPts val="0"/>
                        </a:spcAft>
                      </a:pPr>
                      <a:r>
                        <a:rPr lang="nl-NL" sz="1800">
                          <a:effectLst/>
                        </a:rPr>
                        <a:t>ernst onbekend</a:t>
                      </a:r>
                      <a:endParaRPr lang="nl-NL" sz="1800">
                        <a:effectLst/>
                        <a:latin typeface="Calibri"/>
                        <a:ea typeface="Calibri"/>
                        <a:cs typeface="Times New Roman"/>
                      </a:endParaRPr>
                    </a:p>
                  </a:txBody>
                  <a:tcPr marL="68580" marR="68580" marT="0" marB="0"/>
                </a:tc>
                <a:tc>
                  <a:txBody>
                    <a:bodyPr/>
                    <a:lstStyle/>
                    <a:p>
                      <a:pPr marL="342900" lvl="0" indent="-342900">
                        <a:spcAft>
                          <a:spcPts val="0"/>
                        </a:spcAft>
                        <a:buFont typeface="Calibri"/>
                        <a:buChar char="X"/>
                      </a:pPr>
                      <a:r>
                        <a:rPr lang="nl-NL" sz="1800" dirty="0">
                          <a:effectLst/>
                        </a:rPr>
                        <a:t>ACE remmers verboden</a:t>
                      </a:r>
                      <a:endParaRPr lang="nl-NL"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933190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Ander verboden stof, zelfde reden</a:t>
            </a:r>
          </a:p>
        </p:txBody>
      </p:sp>
      <p:graphicFrame>
        <p:nvGraphicFramePr>
          <p:cNvPr id="3" name="Tabel 2"/>
          <p:cNvGraphicFramePr>
            <a:graphicFrameLocks noGrp="1"/>
          </p:cNvGraphicFramePr>
          <p:nvPr>
            <p:extLst>
              <p:ext uri="{D42A27DB-BD31-4B8C-83A1-F6EECF244321}">
                <p14:modId xmlns:p14="http://schemas.microsoft.com/office/powerpoint/2010/main" val="3134391630"/>
              </p:ext>
            </p:extLst>
          </p:nvPr>
        </p:nvGraphicFramePr>
        <p:xfrm>
          <a:off x="1187624" y="1844824"/>
          <a:ext cx="6624736" cy="3664416"/>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576736">
                  <a:extLst>
                    <a:ext uri="{9D8B030D-6E8A-4147-A177-3AD203B41FA5}">
                      <a16:colId xmlns:a16="http://schemas.microsoft.com/office/drawing/2014/main" val="20001"/>
                    </a:ext>
                  </a:extLst>
                </a:gridCol>
              </a:tblGrid>
              <a:tr h="370840">
                <a:tc>
                  <a:txBody>
                    <a:bodyPr/>
                    <a:lstStyle/>
                    <a:p>
                      <a:r>
                        <a:rPr lang="nl-NL" dirty="0"/>
                        <a:t>Te</a:t>
                      </a:r>
                      <a:r>
                        <a:rPr lang="nl-NL" baseline="0" dirty="0"/>
                        <a:t> vermijden</a:t>
                      </a:r>
                      <a:endParaRPr lang="nl-NL" dirty="0"/>
                    </a:p>
                  </a:txBody>
                  <a:tcPr/>
                </a:tc>
                <a:tc>
                  <a:txBody>
                    <a:bodyPr/>
                    <a:lstStyle/>
                    <a:p>
                      <a:r>
                        <a:rPr lang="nl-NL" dirty="0"/>
                        <a:t>Reden vermijden</a:t>
                      </a:r>
                    </a:p>
                  </a:txBody>
                  <a:tcPr/>
                </a:tc>
                <a:extLst>
                  <a:ext uri="{0D108BD9-81ED-4DB2-BD59-A6C34878D82A}">
                    <a16:rowId xmlns:a16="http://schemas.microsoft.com/office/drawing/2014/main" val="10000"/>
                  </a:ext>
                </a:extLst>
              </a:tr>
              <a:tr h="370840">
                <a:tc gridSpan="2">
                  <a:txBody>
                    <a:bodyPr/>
                    <a:lstStyle/>
                    <a:p>
                      <a:r>
                        <a:rPr lang="nl-NL" b="1" dirty="0"/>
                        <a:t>Geneesmiddelen / geneesmiddelen</a:t>
                      </a:r>
                      <a:r>
                        <a:rPr lang="nl-NL" b="1" baseline="0" dirty="0"/>
                        <a:t> groepen / hulpstoffen</a:t>
                      </a:r>
                      <a:endParaRPr lang="nl-NL" b="1" dirty="0"/>
                    </a:p>
                  </a:txBody>
                  <a:tcPr/>
                </a:tc>
                <a:tc hMerge="1">
                  <a:txBody>
                    <a:bodyPr/>
                    <a:lstStyle/>
                    <a:p>
                      <a:endParaRPr lang="nl-NL" dirty="0"/>
                    </a:p>
                  </a:txBody>
                  <a:tcPr/>
                </a:tc>
                <a:extLst>
                  <a:ext uri="{0D108BD9-81ED-4DB2-BD59-A6C34878D82A}">
                    <a16:rowId xmlns:a16="http://schemas.microsoft.com/office/drawing/2014/main" val="10001"/>
                  </a:ext>
                </a:extLst>
              </a:tr>
              <a:tr h="370840">
                <a:tc>
                  <a:txBody>
                    <a:bodyPr/>
                    <a:lstStyle/>
                    <a:p>
                      <a:pPr marL="285750" indent="-285750">
                        <a:buFont typeface="Arial" panose="020B0604020202020204" pitchFamily="34" charset="0"/>
                        <a:buChar char="•"/>
                      </a:pPr>
                      <a:r>
                        <a:rPr lang="nl-NL" dirty="0"/>
                        <a:t>Amoxicilline</a:t>
                      </a:r>
                    </a:p>
                  </a:txBody>
                  <a:tcPr/>
                </a:tc>
                <a:tc>
                  <a:txBody>
                    <a:bodyPr/>
                    <a:lstStyle/>
                    <a:p>
                      <a:r>
                        <a:rPr lang="nl-NL" dirty="0"/>
                        <a:t>overgevoeligheid (amoxicilline)</a:t>
                      </a:r>
                    </a:p>
                  </a:txBody>
                  <a:tcPr/>
                </a:tc>
                <a:extLst>
                  <a:ext uri="{0D108BD9-81ED-4DB2-BD59-A6C34878D82A}">
                    <a16:rowId xmlns:a16="http://schemas.microsoft.com/office/drawing/2014/main" val="10002"/>
                  </a:ext>
                </a:extLst>
              </a:tr>
              <a:tr h="370840">
                <a:tc>
                  <a:txBody>
                    <a:bodyPr/>
                    <a:lstStyle/>
                    <a:p>
                      <a:pPr marL="285750" indent="-285750">
                        <a:buFont typeface="Arial" panose="020B0604020202020204" pitchFamily="34" charset="0"/>
                        <a:buChar char="•"/>
                      </a:pPr>
                      <a:r>
                        <a:rPr lang="nl-NL" dirty="0"/>
                        <a:t>Beta-lactam</a:t>
                      </a:r>
                    </a:p>
                  </a:txBody>
                  <a:tcPr/>
                </a:tc>
                <a:tc>
                  <a:txBody>
                    <a:bodyPr/>
                    <a:lstStyle/>
                    <a:p>
                      <a:r>
                        <a:rPr lang="nl-NL" dirty="0"/>
                        <a:t>overgevoeligheid (amoxicilline)</a:t>
                      </a:r>
                    </a:p>
                  </a:txBody>
                  <a:tcPr/>
                </a:tc>
                <a:extLst>
                  <a:ext uri="{0D108BD9-81ED-4DB2-BD59-A6C34878D82A}">
                    <a16:rowId xmlns:a16="http://schemas.microsoft.com/office/drawing/2014/main" val="10003"/>
                  </a:ext>
                </a:extLst>
              </a:tr>
              <a:tr h="370840">
                <a:tc>
                  <a:txBody>
                    <a:bodyPr/>
                    <a:lstStyle/>
                    <a:p>
                      <a:pPr marL="285750" indent="-285750" algn="l">
                        <a:buFont typeface="Arial" panose="020B0604020202020204" pitchFamily="34" charset="0"/>
                        <a:buChar char="•"/>
                      </a:pPr>
                      <a:r>
                        <a:rPr lang="nl-NL" b="0" dirty="0"/>
                        <a:t>Penicillines</a:t>
                      </a:r>
                    </a:p>
                  </a:txBody>
                  <a:tcPr/>
                </a:tc>
                <a:tc>
                  <a:txBody>
                    <a:bodyPr/>
                    <a:lstStyle/>
                    <a:p>
                      <a:pPr algn="l"/>
                      <a:r>
                        <a:rPr lang="nl-NL" b="0" dirty="0"/>
                        <a:t>overgevoeligheid</a:t>
                      </a:r>
                      <a:r>
                        <a:rPr lang="nl-NL" b="0" baseline="0" dirty="0"/>
                        <a:t> (amoxicilline)</a:t>
                      </a:r>
                      <a:endParaRPr lang="nl-NL" b="0" dirty="0"/>
                    </a:p>
                  </a:txBody>
                  <a:tcPr/>
                </a:tc>
                <a:extLst>
                  <a:ext uri="{0D108BD9-81ED-4DB2-BD59-A6C34878D82A}">
                    <a16:rowId xmlns:a16="http://schemas.microsoft.com/office/drawing/2014/main" val="10004"/>
                  </a:ext>
                </a:extLst>
              </a:tr>
              <a:tr h="370840">
                <a:tc>
                  <a:txBody>
                    <a:bodyPr/>
                    <a:lstStyle/>
                    <a:p>
                      <a:pPr marL="285750" indent="-285750" algn="l">
                        <a:buFont typeface="Arial" panose="020B0604020202020204" pitchFamily="34" charset="0"/>
                        <a:buChar char="•"/>
                      </a:pPr>
                      <a:r>
                        <a:rPr lang="nl-NL" b="0" dirty="0"/>
                        <a:t>Ibuprofen</a:t>
                      </a:r>
                    </a:p>
                  </a:txBody>
                  <a:tcPr/>
                </a:tc>
                <a:tc>
                  <a:txBody>
                    <a:bodyPr/>
                    <a:lstStyle/>
                    <a:p>
                      <a:pPr algn="l"/>
                      <a:r>
                        <a:rPr lang="nl-NL" b="0" dirty="0"/>
                        <a:t>overgevoeligheid (ibuprofen)</a:t>
                      </a:r>
                    </a:p>
                  </a:txBody>
                  <a:tcPr/>
                </a:tc>
                <a:extLst>
                  <a:ext uri="{0D108BD9-81ED-4DB2-BD59-A6C34878D82A}">
                    <a16:rowId xmlns:a16="http://schemas.microsoft.com/office/drawing/2014/main" val="10005"/>
                  </a:ext>
                </a:extLst>
              </a:tr>
              <a:tr h="370840">
                <a:tc>
                  <a:txBody>
                    <a:bodyPr/>
                    <a:lstStyle/>
                    <a:p>
                      <a:pPr marL="285750" indent="-285750" algn="l">
                        <a:buFont typeface="Arial" panose="020B0604020202020204" pitchFamily="34" charset="0"/>
                        <a:buChar char="•"/>
                      </a:pPr>
                      <a:r>
                        <a:rPr lang="nl-NL" b="0" dirty="0"/>
                        <a:t>NSAID</a:t>
                      </a:r>
                    </a:p>
                  </a:txBody>
                  <a:tcPr/>
                </a:tc>
                <a:tc>
                  <a:txBody>
                    <a:bodyPr/>
                    <a:lstStyle/>
                    <a:p>
                      <a:pPr algn="l"/>
                      <a:r>
                        <a:rPr lang="nl-NL" b="0" dirty="0"/>
                        <a:t>overgevoeligheid (ibuprofen)</a:t>
                      </a:r>
                    </a:p>
                  </a:txBody>
                  <a:tcPr/>
                </a:tc>
                <a:extLst>
                  <a:ext uri="{0D108BD9-81ED-4DB2-BD59-A6C34878D82A}">
                    <a16:rowId xmlns:a16="http://schemas.microsoft.com/office/drawing/2014/main" val="10006"/>
                  </a:ext>
                </a:extLst>
              </a:tr>
              <a:tr h="428456">
                <a:tc>
                  <a:txBody>
                    <a:bodyPr/>
                    <a:lstStyle/>
                    <a:p>
                      <a:pPr marL="285750" indent="-285750" algn="l">
                        <a:buFont typeface="Arial" panose="020B0604020202020204" pitchFamily="34" charset="0"/>
                        <a:buChar char="•"/>
                      </a:pPr>
                      <a:r>
                        <a:rPr lang="nl-NL" b="0" dirty="0"/>
                        <a:t>Cox 1 remmers</a:t>
                      </a:r>
                    </a:p>
                  </a:txBody>
                  <a:tcPr/>
                </a:tc>
                <a:tc>
                  <a:txBody>
                    <a:bodyPr/>
                    <a:lstStyle/>
                    <a:p>
                      <a:pPr algn="l"/>
                      <a:r>
                        <a:rPr lang="nl-NL" b="0" dirty="0" smtClean="0"/>
                        <a:t>overgevoeligheid </a:t>
                      </a:r>
                      <a:r>
                        <a:rPr lang="nl-NL" b="0" dirty="0"/>
                        <a:t>(ibuprofen)</a:t>
                      </a:r>
                    </a:p>
                  </a:txBody>
                  <a:tcPr/>
                </a:tc>
                <a:extLst>
                  <a:ext uri="{0D108BD9-81ED-4DB2-BD59-A6C34878D82A}">
                    <a16:rowId xmlns:a16="http://schemas.microsoft.com/office/drawing/2014/main" val="10007"/>
                  </a:ext>
                </a:extLst>
              </a:tr>
              <a:tr h="370840">
                <a:tc>
                  <a:txBody>
                    <a:bodyPr/>
                    <a:lstStyle/>
                    <a:p>
                      <a:pPr marL="285750" indent="-285750" algn="l">
                        <a:buFont typeface="Arial" panose="020B0604020202020204" pitchFamily="34" charset="0"/>
                        <a:buChar char="•"/>
                      </a:pPr>
                      <a:r>
                        <a:rPr lang="nl-NL" b="0" dirty="0"/>
                        <a:t>NSAID</a:t>
                      </a:r>
                      <a:endParaRPr lang="nl-NL" b="0" baseline="0" dirty="0"/>
                    </a:p>
                    <a:p>
                      <a:pPr marL="285750" indent="-285750" algn="l">
                        <a:buFont typeface="Wingdings" panose="05000000000000000000" pitchFamily="2" charset="2"/>
                        <a:buChar char="ü"/>
                      </a:pPr>
                      <a:r>
                        <a:rPr lang="nl-NL" b="0" baseline="0" dirty="0"/>
                        <a:t>diclofenac toegestaan</a:t>
                      </a:r>
                      <a:endParaRPr lang="nl-NL" b="0" dirty="0"/>
                    </a:p>
                  </a:txBody>
                  <a:tcPr/>
                </a:tc>
                <a:tc>
                  <a:txBody>
                    <a:bodyPr/>
                    <a:lstStyle/>
                    <a:p>
                      <a:pPr algn="l"/>
                      <a:r>
                        <a:rPr lang="nl-NL" b="0" dirty="0"/>
                        <a:t>overgevoeligheid (ibuprofen)</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5066367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74638"/>
            <a:ext cx="9144000" cy="1143000"/>
          </a:xfrm>
        </p:spPr>
        <p:txBody>
          <a:bodyPr>
            <a:normAutofit/>
          </a:bodyPr>
          <a:lstStyle/>
          <a:p>
            <a:r>
              <a:rPr lang="nl-NL" dirty="0" smtClean="0"/>
              <a:t>Onderwater Informatie</a:t>
            </a:r>
            <a:endParaRPr lang="nl-NL" dirty="0"/>
          </a:p>
        </p:txBody>
      </p:sp>
      <p:sp>
        <p:nvSpPr>
          <p:cNvPr id="5" name="Tekstvak 4"/>
          <p:cNvSpPr txBox="1"/>
          <p:nvPr/>
        </p:nvSpPr>
        <p:spPr>
          <a:xfrm>
            <a:off x="604792" y="2518350"/>
            <a:ext cx="7086299" cy="4339650"/>
          </a:xfrm>
          <a:prstGeom prst="rect">
            <a:avLst/>
          </a:prstGeom>
          <a:noFill/>
        </p:spPr>
        <p:txBody>
          <a:bodyPr wrap="none" rtlCol="0">
            <a:spAutoFit/>
          </a:bodyPr>
          <a:lstStyle/>
          <a:p>
            <a:r>
              <a:rPr lang="nl-NL" u="sng" dirty="0" smtClean="0"/>
              <a:t>Informatie overgevoeligheid amoxicilline</a:t>
            </a:r>
            <a:endParaRPr lang="nl-NL" u="sng" dirty="0"/>
          </a:p>
          <a:p>
            <a:endParaRPr lang="nl-NL" dirty="0"/>
          </a:p>
          <a:p>
            <a:pPr marL="342900" indent="-342900">
              <a:buFont typeface="+mj-lt"/>
              <a:buAutoNum type="arabicPeriod"/>
            </a:pPr>
            <a:r>
              <a:rPr lang="nl-NL" sz="1600" dirty="0"/>
              <a:t>Na blootstelling aan welk geneesmiddel trad ongewenste reactie op?</a:t>
            </a:r>
          </a:p>
          <a:p>
            <a:pPr marL="800100" lvl="1" indent="-342900">
              <a:buFont typeface="Courier New" panose="02070309020205020404" pitchFamily="49" charset="0"/>
              <a:buChar char="o"/>
            </a:pPr>
            <a:r>
              <a:rPr lang="nl-NL" sz="1600" dirty="0"/>
              <a:t>Onbekend</a:t>
            </a:r>
          </a:p>
          <a:p>
            <a:pPr marL="800100" lvl="1" indent="-342900">
              <a:buFont typeface="Courier New" panose="02070309020205020404" pitchFamily="49" charset="0"/>
              <a:buChar char="o"/>
            </a:pPr>
            <a:r>
              <a:rPr lang="nl-NL" sz="1600" dirty="0"/>
              <a:t>Bekend: amoxicilline</a:t>
            </a:r>
          </a:p>
          <a:p>
            <a:pPr marL="342900" indent="-342900">
              <a:buFont typeface="+mj-lt"/>
              <a:buAutoNum type="arabicPeriod"/>
            </a:pPr>
            <a:r>
              <a:rPr lang="nl-NL" sz="1600" dirty="0"/>
              <a:t>Wanneer vond bijwerking / allergie plaats?</a:t>
            </a:r>
          </a:p>
          <a:p>
            <a:pPr marL="800100" lvl="1" indent="-342900">
              <a:buFont typeface="Courier New" panose="02070309020205020404" pitchFamily="49" charset="0"/>
              <a:buChar char="o"/>
            </a:pPr>
            <a:r>
              <a:rPr lang="nl-NL" sz="1600" dirty="0"/>
              <a:t>Onbekend</a:t>
            </a:r>
          </a:p>
          <a:p>
            <a:pPr marL="800100" lvl="1" indent="-342900">
              <a:buFont typeface="Courier New" panose="02070309020205020404" pitchFamily="49" charset="0"/>
              <a:buChar char="o"/>
            </a:pPr>
            <a:r>
              <a:rPr lang="nl-NL" sz="1600" dirty="0"/>
              <a:t>Bekend:……</a:t>
            </a:r>
          </a:p>
          <a:p>
            <a:pPr marL="342900" indent="-342900">
              <a:buFont typeface="+mj-lt"/>
              <a:buAutoNum type="arabicPeriod"/>
            </a:pPr>
            <a:r>
              <a:rPr lang="nl-NL" sz="1600" dirty="0"/>
              <a:t>Wat was de reden van inname / toediening (behandeling ziekte, bij ingreep </a:t>
            </a:r>
            <a:r>
              <a:rPr lang="nl-NL" sz="1600" dirty="0" err="1"/>
              <a:t>ed</a:t>
            </a:r>
            <a:r>
              <a:rPr lang="nl-NL" sz="1600" dirty="0"/>
              <a:t>)</a:t>
            </a:r>
          </a:p>
          <a:p>
            <a:pPr marL="800100" lvl="1" indent="-342900">
              <a:buFont typeface="Courier New" panose="02070309020205020404" pitchFamily="49" charset="0"/>
              <a:buChar char="o"/>
            </a:pPr>
            <a:r>
              <a:rPr lang="nl-NL" sz="1600" dirty="0"/>
              <a:t>Onbekend</a:t>
            </a:r>
          </a:p>
          <a:p>
            <a:pPr marL="800100" lvl="1" indent="-342900">
              <a:buFont typeface="Courier New" panose="02070309020205020404" pitchFamily="49" charset="0"/>
              <a:buChar char="o"/>
            </a:pPr>
            <a:r>
              <a:rPr lang="nl-NL" sz="1600" dirty="0"/>
              <a:t>Bekend:…….</a:t>
            </a:r>
          </a:p>
          <a:p>
            <a:pPr marL="342900" indent="-342900">
              <a:buFont typeface="+mj-lt"/>
              <a:buAutoNum type="arabicPeriod"/>
            </a:pPr>
            <a:r>
              <a:rPr lang="nl-NL" sz="1600" dirty="0"/>
              <a:t>Welke symptomen, tijdsbeloop, ernst</a:t>
            </a:r>
          </a:p>
          <a:p>
            <a:pPr marL="800100" lvl="1" indent="-342900">
              <a:buFont typeface="Courier New" panose="02070309020205020404" pitchFamily="49" charset="0"/>
              <a:buChar char="o"/>
            </a:pPr>
            <a:r>
              <a:rPr lang="nl-NL" sz="1600" dirty="0"/>
              <a:t>Onbekend</a:t>
            </a:r>
          </a:p>
          <a:p>
            <a:pPr marL="800100" lvl="1" indent="-342900">
              <a:buFont typeface="Courier New" panose="02070309020205020404" pitchFamily="49" charset="0"/>
              <a:buChar char="o"/>
            </a:pPr>
            <a:r>
              <a:rPr lang="nl-NL" sz="1600" dirty="0"/>
              <a:t>Bekend:…..</a:t>
            </a:r>
          </a:p>
          <a:p>
            <a:pPr marL="342900" indent="-342900">
              <a:buFont typeface="+mj-lt"/>
              <a:buAutoNum type="arabicPeriod"/>
            </a:pPr>
            <a:r>
              <a:rPr lang="nl-NL" sz="1600" dirty="0"/>
              <a:t>Welke behandeling werd gegeven (medicatie, arts bezoek </a:t>
            </a:r>
            <a:r>
              <a:rPr lang="nl-NL" sz="1600" dirty="0" err="1"/>
              <a:t>ed</a:t>
            </a:r>
            <a:r>
              <a:rPr lang="nl-NL" sz="1600" dirty="0"/>
              <a:t>)</a:t>
            </a:r>
          </a:p>
          <a:p>
            <a:pPr marL="742950" lvl="1" indent="-285750">
              <a:buFont typeface="Courier New" panose="02070309020205020404" pitchFamily="49" charset="0"/>
              <a:buChar char="o"/>
            </a:pPr>
            <a:r>
              <a:rPr lang="nl-NL" sz="1600" dirty="0"/>
              <a:t>Onbekend</a:t>
            </a:r>
          </a:p>
          <a:p>
            <a:pPr marL="742950" lvl="1" indent="-285750">
              <a:buFont typeface="Courier New" panose="02070309020205020404" pitchFamily="49" charset="0"/>
              <a:buChar char="o"/>
            </a:pPr>
            <a:r>
              <a:rPr lang="nl-NL" sz="1600" dirty="0"/>
              <a:t>Bekend:………..</a:t>
            </a:r>
          </a:p>
        </p:txBody>
      </p:sp>
      <p:graphicFrame>
        <p:nvGraphicFramePr>
          <p:cNvPr id="6" name="Tabel 5"/>
          <p:cNvGraphicFramePr>
            <a:graphicFrameLocks noGrp="1"/>
          </p:cNvGraphicFramePr>
          <p:nvPr>
            <p:extLst>
              <p:ext uri="{D42A27DB-BD31-4B8C-83A1-F6EECF244321}">
                <p14:modId xmlns:p14="http://schemas.microsoft.com/office/powerpoint/2010/main" val="466694242"/>
              </p:ext>
            </p:extLst>
          </p:nvPr>
        </p:nvGraphicFramePr>
        <p:xfrm>
          <a:off x="971600" y="1391274"/>
          <a:ext cx="6624736" cy="11125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576736">
                  <a:extLst>
                    <a:ext uri="{9D8B030D-6E8A-4147-A177-3AD203B41FA5}">
                      <a16:colId xmlns:a16="http://schemas.microsoft.com/office/drawing/2014/main" val="20001"/>
                    </a:ext>
                  </a:extLst>
                </a:gridCol>
              </a:tblGrid>
              <a:tr h="370840">
                <a:tc gridSpan="2">
                  <a:txBody>
                    <a:bodyPr/>
                    <a:lstStyle/>
                    <a:p>
                      <a:r>
                        <a:rPr lang="nl-NL" dirty="0" smtClean="0"/>
                        <a:t>Geneesmiddelen / Hulpstoffen</a:t>
                      </a:r>
                      <a:endParaRPr lang="nl-NL" dirty="0"/>
                    </a:p>
                  </a:txBody>
                  <a:tcPr/>
                </a:tc>
                <a:tc hMerge="1">
                  <a:txBody>
                    <a:bodyPr/>
                    <a:lstStyle/>
                    <a:p>
                      <a:endParaRPr lang="nl-NL" dirty="0"/>
                    </a:p>
                  </a:txBody>
                  <a:tcPr/>
                </a:tc>
                <a:extLst>
                  <a:ext uri="{0D108BD9-81ED-4DB2-BD59-A6C34878D82A}">
                    <a16:rowId xmlns:a16="http://schemas.microsoft.com/office/drawing/2014/main" val="10000"/>
                  </a:ext>
                </a:extLst>
              </a:tr>
              <a:tr h="370840">
                <a:tc>
                  <a:txBody>
                    <a:bodyPr/>
                    <a:lstStyle/>
                    <a:p>
                      <a:r>
                        <a:rPr lang="nl-NL" dirty="0"/>
                        <a:t>Te</a:t>
                      </a:r>
                      <a:r>
                        <a:rPr lang="nl-NL" baseline="0" dirty="0"/>
                        <a:t> vermijden</a:t>
                      </a:r>
                      <a:endParaRPr lang="nl-NL" dirty="0"/>
                    </a:p>
                  </a:txBody>
                  <a:tcPr/>
                </a:tc>
                <a:tc>
                  <a:txBody>
                    <a:bodyPr/>
                    <a:lstStyle/>
                    <a:p>
                      <a:r>
                        <a:rPr lang="nl-NL" dirty="0"/>
                        <a:t>Reden </a:t>
                      </a:r>
                      <a:r>
                        <a:rPr lang="nl-NL" dirty="0" smtClean="0"/>
                        <a:t>overgevoeligheid voor</a:t>
                      </a:r>
                      <a:endParaRPr lang="nl-NL" dirty="0"/>
                    </a:p>
                  </a:txBody>
                  <a:tcPr/>
                </a:tc>
                <a:extLst>
                  <a:ext uri="{0D108BD9-81ED-4DB2-BD59-A6C34878D82A}">
                    <a16:rowId xmlns:a16="http://schemas.microsoft.com/office/drawing/2014/main" val="10001"/>
                  </a:ext>
                </a:extLst>
              </a:tr>
              <a:tr h="370840">
                <a:tc>
                  <a:txBody>
                    <a:bodyPr/>
                    <a:lstStyle/>
                    <a:p>
                      <a:pPr marL="285750" indent="-285750">
                        <a:buFont typeface="Arial" panose="020B0604020202020204" pitchFamily="34" charset="0"/>
                        <a:buChar char="•"/>
                      </a:pPr>
                      <a:r>
                        <a:rPr lang="nl-NL" dirty="0" smtClean="0"/>
                        <a:t>Penicillines</a:t>
                      </a:r>
                      <a:endParaRPr lang="nl-NL" dirty="0"/>
                    </a:p>
                  </a:txBody>
                  <a:tcPr/>
                </a:tc>
                <a:tc>
                  <a:txBody>
                    <a:bodyPr/>
                    <a:lstStyle/>
                    <a:p>
                      <a:r>
                        <a:rPr lang="nl-NL" u="sng" dirty="0" smtClean="0"/>
                        <a:t>Amoxicilline</a:t>
                      </a:r>
                      <a:endParaRPr lang="nl-NL" u="sng" dirty="0"/>
                    </a:p>
                  </a:txBody>
                  <a:tcPr/>
                </a:tc>
                <a:extLst>
                  <a:ext uri="{0D108BD9-81ED-4DB2-BD59-A6C34878D82A}">
                    <a16:rowId xmlns:a16="http://schemas.microsoft.com/office/drawing/2014/main" val="10002"/>
                  </a:ext>
                </a:extLst>
              </a:tr>
            </a:tbl>
          </a:graphicData>
        </a:graphic>
      </p:graphicFrame>
      <p:sp>
        <p:nvSpPr>
          <p:cNvPr id="4" name="Rechthoek 3"/>
          <p:cNvSpPr/>
          <p:nvPr/>
        </p:nvSpPr>
        <p:spPr>
          <a:xfrm>
            <a:off x="3995936" y="2132856"/>
            <a:ext cx="2304256" cy="3854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78811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Weergave uitgebreid</a:t>
            </a:r>
            <a:endParaRPr lang="nl-NL" dirty="0"/>
          </a:p>
        </p:txBody>
      </p:sp>
      <p:graphicFrame>
        <p:nvGraphicFramePr>
          <p:cNvPr id="3" name="Tabel 2"/>
          <p:cNvGraphicFramePr>
            <a:graphicFrameLocks noGrp="1"/>
          </p:cNvGraphicFramePr>
          <p:nvPr>
            <p:extLst>
              <p:ext uri="{D42A27DB-BD31-4B8C-83A1-F6EECF244321}">
                <p14:modId xmlns:p14="http://schemas.microsoft.com/office/powerpoint/2010/main" val="203396961"/>
              </p:ext>
            </p:extLst>
          </p:nvPr>
        </p:nvGraphicFramePr>
        <p:xfrm>
          <a:off x="287526" y="1186544"/>
          <a:ext cx="8568948" cy="4924463"/>
        </p:xfrm>
        <a:graphic>
          <a:graphicData uri="http://schemas.openxmlformats.org/drawingml/2006/table">
            <a:tbl>
              <a:tblPr firstRow="1" firstCol="1" bandRow="1">
                <a:tableStyleId>{5C22544A-7EE6-4342-B048-85BDC9FD1C3A}</a:tableStyleId>
              </a:tblPr>
              <a:tblGrid>
                <a:gridCol w="1340882">
                  <a:extLst>
                    <a:ext uri="{9D8B030D-6E8A-4147-A177-3AD203B41FA5}">
                      <a16:colId xmlns:a16="http://schemas.microsoft.com/office/drawing/2014/main" val="20000"/>
                    </a:ext>
                  </a:extLst>
                </a:gridCol>
                <a:gridCol w="855360">
                  <a:extLst>
                    <a:ext uri="{9D8B030D-6E8A-4147-A177-3AD203B41FA5}">
                      <a16:colId xmlns:a16="http://schemas.microsoft.com/office/drawing/2014/main" val="20001"/>
                    </a:ext>
                  </a:extLst>
                </a:gridCol>
                <a:gridCol w="1008112">
                  <a:extLst>
                    <a:ext uri="{9D8B030D-6E8A-4147-A177-3AD203B41FA5}">
                      <a16:colId xmlns:a16="http://schemas.microsoft.com/office/drawing/2014/main" val="20002"/>
                    </a:ext>
                  </a:extLst>
                </a:gridCol>
                <a:gridCol w="1440160">
                  <a:extLst>
                    <a:ext uri="{9D8B030D-6E8A-4147-A177-3AD203B41FA5}">
                      <a16:colId xmlns:a16="http://schemas.microsoft.com/office/drawing/2014/main" val="20003"/>
                    </a:ext>
                  </a:extLst>
                </a:gridCol>
                <a:gridCol w="1080120">
                  <a:extLst>
                    <a:ext uri="{9D8B030D-6E8A-4147-A177-3AD203B41FA5}">
                      <a16:colId xmlns:a16="http://schemas.microsoft.com/office/drawing/2014/main" val="20004"/>
                    </a:ext>
                  </a:extLst>
                </a:gridCol>
                <a:gridCol w="1224136">
                  <a:extLst>
                    <a:ext uri="{9D8B030D-6E8A-4147-A177-3AD203B41FA5}">
                      <a16:colId xmlns:a16="http://schemas.microsoft.com/office/drawing/2014/main" val="20005"/>
                    </a:ext>
                  </a:extLst>
                </a:gridCol>
                <a:gridCol w="1620178">
                  <a:extLst>
                    <a:ext uri="{9D8B030D-6E8A-4147-A177-3AD203B41FA5}">
                      <a16:colId xmlns:a16="http://schemas.microsoft.com/office/drawing/2014/main" val="20006"/>
                    </a:ext>
                  </a:extLst>
                </a:gridCol>
              </a:tblGrid>
              <a:tr h="181111">
                <a:tc rowSpan="2">
                  <a:txBody>
                    <a:bodyPr/>
                    <a:lstStyle/>
                    <a:p>
                      <a:pPr algn="ctr">
                        <a:spcAft>
                          <a:spcPts val="0"/>
                        </a:spcAft>
                      </a:pPr>
                      <a:r>
                        <a:rPr lang="nl-NL" sz="1400" dirty="0">
                          <a:effectLst/>
                        </a:rPr>
                        <a:t>Geneesmiddel</a:t>
                      </a:r>
                      <a:endParaRPr lang="nl-NL" sz="1400" dirty="0">
                        <a:effectLst/>
                        <a:latin typeface="Calibri"/>
                        <a:ea typeface="Calibri"/>
                        <a:cs typeface="Times New Roman"/>
                      </a:endParaRPr>
                    </a:p>
                  </a:txBody>
                  <a:tcPr marL="65699" marR="65699" marT="0" marB="0"/>
                </a:tc>
                <a:tc rowSpan="2">
                  <a:txBody>
                    <a:bodyPr/>
                    <a:lstStyle/>
                    <a:p>
                      <a:pPr algn="ctr">
                        <a:spcAft>
                          <a:spcPts val="0"/>
                        </a:spcAft>
                      </a:pPr>
                      <a:r>
                        <a:rPr lang="nl-NL" sz="1400" dirty="0" smtClean="0">
                          <a:effectLst/>
                        </a:rPr>
                        <a:t>Datum</a:t>
                      </a:r>
                      <a:endParaRPr lang="nl-NL" sz="1400" dirty="0">
                        <a:effectLst/>
                        <a:latin typeface="Calibri"/>
                        <a:ea typeface="Calibri"/>
                        <a:cs typeface="Times New Roman"/>
                      </a:endParaRPr>
                    </a:p>
                  </a:txBody>
                  <a:tcPr marL="65699" marR="65699" marT="0" marB="0"/>
                </a:tc>
                <a:tc gridSpan="3">
                  <a:txBody>
                    <a:bodyPr/>
                    <a:lstStyle/>
                    <a:p>
                      <a:pPr algn="ctr">
                        <a:spcAft>
                          <a:spcPts val="0"/>
                        </a:spcAft>
                      </a:pPr>
                      <a:r>
                        <a:rPr lang="nl-NL" sz="1400">
                          <a:effectLst/>
                        </a:rPr>
                        <a:t>Details reactie</a:t>
                      </a:r>
                      <a:endParaRPr lang="nl-NL" sz="1400">
                        <a:effectLst/>
                        <a:latin typeface="Calibri"/>
                        <a:ea typeface="Calibri"/>
                        <a:cs typeface="Times New Roman"/>
                      </a:endParaRPr>
                    </a:p>
                  </a:txBody>
                  <a:tcPr marL="65699" marR="65699" marT="0" marB="0"/>
                </a:tc>
                <a:tc hMerge="1">
                  <a:txBody>
                    <a:bodyPr/>
                    <a:lstStyle/>
                    <a:p>
                      <a:endParaRPr lang="nl-NL"/>
                    </a:p>
                  </a:txBody>
                  <a:tcPr/>
                </a:tc>
                <a:tc hMerge="1">
                  <a:txBody>
                    <a:bodyPr/>
                    <a:lstStyle/>
                    <a:p>
                      <a:endParaRPr lang="nl-NL"/>
                    </a:p>
                  </a:txBody>
                  <a:tcPr/>
                </a:tc>
                <a:tc rowSpan="2">
                  <a:txBody>
                    <a:bodyPr/>
                    <a:lstStyle/>
                    <a:p>
                      <a:pPr algn="ctr">
                        <a:spcAft>
                          <a:spcPts val="0"/>
                        </a:spcAft>
                      </a:pPr>
                      <a:r>
                        <a:rPr lang="nl-NL" sz="1400">
                          <a:effectLst/>
                        </a:rPr>
                        <a:t>Beoordeling</a:t>
                      </a:r>
                      <a:endParaRPr lang="nl-NL" sz="1400">
                        <a:effectLst/>
                        <a:latin typeface="Calibri"/>
                        <a:ea typeface="Calibri"/>
                        <a:cs typeface="Times New Roman"/>
                      </a:endParaRPr>
                    </a:p>
                  </a:txBody>
                  <a:tcPr marL="65699" marR="65699" marT="0" marB="0"/>
                </a:tc>
                <a:tc rowSpan="2">
                  <a:txBody>
                    <a:bodyPr/>
                    <a:lstStyle/>
                    <a:p>
                      <a:pPr algn="ctr">
                        <a:spcAft>
                          <a:spcPts val="0"/>
                        </a:spcAft>
                      </a:pPr>
                      <a:r>
                        <a:rPr lang="nl-NL" sz="1400">
                          <a:effectLst/>
                        </a:rPr>
                        <a:t>Beleid</a:t>
                      </a:r>
                      <a:endParaRPr lang="nl-NL" sz="1400">
                        <a:effectLst/>
                        <a:latin typeface="Calibri"/>
                        <a:ea typeface="Calibri"/>
                        <a:cs typeface="Times New Roman"/>
                      </a:endParaRPr>
                    </a:p>
                  </a:txBody>
                  <a:tcPr marL="65699" marR="65699" marT="0" marB="0"/>
                </a:tc>
                <a:extLst>
                  <a:ext uri="{0D108BD9-81ED-4DB2-BD59-A6C34878D82A}">
                    <a16:rowId xmlns:a16="http://schemas.microsoft.com/office/drawing/2014/main" val="10000"/>
                  </a:ext>
                </a:extLst>
              </a:tr>
              <a:tr h="181111">
                <a:tc vMerge="1">
                  <a:txBody>
                    <a:bodyPr/>
                    <a:lstStyle/>
                    <a:p>
                      <a:endParaRPr lang="nl-NL"/>
                    </a:p>
                  </a:txBody>
                  <a:tcPr/>
                </a:tc>
                <a:tc vMerge="1">
                  <a:txBody>
                    <a:bodyPr/>
                    <a:lstStyle/>
                    <a:p>
                      <a:endParaRPr lang="nl-NL"/>
                    </a:p>
                  </a:txBody>
                  <a:tcPr/>
                </a:tc>
                <a:tc>
                  <a:txBody>
                    <a:bodyPr/>
                    <a:lstStyle/>
                    <a:p>
                      <a:pPr>
                        <a:spcAft>
                          <a:spcPts val="0"/>
                        </a:spcAft>
                      </a:pPr>
                      <a:r>
                        <a:rPr lang="nl-NL" sz="1400">
                          <a:effectLst/>
                        </a:rPr>
                        <a:t>Symptomen</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Tijdsbeloop</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Verdenking</a:t>
                      </a:r>
                      <a:endParaRPr lang="nl-NL" sz="1400">
                        <a:effectLst/>
                        <a:latin typeface="Calibri"/>
                        <a:ea typeface="Calibri"/>
                        <a:cs typeface="Times New Roman"/>
                      </a:endParaRPr>
                    </a:p>
                  </a:txBody>
                  <a:tcPr marL="65699" marR="65699" marT="0" marB="0"/>
                </a:tc>
                <a:tc vMerge="1">
                  <a:txBody>
                    <a:bodyPr/>
                    <a:lstStyle/>
                    <a:p>
                      <a:endParaRPr lang="nl-NL"/>
                    </a:p>
                  </a:txBody>
                  <a:tcPr/>
                </a:tc>
                <a:tc vMerge="1">
                  <a:txBody>
                    <a:bodyPr/>
                    <a:lstStyle/>
                    <a:p>
                      <a:endParaRPr lang="nl-NL"/>
                    </a:p>
                  </a:txBody>
                  <a:tcPr/>
                </a:tc>
                <a:extLst>
                  <a:ext uri="{0D108BD9-81ED-4DB2-BD59-A6C34878D82A}">
                    <a16:rowId xmlns:a16="http://schemas.microsoft.com/office/drawing/2014/main" val="10001"/>
                  </a:ext>
                </a:extLst>
              </a:tr>
              <a:tr h="1311680">
                <a:tc>
                  <a:txBody>
                    <a:bodyPr/>
                    <a:lstStyle/>
                    <a:p>
                      <a:pPr>
                        <a:spcAft>
                          <a:spcPts val="0"/>
                        </a:spcAft>
                      </a:pPr>
                      <a:r>
                        <a:rPr lang="nl-NL" sz="1400">
                          <a:effectLst/>
                        </a:rPr>
                        <a:t>amoxicilline</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2-4-2019</a:t>
                      </a:r>
                      <a:endParaRPr lang="nl-NL" sz="1400">
                        <a:effectLst/>
                        <a:latin typeface="Calibri"/>
                        <a:ea typeface="Calibri"/>
                        <a:cs typeface="Times New Roman"/>
                      </a:endParaRPr>
                    </a:p>
                  </a:txBody>
                  <a:tcPr marL="65699" marR="65699" marT="0" marB="0"/>
                </a:tc>
                <a:tc>
                  <a:txBody>
                    <a:bodyPr/>
                    <a:lstStyle/>
                    <a:p>
                      <a:pPr>
                        <a:spcAft>
                          <a:spcPts val="0"/>
                        </a:spcAft>
                      </a:pPr>
                      <a:r>
                        <a:rPr lang="nl-NL" sz="1400" dirty="0">
                          <a:effectLst/>
                        </a:rPr>
                        <a:t>Urticaria</a:t>
                      </a:r>
                    </a:p>
                    <a:p>
                      <a:pPr>
                        <a:spcAft>
                          <a:spcPts val="0"/>
                        </a:spcAft>
                      </a:pPr>
                      <a:r>
                        <a:rPr lang="nl-NL" sz="1400" dirty="0">
                          <a:effectLst/>
                        </a:rPr>
                        <a:t>Diarree</a:t>
                      </a:r>
                    </a:p>
                    <a:p>
                      <a:pPr>
                        <a:spcAft>
                          <a:spcPts val="0"/>
                        </a:spcAft>
                      </a:pPr>
                      <a:r>
                        <a:rPr lang="nl-NL" sz="1400" dirty="0">
                          <a:effectLst/>
                        </a:rPr>
                        <a:t>Buikpijn</a:t>
                      </a:r>
                      <a:endParaRPr lang="nl-NL" sz="1400" dirty="0">
                        <a:effectLst/>
                        <a:latin typeface="Calibri"/>
                        <a:ea typeface="Calibri"/>
                        <a:cs typeface="Times New Roman"/>
                      </a:endParaRPr>
                    </a:p>
                  </a:txBody>
                  <a:tcPr marL="65699" marR="65699" marT="0" marB="0"/>
                </a:tc>
                <a:tc>
                  <a:txBody>
                    <a:bodyPr/>
                    <a:lstStyle/>
                    <a:p>
                      <a:pPr marL="342900" lvl="0" indent="-342900">
                        <a:spcAft>
                          <a:spcPts val="0"/>
                        </a:spcAft>
                        <a:buFont typeface="Symbol"/>
                        <a:buChar char=""/>
                      </a:pPr>
                      <a:r>
                        <a:rPr lang="nl-NL" sz="1400" dirty="0">
                          <a:effectLst/>
                        </a:rPr>
                        <a:t>Na 1</a:t>
                      </a:r>
                      <a:r>
                        <a:rPr lang="nl-NL" sz="1400" baseline="30000" dirty="0">
                          <a:effectLst/>
                        </a:rPr>
                        <a:t>e</a:t>
                      </a:r>
                      <a:r>
                        <a:rPr lang="nl-NL" sz="1400" dirty="0">
                          <a:effectLst/>
                        </a:rPr>
                        <a:t> keer</a:t>
                      </a:r>
                    </a:p>
                    <a:p>
                      <a:pPr marL="342900" lvl="0" indent="-342900">
                        <a:spcAft>
                          <a:spcPts val="0"/>
                        </a:spcAft>
                        <a:buFont typeface="Symbol"/>
                        <a:buChar char=""/>
                      </a:pPr>
                      <a:r>
                        <a:rPr lang="nl-NL" sz="1400" dirty="0">
                          <a:effectLst/>
                        </a:rPr>
                        <a:t>&gt;6 uur ontstaan</a:t>
                      </a:r>
                    </a:p>
                    <a:p>
                      <a:pPr marL="342900" lvl="0" indent="-342900">
                        <a:spcAft>
                          <a:spcPts val="0"/>
                        </a:spcAft>
                        <a:buFont typeface="Symbol"/>
                        <a:buChar char=""/>
                      </a:pPr>
                      <a:r>
                        <a:rPr lang="nl-NL" sz="1400" dirty="0">
                          <a:effectLst/>
                        </a:rPr>
                        <a:t>&lt;24 uur over</a:t>
                      </a:r>
                      <a:endParaRPr lang="nl-NL" sz="1400" dirty="0">
                        <a:effectLst/>
                        <a:latin typeface="Calibri"/>
                        <a:ea typeface="Calibri"/>
                        <a:cs typeface="Times New Roman"/>
                      </a:endParaRPr>
                    </a:p>
                  </a:txBody>
                  <a:tcPr marL="65699" marR="65699" marT="0" marB="0"/>
                </a:tc>
                <a:tc>
                  <a:txBody>
                    <a:bodyPr/>
                    <a:lstStyle/>
                    <a:p>
                      <a:pPr>
                        <a:spcAft>
                          <a:spcPts val="0"/>
                        </a:spcAft>
                      </a:pPr>
                      <a:r>
                        <a:rPr lang="nl-NL" sz="1400">
                          <a:effectLst/>
                        </a:rPr>
                        <a:t>onbevestigd</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Type I allergie</a:t>
                      </a:r>
                    </a:p>
                    <a:p>
                      <a:pPr>
                        <a:spcAft>
                          <a:spcPts val="0"/>
                        </a:spcAft>
                      </a:pPr>
                      <a:r>
                        <a:rPr lang="nl-NL" sz="1400">
                          <a:effectLst/>
                        </a:rPr>
                        <a:t>Ernstig (anafylaxie)</a:t>
                      </a:r>
                      <a:endParaRPr lang="nl-NL" sz="1400">
                        <a:effectLst/>
                        <a:latin typeface="Calibri"/>
                        <a:ea typeface="Calibri"/>
                        <a:cs typeface="Times New Roman"/>
                      </a:endParaRPr>
                    </a:p>
                  </a:txBody>
                  <a:tcPr marL="65699" marR="65699" marT="0" marB="0"/>
                </a:tc>
                <a:tc>
                  <a:txBody>
                    <a:bodyPr/>
                    <a:lstStyle/>
                    <a:p>
                      <a:pPr marL="342900" lvl="0" indent="-342900">
                        <a:spcAft>
                          <a:spcPts val="0"/>
                        </a:spcAft>
                        <a:buFont typeface="Arial"/>
                        <a:buChar char="X"/>
                        <a:tabLst>
                          <a:tab pos="150495" algn="l"/>
                        </a:tabLst>
                      </a:pPr>
                      <a:r>
                        <a:rPr lang="nl-NL" sz="1400">
                          <a:effectLst/>
                        </a:rPr>
                        <a:t>Penicillines vermijden</a:t>
                      </a:r>
                    </a:p>
                    <a:p>
                      <a:pPr marL="342900" lvl="0" indent="-342900">
                        <a:spcAft>
                          <a:spcPts val="0"/>
                        </a:spcAft>
                        <a:buFont typeface="Wingdings"/>
                        <a:buChar char=""/>
                        <a:tabLst>
                          <a:tab pos="150495" algn="l"/>
                        </a:tabLst>
                      </a:pPr>
                      <a:r>
                        <a:rPr lang="nl-NL" sz="1400">
                          <a:effectLst/>
                        </a:rPr>
                        <a:t>Cefalosporines toestaan</a:t>
                      </a:r>
                    </a:p>
                    <a:p>
                      <a:pPr>
                        <a:spcAft>
                          <a:spcPts val="0"/>
                        </a:spcAft>
                      </a:pPr>
                      <a:r>
                        <a:rPr lang="nl-NL" sz="1400">
                          <a:effectLst/>
                        </a:rPr>
                        <a:t> </a:t>
                      </a:r>
                      <a:endParaRPr lang="nl-NL" sz="1400">
                        <a:effectLst/>
                        <a:latin typeface="Calibri"/>
                        <a:ea typeface="Calibri"/>
                        <a:cs typeface="Times New Roman"/>
                      </a:endParaRPr>
                    </a:p>
                  </a:txBody>
                  <a:tcPr marL="65699" marR="65699" marT="0" marB="0"/>
                </a:tc>
                <a:extLst>
                  <a:ext uri="{0D108BD9-81ED-4DB2-BD59-A6C34878D82A}">
                    <a16:rowId xmlns:a16="http://schemas.microsoft.com/office/drawing/2014/main" val="10002"/>
                  </a:ext>
                </a:extLst>
              </a:tr>
              <a:tr h="1224136">
                <a:tc>
                  <a:txBody>
                    <a:bodyPr/>
                    <a:lstStyle/>
                    <a:p>
                      <a:pPr>
                        <a:spcAft>
                          <a:spcPts val="0"/>
                        </a:spcAft>
                      </a:pPr>
                      <a:r>
                        <a:rPr lang="nl-NL" sz="1400">
                          <a:effectLst/>
                        </a:rPr>
                        <a:t>Visipaque</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2-4-2019</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Urticaria</a:t>
                      </a:r>
                      <a:endParaRPr lang="nl-NL" sz="1400">
                        <a:effectLst/>
                        <a:latin typeface="Calibri"/>
                        <a:ea typeface="Calibri"/>
                        <a:cs typeface="Times New Roman"/>
                      </a:endParaRPr>
                    </a:p>
                  </a:txBody>
                  <a:tcPr marL="65699" marR="65699" marT="0" marB="0"/>
                </a:tc>
                <a:tc>
                  <a:txBody>
                    <a:bodyPr/>
                    <a:lstStyle/>
                    <a:p>
                      <a:pPr marL="342900" lvl="0" indent="-342900">
                        <a:spcAft>
                          <a:spcPts val="0"/>
                        </a:spcAft>
                        <a:buFont typeface="Symbol"/>
                        <a:buChar char=""/>
                      </a:pPr>
                      <a:r>
                        <a:rPr lang="nl-NL" sz="1400" dirty="0">
                          <a:effectLst/>
                        </a:rPr>
                        <a:t>Na 1</a:t>
                      </a:r>
                      <a:r>
                        <a:rPr lang="nl-NL" sz="1400" baseline="30000" dirty="0">
                          <a:effectLst/>
                        </a:rPr>
                        <a:t>e</a:t>
                      </a:r>
                      <a:r>
                        <a:rPr lang="nl-NL" sz="1400" dirty="0">
                          <a:effectLst/>
                        </a:rPr>
                        <a:t> keer</a:t>
                      </a:r>
                    </a:p>
                    <a:p>
                      <a:pPr marL="342900" lvl="0" indent="-342900">
                        <a:spcAft>
                          <a:spcPts val="0"/>
                        </a:spcAft>
                        <a:buFont typeface="Symbol"/>
                        <a:buChar char=""/>
                      </a:pPr>
                      <a:r>
                        <a:rPr lang="nl-NL" sz="1400" dirty="0">
                          <a:effectLst/>
                        </a:rPr>
                        <a:t>&gt;6 uur</a:t>
                      </a:r>
                    </a:p>
                    <a:p>
                      <a:pPr marL="342900" lvl="0" indent="-342900">
                        <a:spcAft>
                          <a:spcPts val="0"/>
                        </a:spcAft>
                        <a:buFont typeface="Symbol"/>
                        <a:buChar char=""/>
                      </a:pPr>
                      <a:r>
                        <a:rPr lang="nl-NL" sz="1400" dirty="0">
                          <a:effectLst/>
                        </a:rPr>
                        <a:t>&lt;24 uur over</a:t>
                      </a:r>
                      <a:endParaRPr lang="nl-NL" sz="1400" dirty="0">
                        <a:effectLst/>
                        <a:latin typeface="Calibri"/>
                        <a:ea typeface="Calibri"/>
                        <a:cs typeface="Times New Roman"/>
                      </a:endParaRPr>
                    </a:p>
                  </a:txBody>
                  <a:tcPr marL="65699" marR="65699" marT="0" marB="0"/>
                </a:tc>
                <a:tc>
                  <a:txBody>
                    <a:bodyPr/>
                    <a:lstStyle/>
                    <a:p>
                      <a:pPr>
                        <a:spcAft>
                          <a:spcPts val="0"/>
                        </a:spcAft>
                      </a:pPr>
                      <a:r>
                        <a:rPr lang="nl-NL" sz="1400" dirty="0">
                          <a:effectLst/>
                        </a:rPr>
                        <a:t>bevestigd</a:t>
                      </a:r>
                      <a:endParaRPr lang="nl-NL" sz="1400" dirty="0">
                        <a:effectLst/>
                        <a:latin typeface="Calibri"/>
                        <a:ea typeface="Calibri"/>
                        <a:cs typeface="Times New Roman"/>
                      </a:endParaRPr>
                    </a:p>
                  </a:txBody>
                  <a:tcPr marL="65699" marR="65699" marT="0" marB="0"/>
                </a:tc>
                <a:tc>
                  <a:txBody>
                    <a:bodyPr/>
                    <a:lstStyle/>
                    <a:p>
                      <a:pPr>
                        <a:spcAft>
                          <a:spcPts val="0"/>
                        </a:spcAft>
                      </a:pPr>
                      <a:r>
                        <a:rPr lang="nl-NL" sz="1400" dirty="0">
                          <a:effectLst/>
                        </a:rPr>
                        <a:t>Intolerantie</a:t>
                      </a:r>
                    </a:p>
                    <a:p>
                      <a:pPr>
                        <a:spcAft>
                          <a:spcPts val="0"/>
                        </a:spcAft>
                      </a:pPr>
                      <a:r>
                        <a:rPr lang="nl-NL" sz="1400" dirty="0">
                          <a:effectLst/>
                        </a:rPr>
                        <a:t>Mild</a:t>
                      </a:r>
                    </a:p>
                    <a:p>
                      <a:pPr>
                        <a:spcAft>
                          <a:spcPts val="0"/>
                        </a:spcAft>
                      </a:pPr>
                      <a:r>
                        <a:rPr lang="nl-NL" sz="1400" dirty="0">
                          <a:effectLst/>
                        </a:rPr>
                        <a:t> </a:t>
                      </a:r>
                      <a:endParaRPr lang="nl-NL" sz="1400" dirty="0">
                        <a:effectLst/>
                        <a:latin typeface="Calibri"/>
                        <a:ea typeface="Calibri"/>
                        <a:cs typeface="Times New Roman"/>
                      </a:endParaRPr>
                    </a:p>
                  </a:txBody>
                  <a:tcPr marL="65699" marR="65699" marT="0" marB="0"/>
                </a:tc>
                <a:tc>
                  <a:txBody>
                    <a:bodyPr/>
                    <a:lstStyle/>
                    <a:p>
                      <a:pPr marL="342900" lvl="0" indent="-342900">
                        <a:spcAft>
                          <a:spcPts val="0"/>
                        </a:spcAft>
                        <a:buFont typeface="Calibri"/>
                        <a:buChar char="!"/>
                        <a:tabLst>
                          <a:tab pos="120650" algn="l"/>
                        </a:tabLst>
                      </a:pPr>
                      <a:r>
                        <a:rPr lang="nl-NL" sz="1400">
                          <a:effectLst/>
                        </a:rPr>
                        <a:t>Toestaan indien gegeven met premedicatie</a:t>
                      </a:r>
                      <a:endParaRPr lang="nl-NL" sz="1400">
                        <a:effectLst/>
                        <a:latin typeface="Calibri"/>
                        <a:ea typeface="Calibri"/>
                        <a:cs typeface="Times New Roman"/>
                      </a:endParaRPr>
                    </a:p>
                  </a:txBody>
                  <a:tcPr marL="65699" marR="65699" marT="0" marB="0"/>
                </a:tc>
                <a:extLst>
                  <a:ext uri="{0D108BD9-81ED-4DB2-BD59-A6C34878D82A}">
                    <a16:rowId xmlns:a16="http://schemas.microsoft.com/office/drawing/2014/main" val="10003"/>
                  </a:ext>
                </a:extLst>
              </a:tr>
              <a:tr h="1108487">
                <a:tc>
                  <a:txBody>
                    <a:bodyPr/>
                    <a:lstStyle/>
                    <a:p>
                      <a:pPr>
                        <a:spcAft>
                          <a:spcPts val="0"/>
                        </a:spcAft>
                      </a:pPr>
                      <a:r>
                        <a:rPr lang="nl-NL" sz="1400">
                          <a:effectLst/>
                        </a:rPr>
                        <a:t>Captopril</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2-4-2019</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Angio-oedeem</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Na 3 maanden</a:t>
                      </a:r>
                    </a:p>
                    <a:p>
                      <a:pPr>
                        <a:spcAft>
                          <a:spcPts val="0"/>
                        </a:spcAft>
                      </a:pPr>
                      <a:r>
                        <a:rPr lang="nl-NL" sz="1400">
                          <a:effectLst/>
                        </a:rPr>
                        <a:t> </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onbevestigd</a:t>
                      </a:r>
                      <a:endParaRPr lang="nl-NL" sz="1400">
                        <a:effectLst/>
                        <a:latin typeface="Calibri"/>
                        <a:ea typeface="Calibri"/>
                        <a:cs typeface="Times New Roman"/>
                      </a:endParaRPr>
                    </a:p>
                  </a:txBody>
                  <a:tcPr marL="65699" marR="65699" marT="0" marB="0"/>
                </a:tc>
                <a:tc>
                  <a:txBody>
                    <a:bodyPr/>
                    <a:lstStyle/>
                    <a:p>
                      <a:pPr>
                        <a:spcAft>
                          <a:spcPts val="0"/>
                        </a:spcAft>
                      </a:pPr>
                      <a:r>
                        <a:rPr lang="nl-NL" sz="1400" dirty="0">
                          <a:effectLst/>
                        </a:rPr>
                        <a:t>Bijwerking</a:t>
                      </a:r>
                    </a:p>
                    <a:p>
                      <a:pPr>
                        <a:spcAft>
                          <a:spcPts val="0"/>
                        </a:spcAft>
                      </a:pPr>
                      <a:r>
                        <a:rPr lang="nl-NL" sz="1400" dirty="0">
                          <a:effectLst/>
                        </a:rPr>
                        <a:t>Verwacht</a:t>
                      </a:r>
                    </a:p>
                    <a:p>
                      <a:pPr>
                        <a:spcAft>
                          <a:spcPts val="0"/>
                        </a:spcAft>
                      </a:pPr>
                      <a:r>
                        <a:rPr lang="nl-NL" sz="1400" dirty="0">
                          <a:effectLst/>
                        </a:rPr>
                        <a:t> </a:t>
                      </a:r>
                      <a:endParaRPr lang="nl-NL" sz="1400" dirty="0">
                        <a:effectLst/>
                        <a:latin typeface="Calibri"/>
                        <a:ea typeface="Calibri"/>
                        <a:cs typeface="Times New Roman"/>
                      </a:endParaRPr>
                    </a:p>
                  </a:txBody>
                  <a:tcPr marL="65699" marR="65699" marT="0" marB="0"/>
                </a:tc>
                <a:tc>
                  <a:txBody>
                    <a:bodyPr/>
                    <a:lstStyle/>
                    <a:p>
                      <a:pPr marL="342900" lvl="0" indent="-342900">
                        <a:spcAft>
                          <a:spcPts val="0"/>
                        </a:spcAft>
                        <a:buFont typeface="Arial"/>
                        <a:buChar char="X"/>
                        <a:tabLst>
                          <a:tab pos="172085" algn="l"/>
                        </a:tabLst>
                      </a:pPr>
                      <a:r>
                        <a:rPr lang="nl-NL" sz="1400" dirty="0">
                          <a:effectLst/>
                        </a:rPr>
                        <a:t>ACE remmers vermijden</a:t>
                      </a:r>
                    </a:p>
                    <a:p>
                      <a:pPr marL="342900" lvl="0" indent="-342900">
                        <a:spcAft>
                          <a:spcPts val="0"/>
                        </a:spcAft>
                        <a:buFont typeface="Wingdings"/>
                        <a:buChar char=""/>
                        <a:tabLst>
                          <a:tab pos="172085" algn="l"/>
                        </a:tabLst>
                      </a:pPr>
                      <a:r>
                        <a:rPr lang="nl-NL" sz="1400" dirty="0">
                          <a:effectLst/>
                        </a:rPr>
                        <a:t>AT II antagonisten toestaan</a:t>
                      </a:r>
                      <a:endParaRPr lang="nl-NL" sz="1400" dirty="0">
                        <a:effectLst/>
                        <a:latin typeface="Calibri"/>
                        <a:ea typeface="Calibri"/>
                        <a:cs typeface="Times New Roman"/>
                      </a:endParaRPr>
                    </a:p>
                  </a:txBody>
                  <a:tcPr marL="65699" marR="65699" marT="0" marB="0"/>
                </a:tc>
                <a:extLst>
                  <a:ext uri="{0D108BD9-81ED-4DB2-BD59-A6C34878D82A}">
                    <a16:rowId xmlns:a16="http://schemas.microsoft.com/office/drawing/2014/main" val="10004"/>
                  </a:ext>
                </a:extLst>
              </a:tr>
              <a:tr h="720080">
                <a:tc>
                  <a:txBody>
                    <a:bodyPr/>
                    <a:lstStyle/>
                    <a:p>
                      <a:pPr>
                        <a:spcAft>
                          <a:spcPts val="0"/>
                        </a:spcAft>
                      </a:pPr>
                      <a:r>
                        <a:rPr lang="nl-NL" sz="1400">
                          <a:effectLst/>
                        </a:rPr>
                        <a:t>Ibuprofen</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2-4-2019</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Onbekend</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Onbekend</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onbevestigd</a:t>
                      </a:r>
                      <a:endParaRPr lang="nl-NL" sz="1400">
                        <a:effectLst/>
                        <a:latin typeface="Calibri"/>
                        <a:ea typeface="Calibri"/>
                        <a:cs typeface="Times New Roman"/>
                      </a:endParaRPr>
                    </a:p>
                  </a:txBody>
                  <a:tcPr marL="65699" marR="65699" marT="0" marB="0"/>
                </a:tc>
                <a:tc>
                  <a:txBody>
                    <a:bodyPr/>
                    <a:lstStyle/>
                    <a:p>
                      <a:pPr>
                        <a:spcAft>
                          <a:spcPts val="0"/>
                        </a:spcAft>
                      </a:pPr>
                      <a:r>
                        <a:rPr lang="nl-NL" sz="1400">
                          <a:effectLst/>
                        </a:rPr>
                        <a:t>Niet beoordeelbaar</a:t>
                      </a:r>
                    </a:p>
                    <a:p>
                      <a:pPr>
                        <a:spcAft>
                          <a:spcPts val="0"/>
                        </a:spcAft>
                      </a:pPr>
                      <a:r>
                        <a:rPr lang="nl-NL" sz="1400">
                          <a:effectLst/>
                        </a:rPr>
                        <a:t> </a:t>
                      </a:r>
                      <a:endParaRPr lang="nl-NL" sz="1400">
                        <a:effectLst/>
                        <a:latin typeface="Calibri"/>
                        <a:ea typeface="Calibri"/>
                        <a:cs typeface="Times New Roman"/>
                      </a:endParaRPr>
                    </a:p>
                  </a:txBody>
                  <a:tcPr marL="65699" marR="65699" marT="0" marB="0"/>
                </a:tc>
                <a:tc>
                  <a:txBody>
                    <a:bodyPr/>
                    <a:lstStyle/>
                    <a:p>
                      <a:pPr marL="342900" lvl="0" indent="-342900">
                        <a:spcAft>
                          <a:spcPts val="0"/>
                        </a:spcAft>
                        <a:buFont typeface="Arial"/>
                        <a:buChar char="X"/>
                        <a:tabLst>
                          <a:tab pos="172085" algn="l"/>
                        </a:tabLst>
                      </a:pPr>
                      <a:r>
                        <a:rPr lang="nl-NL" sz="1400" dirty="0">
                          <a:effectLst/>
                        </a:rPr>
                        <a:t>COX 1 remmers vermijden</a:t>
                      </a:r>
                    </a:p>
                    <a:p>
                      <a:pPr marL="342900" lvl="0" indent="-342900">
                        <a:spcAft>
                          <a:spcPts val="0"/>
                        </a:spcAft>
                        <a:buFont typeface="Wingdings"/>
                        <a:buChar char=""/>
                        <a:tabLst>
                          <a:tab pos="172085" algn="l"/>
                        </a:tabLst>
                      </a:pPr>
                      <a:r>
                        <a:rPr lang="nl-NL" sz="1400" dirty="0">
                          <a:effectLst/>
                        </a:rPr>
                        <a:t>COX 2 remmers toestaan</a:t>
                      </a:r>
                      <a:endParaRPr lang="nl-NL" sz="1400" dirty="0">
                        <a:effectLst/>
                        <a:latin typeface="Calibri"/>
                        <a:ea typeface="Calibri"/>
                        <a:cs typeface="Times New Roman"/>
                      </a:endParaRPr>
                    </a:p>
                  </a:txBody>
                  <a:tcPr marL="65699" marR="65699"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680207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Fase 2: afleiden conclusie en ernst</a:t>
            </a:r>
            <a:endParaRPr lang="en-US" dirty="0"/>
          </a:p>
        </p:txBody>
      </p:sp>
      <p:sp>
        <p:nvSpPr>
          <p:cNvPr id="4" name="Rectangle 3"/>
          <p:cNvSpPr/>
          <p:nvPr/>
        </p:nvSpPr>
        <p:spPr>
          <a:xfrm>
            <a:off x="683568" y="1196752"/>
            <a:ext cx="8208912" cy="5509200"/>
          </a:xfrm>
          <a:prstGeom prst="rect">
            <a:avLst/>
          </a:prstGeom>
        </p:spPr>
        <p:txBody>
          <a:bodyPr wrap="square">
            <a:spAutoFit/>
          </a:bodyPr>
          <a:lstStyle/>
          <a:p>
            <a:r>
              <a:rPr lang="nl-NL" sz="2400" b="1" dirty="0" smtClean="0"/>
              <a:t>Casus 1: Man, </a:t>
            </a:r>
            <a:r>
              <a:rPr lang="nl-NL" sz="2400" b="1" dirty="0"/>
              <a:t>42 </a:t>
            </a:r>
            <a:r>
              <a:rPr lang="nl-NL" sz="2400" b="1" dirty="0" smtClean="0"/>
              <a:t>jaar</a:t>
            </a:r>
          </a:p>
          <a:p>
            <a:endParaRPr lang="nl-NL" sz="2400" b="1" dirty="0"/>
          </a:p>
          <a:p>
            <a:r>
              <a:rPr lang="nl-NL" sz="2000" b="1" dirty="0" smtClean="0"/>
              <a:t>Reden van komst</a:t>
            </a:r>
          </a:p>
          <a:p>
            <a:r>
              <a:rPr lang="nl-NL" sz="2000" dirty="0" smtClean="0"/>
              <a:t>Bekend met penicilline allergie. Welke antibiotica mag hij hebben?</a:t>
            </a:r>
          </a:p>
          <a:p>
            <a:endParaRPr lang="nl-NL" sz="2000" b="1" dirty="0" smtClean="0"/>
          </a:p>
          <a:p>
            <a:r>
              <a:rPr lang="nl-NL" sz="2000" b="1" dirty="0" smtClean="0"/>
              <a:t>Medische brief</a:t>
            </a:r>
            <a:endParaRPr lang="nl-NL" sz="2000" b="1" dirty="0"/>
          </a:p>
          <a:p>
            <a:r>
              <a:rPr lang="nl-NL" sz="2000" dirty="0" smtClean="0"/>
              <a:t>2017 naar </a:t>
            </a:r>
            <a:r>
              <a:rPr lang="nl-NL" sz="2000" dirty="0"/>
              <a:t>HAP: amoxicilline voorgeschreven. Rond 19.00 ingenomen. Daarna rillingen, duizelig en flauwgevallen. Vervolgens heeft hij </a:t>
            </a:r>
            <a:r>
              <a:rPr lang="nl-NL" sz="2000" dirty="0" smtClean="0"/>
              <a:t>dag later diffuus </a:t>
            </a:r>
            <a:r>
              <a:rPr lang="nl-NL" sz="2000" dirty="0"/>
              <a:t>uitbreidende rode uitslag. </a:t>
            </a:r>
          </a:p>
          <a:p>
            <a:endParaRPr lang="nl-NL" sz="2000" dirty="0"/>
          </a:p>
          <a:p>
            <a:r>
              <a:rPr lang="nl-NL" sz="2000" b="1" dirty="0" smtClean="0"/>
              <a:t>Lichamelijk onderzoek</a:t>
            </a:r>
            <a:endParaRPr lang="nl-NL" sz="2000" b="1" dirty="0"/>
          </a:p>
          <a:p>
            <a:r>
              <a:rPr lang="nl-NL" sz="2000" dirty="0"/>
              <a:t> Ziek, Temp 39,3 °C RR 108/55 AF 20/min </a:t>
            </a:r>
          </a:p>
          <a:p>
            <a:r>
              <a:rPr lang="nl-NL" sz="2000" dirty="0"/>
              <a:t>Huid: diffuse roodheid armen, benen, romp</a:t>
            </a:r>
          </a:p>
          <a:p>
            <a:r>
              <a:rPr lang="nl-NL" sz="2000" dirty="0"/>
              <a:t>Keel en tong: </a:t>
            </a:r>
            <a:r>
              <a:rPr lang="nl-NL" sz="2000" dirty="0" err="1"/>
              <a:t>g.a.</a:t>
            </a:r>
            <a:r>
              <a:rPr lang="nl-NL" sz="2000" dirty="0"/>
              <a:t> </a:t>
            </a:r>
            <a:r>
              <a:rPr lang="nl-NL" sz="2000" dirty="0" err="1"/>
              <a:t>Pulm</a:t>
            </a:r>
            <a:r>
              <a:rPr lang="nl-NL" sz="2000" dirty="0"/>
              <a:t>: NAG</a:t>
            </a:r>
          </a:p>
          <a:p>
            <a:endParaRPr lang="nl-NL" sz="2000" dirty="0"/>
          </a:p>
          <a:p>
            <a:r>
              <a:rPr lang="nl-NL" sz="2000" b="1" dirty="0" smtClean="0"/>
              <a:t>Laboratorium onderzoek</a:t>
            </a:r>
          </a:p>
          <a:p>
            <a:r>
              <a:rPr lang="nl-NL" sz="2000" dirty="0" err="1" smtClean="0"/>
              <a:t>Creat</a:t>
            </a:r>
            <a:r>
              <a:rPr lang="nl-NL" sz="2000" dirty="0" smtClean="0"/>
              <a:t> </a:t>
            </a:r>
            <a:r>
              <a:rPr lang="nl-NL" sz="2000" dirty="0"/>
              <a:t>125. Infectie parameters normaal.  X Thorax: </a:t>
            </a:r>
            <a:r>
              <a:rPr lang="nl-NL" sz="2000" dirty="0" err="1"/>
              <a:t>g.a</a:t>
            </a:r>
            <a:r>
              <a:rPr lang="nl-NL" sz="2400" dirty="0" err="1"/>
              <a:t>.</a:t>
            </a:r>
            <a:endParaRPr lang="nl-NL" sz="2400" dirty="0"/>
          </a:p>
        </p:txBody>
      </p:sp>
    </p:spTree>
    <p:extLst>
      <p:ext uri="{BB962C8B-B14F-4D97-AF65-F5344CB8AC3E}">
        <p14:creationId xmlns:p14="http://schemas.microsoft.com/office/powerpoint/2010/main" val="11549506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8907" y="1422894"/>
            <a:ext cx="8835093" cy="2359176"/>
          </a:xfrm>
          <a:prstGeom prst="rect">
            <a:avLst/>
          </a:prstGeom>
        </p:spPr>
      </p:pic>
      <p:pic>
        <p:nvPicPr>
          <p:cNvPr id="3" name="Picture 2"/>
          <p:cNvPicPr>
            <a:picLocks noChangeAspect="1"/>
          </p:cNvPicPr>
          <p:nvPr/>
        </p:nvPicPr>
        <p:blipFill>
          <a:blip r:embed="rId3"/>
          <a:stretch>
            <a:fillRect/>
          </a:stretch>
        </p:blipFill>
        <p:spPr>
          <a:xfrm>
            <a:off x="467544" y="3928700"/>
            <a:ext cx="1699575" cy="296000"/>
          </a:xfrm>
          <a:prstGeom prst="rect">
            <a:avLst/>
          </a:prstGeom>
        </p:spPr>
      </p:pic>
      <p:sp>
        <p:nvSpPr>
          <p:cNvPr id="4" name="Title 3"/>
          <p:cNvSpPr>
            <a:spLocks noGrp="1"/>
          </p:cNvSpPr>
          <p:nvPr>
            <p:ph type="title"/>
          </p:nvPr>
        </p:nvSpPr>
        <p:spPr/>
        <p:txBody>
          <a:bodyPr/>
          <a:lstStyle/>
          <a:p>
            <a:r>
              <a:rPr lang="nl-NL" dirty="0" smtClean="0"/>
              <a:t>Classificatie SCAR</a:t>
            </a:r>
            <a:endParaRPr lang="en-US" dirty="0"/>
          </a:p>
        </p:txBody>
      </p:sp>
    </p:spTree>
    <p:extLst>
      <p:ext uri="{BB962C8B-B14F-4D97-AF65-F5344CB8AC3E}">
        <p14:creationId xmlns:p14="http://schemas.microsoft.com/office/powerpoint/2010/main" val="19691151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595" y="1420034"/>
            <a:ext cx="1487523" cy="523220"/>
          </a:xfrm>
          <a:prstGeom prst="rect">
            <a:avLst/>
          </a:prstGeom>
          <a:noFill/>
        </p:spPr>
        <p:txBody>
          <a:bodyPr wrap="none" rtlCol="0">
            <a:spAutoFit/>
          </a:bodyPr>
          <a:lstStyle/>
          <a:p>
            <a:r>
              <a:rPr lang="nl-NL" sz="1400" b="1" dirty="0" smtClean="0"/>
              <a:t>Verspreidt of </a:t>
            </a:r>
          </a:p>
          <a:p>
            <a:r>
              <a:rPr lang="nl-NL" sz="1400" b="1" dirty="0" smtClean="0"/>
              <a:t>gegeneraliseerd? </a:t>
            </a:r>
            <a:endParaRPr lang="en-US" sz="1400" b="1" dirty="0"/>
          </a:p>
        </p:txBody>
      </p:sp>
      <p:sp>
        <p:nvSpPr>
          <p:cNvPr id="4" name="TextBox 3"/>
          <p:cNvSpPr txBox="1"/>
          <p:nvPr/>
        </p:nvSpPr>
        <p:spPr>
          <a:xfrm>
            <a:off x="1729756" y="1424099"/>
            <a:ext cx="1366080" cy="523220"/>
          </a:xfrm>
          <a:prstGeom prst="rect">
            <a:avLst/>
          </a:prstGeom>
          <a:noFill/>
        </p:spPr>
        <p:txBody>
          <a:bodyPr wrap="none" rtlCol="0">
            <a:spAutoFit/>
          </a:bodyPr>
          <a:lstStyle/>
          <a:p>
            <a:r>
              <a:rPr lang="nl-NL" sz="1400" dirty="0" smtClean="0"/>
              <a:t>Urticaria en/of </a:t>
            </a:r>
          </a:p>
          <a:p>
            <a:r>
              <a:rPr lang="nl-NL" sz="1400" dirty="0" smtClean="0"/>
              <a:t>angio-oedeem? </a:t>
            </a:r>
            <a:endParaRPr lang="en-US" sz="1400" dirty="0"/>
          </a:p>
        </p:txBody>
      </p:sp>
      <p:sp>
        <p:nvSpPr>
          <p:cNvPr id="6" name="TextBox 5"/>
          <p:cNvSpPr txBox="1"/>
          <p:nvPr/>
        </p:nvSpPr>
        <p:spPr>
          <a:xfrm>
            <a:off x="1442282" y="2430227"/>
            <a:ext cx="1005275" cy="307777"/>
          </a:xfrm>
          <a:prstGeom prst="rect">
            <a:avLst/>
          </a:prstGeom>
          <a:noFill/>
        </p:spPr>
        <p:txBody>
          <a:bodyPr wrap="none" rtlCol="0">
            <a:spAutoFit/>
          </a:bodyPr>
          <a:lstStyle/>
          <a:p>
            <a:r>
              <a:rPr lang="nl-NL" sz="1400" dirty="0" smtClean="0"/>
              <a:t>Exantheem</a:t>
            </a:r>
            <a:endParaRPr lang="en-US" sz="1400" dirty="0"/>
          </a:p>
        </p:txBody>
      </p:sp>
      <p:sp>
        <p:nvSpPr>
          <p:cNvPr id="7" name="TextBox 6"/>
          <p:cNvSpPr txBox="1"/>
          <p:nvPr/>
        </p:nvSpPr>
        <p:spPr>
          <a:xfrm>
            <a:off x="2398007" y="2909513"/>
            <a:ext cx="984437" cy="307777"/>
          </a:xfrm>
          <a:prstGeom prst="rect">
            <a:avLst/>
          </a:prstGeom>
          <a:noFill/>
        </p:spPr>
        <p:txBody>
          <a:bodyPr wrap="none" rtlCol="0">
            <a:spAutoFit/>
          </a:bodyPr>
          <a:lstStyle/>
          <a:p>
            <a:r>
              <a:rPr lang="nl-NL" sz="1400" dirty="0" smtClean="0"/>
              <a:t>met blaren</a:t>
            </a:r>
            <a:endParaRPr lang="en-US" sz="1400" dirty="0"/>
          </a:p>
        </p:txBody>
      </p:sp>
      <p:sp>
        <p:nvSpPr>
          <p:cNvPr id="8" name="TextBox 7"/>
          <p:cNvSpPr txBox="1"/>
          <p:nvPr/>
        </p:nvSpPr>
        <p:spPr>
          <a:xfrm>
            <a:off x="2398556" y="3874801"/>
            <a:ext cx="1042529" cy="307777"/>
          </a:xfrm>
          <a:prstGeom prst="rect">
            <a:avLst/>
          </a:prstGeom>
          <a:noFill/>
        </p:spPr>
        <p:txBody>
          <a:bodyPr wrap="none" rtlCol="0">
            <a:spAutoFit/>
          </a:bodyPr>
          <a:lstStyle/>
          <a:p>
            <a:r>
              <a:rPr lang="nl-NL" sz="1400" dirty="0"/>
              <a:t>m</a:t>
            </a:r>
            <a:r>
              <a:rPr lang="nl-NL" sz="1400" dirty="0" smtClean="0"/>
              <a:t>et </a:t>
            </a:r>
            <a:r>
              <a:rPr lang="nl-NL" sz="1400" dirty="0" err="1" smtClean="0"/>
              <a:t>pustuls</a:t>
            </a:r>
            <a:endParaRPr lang="en-US" sz="1400" dirty="0"/>
          </a:p>
        </p:txBody>
      </p:sp>
      <p:sp>
        <p:nvSpPr>
          <p:cNvPr id="10" name="TextBox 9"/>
          <p:cNvSpPr txBox="1"/>
          <p:nvPr/>
        </p:nvSpPr>
        <p:spPr>
          <a:xfrm>
            <a:off x="2398007" y="4427239"/>
            <a:ext cx="1103379" cy="307777"/>
          </a:xfrm>
          <a:prstGeom prst="rect">
            <a:avLst/>
          </a:prstGeom>
          <a:noFill/>
        </p:spPr>
        <p:txBody>
          <a:bodyPr wrap="none" rtlCol="0">
            <a:spAutoFit/>
          </a:bodyPr>
          <a:lstStyle/>
          <a:p>
            <a:r>
              <a:rPr lang="nl-NL" sz="1400" dirty="0" smtClean="0"/>
              <a:t>met purpura</a:t>
            </a:r>
            <a:endParaRPr lang="en-US" sz="1400" dirty="0"/>
          </a:p>
        </p:txBody>
      </p:sp>
      <p:sp>
        <p:nvSpPr>
          <p:cNvPr id="11" name="TextBox 10"/>
          <p:cNvSpPr txBox="1"/>
          <p:nvPr/>
        </p:nvSpPr>
        <p:spPr>
          <a:xfrm>
            <a:off x="1459145" y="5393589"/>
            <a:ext cx="1976823" cy="307777"/>
          </a:xfrm>
          <a:prstGeom prst="rect">
            <a:avLst/>
          </a:prstGeom>
          <a:noFill/>
        </p:spPr>
        <p:txBody>
          <a:bodyPr wrap="none" rtlCol="0">
            <a:spAutoFit/>
          </a:bodyPr>
          <a:lstStyle/>
          <a:p>
            <a:r>
              <a:rPr lang="nl-NL" sz="1400" dirty="0" smtClean="0"/>
              <a:t>Alleen macula en </a:t>
            </a:r>
            <a:r>
              <a:rPr lang="nl-NL" sz="1400" dirty="0" err="1" smtClean="0"/>
              <a:t>papula</a:t>
            </a:r>
            <a:endParaRPr lang="en-US" sz="1400" dirty="0"/>
          </a:p>
        </p:txBody>
      </p:sp>
      <p:sp>
        <p:nvSpPr>
          <p:cNvPr id="12" name="TextBox 11"/>
          <p:cNvSpPr txBox="1"/>
          <p:nvPr/>
        </p:nvSpPr>
        <p:spPr>
          <a:xfrm>
            <a:off x="3515428" y="1383089"/>
            <a:ext cx="1329210" cy="523220"/>
          </a:xfrm>
          <a:prstGeom prst="rect">
            <a:avLst/>
          </a:prstGeom>
          <a:noFill/>
        </p:spPr>
        <p:txBody>
          <a:bodyPr wrap="none" rtlCol="0">
            <a:spAutoFit/>
          </a:bodyPr>
          <a:lstStyle/>
          <a:p>
            <a:r>
              <a:rPr lang="nl-NL" sz="1400" dirty="0" err="1" smtClean="0"/>
              <a:t>Extracutane</a:t>
            </a:r>
            <a:r>
              <a:rPr lang="nl-NL" sz="1400" dirty="0" smtClean="0"/>
              <a:t> </a:t>
            </a:r>
          </a:p>
          <a:p>
            <a:r>
              <a:rPr lang="nl-NL" sz="1400" dirty="0" smtClean="0"/>
              <a:t>Betrokkenheid?</a:t>
            </a:r>
            <a:endParaRPr lang="en-US" sz="1400" dirty="0"/>
          </a:p>
        </p:txBody>
      </p:sp>
      <p:sp>
        <p:nvSpPr>
          <p:cNvPr id="13" name="TextBox 12"/>
          <p:cNvSpPr txBox="1"/>
          <p:nvPr/>
        </p:nvSpPr>
        <p:spPr>
          <a:xfrm>
            <a:off x="5856165" y="960375"/>
            <a:ext cx="2882649" cy="307777"/>
          </a:xfrm>
          <a:prstGeom prst="rect">
            <a:avLst/>
          </a:prstGeom>
          <a:noFill/>
        </p:spPr>
        <p:txBody>
          <a:bodyPr wrap="none" rtlCol="0">
            <a:spAutoFit/>
          </a:bodyPr>
          <a:lstStyle/>
          <a:p>
            <a:r>
              <a:rPr lang="nl-NL" sz="1400" u="sng" dirty="0" smtClean="0"/>
              <a:t>Drug-</a:t>
            </a:r>
            <a:r>
              <a:rPr lang="nl-NL" sz="1400" u="sng" dirty="0" err="1" smtClean="0"/>
              <a:t>induced</a:t>
            </a:r>
            <a:r>
              <a:rPr lang="nl-NL" sz="1400" u="sng" dirty="0" smtClean="0"/>
              <a:t> urticaria / </a:t>
            </a:r>
            <a:r>
              <a:rPr lang="nl-NL" sz="1400" u="sng" dirty="0" err="1" smtClean="0"/>
              <a:t>angioedema</a:t>
            </a:r>
            <a:endParaRPr lang="en-US" sz="1400" u="sng" dirty="0"/>
          </a:p>
        </p:txBody>
      </p:sp>
      <p:sp>
        <p:nvSpPr>
          <p:cNvPr id="14" name="TextBox 13"/>
          <p:cNvSpPr txBox="1"/>
          <p:nvPr/>
        </p:nvSpPr>
        <p:spPr>
          <a:xfrm>
            <a:off x="5856165" y="1749918"/>
            <a:ext cx="1054904" cy="307777"/>
          </a:xfrm>
          <a:prstGeom prst="rect">
            <a:avLst/>
          </a:prstGeom>
          <a:noFill/>
        </p:spPr>
        <p:txBody>
          <a:bodyPr wrap="none" rtlCol="0">
            <a:spAutoFit/>
          </a:bodyPr>
          <a:lstStyle/>
          <a:p>
            <a:r>
              <a:rPr lang="nl-NL" sz="1400" u="sng" dirty="0" err="1" smtClean="0"/>
              <a:t>Anaphylaxis</a:t>
            </a:r>
            <a:endParaRPr lang="en-US" sz="1400" u="sng" dirty="0"/>
          </a:p>
        </p:txBody>
      </p:sp>
      <p:sp>
        <p:nvSpPr>
          <p:cNvPr id="16" name="TextBox 15"/>
          <p:cNvSpPr txBox="1"/>
          <p:nvPr/>
        </p:nvSpPr>
        <p:spPr>
          <a:xfrm>
            <a:off x="3711957" y="2546165"/>
            <a:ext cx="3380323" cy="523220"/>
          </a:xfrm>
          <a:prstGeom prst="rect">
            <a:avLst/>
          </a:prstGeom>
          <a:noFill/>
        </p:spPr>
        <p:txBody>
          <a:bodyPr wrap="square" rtlCol="0">
            <a:spAutoFit/>
          </a:bodyPr>
          <a:lstStyle/>
          <a:p>
            <a:r>
              <a:rPr lang="nl-NL" sz="1400" dirty="0" smtClean="0"/>
              <a:t>Systemisch, meerdere ovale rode plekken met centrale blaren en erosies</a:t>
            </a:r>
            <a:endParaRPr lang="en-US" sz="1400" dirty="0"/>
          </a:p>
        </p:txBody>
      </p:sp>
      <p:sp>
        <p:nvSpPr>
          <p:cNvPr id="19" name="TextBox 18"/>
          <p:cNvSpPr txBox="1"/>
          <p:nvPr/>
        </p:nvSpPr>
        <p:spPr>
          <a:xfrm>
            <a:off x="3711956" y="3189051"/>
            <a:ext cx="3668355" cy="523220"/>
          </a:xfrm>
          <a:prstGeom prst="rect">
            <a:avLst/>
          </a:prstGeom>
          <a:noFill/>
        </p:spPr>
        <p:txBody>
          <a:bodyPr wrap="square" rtlCol="0">
            <a:spAutoFit/>
          </a:bodyPr>
          <a:lstStyle/>
          <a:p>
            <a:r>
              <a:rPr lang="nl-NL" sz="1400" dirty="0" smtClean="0"/>
              <a:t>Malaise, mucosale betrokkenheid, </a:t>
            </a:r>
            <a:r>
              <a:rPr lang="nl-NL" sz="1400" dirty="0" err="1" smtClean="0"/>
              <a:t>confluerende</a:t>
            </a:r>
            <a:r>
              <a:rPr lang="nl-NL" sz="1400" dirty="0" smtClean="0"/>
              <a:t> rode plekken met schietschijf laesies</a:t>
            </a:r>
            <a:endParaRPr lang="en-US" sz="1400" dirty="0"/>
          </a:p>
        </p:txBody>
      </p:sp>
      <p:sp>
        <p:nvSpPr>
          <p:cNvPr id="20" name="TextBox 19"/>
          <p:cNvSpPr txBox="1"/>
          <p:nvPr/>
        </p:nvSpPr>
        <p:spPr>
          <a:xfrm>
            <a:off x="3711956" y="3878512"/>
            <a:ext cx="3146502" cy="307777"/>
          </a:xfrm>
          <a:prstGeom prst="rect">
            <a:avLst/>
          </a:prstGeom>
          <a:noFill/>
        </p:spPr>
        <p:txBody>
          <a:bodyPr wrap="none" rtlCol="0">
            <a:spAutoFit/>
          </a:bodyPr>
          <a:lstStyle/>
          <a:p>
            <a:r>
              <a:rPr lang="nl-NL" sz="1400" dirty="0" err="1" smtClean="0"/>
              <a:t>Pustuls</a:t>
            </a:r>
            <a:r>
              <a:rPr lang="nl-NL" sz="1400" dirty="0" smtClean="0"/>
              <a:t>, uitgebreid erytheem, </a:t>
            </a:r>
            <a:r>
              <a:rPr lang="nl-NL" sz="1400" dirty="0" err="1" smtClean="0"/>
              <a:t>neutrofilie</a:t>
            </a:r>
            <a:endParaRPr lang="en-US" sz="1400" dirty="0"/>
          </a:p>
        </p:txBody>
      </p:sp>
      <p:sp>
        <p:nvSpPr>
          <p:cNvPr id="21" name="TextBox 20"/>
          <p:cNvSpPr txBox="1"/>
          <p:nvPr/>
        </p:nvSpPr>
        <p:spPr>
          <a:xfrm>
            <a:off x="3711957" y="4417367"/>
            <a:ext cx="1525289" cy="307777"/>
          </a:xfrm>
          <a:prstGeom prst="rect">
            <a:avLst/>
          </a:prstGeom>
          <a:noFill/>
        </p:spPr>
        <p:txBody>
          <a:bodyPr wrap="none" rtlCol="0">
            <a:spAutoFit/>
          </a:bodyPr>
          <a:lstStyle/>
          <a:p>
            <a:r>
              <a:rPr lang="nl-NL" sz="1400" dirty="0" smtClean="0"/>
              <a:t>Palpabele purpura</a:t>
            </a:r>
            <a:endParaRPr lang="en-US" sz="1400" dirty="0"/>
          </a:p>
        </p:txBody>
      </p:sp>
      <p:sp>
        <p:nvSpPr>
          <p:cNvPr id="27" name="TextBox 26"/>
          <p:cNvSpPr txBox="1"/>
          <p:nvPr/>
        </p:nvSpPr>
        <p:spPr>
          <a:xfrm>
            <a:off x="123646" y="312911"/>
            <a:ext cx="5685980" cy="307777"/>
          </a:xfrm>
          <a:prstGeom prst="rect">
            <a:avLst/>
          </a:prstGeom>
          <a:noFill/>
        </p:spPr>
        <p:txBody>
          <a:bodyPr wrap="none" rtlCol="0">
            <a:spAutoFit/>
          </a:bodyPr>
          <a:lstStyle/>
          <a:p>
            <a:r>
              <a:rPr lang="nl-NL" sz="1400" dirty="0" smtClean="0"/>
              <a:t>Verdenking huiduitslag </a:t>
            </a:r>
            <a:r>
              <a:rPr lang="nl-NL" sz="1400" dirty="0" err="1" smtClean="0"/>
              <a:t>a.g.v.</a:t>
            </a:r>
            <a:r>
              <a:rPr lang="nl-NL" sz="1400" dirty="0" smtClean="0"/>
              <a:t> geneesmiddelenallergie (zie voor DD tabel S5)?</a:t>
            </a:r>
            <a:endParaRPr lang="en-US" sz="1400" dirty="0"/>
          </a:p>
        </p:txBody>
      </p:sp>
      <p:cxnSp>
        <p:nvCxnSpPr>
          <p:cNvPr id="52" name="Straight Arrow Connector 51"/>
          <p:cNvCxnSpPr/>
          <p:nvPr/>
        </p:nvCxnSpPr>
        <p:spPr>
          <a:xfrm>
            <a:off x="467544" y="1943254"/>
            <a:ext cx="0" cy="4348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85129" y="6291509"/>
            <a:ext cx="1201419" cy="307777"/>
          </a:xfrm>
          <a:prstGeom prst="rect">
            <a:avLst/>
          </a:prstGeom>
          <a:noFill/>
        </p:spPr>
        <p:txBody>
          <a:bodyPr wrap="none" rtlCol="0">
            <a:spAutoFit/>
          </a:bodyPr>
          <a:lstStyle/>
          <a:p>
            <a:r>
              <a:rPr lang="nl-NL" sz="1400" b="1" dirty="0" smtClean="0"/>
              <a:t>Gelokaliseerd</a:t>
            </a:r>
            <a:endParaRPr lang="en-US" sz="1400" b="1" dirty="0"/>
          </a:p>
        </p:txBody>
      </p:sp>
      <p:cxnSp>
        <p:nvCxnSpPr>
          <p:cNvPr id="57" name="Straight Arrow Connector 56"/>
          <p:cNvCxnSpPr/>
          <p:nvPr/>
        </p:nvCxnSpPr>
        <p:spPr>
          <a:xfrm>
            <a:off x="1380910" y="1666373"/>
            <a:ext cx="3824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2051720" y="1943254"/>
            <a:ext cx="0" cy="486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2051720" y="2738004"/>
            <a:ext cx="14789" cy="2664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V="1">
            <a:off x="2066509" y="3049115"/>
            <a:ext cx="346287" cy="98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2046090" y="4030219"/>
            <a:ext cx="34628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V="1">
            <a:off x="2045541" y="4581128"/>
            <a:ext cx="346287" cy="98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459911" y="6082223"/>
            <a:ext cx="2193614" cy="307777"/>
          </a:xfrm>
          <a:prstGeom prst="rect">
            <a:avLst/>
          </a:prstGeom>
          <a:noFill/>
        </p:spPr>
        <p:txBody>
          <a:bodyPr wrap="none" rtlCol="0">
            <a:spAutoFit/>
          </a:bodyPr>
          <a:lstStyle/>
          <a:p>
            <a:r>
              <a:rPr lang="nl-NL" sz="1400" dirty="0" err="1" smtClean="0"/>
              <a:t>Maculopapulair</a:t>
            </a:r>
            <a:r>
              <a:rPr lang="nl-NL" sz="1400" dirty="0" smtClean="0"/>
              <a:t> exantheem</a:t>
            </a:r>
            <a:endParaRPr lang="en-US" sz="1400" dirty="0"/>
          </a:p>
        </p:txBody>
      </p:sp>
      <p:cxnSp>
        <p:nvCxnSpPr>
          <p:cNvPr id="9" name="Straight Arrow Connector 8"/>
          <p:cNvCxnSpPr/>
          <p:nvPr/>
        </p:nvCxnSpPr>
        <p:spPr>
          <a:xfrm>
            <a:off x="2057932" y="5817320"/>
            <a:ext cx="0" cy="315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2" idx="3"/>
          </p:cNvCxnSpPr>
          <p:nvPr/>
        </p:nvCxnSpPr>
        <p:spPr>
          <a:xfrm flipV="1">
            <a:off x="4844638" y="1157847"/>
            <a:ext cx="951498" cy="486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2" idx="3"/>
            <a:endCxn id="14" idx="1"/>
          </p:cNvCxnSpPr>
          <p:nvPr/>
        </p:nvCxnSpPr>
        <p:spPr>
          <a:xfrm>
            <a:off x="4844638" y="1644699"/>
            <a:ext cx="1011527" cy="259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758760" y="2653886"/>
            <a:ext cx="676788" cy="307777"/>
          </a:xfrm>
          <a:prstGeom prst="rect">
            <a:avLst/>
          </a:prstGeom>
          <a:noFill/>
        </p:spPr>
        <p:txBody>
          <a:bodyPr wrap="none" rtlCol="0">
            <a:spAutoFit/>
          </a:bodyPr>
          <a:lstStyle/>
          <a:p>
            <a:r>
              <a:rPr lang="nl-NL" sz="1400" u="sng" dirty="0" smtClean="0"/>
              <a:t>GBFDE</a:t>
            </a:r>
            <a:endParaRPr lang="en-US" sz="1400" u="sng" dirty="0"/>
          </a:p>
        </p:txBody>
      </p:sp>
      <p:sp>
        <p:nvSpPr>
          <p:cNvPr id="24" name="TextBox 23"/>
          <p:cNvSpPr txBox="1"/>
          <p:nvPr/>
        </p:nvSpPr>
        <p:spPr>
          <a:xfrm>
            <a:off x="7758760" y="3296772"/>
            <a:ext cx="765787" cy="307777"/>
          </a:xfrm>
          <a:prstGeom prst="rect">
            <a:avLst/>
          </a:prstGeom>
          <a:noFill/>
        </p:spPr>
        <p:txBody>
          <a:bodyPr wrap="none" rtlCol="0">
            <a:spAutoFit/>
          </a:bodyPr>
          <a:lstStyle/>
          <a:p>
            <a:r>
              <a:rPr lang="nl-NL" sz="1400" u="sng" dirty="0" smtClean="0"/>
              <a:t>SJS/TEN</a:t>
            </a:r>
            <a:endParaRPr lang="en-US" sz="1400" u="sng" dirty="0"/>
          </a:p>
        </p:txBody>
      </p:sp>
      <p:sp>
        <p:nvSpPr>
          <p:cNvPr id="25" name="TextBox 24"/>
          <p:cNvSpPr txBox="1"/>
          <p:nvPr/>
        </p:nvSpPr>
        <p:spPr>
          <a:xfrm>
            <a:off x="7758760" y="5094815"/>
            <a:ext cx="642997" cy="307777"/>
          </a:xfrm>
          <a:prstGeom prst="rect">
            <a:avLst/>
          </a:prstGeom>
          <a:noFill/>
        </p:spPr>
        <p:txBody>
          <a:bodyPr wrap="none" rtlCol="0">
            <a:spAutoFit/>
          </a:bodyPr>
          <a:lstStyle/>
          <a:p>
            <a:r>
              <a:rPr lang="nl-NL" sz="1400" u="sng" dirty="0" smtClean="0"/>
              <a:t>DRESS</a:t>
            </a:r>
            <a:endParaRPr lang="en-US" sz="1400" u="sng" dirty="0"/>
          </a:p>
        </p:txBody>
      </p:sp>
      <p:sp>
        <p:nvSpPr>
          <p:cNvPr id="26" name="TextBox 25"/>
          <p:cNvSpPr txBox="1"/>
          <p:nvPr/>
        </p:nvSpPr>
        <p:spPr>
          <a:xfrm>
            <a:off x="7839711" y="5654272"/>
            <a:ext cx="689612" cy="307777"/>
          </a:xfrm>
          <a:prstGeom prst="rect">
            <a:avLst/>
          </a:prstGeom>
          <a:noFill/>
        </p:spPr>
        <p:txBody>
          <a:bodyPr wrap="none" rtlCol="0">
            <a:spAutoFit/>
          </a:bodyPr>
          <a:lstStyle/>
          <a:p>
            <a:r>
              <a:rPr lang="nl-NL" sz="1400" u="sng" dirty="0" smtClean="0"/>
              <a:t>SDRIFE</a:t>
            </a:r>
            <a:endParaRPr lang="en-US" sz="1400" u="sng" dirty="0"/>
          </a:p>
        </p:txBody>
      </p:sp>
      <p:sp>
        <p:nvSpPr>
          <p:cNvPr id="28" name="TextBox 27"/>
          <p:cNvSpPr txBox="1"/>
          <p:nvPr/>
        </p:nvSpPr>
        <p:spPr>
          <a:xfrm>
            <a:off x="7758760" y="3845002"/>
            <a:ext cx="582467" cy="307777"/>
          </a:xfrm>
          <a:prstGeom prst="rect">
            <a:avLst/>
          </a:prstGeom>
          <a:noFill/>
        </p:spPr>
        <p:txBody>
          <a:bodyPr wrap="none" rtlCol="0">
            <a:spAutoFit/>
          </a:bodyPr>
          <a:lstStyle/>
          <a:p>
            <a:r>
              <a:rPr lang="nl-NL" sz="1400" u="sng" dirty="0" smtClean="0"/>
              <a:t>AGEP</a:t>
            </a:r>
            <a:endParaRPr lang="en-US" sz="1400" u="sng" dirty="0"/>
          </a:p>
        </p:txBody>
      </p:sp>
      <p:sp>
        <p:nvSpPr>
          <p:cNvPr id="29" name="TextBox 28"/>
          <p:cNvSpPr txBox="1"/>
          <p:nvPr/>
        </p:nvSpPr>
        <p:spPr>
          <a:xfrm>
            <a:off x="7758760" y="4382963"/>
            <a:ext cx="902427" cy="307777"/>
          </a:xfrm>
          <a:prstGeom prst="rect">
            <a:avLst/>
          </a:prstGeom>
          <a:noFill/>
        </p:spPr>
        <p:txBody>
          <a:bodyPr wrap="none" rtlCol="0">
            <a:spAutoFit/>
          </a:bodyPr>
          <a:lstStyle/>
          <a:p>
            <a:r>
              <a:rPr lang="nl-NL" sz="1400" u="sng" dirty="0" err="1" smtClean="0"/>
              <a:t>Vascullitis</a:t>
            </a:r>
            <a:endParaRPr lang="en-US" sz="1400" u="sng" dirty="0"/>
          </a:p>
        </p:txBody>
      </p:sp>
      <p:sp>
        <p:nvSpPr>
          <p:cNvPr id="30" name="TextBox 29"/>
          <p:cNvSpPr txBox="1"/>
          <p:nvPr/>
        </p:nvSpPr>
        <p:spPr>
          <a:xfrm>
            <a:off x="3711957" y="5096513"/>
            <a:ext cx="2703112" cy="307777"/>
          </a:xfrm>
          <a:prstGeom prst="rect">
            <a:avLst/>
          </a:prstGeom>
          <a:noFill/>
        </p:spPr>
        <p:txBody>
          <a:bodyPr wrap="none" rtlCol="0">
            <a:spAutoFit/>
          </a:bodyPr>
          <a:lstStyle/>
          <a:p>
            <a:r>
              <a:rPr lang="nl-NL" sz="1400" dirty="0" err="1" smtClean="0"/>
              <a:t>Extracutane</a:t>
            </a:r>
            <a:r>
              <a:rPr lang="nl-NL" sz="1400" dirty="0" smtClean="0"/>
              <a:t> orgaan betrokkenheid</a:t>
            </a:r>
            <a:endParaRPr lang="en-US" sz="1400" dirty="0"/>
          </a:p>
        </p:txBody>
      </p:sp>
      <p:sp>
        <p:nvSpPr>
          <p:cNvPr id="31" name="TextBox 30"/>
          <p:cNvSpPr txBox="1"/>
          <p:nvPr/>
        </p:nvSpPr>
        <p:spPr>
          <a:xfrm>
            <a:off x="3729300" y="5655971"/>
            <a:ext cx="2858924" cy="523220"/>
          </a:xfrm>
          <a:prstGeom prst="rect">
            <a:avLst/>
          </a:prstGeom>
          <a:noFill/>
        </p:spPr>
        <p:txBody>
          <a:bodyPr wrap="square" rtlCol="0">
            <a:spAutoFit/>
          </a:bodyPr>
          <a:lstStyle/>
          <a:p>
            <a:r>
              <a:rPr lang="nl-NL" sz="1400" dirty="0" smtClean="0"/>
              <a:t>Symmetrisch Erytheem in huidplooien, </a:t>
            </a:r>
            <a:r>
              <a:rPr lang="nl-NL" sz="1400" dirty="0" err="1" smtClean="0"/>
              <a:t>perigenitaal</a:t>
            </a:r>
            <a:r>
              <a:rPr lang="nl-NL" sz="1400" dirty="0" smtClean="0"/>
              <a:t>, perianaal</a:t>
            </a:r>
            <a:endParaRPr lang="en-US" sz="1400" dirty="0"/>
          </a:p>
        </p:txBody>
      </p:sp>
      <p:cxnSp>
        <p:nvCxnSpPr>
          <p:cNvPr id="33" name="Straight Arrow Connector 32"/>
          <p:cNvCxnSpPr>
            <a:stCxn id="11" idx="3"/>
            <a:endCxn id="30" idx="1"/>
          </p:cNvCxnSpPr>
          <p:nvPr/>
        </p:nvCxnSpPr>
        <p:spPr>
          <a:xfrm flipV="1">
            <a:off x="3435968" y="5250402"/>
            <a:ext cx="275989" cy="2970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1" idx="3"/>
            <a:endCxn id="31" idx="1"/>
          </p:cNvCxnSpPr>
          <p:nvPr/>
        </p:nvCxnSpPr>
        <p:spPr>
          <a:xfrm>
            <a:off x="3435968" y="5547478"/>
            <a:ext cx="293332" cy="370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26" idx="1"/>
          </p:cNvCxnSpPr>
          <p:nvPr/>
        </p:nvCxnSpPr>
        <p:spPr>
          <a:xfrm flipV="1">
            <a:off x="5969638" y="5798751"/>
            <a:ext cx="1870073" cy="9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0" idx="3"/>
            <a:endCxn id="25" idx="1"/>
          </p:cNvCxnSpPr>
          <p:nvPr/>
        </p:nvCxnSpPr>
        <p:spPr>
          <a:xfrm flipV="1">
            <a:off x="6415069" y="5248704"/>
            <a:ext cx="1343691" cy="1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1" idx="3"/>
          </p:cNvCxnSpPr>
          <p:nvPr/>
        </p:nvCxnSpPr>
        <p:spPr>
          <a:xfrm flipV="1">
            <a:off x="5237246" y="4556410"/>
            <a:ext cx="2602465" cy="148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6911069" y="4019209"/>
            <a:ext cx="928642" cy="94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3"/>
            <a:endCxn id="23" idx="1"/>
          </p:cNvCxnSpPr>
          <p:nvPr/>
        </p:nvCxnSpPr>
        <p:spPr>
          <a:xfrm>
            <a:off x="7092280" y="2807775"/>
            <a:ext cx="6664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7" idx="3"/>
            <a:endCxn id="16" idx="1"/>
          </p:cNvCxnSpPr>
          <p:nvPr/>
        </p:nvCxnSpPr>
        <p:spPr>
          <a:xfrm flipV="1">
            <a:off x="3382444" y="2807775"/>
            <a:ext cx="329513" cy="2556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7" idx="3"/>
          </p:cNvCxnSpPr>
          <p:nvPr/>
        </p:nvCxnSpPr>
        <p:spPr>
          <a:xfrm>
            <a:off x="3382444" y="3063402"/>
            <a:ext cx="339810" cy="2441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19" idx="3"/>
            <a:endCxn id="24" idx="1"/>
          </p:cNvCxnSpPr>
          <p:nvPr/>
        </p:nvCxnSpPr>
        <p:spPr>
          <a:xfrm>
            <a:off x="7380311" y="3450661"/>
            <a:ext cx="3784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460708" y="1206125"/>
            <a:ext cx="6836" cy="251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a:endCxn id="12" idx="1"/>
          </p:cNvCxnSpPr>
          <p:nvPr/>
        </p:nvCxnSpPr>
        <p:spPr>
          <a:xfrm>
            <a:off x="2987824" y="1644699"/>
            <a:ext cx="5276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5063513" y="1108220"/>
            <a:ext cx="328936" cy="307777"/>
          </a:xfrm>
          <a:prstGeom prst="rect">
            <a:avLst/>
          </a:prstGeom>
          <a:noFill/>
        </p:spPr>
        <p:txBody>
          <a:bodyPr wrap="none" rtlCol="0">
            <a:spAutoFit/>
          </a:bodyPr>
          <a:lstStyle/>
          <a:p>
            <a:r>
              <a:rPr lang="nl-NL" sz="1400" dirty="0" smtClean="0"/>
              <a:t>Ja</a:t>
            </a:r>
            <a:endParaRPr lang="en-US" sz="1400" dirty="0"/>
          </a:p>
        </p:txBody>
      </p:sp>
      <p:cxnSp>
        <p:nvCxnSpPr>
          <p:cNvPr id="96" name="Straight Arrow Connector 95"/>
          <p:cNvCxnSpPr>
            <a:stCxn id="8" idx="3"/>
            <a:endCxn id="20" idx="1"/>
          </p:cNvCxnSpPr>
          <p:nvPr/>
        </p:nvCxnSpPr>
        <p:spPr>
          <a:xfrm>
            <a:off x="3441085" y="4028690"/>
            <a:ext cx="270871" cy="3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a:endCxn id="21" idx="1"/>
          </p:cNvCxnSpPr>
          <p:nvPr/>
        </p:nvCxnSpPr>
        <p:spPr>
          <a:xfrm>
            <a:off x="3501386" y="4570859"/>
            <a:ext cx="210571" cy="3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5075708" y="1767905"/>
            <a:ext cx="479618" cy="307777"/>
          </a:xfrm>
          <a:prstGeom prst="rect">
            <a:avLst/>
          </a:prstGeom>
          <a:noFill/>
        </p:spPr>
        <p:txBody>
          <a:bodyPr wrap="none" rtlCol="0">
            <a:spAutoFit/>
          </a:bodyPr>
          <a:lstStyle/>
          <a:p>
            <a:r>
              <a:rPr lang="nl-NL" sz="1400" dirty="0" smtClean="0"/>
              <a:t>Nee</a:t>
            </a:r>
            <a:endParaRPr lang="en-US" sz="1400" dirty="0"/>
          </a:p>
        </p:txBody>
      </p:sp>
      <p:sp>
        <p:nvSpPr>
          <p:cNvPr id="50" name="TextBox 49"/>
          <p:cNvSpPr txBox="1"/>
          <p:nvPr/>
        </p:nvSpPr>
        <p:spPr>
          <a:xfrm>
            <a:off x="123646" y="750186"/>
            <a:ext cx="2896370" cy="523220"/>
          </a:xfrm>
          <a:prstGeom prst="rect">
            <a:avLst/>
          </a:prstGeom>
          <a:noFill/>
        </p:spPr>
        <p:txBody>
          <a:bodyPr wrap="none" rtlCol="0">
            <a:spAutoFit/>
          </a:bodyPr>
          <a:lstStyle/>
          <a:p>
            <a:r>
              <a:rPr lang="nl-NL" sz="1400" dirty="0" smtClean="0"/>
              <a:t>Tijsbeloop passend (zie tabel 1)?</a:t>
            </a:r>
          </a:p>
          <a:p>
            <a:r>
              <a:rPr lang="nl-NL" sz="1400" dirty="0" smtClean="0"/>
              <a:t>Klinische beeld passend (zie tabel 2)?</a:t>
            </a:r>
            <a:endParaRPr lang="en-US" sz="1400" dirty="0"/>
          </a:p>
        </p:txBody>
      </p:sp>
      <p:sp>
        <p:nvSpPr>
          <p:cNvPr id="5" name="TextBox 4"/>
          <p:cNvSpPr txBox="1"/>
          <p:nvPr/>
        </p:nvSpPr>
        <p:spPr>
          <a:xfrm>
            <a:off x="3051712" y="1318301"/>
            <a:ext cx="328936" cy="307777"/>
          </a:xfrm>
          <a:prstGeom prst="rect">
            <a:avLst/>
          </a:prstGeom>
          <a:noFill/>
        </p:spPr>
        <p:txBody>
          <a:bodyPr wrap="none" rtlCol="0">
            <a:spAutoFit/>
          </a:bodyPr>
          <a:lstStyle/>
          <a:p>
            <a:r>
              <a:rPr lang="nl-NL" sz="1400" dirty="0" smtClean="0"/>
              <a:t>Ja</a:t>
            </a:r>
            <a:endParaRPr lang="en-US" sz="1400" dirty="0"/>
          </a:p>
        </p:txBody>
      </p:sp>
      <p:sp>
        <p:nvSpPr>
          <p:cNvPr id="22" name="TextBox 21"/>
          <p:cNvSpPr txBox="1"/>
          <p:nvPr/>
        </p:nvSpPr>
        <p:spPr>
          <a:xfrm>
            <a:off x="2158747" y="2028931"/>
            <a:ext cx="479618" cy="307777"/>
          </a:xfrm>
          <a:prstGeom prst="rect">
            <a:avLst/>
          </a:prstGeom>
          <a:noFill/>
        </p:spPr>
        <p:txBody>
          <a:bodyPr wrap="none" rtlCol="0">
            <a:spAutoFit/>
          </a:bodyPr>
          <a:lstStyle/>
          <a:p>
            <a:r>
              <a:rPr lang="nl-NL" sz="1400" dirty="0" smtClean="0"/>
              <a:t>Nee</a:t>
            </a:r>
            <a:endParaRPr lang="en-US" sz="1400" dirty="0"/>
          </a:p>
        </p:txBody>
      </p:sp>
      <p:sp>
        <p:nvSpPr>
          <p:cNvPr id="32" name="TextBox 31"/>
          <p:cNvSpPr txBox="1"/>
          <p:nvPr/>
        </p:nvSpPr>
        <p:spPr>
          <a:xfrm>
            <a:off x="1333430" y="1318300"/>
            <a:ext cx="328936" cy="307777"/>
          </a:xfrm>
          <a:prstGeom prst="rect">
            <a:avLst/>
          </a:prstGeom>
          <a:noFill/>
        </p:spPr>
        <p:txBody>
          <a:bodyPr wrap="none" rtlCol="0">
            <a:spAutoFit/>
          </a:bodyPr>
          <a:lstStyle/>
          <a:p>
            <a:r>
              <a:rPr lang="nl-NL" sz="1400" dirty="0" smtClean="0"/>
              <a:t>Ja</a:t>
            </a:r>
            <a:endParaRPr lang="en-US" sz="1400" dirty="0"/>
          </a:p>
        </p:txBody>
      </p:sp>
      <p:sp>
        <p:nvSpPr>
          <p:cNvPr id="34" name="TextBox 33"/>
          <p:cNvSpPr txBox="1"/>
          <p:nvPr/>
        </p:nvSpPr>
        <p:spPr>
          <a:xfrm>
            <a:off x="483727" y="2028930"/>
            <a:ext cx="479618" cy="307777"/>
          </a:xfrm>
          <a:prstGeom prst="rect">
            <a:avLst/>
          </a:prstGeom>
          <a:noFill/>
        </p:spPr>
        <p:txBody>
          <a:bodyPr wrap="none" rtlCol="0">
            <a:spAutoFit/>
          </a:bodyPr>
          <a:lstStyle/>
          <a:p>
            <a:r>
              <a:rPr lang="nl-NL" sz="1400" dirty="0" smtClean="0"/>
              <a:t>Nee</a:t>
            </a:r>
            <a:endParaRPr lang="en-US" sz="1400" dirty="0"/>
          </a:p>
        </p:txBody>
      </p:sp>
      <p:cxnSp>
        <p:nvCxnSpPr>
          <p:cNvPr id="87" name="Straight Arrow Connector 86"/>
          <p:cNvCxnSpPr/>
          <p:nvPr/>
        </p:nvCxnSpPr>
        <p:spPr>
          <a:xfrm>
            <a:off x="487235" y="570458"/>
            <a:ext cx="0" cy="2293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175387" y="547370"/>
            <a:ext cx="2916324" cy="719472"/>
            <a:chOff x="179512" y="548680"/>
            <a:chExt cx="2916324" cy="719472"/>
          </a:xfrm>
        </p:grpSpPr>
        <p:cxnSp>
          <p:nvCxnSpPr>
            <p:cNvPr id="17" name="Straight Arrow Connector 16"/>
            <p:cNvCxnSpPr/>
            <p:nvPr/>
          </p:nvCxnSpPr>
          <p:spPr>
            <a:xfrm>
              <a:off x="480399" y="548680"/>
              <a:ext cx="6836" cy="2511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179512" y="778062"/>
              <a:ext cx="2916324" cy="49009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00968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5603" y="2564904"/>
            <a:ext cx="9252797" cy="2302478"/>
            <a:chOff x="-277" y="3297100"/>
            <a:chExt cx="9252797" cy="2302478"/>
          </a:xfrm>
        </p:grpSpPr>
        <p:pic>
          <p:nvPicPr>
            <p:cNvPr id="7" name="Picture 6"/>
            <p:cNvPicPr>
              <a:picLocks noChangeAspect="1"/>
            </p:cNvPicPr>
            <p:nvPr/>
          </p:nvPicPr>
          <p:blipFill rotWithShape="1">
            <a:blip r:embed="rId2"/>
            <a:srcRect r="9825"/>
            <a:stretch/>
          </p:blipFill>
          <p:spPr>
            <a:xfrm>
              <a:off x="-277" y="3297100"/>
              <a:ext cx="9252797" cy="708163"/>
            </a:xfrm>
            <a:prstGeom prst="rect">
              <a:avLst/>
            </a:prstGeom>
          </p:spPr>
        </p:pic>
        <p:pic>
          <p:nvPicPr>
            <p:cNvPr id="5" name="Picture 4"/>
            <p:cNvPicPr>
              <a:picLocks noChangeAspect="1"/>
            </p:cNvPicPr>
            <p:nvPr/>
          </p:nvPicPr>
          <p:blipFill>
            <a:blip r:embed="rId3"/>
            <a:stretch>
              <a:fillRect/>
            </a:stretch>
          </p:blipFill>
          <p:spPr>
            <a:xfrm>
              <a:off x="125621" y="4022346"/>
              <a:ext cx="9001000" cy="1577232"/>
            </a:xfrm>
            <a:prstGeom prst="rect">
              <a:avLst/>
            </a:prstGeom>
          </p:spPr>
        </p:pic>
      </p:grpSp>
      <p:pic>
        <p:nvPicPr>
          <p:cNvPr id="2" name="Picture 1"/>
          <p:cNvPicPr>
            <a:picLocks noChangeAspect="1"/>
          </p:cNvPicPr>
          <p:nvPr/>
        </p:nvPicPr>
        <p:blipFill rotWithShape="1">
          <a:blip r:embed="rId4"/>
          <a:srcRect b="23078"/>
          <a:stretch/>
        </p:blipFill>
        <p:spPr>
          <a:xfrm>
            <a:off x="32236" y="1246647"/>
            <a:ext cx="9269713" cy="5517232"/>
          </a:xfrm>
          <a:prstGeom prst="rect">
            <a:avLst/>
          </a:prstGeom>
        </p:spPr>
      </p:pic>
      <p:sp>
        <p:nvSpPr>
          <p:cNvPr id="6" name="Title 5"/>
          <p:cNvSpPr>
            <a:spLocks noGrp="1"/>
          </p:cNvSpPr>
          <p:nvPr>
            <p:ph type="title"/>
          </p:nvPr>
        </p:nvSpPr>
        <p:spPr/>
        <p:txBody>
          <a:bodyPr/>
          <a:lstStyle/>
          <a:p>
            <a:r>
              <a:rPr lang="nl-NL" dirty="0" smtClean="0"/>
              <a:t>Tijdsbeloop passend?</a:t>
            </a:r>
            <a:endParaRPr lang="en-US" dirty="0"/>
          </a:p>
        </p:txBody>
      </p:sp>
    </p:spTree>
    <p:extLst>
      <p:ext uri="{BB962C8B-B14F-4D97-AF65-F5344CB8AC3E}">
        <p14:creationId xmlns:p14="http://schemas.microsoft.com/office/powerpoint/2010/main" val="2886226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Huidige registratie</a:t>
            </a:r>
            <a:endParaRPr lang="nl-NL" dirty="0"/>
          </a:p>
        </p:txBody>
      </p:sp>
      <p:pic>
        <p:nvPicPr>
          <p:cNvPr id="9" name="Afbeelding 8"/>
          <p:cNvPicPr>
            <a:picLocks noChangeAspect="1"/>
          </p:cNvPicPr>
          <p:nvPr/>
        </p:nvPicPr>
        <p:blipFill rotWithShape="1">
          <a:blip r:embed="rId3"/>
          <a:srcRect l="52908" t="-959" r="7015" b="48666"/>
          <a:stretch/>
        </p:blipFill>
        <p:spPr>
          <a:xfrm>
            <a:off x="827584" y="1124744"/>
            <a:ext cx="7536191" cy="5345153"/>
          </a:xfrm>
          <a:prstGeom prst="rect">
            <a:avLst/>
          </a:prstGeom>
        </p:spPr>
      </p:pic>
      <p:sp>
        <p:nvSpPr>
          <p:cNvPr id="6" name="Rechthoek 5"/>
          <p:cNvSpPr/>
          <p:nvPr/>
        </p:nvSpPr>
        <p:spPr>
          <a:xfrm>
            <a:off x="899592" y="3282581"/>
            <a:ext cx="3492083" cy="24604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n>
                <a:solidFill>
                  <a:srgbClr val="FF0000"/>
                </a:solidFill>
              </a:ln>
              <a:noFill/>
            </a:endParaRPr>
          </a:p>
        </p:txBody>
      </p:sp>
      <p:sp>
        <p:nvSpPr>
          <p:cNvPr id="8" name="Rechthoek 7"/>
          <p:cNvSpPr/>
          <p:nvPr/>
        </p:nvSpPr>
        <p:spPr>
          <a:xfrm>
            <a:off x="886204" y="3528625"/>
            <a:ext cx="2965716" cy="2772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886204" y="3805873"/>
            <a:ext cx="2965716" cy="2708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89784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611560" y="2996952"/>
            <a:ext cx="7951644" cy="1509275"/>
            <a:chOff x="596178" y="3247877"/>
            <a:chExt cx="7951644" cy="1509275"/>
          </a:xfrm>
        </p:grpSpPr>
        <p:pic>
          <p:nvPicPr>
            <p:cNvPr id="4" name="Picture 3"/>
            <p:cNvPicPr>
              <a:picLocks noChangeAspect="1"/>
            </p:cNvPicPr>
            <p:nvPr/>
          </p:nvPicPr>
          <p:blipFill>
            <a:blip r:embed="rId2"/>
            <a:stretch>
              <a:fillRect/>
            </a:stretch>
          </p:blipFill>
          <p:spPr>
            <a:xfrm>
              <a:off x="596178" y="3789040"/>
              <a:ext cx="7951644" cy="968112"/>
            </a:xfrm>
            <a:prstGeom prst="rect">
              <a:avLst/>
            </a:prstGeom>
          </p:spPr>
        </p:pic>
        <p:pic>
          <p:nvPicPr>
            <p:cNvPr id="8" name="Picture 7"/>
            <p:cNvPicPr>
              <a:picLocks noChangeAspect="1"/>
            </p:cNvPicPr>
            <p:nvPr/>
          </p:nvPicPr>
          <p:blipFill>
            <a:blip r:embed="rId3"/>
            <a:stretch>
              <a:fillRect/>
            </a:stretch>
          </p:blipFill>
          <p:spPr>
            <a:xfrm>
              <a:off x="596178" y="3247877"/>
              <a:ext cx="7951644" cy="513967"/>
            </a:xfrm>
            <a:prstGeom prst="rect">
              <a:avLst/>
            </a:prstGeom>
          </p:spPr>
        </p:pic>
      </p:grpSp>
      <p:pic>
        <p:nvPicPr>
          <p:cNvPr id="2" name="Picture 1"/>
          <p:cNvPicPr>
            <a:picLocks noChangeAspect="1"/>
          </p:cNvPicPr>
          <p:nvPr/>
        </p:nvPicPr>
        <p:blipFill rotWithShape="1">
          <a:blip r:embed="rId4"/>
          <a:srcRect b="30024"/>
          <a:stretch/>
        </p:blipFill>
        <p:spPr>
          <a:xfrm>
            <a:off x="251520" y="1124745"/>
            <a:ext cx="8712968" cy="5688632"/>
          </a:xfrm>
          <a:prstGeom prst="rect">
            <a:avLst/>
          </a:prstGeom>
        </p:spPr>
      </p:pic>
      <p:sp>
        <p:nvSpPr>
          <p:cNvPr id="6" name="Title 5"/>
          <p:cNvSpPr>
            <a:spLocks noGrp="1"/>
          </p:cNvSpPr>
          <p:nvPr>
            <p:ph type="title"/>
          </p:nvPr>
        </p:nvSpPr>
        <p:spPr/>
        <p:txBody>
          <a:bodyPr/>
          <a:lstStyle/>
          <a:p>
            <a:r>
              <a:rPr lang="nl-NL" dirty="0" smtClean="0"/>
              <a:t>Klinisch beeld passend?</a:t>
            </a:r>
            <a:endParaRPr lang="en-US" dirty="0"/>
          </a:p>
        </p:txBody>
      </p:sp>
    </p:spTree>
    <p:extLst>
      <p:ext uri="{BB962C8B-B14F-4D97-AF65-F5344CB8AC3E}">
        <p14:creationId xmlns:p14="http://schemas.microsoft.com/office/powerpoint/2010/main" val="613862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595" y="1420034"/>
            <a:ext cx="1487523" cy="523220"/>
          </a:xfrm>
          <a:prstGeom prst="rect">
            <a:avLst/>
          </a:prstGeom>
          <a:noFill/>
        </p:spPr>
        <p:txBody>
          <a:bodyPr wrap="none" rtlCol="0">
            <a:spAutoFit/>
          </a:bodyPr>
          <a:lstStyle/>
          <a:p>
            <a:r>
              <a:rPr lang="nl-NL" sz="1400" b="1" dirty="0" smtClean="0"/>
              <a:t>Verspreidt of </a:t>
            </a:r>
          </a:p>
          <a:p>
            <a:r>
              <a:rPr lang="nl-NL" sz="1400" b="1" dirty="0" smtClean="0"/>
              <a:t>gegeneraliseerd? </a:t>
            </a:r>
            <a:endParaRPr lang="en-US" sz="1400" b="1" dirty="0"/>
          </a:p>
        </p:txBody>
      </p:sp>
      <p:sp>
        <p:nvSpPr>
          <p:cNvPr id="4" name="TextBox 3"/>
          <p:cNvSpPr txBox="1"/>
          <p:nvPr/>
        </p:nvSpPr>
        <p:spPr>
          <a:xfrm>
            <a:off x="1729756" y="1424099"/>
            <a:ext cx="1366080" cy="523220"/>
          </a:xfrm>
          <a:prstGeom prst="rect">
            <a:avLst/>
          </a:prstGeom>
          <a:noFill/>
        </p:spPr>
        <p:txBody>
          <a:bodyPr wrap="none" rtlCol="0">
            <a:spAutoFit/>
          </a:bodyPr>
          <a:lstStyle/>
          <a:p>
            <a:r>
              <a:rPr lang="nl-NL" sz="1400" dirty="0" smtClean="0"/>
              <a:t>Urticaria en/of </a:t>
            </a:r>
          </a:p>
          <a:p>
            <a:r>
              <a:rPr lang="nl-NL" sz="1400" dirty="0" smtClean="0"/>
              <a:t>angio-oedeem? </a:t>
            </a:r>
            <a:endParaRPr lang="en-US" sz="1400" dirty="0"/>
          </a:p>
        </p:txBody>
      </p:sp>
      <p:sp>
        <p:nvSpPr>
          <p:cNvPr id="6" name="TextBox 5"/>
          <p:cNvSpPr txBox="1"/>
          <p:nvPr/>
        </p:nvSpPr>
        <p:spPr>
          <a:xfrm>
            <a:off x="1442282" y="2430227"/>
            <a:ext cx="1005275" cy="307777"/>
          </a:xfrm>
          <a:prstGeom prst="rect">
            <a:avLst/>
          </a:prstGeom>
          <a:noFill/>
        </p:spPr>
        <p:txBody>
          <a:bodyPr wrap="none" rtlCol="0">
            <a:spAutoFit/>
          </a:bodyPr>
          <a:lstStyle/>
          <a:p>
            <a:r>
              <a:rPr lang="nl-NL" sz="1400" dirty="0" smtClean="0"/>
              <a:t>Exantheem</a:t>
            </a:r>
            <a:endParaRPr lang="en-US" sz="1400" dirty="0"/>
          </a:p>
        </p:txBody>
      </p:sp>
      <p:sp>
        <p:nvSpPr>
          <p:cNvPr id="7" name="TextBox 6"/>
          <p:cNvSpPr txBox="1"/>
          <p:nvPr/>
        </p:nvSpPr>
        <p:spPr>
          <a:xfrm>
            <a:off x="2398007" y="2909513"/>
            <a:ext cx="984437" cy="307777"/>
          </a:xfrm>
          <a:prstGeom prst="rect">
            <a:avLst/>
          </a:prstGeom>
          <a:noFill/>
        </p:spPr>
        <p:txBody>
          <a:bodyPr wrap="none" rtlCol="0">
            <a:spAutoFit/>
          </a:bodyPr>
          <a:lstStyle/>
          <a:p>
            <a:r>
              <a:rPr lang="nl-NL" sz="1400" dirty="0" smtClean="0"/>
              <a:t>met blaren</a:t>
            </a:r>
            <a:endParaRPr lang="en-US" sz="1400" dirty="0"/>
          </a:p>
        </p:txBody>
      </p:sp>
      <p:sp>
        <p:nvSpPr>
          <p:cNvPr id="8" name="TextBox 7"/>
          <p:cNvSpPr txBox="1"/>
          <p:nvPr/>
        </p:nvSpPr>
        <p:spPr>
          <a:xfrm>
            <a:off x="2398556" y="3874801"/>
            <a:ext cx="1042529" cy="307777"/>
          </a:xfrm>
          <a:prstGeom prst="rect">
            <a:avLst/>
          </a:prstGeom>
          <a:noFill/>
        </p:spPr>
        <p:txBody>
          <a:bodyPr wrap="none" rtlCol="0">
            <a:spAutoFit/>
          </a:bodyPr>
          <a:lstStyle/>
          <a:p>
            <a:r>
              <a:rPr lang="nl-NL" sz="1400" dirty="0"/>
              <a:t>m</a:t>
            </a:r>
            <a:r>
              <a:rPr lang="nl-NL" sz="1400" dirty="0" smtClean="0"/>
              <a:t>et </a:t>
            </a:r>
            <a:r>
              <a:rPr lang="nl-NL" sz="1400" dirty="0" err="1" smtClean="0"/>
              <a:t>pustuls</a:t>
            </a:r>
            <a:endParaRPr lang="en-US" sz="1400" dirty="0"/>
          </a:p>
        </p:txBody>
      </p:sp>
      <p:sp>
        <p:nvSpPr>
          <p:cNvPr id="10" name="TextBox 9"/>
          <p:cNvSpPr txBox="1"/>
          <p:nvPr/>
        </p:nvSpPr>
        <p:spPr>
          <a:xfrm>
            <a:off x="2398007" y="4427239"/>
            <a:ext cx="1103379" cy="307777"/>
          </a:xfrm>
          <a:prstGeom prst="rect">
            <a:avLst/>
          </a:prstGeom>
          <a:noFill/>
        </p:spPr>
        <p:txBody>
          <a:bodyPr wrap="none" rtlCol="0">
            <a:spAutoFit/>
          </a:bodyPr>
          <a:lstStyle/>
          <a:p>
            <a:r>
              <a:rPr lang="nl-NL" sz="1400" dirty="0" smtClean="0"/>
              <a:t>met purpura</a:t>
            </a:r>
            <a:endParaRPr lang="en-US" sz="1400" dirty="0"/>
          </a:p>
        </p:txBody>
      </p:sp>
      <p:sp>
        <p:nvSpPr>
          <p:cNvPr id="11" name="TextBox 10"/>
          <p:cNvSpPr txBox="1"/>
          <p:nvPr/>
        </p:nvSpPr>
        <p:spPr>
          <a:xfrm>
            <a:off x="1459145" y="5393589"/>
            <a:ext cx="1976823" cy="307777"/>
          </a:xfrm>
          <a:prstGeom prst="rect">
            <a:avLst/>
          </a:prstGeom>
          <a:noFill/>
        </p:spPr>
        <p:txBody>
          <a:bodyPr wrap="none" rtlCol="0">
            <a:spAutoFit/>
          </a:bodyPr>
          <a:lstStyle/>
          <a:p>
            <a:r>
              <a:rPr lang="nl-NL" sz="1400" dirty="0" smtClean="0"/>
              <a:t>Alleen macula en </a:t>
            </a:r>
            <a:r>
              <a:rPr lang="nl-NL" sz="1400" dirty="0" err="1" smtClean="0"/>
              <a:t>papula</a:t>
            </a:r>
            <a:endParaRPr lang="en-US" sz="1400" dirty="0"/>
          </a:p>
        </p:txBody>
      </p:sp>
      <p:sp>
        <p:nvSpPr>
          <p:cNvPr id="12" name="TextBox 11"/>
          <p:cNvSpPr txBox="1"/>
          <p:nvPr/>
        </p:nvSpPr>
        <p:spPr>
          <a:xfrm>
            <a:off x="3515428" y="1383089"/>
            <a:ext cx="1329210" cy="523220"/>
          </a:xfrm>
          <a:prstGeom prst="rect">
            <a:avLst/>
          </a:prstGeom>
          <a:noFill/>
        </p:spPr>
        <p:txBody>
          <a:bodyPr wrap="none" rtlCol="0">
            <a:spAutoFit/>
          </a:bodyPr>
          <a:lstStyle/>
          <a:p>
            <a:r>
              <a:rPr lang="nl-NL" sz="1400" dirty="0" err="1" smtClean="0"/>
              <a:t>Extracutane</a:t>
            </a:r>
            <a:r>
              <a:rPr lang="nl-NL" sz="1400" dirty="0" smtClean="0"/>
              <a:t> </a:t>
            </a:r>
          </a:p>
          <a:p>
            <a:r>
              <a:rPr lang="nl-NL" sz="1400" dirty="0" smtClean="0"/>
              <a:t>Betrokkenheid?</a:t>
            </a:r>
            <a:endParaRPr lang="en-US" sz="1400" dirty="0"/>
          </a:p>
        </p:txBody>
      </p:sp>
      <p:sp>
        <p:nvSpPr>
          <p:cNvPr id="13" name="TextBox 12"/>
          <p:cNvSpPr txBox="1"/>
          <p:nvPr/>
        </p:nvSpPr>
        <p:spPr>
          <a:xfrm>
            <a:off x="5856165" y="960375"/>
            <a:ext cx="2882649" cy="307777"/>
          </a:xfrm>
          <a:prstGeom prst="rect">
            <a:avLst/>
          </a:prstGeom>
          <a:noFill/>
        </p:spPr>
        <p:txBody>
          <a:bodyPr wrap="none" rtlCol="0">
            <a:spAutoFit/>
          </a:bodyPr>
          <a:lstStyle/>
          <a:p>
            <a:r>
              <a:rPr lang="nl-NL" sz="1400" u="sng" dirty="0" smtClean="0"/>
              <a:t>Drug-</a:t>
            </a:r>
            <a:r>
              <a:rPr lang="nl-NL" sz="1400" u="sng" dirty="0" err="1" smtClean="0"/>
              <a:t>induced</a:t>
            </a:r>
            <a:r>
              <a:rPr lang="nl-NL" sz="1400" u="sng" dirty="0" smtClean="0"/>
              <a:t> urticaria / </a:t>
            </a:r>
            <a:r>
              <a:rPr lang="nl-NL" sz="1400" u="sng" dirty="0" err="1" smtClean="0"/>
              <a:t>angioedema</a:t>
            </a:r>
            <a:endParaRPr lang="en-US" sz="1400" u="sng" dirty="0"/>
          </a:p>
        </p:txBody>
      </p:sp>
      <p:sp>
        <p:nvSpPr>
          <p:cNvPr id="14" name="TextBox 13"/>
          <p:cNvSpPr txBox="1"/>
          <p:nvPr/>
        </p:nvSpPr>
        <p:spPr>
          <a:xfrm>
            <a:off x="5856165" y="1749918"/>
            <a:ext cx="1054904" cy="307777"/>
          </a:xfrm>
          <a:prstGeom prst="rect">
            <a:avLst/>
          </a:prstGeom>
          <a:noFill/>
        </p:spPr>
        <p:txBody>
          <a:bodyPr wrap="none" rtlCol="0">
            <a:spAutoFit/>
          </a:bodyPr>
          <a:lstStyle/>
          <a:p>
            <a:r>
              <a:rPr lang="nl-NL" sz="1400" u="sng" dirty="0" err="1" smtClean="0"/>
              <a:t>Anaphylaxis</a:t>
            </a:r>
            <a:endParaRPr lang="en-US" sz="1400" u="sng" dirty="0"/>
          </a:p>
        </p:txBody>
      </p:sp>
      <p:sp>
        <p:nvSpPr>
          <p:cNvPr id="16" name="TextBox 15"/>
          <p:cNvSpPr txBox="1"/>
          <p:nvPr/>
        </p:nvSpPr>
        <p:spPr>
          <a:xfrm>
            <a:off x="3711957" y="2546165"/>
            <a:ext cx="3380323" cy="523220"/>
          </a:xfrm>
          <a:prstGeom prst="rect">
            <a:avLst/>
          </a:prstGeom>
          <a:noFill/>
        </p:spPr>
        <p:txBody>
          <a:bodyPr wrap="square" rtlCol="0">
            <a:spAutoFit/>
          </a:bodyPr>
          <a:lstStyle/>
          <a:p>
            <a:r>
              <a:rPr lang="nl-NL" sz="1400" dirty="0" smtClean="0"/>
              <a:t>Systemisch, meerdere ovale rode plekken met centrale blaren en erosies</a:t>
            </a:r>
            <a:endParaRPr lang="en-US" sz="1400" dirty="0"/>
          </a:p>
        </p:txBody>
      </p:sp>
      <p:sp>
        <p:nvSpPr>
          <p:cNvPr id="19" name="TextBox 18"/>
          <p:cNvSpPr txBox="1"/>
          <p:nvPr/>
        </p:nvSpPr>
        <p:spPr>
          <a:xfrm>
            <a:off x="3711956" y="3189051"/>
            <a:ext cx="3668355" cy="523220"/>
          </a:xfrm>
          <a:prstGeom prst="rect">
            <a:avLst/>
          </a:prstGeom>
          <a:noFill/>
        </p:spPr>
        <p:txBody>
          <a:bodyPr wrap="square" rtlCol="0">
            <a:spAutoFit/>
          </a:bodyPr>
          <a:lstStyle/>
          <a:p>
            <a:r>
              <a:rPr lang="nl-NL" sz="1400" dirty="0" smtClean="0"/>
              <a:t>Malaise, mucosale betrokkenheid, </a:t>
            </a:r>
            <a:r>
              <a:rPr lang="nl-NL" sz="1400" dirty="0" err="1" smtClean="0"/>
              <a:t>confluerende</a:t>
            </a:r>
            <a:r>
              <a:rPr lang="nl-NL" sz="1400" dirty="0" smtClean="0"/>
              <a:t> rode plekken met schietschijf laesies</a:t>
            </a:r>
            <a:endParaRPr lang="en-US" sz="1400" dirty="0"/>
          </a:p>
        </p:txBody>
      </p:sp>
      <p:sp>
        <p:nvSpPr>
          <p:cNvPr id="20" name="TextBox 19"/>
          <p:cNvSpPr txBox="1"/>
          <p:nvPr/>
        </p:nvSpPr>
        <p:spPr>
          <a:xfrm>
            <a:off x="3711956" y="3878512"/>
            <a:ext cx="3146502" cy="307777"/>
          </a:xfrm>
          <a:prstGeom prst="rect">
            <a:avLst/>
          </a:prstGeom>
          <a:noFill/>
        </p:spPr>
        <p:txBody>
          <a:bodyPr wrap="none" rtlCol="0">
            <a:spAutoFit/>
          </a:bodyPr>
          <a:lstStyle/>
          <a:p>
            <a:r>
              <a:rPr lang="nl-NL" sz="1400" dirty="0" err="1" smtClean="0"/>
              <a:t>Pustuls</a:t>
            </a:r>
            <a:r>
              <a:rPr lang="nl-NL" sz="1400" dirty="0" smtClean="0"/>
              <a:t>, uitgebreid erytheem, </a:t>
            </a:r>
            <a:r>
              <a:rPr lang="nl-NL" sz="1400" dirty="0" err="1" smtClean="0"/>
              <a:t>neutrofilie</a:t>
            </a:r>
            <a:endParaRPr lang="en-US" sz="1400" dirty="0"/>
          </a:p>
        </p:txBody>
      </p:sp>
      <p:sp>
        <p:nvSpPr>
          <p:cNvPr id="21" name="TextBox 20"/>
          <p:cNvSpPr txBox="1"/>
          <p:nvPr/>
        </p:nvSpPr>
        <p:spPr>
          <a:xfrm>
            <a:off x="3711957" y="4417367"/>
            <a:ext cx="1525289" cy="307777"/>
          </a:xfrm>
          <a:prstGeom prst="rect">
            <a:avLst/>
          </a:prstGeom>
          <a:noFill/>
        </p:spPr>
        <p:txBody>
          <a:bodyPr wrap="none" rtlCol="0">
            <a:spAutoFit/>
          </a:bodyPr>
          <a:lstStyle/>
          <a:p>
            <a:r>
              <a:rPr lang="nl-NL" sz="1400" dirty="0" smtClean="0"/>
              <a:t>Palpabele purpura</a:t>
            </a:r>
            <a:endParaRPr lang="en-US" sz="1400" dirty="0"/>
          </a:p>
        </p:txBody>
      </p:sp>
      <p:sp>
        <p:nvSpPr>
          <p:cNvPr id="27" name="TextBox 26"/>
          <p:cNvSpPr txBox="1"/>
          <p:nvPr/>
        </p:nvSpPr>
        <p:spPr>
          <a:xfrm>
            <a:off x="123646" y="312911"/>
            <a:ext cx="5685980" cy="307777"/>
          </a:xfrm>
          <a:prstGeom prst="rect">
            <a:avLst/>
          </a:prstGeom>
          <a:noFill/>
        </p:spPr>
        <p:txBody>
          <a:bodyPr wrap="none" rtlCol="0">
            <a:spAutoFit/>
          </a:bodyPr>
          <a:lstStyle/>
          <a:p>
            <a:r>
              <a:rPr lang="nl-NL" sz="1400" dirty="0" smtClean="0"/>
              <a:t>Verdenking huiduitslag </a:t>
            </a:r>
            <a:r>
              <a:rPr lang="nl-NL" sz="1400" dirty="0" err="1" smtClean="0"/>
              <a:t>a.g.v.</a:t>
            </a:r>
            <a:r>
              <a:rPr lang="nl-NL" sz="1400" dirty="0" smtClean="0"/>
              <a:t> geneesmiddelenallergie (zie voor DD tabel S5)?</a:t>
            </a:r>
            <a:endParaRPr lang="en-US" sz="1400" dirty="0"/>
          </a:p>
        </p:txBody>
      </p:sp>
      <p:sp>
        <p:nvSpPr>
          <p:cNvPr id="50" name="TextBox 49"/>
          <p:cNvSpPr txBox="1"/>
          <p:nvPr/>
        </p:nvSpPr>
        <p:spPr>
          <a:xfrm>
            <a:off x="123646" y="750186"/>
            <a:ext cx="2896370" cy="523220"/>
          </a:xfrm>
          <a:prstGeom prst="rect">
            <a:avLst/>
          </a:prstGeom>
          <a:noFill/>
        </p:spPr>
        <p:txBody>
          <a:bodyPr wrap="none" rtlCol="0">
            <a:spAutoFit/>
          </a:bodyPr>
          <a:lstStyle/>
          <a:p>
            <a:r>
              <a:rPr lang="nl-NL" sz="1400" dirty="0" smtClean="0"/>
              <a:t>Tijsbeloop passend (zie tabel 1)?</a:t>
            </a:r>
          </a:p>
          <a:p>
            <a:r>
              <a:rPr lang="nl-NL" sz="1400" dirty="0" smtClean="0"/>
              <a:t>Klinische beeld passend (zie tabel 2)?</a:t>
            </a:r>
            <a:endParaRPr lang="en-US" sz="1400" dirty="0"/>
          </a:p>
        </p:txBody>
      </p:sp>
      <p:cxnSp>
        <p:nvCxnSpPr>
          <p:cNvPr id="52" name="Straight Arrow Connector 51"/>
          <p:cNvCxnSpPr/>
          <p:nvPr/>
        </p:nvCxnSpPr>
        <p:spPr>
          <a:xfrm>
            <a:off x="467544" y="1943254"/>
            <a:ext cx="0" cy="4348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85129" y="6291509"/>
            <a:ext cx="1201419" cy="307777"/>
          </a:xfrm>
          <a:prstGeom prst="rect">
            <a:avLst/>
          </a:prstGeom>
          <a:noFill/>
        </p:spPr>
        <p:txBody>
          <a:bodyPr wrap="none" rtlCol="0">
            <a:spAutoFit/>
          </a:bodyPr>
          <a:lstStyle/>
          <a:p>
            <a:r>
              <a:rPr lang="nl-NL" sz="1400" b="1" dirty="0" smtClean="0"/>
              <a:t>Gelokaliseerd</a:t>
            </a:r>
            <a:endParaRPr lang="en-US" sz="1400" b="1" dirty="0"/>
          </a:p>
        </p:txBody>
      </p:sp>
      <p:cxnSp>
        <p:nvCxnSpPr>
          <p:cNvPr id="57" name="Straight Arrow Connector 56"/>
          <p:cNvCxnSpPr/>
          <p:nvPr/>
        </p:nvCxnSpPr>
        <p:spPr>
          <a:xfrm>
            <a:off x="1380910" y="1666373"/>
            <a:ext cx="3824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2051720" y="1943254"/>
            <a:ext cx="0" cy="486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2051720" y="2738004"/>
            <a:ext cx="14789" cy="2664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V="1">
            <a:off x="2066509" y="3049115"/>
            <a:ext cx="346287" cy="98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2046090" y="4030219"/>
            <a:ext cx="34628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V="1">
            <a:off x="2045541" y="4581128"/>
            <a:ext cx="346287" cy="98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459911" y="6082223"/>
            <a:ext cx="2193614" cy="307777"/>
          </a:xfrm>
          <a:prstGeom prst="rect">
            <a:avLst/>
          </a:prstGeom>
          <a:noFill/>
        </p:spPr>
        <p:txBody>
          <a:bodyPr wrap="none" rtlCol="0">
            <a:spAutoFit/>
          </a:bodyPr>
          <a:lstStyle/>
          <a:p>
            <a:r>
              <a:rPr lang="nl-NL" sz="1400" dirty="0" err="1" smtClean="0"/>
              <a:t>Maculopapulair</a:t>
            </a:r>
            <a:r>
              <a:rPr lang="nl-NL" sz="1400" dirty="0" smtClean="0"/>
              <a:t> exantheem</a:t>
            </a:r>
            <a:endParaRPr lang="en-US" sz="1400" dirty="0"/>
          </a:p>
        </p:txBody>
      </p:sp>
      <p:cxnSp>
        <p:nvCxnSpPr>
          <p:cNvPr id="9" name="Straight Arrow Connector 8"/>
          <p:cNvCxnSpPr/>
          <p:nvPr/>
        </p:nvCxnSpPr>
        <p:spPr>
          <a:xfrm>
            <a:off x="2057932" y="5817320"/>
            <a:ext cx="0" cy="315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2" idx="3"/>
          </p:cNvCxnSpPr>
          <p:nvPr/>
        </p:nvCxnSpPr>
        <p:spPr>
          <a:xfrm flipV="1">
            <a:off x="4844638" y="1157847"/>
            <a:ext cx="951498" cy="486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2" idx="3"/>
            <a:endCxn id="14" idx="1"/>
          </p:cNvCxnSpPr>
          <p:nvPr/>
        </p:nvCxnSpPr>
        <p:spPr>
          <a:xfrm>
            <a:off x="4844638" y="1644699"/>
            <a:ext cx="1011527" cy="259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758760" y="2653886"/>
            <a:ext cx="676788" cy="307777"/>
          </a:xfrm>
          <a:prstGeom prst="rect">
            <a:avLst/>
          </a:prstGeom>
          <a:noFill/>
        </p:spPr>
        <p:txBody>
          <a:bodyPr wrap="none" rtlCol="0">
            <a:spAutoFit/>
          </a:bodyPr>
          <a:lstStyle/>
          <a:p>
            <a:r>
              <a:rPr lang="nl-NL" sz="1400" u="sng" dirty="0" smtClean="0"/>
              <a:t>GBFDE</a:t>
            </a:r>
            <a:endParaRPr lang="en-US" sz="1400" u="sng" dirty="0"/>
          </a:p>
        </p:txBody>
      </p:sp>
      <p:sp>
        <p:nvSpPr>
          <p:cNvPr id="24" name="TextBox 23"/>
          <p:cNvSpPr txBox="1"/>
          <p:nvPr/>
        </p:nvSpPr>
        <p:spPr>
          <a:xfrm>
            <a:off x="7758760" y="3296772"/>
            <a:ext cx="765787" cy="307777"/>
          </a:xfrm>
          <a:prstGeom prst="rect">
            <a:avLst/>
          </a:prstGeom>
          <a:noFill/>
        </p:spPr>
        <p:txBody>
          <a:bodyPr wrap="none" rtlCol="0">
            <a:spAutoFit/>
          </a:bodyPr>
          <a:lstStyle/>
          <a:p>
            <a:r>
              <a:rPr lang="nl-NL" sz="1400" u="sng" dirty="0" smtClean="0"/>
              <a:t>SJS/TEN</a:t>
            </a:r>
            <a:endParaRPr lang="en-US" sz="1400" u="sng" dirty="0"/>
          </a:p>
        </p:txBody>
      </p:sp>
      <p:sp>
        <p:nvSpPr>
          <p:cNvPr id="25" name="TextBox 24"/>
          <p:cNvSpPr txBox="1"/>
          <p:nvPr/>
        </p:nvSpPr>
        <p:spPr>
          <a:xfrm>
            <a:off x="7758760" y="5094815"/>
            <a:ext cx="642997" cy="307777"/>
          </a:xfrm>
          <a:prstGeom prst="rect">
            <a:avLst/>
          </a:prstGeom>
          <a:noFill/>
        </p:spPr>
        <p:txBody>
          <a:bodyPr wrap="none" rtlCol="0">
            <a:spAutoFit/>
          </a:bodyPr>
          <a:lstStyle/>
          <a:p>
            <a:r>
              <a:rPr lang="nl-NL" sz="1400" u="sng" dirty="0" smtClean="0"/>
              <a:t>DRESS</a:t>
            </a:r>
            <a:endParaRPr lang="en-US" sz="1400" u="sng" dirty="0"/>
          </a:p>
        </p:txBody>
      </p:sp>
      <p:sp>
        <p:nvSpPr>
          <p:cNvPr id="26" name="TextBox 25"/>
          <p:cNvSpPr txBox="1"/>
          <p:nvPr/>
        </p:nvSpPr>
        <p:spPr>
          <a:xfrm>
            <a:off x="7839711" y="5654272"/>
            <a:ext cx="689612" cy="307777"/>
          </a:xfrm>
          <a:prstGeom prst="rect">
            <a:avLst/>
          </a:prstGeom>
          <a:noFill/>
        </p:spPr>
        <p:txBody>
          <a:bodyPr wrap="none" rtlCol="0">
            <a:spAutoFit/>
          </a:bodyPr>
          <a:lstStyle/>
          <a:p>
            <a:r>
              <a:rPr lang="nl-NL" sz="1400" u="sng" dirty="0" smtClean="0"/>
              <a:t>SDRIFE</a:t>
            </a:r>
            <a:endParaRPr lang="en-US" sz="1400" u="sng" dirty="0"/>
          </a:p>
        </p:txBody>
      </p:sp>
      <p:sp>
        <p:nvSpPr>
          <p:cNvPr id="28" name="TextBox 27"/>
          <p:cNvSpPr txBox="1"/>
          <p:nvPr/>
        </p:nvSpPr>
        <p:spPr>
          <a:xfrm>
            <a:off x="7758760" y="3845002"/>
            <a:ext cx="582467" cy="307777"/>
          </a:xfrm>
          <a:prstGeom prst="rect">
            <a:avLst/>
          </a:prstGeom>
          <a:noFill/>
        </p:spPr>
        <p:txBody>
          <a:bodyPr wrap="none" rtlCol="0">
            <a:spAutoFit/>
          </a:bodyPr>
          <a:lstStyle/>
          <a:p>
            <a:r>
              <a:rPr lang="nl-NL" sz="1400" u="sng" dirty="0" smtClean="0"/>
              <a:t>AGEP</a:t>
            </a:r>
            <a:endParaRPr lang="en-US" sz="1400" u="sng" dirty="0"/>
          </a:p>
        </p:txBody>
      </p:sp>
      <p:sp>
        <p:nvSpPr>
          <p:cNvPr id="29" name="TextBox 28"/>
          <p:cNvSpPr txBox="1"/>
          <p:nvPr/>
        </p:nvSpPr>
        <p:spPr>
          <a:xfrm>
            <a:off x="7758760" y="4382963"/>
            <a:ext cx="902427" cy="307777"/>
          </a:xfrm>
          <a:prstGeom prst="rect">
            <a:avLst/>
          </a:prstGeom>
          <a:noFill/>
        </p:spPr>
        <p:txBody>
          <a:bodyPr wrap="none" rtlCol="0">
            <a:spAutoFit/>
          </a:bodyPr>
          <a:lstStyle/>
          <a:p>
            <a:r>
              <a:rPr lang="nl-NL" sz="1400" u="sng" dirty="0" err="1" smtClean="0"/>
              <a:t>Vascullitis</a:t>
            </a:r>
            <a:endParaRPr lang="en-US" sz="1400" u="sng" dirty="0"/>
          </a:p>
        </p:txBody>
      </p:sp>
      <p:sp>
        <p:nvSpPr>
          <p:cNvPr id="30" name="TextBox 29"/>
          <p:cNvSpPr txBox="1"/>
          <p:nvPr/>
        </p:nvSpPr>
        <p:spPr>
          <a:xfrm>
            <a:off x="3711957" y="5096513"/>
            <a:ext cx="2703112" cy="307777"/>
          </a:xfrm>
          <a:prstGeom prst="rect">
            <a:avLst/>
          </a:prstGeom>
          <a:noFill/>
        </p:spPr>
        <p:txBody>
          <a:bodyPr wrap="none" rtlCol="0">
            <a:spAutoFit/>
          </a:bodyPr>
          <a:lstStyle/>
          <a:p>
            <a:r>
              <a:rPr lang="nl-NL" sz="1400" dirty="0" err="1" smtClean="0"/>
              <a:t>Extracutane</a:t>
            </a:r>
            <a:r>
              <a:rPr lang="nl-NL" sz="1400" dirty="0" smtClean="0"/>
              <a:t> orgaan betrokkenheid</a:t>
            </a:r>
            <a:endParaRPr lang="en-US" sz="1400" dirty="0"/>
          </a:p>
        </p:txBody>
      </p:sp>
      <p:sp>
        <p:nvSpPr>
          <p:cNvPr id="31" name="TextBox 30"/>
          <p:cNvSpPr txBox="1"/>
          <p:nvPr/>
        </p:nvSpPr>
        <p:spPr>
          <a:xfrm>
            <a:off x="3729300" y="5655971"/>
            <a:ext cx="2858924" cy="523220"/>
          </a:xfrm>
          <a:prstGeom prst="rect">
            <a:avLst/>
          </a:prstGeom>
          <a:noFill/>
        </p:spPr>
        <p:txBody>
          <a:bodyPr wrap="square" rtlCol="0">
            <a:spAutoFit/>
          </a:bodyPr>
          <a:lstStyle/>
          <a:p>
            <a:r>
              <a:rPr lang="nl-NL" sz="1400" dirty="0" smtClean="0"/>
              <a:t>Symmetrisch Erytheem in huidplooien, </a:t>
            </a:r>
            <a:r>
              <a:rPr lang="nl-NL" sz="1400" dirty="0" err="1" smtClean="0"/>
              <a:t>perigenitaal</a:t>
            </a:r>
            <a:r>
              <a:rPr lang="nl-NL" sz="1400" dirty="0" smtClean="0"/>
              <a:t>, perianaal</a:t>
            </a:r>
            <a:endParaRPr lang="en-US" sz="1400" dirty="0"/>
          </a:p>
        </p:txBody>
      </p:sp>
      <p:cxnSp>
        <p:nvCxnSpPr>
          <p:cNvPr id="33" name="Straight Arrow Connector 32"/>
          <p:cNvCxnSpPr>
            <a:stCxn id="11" idx="3"/>
            <a:endCxn id="30" idx="1"/>
          </p:cNvCxnSpPr>
          <p:nvPr/>
        </p:nvCxnSpPr>
        <p:spPr>
          <a:xfrm flipV="1">
            <a:off x="3435968" y="5250402"/>
            <a:ext cx="275989" cy="2970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1" idx="3"/>
            <a:endCxn id="31" idx="1"/>
          </p:cNvCxnSpPr>
          <p:nvPr/>
        </p:nvCxnSpPr>
        <p:spPr>
          <a:xfrm>
            <a:off x="3435968" y="5547478"/>
            <a:ext cx="293332" cy="370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26" idx="1"/>
          </p:cNvCxnSpPr>
          <p:nvPr/>
        </p:nvCxnSpPr>
        <p:spPr>
          <a:xfrm flipV="1">
            <a:off x="5969638" y="5798751"/>
            <a:ext cx="1870073" cy="9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0" idx="3"/>
            <a:endCxn id="25" idx="1"/>
          </p:cNvCxnSpPr>
          <p:nvPr/>
        </p:nvCxnSpPr>
        <p:spPr>
          <a:xfrm flipV="1">
            <a:off x="6415069" y="5248704"/>
            <a:ext cx="1343691" cy="1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1" idx="3"/>
          </p:cNvCxnSpPr>
          <p:nvPr/>
        </p:nvCxnSpPr>
        <p:spPr>
          <a:xfrm flipV="1">
            <a:off x="5237246" y="4556410"/>
            <a:ext cx="2602465" cy="148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6911069" y="4019209"/>
            <a:ext cx="928642" cy="94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3"/>
            <a:endCxn id="23" idx="1"/>
          </p:cNvCxnSpPr>
          <p:nvPr/>
        </p:nvCxnSpPr>
        <p:spPr>
          <a:xfrm>
            <a:off x="7092280" y="2807775"/>
            <a:ext cx="6664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7" idx="3"/>
            <a:endCxn id="16" idx="1"/>
          </p:cNvCxnSpPr>
          <p:nvPr/>
        </p:nvCxnSpPr>
        <p:spPr>
          <a:xfrm flipV="1">
            <a:off x="3382444" y="2807775"/>
            <a:ext cx="329513" cy="2556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7" idx="3"/>
          </p:cNvCxnSpPr>
          <p:nvPr/>
        </p:nvCxnSpPr>
        <p:spPr>
          <a:xfrm>
            <a:off x="3382444" y="3063402"/>
            <a:ext cx="339810" cy="2441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19" idx="3"/>
            <a:endCxn id="24" idx="1"/>
          </p:cNvCxnSpPr>
          <p:nvPr/>
        </p:nvCxnSpPr>
        <p:spPr>
          <a:xfrm>
            <a:off x="7380311" y="3450661"/>
            <a:ext cx="3784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467544" y="548680"/>
            <a:ext cx="0" cy="2293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460708" y="1206125"/>
            <a:ext cx="6836" cy="251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a:endCxn id="12" idx="1"/>
          </p:cNvCxnSpPr>
          <p:nvPr/>
        </p:nvCxnSpPr>
        <p:spPr>
          <a:xfrm>
            <a:off x="2987824" y="1644699"/>
            <a:ext cx="5276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5063513" y="1108220"/>
            <a:ext cx="328936" cy="307777"/>
          </a:xfrm>
          <a:prstGeom prst="rect">
            <a:avLst/>
          </a:prstGeom>
          <a:noFill/>
        </p:spPr>
        <p:txBody>
          <a:bodyPr wrap="none" rtlCol="0">
            <a:spAutoFit/>
          </a:bodyPr>
          <a:lstStyle/>
          <a:p>
            <a:r>
              <a:rPr lang="nl-NL" sz="1400" dirty="0" smtClean="0"/>
              <a:t>Ja</a:t>
            </a:r>
            <a:endParaRPr lang="en-US" sz="1400" dirty="0"/>
          </a:p>
        </p:txBody>
      </p:sp>
      <p:cxnSp>
        <p:nvCxnSpPr>
          <p:cNvPr id="96" name="Straight Arrow Connector 95"/>
          <p:cNvCxnSpPr>
            <a:stCxn id="8" idx="3"/>
            <a:endCxn id="20" idx="1"/>
          </p:cNvCxnSpPr>
          <p:nvPr/>
        </p:nvCxnSpPr>
        <p:spPr>
          <a:xfrm>
            <a:off x="3441085" y="4028690"/>
            <a:ext cx="270871" cy="3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a:endCxn id="21" idx="1"/>
          </p:cNvCxnSpPr>
          <p:nvPr/>
        </p:nvCxnSpPr>
        <p:spPr>
          <a:xfrm>
            <a:off x="3501386" y="4570859"/>
            <a:ext cx="210571" cy="3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5075708" y="1767905"/>
            <a:ext cx="479618" cy="307777"/>
          </a:xfrm>
          <a:prstGeom prst="rect">
            <a:avLst/>
          </a:prstGeom>
          <a:noFill/>
        </p:spPr>
        <p:txBody>
          <a:bodyPr wrap="none" rtlCol="0">
            <a:spAutoFit/>
          </a:bodyPr>
          <a:lstStyle/>
          <a:p>
            <a:r>
              <a:rPr lang="nl-NL" sz="1400" dirty="0" smtClean="0"/>
              <a:t>Nee</a:t>
            </a:r>
            <a:endParaRPr lang="en-US" sz="1400" dirty="0"/>
          </a:p>
        </p:txBody>
      </p:sp>
      <p:sp>
        <p:nvSpPr>
          <p:cNvPr id="5" name="TextBox 4"/>
          <p:cNvSpPr txBox="1"/>
          <p:nvPr/>
        </p:nvSpPr>
        <p:spPr>
          <a:xfrm>
            <a:off x="3051712" y="1318301"/>
            <a:ext cx="328936" cy="307777"/>
          </a:xfrm>
          <a:prstGeom prst="rect">
            <a:avLst/>
          </a:prstGeom>
          <a:noFill/>
        </p:spPr>
        <p:txBody>
          <a:bodyPr wrap="none" rtlCol="0">
            <a:spAutoFit/>
          </a:bodyPr>
          <a:lstStyle/>
          <a:p>
            <a:r>
              <a:rPr lang="nl-NL" sz="1400" dirty="0" smtClean="0"/>
              <a:t>Ja</a:t>
            </a:r>
            <a:endParaRPr lang="en-US" sz="1400" dirty="0"/>
          </a:p>
        </p:txBody>
      </p:sp>
      <p:sp>
        <p:nvSpPr>
          <p:cNvPr id="22" name="TextBox 21"/>
          <p:cNvSpPr txBox="1"/>
          <p:nvPr/>
        </p:nvSpPr>
        <p:spPr>
          <a:xfrm>
            <a:off x="2158747" y="2028931"/>
            <a:ext cx="479618" cy="307777"/>
          </a:xfrm>
          <a:prstGeom prst="rect">
            <a:avLst/>
          </a:prstGeom>
          <a:noFill/>
        </p:spPr>
        <p:txBody>
          <a:bodyPr wrap="none" rtlCol="0">
            <a:spAutoFit/>
          </a:bodyPr>
          <a:lstStyle/>
          <a:p>
            <a:r>
              <a:rPr lang="nl-NL" sz="1400" dirty="0" smtClean="0"/>
              <a:t>Nee</a:t>
            </a:r>
            <a:endParaRPr lang="en-US" sz="1400" dirty="0"/>
          </a:p>
        </p:txBody>
      </p:sp>
      <p:sp>
        <p:nvSpPr>
          <p:cNvPr id="32" name="TextBox 31"/>
          <p:cNvSpPr txBox="1"/>
          <p:nvPr/>
        </p:nvSpPr>
        <p:spPr>
          <a:xfrm>
            <a:off x="1377962" y="1347555"/>
            <a:ext cx="328936" cy="307777"/>
          </a:xfrm>
          <a:prstGeom prst="rect">
            <a:avLst/>
          </a:prstGeom>
          <a:noFill/>
        </p:spPr>
        <p:txBody>
          <a:bodyPr wrap="none" rtlCol="0">
            <a:spAutoFit/>
          </a:bodyPr>
          <a:lstStyle/>
          <a:p>
            <a:r>
              <a:rPr lang="nl-NL" sz="1400" dirty="0" smtClean="0"/>
              <a:t>Ja</a:t>
            </a:r>
            <a:endParaRPr lang="en-US" sz="1400" dirty="0"/>
          </a:p>
        </p:txBody>
      </p:sp>
      <p:sp>
        <p:nvSpPr>
          <p:cNvPr id="34" name="TextBox 33"/>
          <p:cNvSpPr txBox="1"/>
          <p:nvPr/>
        </p:nvSpPr>
        <p:spPr>
          <a:xfrm>
            <a:off x="483727" y="2028930"/>
            <a:ext cx="479618" cy="307777"/>
          </a:xfrm>
          <a:prstGeom prst="rect">
            <a:avLst/>
          </a:prstGeom>
          <a:noFill/>
        </p:spPr>
        <p:txBody>
          <a:bodyPr wrap="none" rtlCol="0">
            <a:spAutoFit/>
          </a:bodyPr>
          <a:lstStyle/>
          <a:p>
            <a:r>
              <a:rPr lang="nl-NL" sz="1400" dirty="0" smtClean="0"/>
              <a:t>Nee</a:t>
            </a:r>
            <a:endParaRPr lang="en-US" sz="1400" dirty="0"/>
          </a:p>
        </p:txBody>
      </p:sp>
      <p:grpSp>
        <p:nvGrpSpPr>
          <p:cNvPr id="37" name="Group 36"/>
          <p:cNvGrpSpPr/>
          <p:nvPr/>
        </p:nvGrpSpPr>
        <p:grpSpPr>
          <a:xfrm>
            <a:off x="460708" y="1206125"/>
            <a:ext cx="1999235" cy="1511213"/>
            <a:chOff x="460708" y="1206125"/>
            <a:chExt cx="1999235" cy="1511213"/>
          </a:xfrm>
        </p:grpSpPr>
        <p:cxnSp>
          <p:nvCxnSpPr>
            <p:cNvPr id="17" name="Straight Arrow Connector 16"/>
            <p:cNvCxnSpPr/>
            <p:nvPr/>
          </p:nvCxnSpPr>
          <p:spPr>
            <a:xfrm>
              <a:off x="460708" y="1206125"/>
              <a:ext cx="6836" cy="2511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1343867" y="1666373"/>
              <a:ext cx="45650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2066509" y="1943254"/>
              <a:ext cx="0" cy="4869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1492267" y="2337793"/>
              <a:ext cx="967676" cy="3795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41289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076056" y="1196752"/>
            <a:ext cx="3478735" cy="5163141"/>
          </a:xfrm>
          <a:prstGeom prst="rect">
            <a:avLst/>
          </a:prstGeom>
        </p:spPr>
      </p:pic>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992" t="26111" r="72936" b="30556"/>
          <a:stretch/>
        </p:blipFill>
        <p:spPr bwMode="auto">
          <a:xfrm>
            <a:off x="323528" y="1196752"/>
            <a:ext cx="4248472" cy="23441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2400" t="26375" r="69646" b="30221"/>
          <a:stretch/>
        </p:blipFill>
        <p:spPr bwMode="auto">
          <a:xfrm>
            <a:off x="395536" y="3692327"/>
            <a:ext cx="4176464" cy="2631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331640" y="6290553"/>
            <a:ext cx="1491306" cy="369332"/>
          </a:xfrm>
          <a:prstGeom prst="rect">
            <a:avLst/>
          </a:prstGeom>
          <a:noFill/>
        </p:spPr>
        <p:txBody>
          <a:bodyPr wrap="none" rtlCol="0">
            <a:spAutoFit/>
          </a:bodyPr>
          <a:lstStyle/>
          <a:p>
            <a:r>
              <a:rPr lang="nl-NL" b="1" dirty="0" smtClean="0"/>
              <a:t>Foto’s patiënt</a:t>
            </a:r>
            <a:endParaRPr lang="en-US" b="1" dirty="0"/>
          </a:p>
        </p:txBody>
      </p:sp>
      <p:sp>
        <p:nvSpPr>
          <p:cNvPr id="6" name="TextBox 5"/>
          <p:cNvSpPr txBox="1"/>
          <p:nvPr/>
        </p:nvSpPr>
        <p:spPr>
          <a:xfrm>
            <a:off x="5436096" y="6267782"/>
            <a:ext cx="2142190" cy="369332"/>
          </a:xfrm>
          <a:prstGeom prst="rect">
            <a:avLst/>
          </a:prstGeom>
          <a:noFill/>
        </p:spPr>
        <p:txBody>
          <a:bodyPr wrap="none" rtlCol="0">
            <a:spAutoFit/>
          </a:bodyPr>
          <a:lstStyle/>
          <a:p>
            <a:r>
              <a:rPr lang="nl-NL" b="1" dirty="0" smtClean="0"/>
              <a:t>Foto in artikel: AGEP</a:t>
            </a:r>
            <a:endParaRPr lang="en-US" b="1" dirty="0"/>
          </a:p>
        </p:txBody>
      </p:sp>
      <p:sp>
        <p:nvSpPr>
          <p:cNvPr id="7" name="Title 6"/>
          <p:cNvSpPr>
            <a:spLocks noGrp="1"/>
          </p:cNvSpPr>
          <p:nvPr>
            <p:ph type="title"/>
          </p:nvPr>
        </p:nvSpPr>
        <p:spPr/>
        <p:txBody>
          <a:bodyPr/>
          <a:lstStyle/>
          <a:p>
            <a:r>
              <a:rPr lang="nl-NL" dirty="0" smtClean="0"/>
              <a:t>Exantheem</a:t>
            </a:r>
            <a:endParaRPr lang="en-US" dirty="0"/>
          </a:p>
        </p:txBody>
      </p:sp>
      <p:sp>
        <p:nvSpPr>
          <p:cNvPr id="8" name="TextBox 7"/>
          <p:cNvSpPr txBox="1"/>
          <p:nvPr/>
        </p:nvSpPr>
        <p:spPr>
          <a:xfrm>
            <a:off x="350302" y="3339697"/>
            <a:ext cx="8069325" cy="369332"/>
          </a:xfrm>
          <a:prstGeom prst="rect">
            <a:avLst/>
          </a:prstGeom>
          <a:solidFill>
            <a:schemeClr val="bg1"/>
          </a:solidFill>
        </p:spPr>
        <p:txBody>
          <a:bodyPr wrap="none" rtlCol="0">
            <a:spAutoFit/>
          </a:bodyPr>
          <a:lstStyle/>
          <a:p>
            <a:r>
              <a:rPr lang="en-US" dirty="0"/>
              <a:t>http://www.pcds.org.uk/clinical-guidance/adverse-cutaneous-drug-reactions-severe</a:t>
            </a:r>
          </a:p>
        </p:txBody>
      </p:sp>
    </p:spTree>
    <p:extLst>
      <p:ext uri="{BB962C8B-B14F-4D97-AF65-F5344CB8AC3E}">
        <p14:creationId xmlns:p14="http://schemas.microsoft.com/office/powerpoint/2010/main" val="11441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595" y="1420034"/>
            <a:ext cx="1487523" cy="523220"/>
          </a:xfrm>
          <a:prstGeom prst="rect">
            <a:avLst/>
          </a:prstGeom>
          <a:noFill/>
        </p:spPr>
        <p:txBody>
          <a:bodyPr wrap="none" rtlCol="0">
            <a:spAutoFit/>
          </a:bodyPr>
          <a:lstStyle/>
          <a:p>
            <a:r>
              <a:rPr lang="nl-NL" sz="1400" b="1" dirty="0" smtClean="0"/>
              <a:t>Verspreidt of </a:t>
            </a:r>
          </a:p>
          <a:p>
            <a:r>
              <a:rPr lang="nl-NL" sz="1400" b="1" dirty="0" smtClean="0"/>
              <a:t>gegeneraliseerd? </a:t>
            </a:r>
            <a:endParaRPr lang="en-US" sz="1400" b="1" dirty="0"/>
          </a:p>
        </p:txBody>
      </p:sp>
      <p:sp>
        <p:nvSpPr>
          <p:cNvPr id="4" name="TextBox 3"/>
          <p:cNvSpPr txBox="1"/>
          <p:nvPr/>
        </p:nvSpPr>
        <p:spPr>
          <a:xfrm>
            <a:off x="1729756" y="1424099"/>
            <a:ext cx="1366080" cy="523220"/>
          </a:xfrm>
          <a:prstGeom prst="rect">
            <a:avLst/>
          </a:prstGeom>
          <a:noFill/>
        </p:spPr>
        <p:txBody>
          <a:bodyPr wrap="none" rtlCol="0">
            <a:spAutoFit/>
          </a:bodyPr>
          <a:lstStyle/>
          <a:p>
            <a:r>
              <a:rPr lang="nl-NL" sz="1400" dirty="0" smtClean="0"/>
              <a:t>Urticaria en/of </a:t>
            </a:r>
          </a:p>
          <a:p>
            <a:r>
              <a:rPr lang="nl-NL" sz="1400" dirty="0" smtClean="0"/>
              <a:t>angio-oedeem? </a:t>
            </a:r>
            <a:endParaRPr lang="en-US" sz="1400" dirty="0"/>
          </a:p>
        </p:txBody>
      </p:sp>
      <p:sp>
        <p:nvSpPr>
          <p:cNvPr id="6" name="TextBox 5"/>
          <p:cNvSpPr txBox="1"/>
          <p:nvPr/>
        </p:nvSpPr>
        <p:spPr>
          <a:xfrm>
            <a:off x="1442282" y="2430227"/>
            <a:ext cx="1005275" cy="307777"/>
          </a:xfrm>
          <a:prstGeom prst="rect">
            <a:avLst/>
          </a:prstGeom>
          <a:noFill/>
        </p:spPr>
        <p:txBody>
          <a:bodyPr wrap="none" rtlCol="0">
            <a:spAutoFit/>
          </a:bodyPr>
          <a:lstStyle/>
          <a:p>
            <a:r>
              <a:rPr lang="nl-NL" sz="1400" dirty="0" smtClean="0"/>
              <a:t>Exantheem</a:t>
            </a:r>
            <a:endParaRPr lang="en-US" sz="1400" dirty="0"/>
          </a:p>
        </p:txBody>
      </p:sp>
      <p:sp>
        <p:nvSpPr>
          <p:cNvPr id="7" name="TextBox 6"/>
          <p:cNvSpPr txBox="1"/>
          <p:nvPr/>
        </p:nvSpPr>
        <p:spPr>
          <a:xfrm>
            <a:off x="2398007" y="2909513"/>
            <a:ext cx="984437" cy="307777"/>
          </a:xfrm>
          <a:prstGeom prst="rect">
            <a:avLst/>
          </a:prstGeom>
          <a:noFill/>
        </p:spPr>
        <p:txBody>
          <a:bodyPr wrap="none" rtlCol="0">
            <a:spAutoFit/>
          </a:bodyPr>
          <a:lstStyle/>
          <a:p>
            <a:r>
              <a:rPr lang="nl-NL" sz="1400" dirty="0" smtClean="0"/>
              <a:t>met blaren</a:t>
            </a:r>
            <a:endParaRPr lang="en-US" sz="1400" dirty="0"/>
          </a:p>
        </p:txBody>
      </p:sp>
      <p:sp>
        <p:nvSpPr>
          <p:cNvPr id="8" name="TextBox 7"/>
          <p:cNvSpPr txBox="1"/>
          <p:nvPr/>
        </p:nvSpPr>
        <p:spPr>
          <a:xfrm>
            <a:off x="2398556" y="3874801"/>
            <a:ext cx="1042529" cy="307777"/>
          </a:xfrm>
          <a:prstGeom prst="rect">
            <a:avLst/>
          </a:prstGeom>
          <a:noFill/>
        </p:spPr>
        <p:txBody>
          <a:bodyPr wrap="none" rtlCol="0">
            <a:spAutoFit/>
          </a:bodyPr>
          <a:lstStyle/>
          <a:p>
            <a:r>
              <a:rPr lang="nl-NL" sz="1400" dirty="0"/>
              <a:t>m</a:t>
            </a:r>
            <a:r>
              <a:rPr lang="nl-NL" sz="1400" dirty="0" smtClean="0"/>
              <a:t>et </a:t>
            </a:r>
            <a:r>
              <a:rPr lang="nl-NL" sz="1400" dirty="0" err="1" smtClean="0"/>
              <a:t>pustuls</a:t>
            </a:r>
            <a:endParaRPr lang="en-US" sz="1400" dirty="0"/>
          </a:p>
        </p:txBody>
      </p:sp>
      <p:sp>
        <p:nvSpPr>
          <p:cNvPr id="10" name="TextBox 9"/>
          <p:cNvSpPr txBox="1"/>
          <p:nvPr/>
        </p:nvSpPr>
        <p:spPr>
          <a:xfrm>
            <a:off x="2398007" y="4427239"/>
            <a:ext cx="1103379" cy="307777"/>
          </a:xfrm>
          <a:prstGeom prst="rect">
            <a:avLst/>
          </a:prstGeom>
          <a:noFill/>
        </p:spPr>
        <p:txBody>
          <a:bodyPr wrap="none" rtlCol="0">
            <a:spAutoFit/>
          </a:bodyPr>
          <a:lstStyle/>
          <a:p>
            <a:r>
              <a:rPr lang="nl-NL" sz="1400" dirty="0" smtClean="0"/>
              <a:t>met purpura</a:t>
            </a:r>
            <a:endParaRPr lang="en-US" sz="1400" dirty="0"/>
          </a:p>
        </p:txBody>
      </p:sp>
      <p:sp>
        <p:nvSpPr>
          <p:cNvPr id="11" name="TextBox 10"/>
          <p:cNvSpPr txBox="1"/>
          <p:nvPr/>
        </p:nvSpPr>
        <p:spPr>
          <a:xfrm>
            <a:off x="1459145" y="5393589"/>
            <a:ext cx="1976823" cy="307777"/>
          </a:xfrm>
          <a:prstGeom prst="rect">
            <a:avLst/>
          </a:prstGeom>
          <a:noFill/>
        </p:spPr>
        <p:txBody>
          <a:bodyPr wrap="none" rtlCol="0">
            <a:spAutoFit/>
          </a:bodyPr>
          <a:lstStyle/>
          <a:p>
            <a:r>
              <a:rPr lang="nl-NL" sz="1400" dirty="0" smtClean="0"/>
              <a:t>Alleen macula en </a:t>
            </a:r>
            <a:r>
              <a:rPr lang="nl-NL" sz="1400" dirty="0" err="1" smtClean="0"/>
              <a:t>papula</a:t>
            </a:r>
            <a:endParaRPr lang="en-US" sz="1400" dirty="0"/>
          </a:p>
        </p:txBody>
      </p:sp>
      <p:sp>
        <p:nvSpPr>
          <p:cNvPr id="12" name="TextBox 11"/>
          <p:cNvSpPr txBox="1"/>
          <p:nvPr/>
        </p:nvSpPr>
        <p:spPr>
          <a:xfrm>
            <a:off x="3515428" y="1383089"/>
            <a:ext cx="1329210" cy="523220"/>
          </a:xfrm>
          <a:prstGeom prst="rect">
            <a:avLst/>
          </a:prstGeom>
          <a:noFill/>
        </p:spPr>
        <p:txBody>
          <a:bodyPr wrap="none" rtlCol="0">
            <a:spAutoFit/>
          </a:bodyPr>
          <a:lstStyle/>
          <a:p>
            <a:r>
              <a:rPr lang="nl-NL" sz="1400" dirty="0" err="1" smtClean="0"/>
              <a:t>Extracutane</a:t>
            </a:r>
            <a:r>
              <a:rPr lang="nl-NL" sz="1400" dirty="0" smtClean="0"/>
              <a:t> </a:t>
            </a:r>
          </a:p>
          <a:p>
            <a:r>
              <a:rPr lang="nl-NL" sz="1400" dirty="0" smtClean="0"/>
              <a:t>Betrokkenheid?</a:t>
            </a:r>
            <a:endParaRPr lang="en-US" sz="1400" dirty="0"/>
          </a:p>
        </p:txBody>
      </p:sp>
      <p:sp>
        <p:nvSpPr>
          <p:cNvPr id="13" name="TextBox 12"/>
          <p:cNvSpPr txBox="1"/>
          <p:nvPr/>
        </p:nvSpPr>
        <p:spPr>
          <a:xfrm>
            <a:off x="5856165" y="960375"/>
            <a:ext cx="2882649" cy="307777"/>
          </a:xfrm>
          <a:prstGeom prst="rect">
            <a:avLst/>
          </a:prstGeom>
          <a:noFill/>
        </p:spPr>
        <p:txBody>
          <a:bodyPr wrap="none" rtlCol="0">
            <a:spAutoFit/>
          </a:bodyPr>
          <a:lstStyle/>
          <a:p>
            <a:r>
              <a:rPr lang="nl-NL" sz="1400" u="sng" dirty="0" smtClean="0"/>
              <a:t>Drug-</a:t>
            </a:r>
            <a:r>
              <a:rPr lang="nl-NL" sz="1400" u="sng" dirty="0" err="1" smtClean="0"/>
              <a:t>induced</a:t>
            </a:r>
            <a:r>
              <a:rPr lang="nl-NL" sz="1400" u="sng" dirty="0" smtClean="0"/>
              <a:t> urticaria / </a:t>
            </a:r>
            <a:r>
              <a:rPr lang="nl-NL" sz="1400" u="sng" dirty="0" err="1" smtClean="0"/>
              <a:t>angioedema</a:t>
            </a:r>
            <a:endParaRPr lang="en-US" sz="1400" u="sng" dirty="0"/>
          </a:p>
        </p:txBody>
      </p:sp>
      <p:sp>
        <p:nvSpPr>
          <p:cNvPr id="14" name="TextBox 13"/>
          <p:cNvSpPr txBox="1"/>
          <p:nvPr/>
        </p:nvSpPr>
        <p:spPr>
          <a:xfrm>
            <a:off x="5856165" y="1749918"/>
            <a:ext cx="1054904" cy="307777"/>
          </a:xfrm>
          <a:prstGeom prst="rect">
            <a:avLst/>
          </a:prstGeom>
          <a:noFill/>
        </p:spPr>
        <p:txBody>
          <a:bodyPr wrap="none" rtlCol="0">
            <a:spAutoFit/>
          </a:bodyPr>
          <a:lstStyle/>
          <a:p>
            <a:r>
              <a:rPr lang="nl-NL" sz="1400" u="sng" dirty="0" err="1" smtClean="0"/>
              <a:t>Anaphylaxis</a:t>
            </a:r>
            <a:endParaRPr lang="en-US" sz="1400" u="sng" dirty="0"/>
          </a:p>
        </p:txBody>
      </p:sp>
      <p:sp>
        <p:nvSpPr>
          <p:cNvPr id="16" name="TextBox 15"/>
          <p:cNvSpPr txBox="1"/>
          <p:nvPr/>
        </p:nvSpPr>
        <p:spPr>
          <a:xfrm>
            <a:off x="3711957" y="2546165"/>
            <a:ext cx="3380323" cy="523220"/>
          </a:xfrm>
          <a:prstGeom prst="rect">
            <a:avLst/>
          </a:prstGeom>
          <a:noFill/>
        </p:spPr>
        <p:txBody>
          <a:bodyPr wrap="square" rtlCol="0">
            <a:spAutoFit/>
          </a:bodyPr>
          <a:lstStyle/>
          <a:p>
            <a:r>
              <a:rPr lang="nl-NL" sz="1400" dirty="0" smtClean="0"/>
              <a:t>Systemisch, meerdere ovale rode plekken met centrale blaren en erosies</a:t>
            </a:r>
            <a:endParaRPr lang="en-US" sz="1400" dirty="0"/>
          </a:p>
        </p:txBody>
      </p:sp>
      <p:sp>
        <p:nvSpPr>
          <p:cNvPr id="19" name="TextBox 18"/>
          <p:cNvSpPr txBox="1"/>
          <p:nvPr/>
        </p:nvSpPr>
        <p:spPr>
          <a:xfrm>
            <a:off x="3711956" y="3189051"/>
            <a:ext cx="3668355" cy="523220"/>
          </a:xfrm>
          <a:prstGeom prst="rect">
            <a:avLst/>
          </a:prstGeom>
          <a:noFill/>
        </p:spPr>
        <p:txBody>
          <a:bodyPr wrap="square" rtlCol="0">
            <a:spAutoFit/>
          </a:bodyPr>
          <a:lstStyle/>
          <a:p>
            <a:r>
              <a:rPr lang="nl-NL" sz="1400" dirty="0" smtClean="0"/>
              <a:t>Malaise, mucosale betrokkenheid, </a:t>
            </a:r>
            <a:r>
              <a:rPr lang="nl-NL" sz="1400" dirty="0" err="1" smtClean="0"/>
              <a:t>confluerende</a:t>
            </a:r>
            <a:r>
              <a:rPr lang="nl-NL" sz="1400" dirty="0" smtClean="0"/>
              <a:t> rode plekken met schietschijf laesies</a:t>
            </a:r>
            <a:endParaRPr lang="en-US" sz="1400" dirty="0"/>
          </a:p>
        </p:txBody>
      </p:sp>
      <p:sp>
        <p:nvSpPr>
          <p:cNvPr id="20" name="TextBox 19"/>
          <p:cNvSpPr txBox="1"/>
          <p:nvPr/>
        </p:nvSpPr>
        <p:spPr>
          <a:xfrm>
            <a:off x="3711956" y="3878512"/>
            <a:ext cx="3146502" cy="307777"/>
          </a:xfrm>
          <a:prstGeom prst="rect">
            <a:avLst/>
          </a:prstGeom>
          <a:noFill/>
        </p:spPr>
        <p:txBody>
          <a:bodyPr wrap="none" rtlCol="0">
            <a:spAutoFit/>
          </a:bodyPr>
          <a:lstStyle/>
          <a:p>
            <a:r>
              <a:rPr lang="nl-NL" sz="1400" dirty="0" err="1" smtClean="0"/>
              <a:t>Pustuls</a:t>
            </a:r>
            <a:r>
              <a:rPr lang="nl-NL" sz="1400" dirty="0" smtClean="0"/>
              <a:t>, uitgebreid erytheem, </a:t>
            </a:r>
            <a:r>
              <a:rPr lang="nl-NL" sz="1400" dirty="0" err="1" smtClean="0"/>
              <a:t>neutrofilie</a:t>
            </a:r>
            <a:endParaRPr lang="en-US" sz="1400" dirty="0"/>
          </a:p>
        </p:txBody>
      </p:sp>
      <p:sp>
        <p:nvSpPr>
          <p:cNvPr id="21" name="TextBox 20"/>
          <p:cNvSpPr txBox="1"/>
          <p:nvPr/>
        </p:nvSpPr>
        <p:spPr>
          <a:xfrm>
            <a:off x="3711957" y="4417367"/>
            <a:ext cx="1525289" cy="307777"/>
          </a:xfrm>
          <a:prstGeom prst="rect">
            <a:avLst/>
          </a:prstGeom>
          <a:noFill/>
        </p:spPr>
        <p:txBody>
          <a:bodyPr wrap="none" rtlCol="0">
            <a:spAutoFit/>
          </a:bodyPr>
          <a:lstStyle/>
          <a:p>
            <a:r>
              <a:rPr lang="nl-NL" sz="1400" dirty="0" smtClean="0"/>
              <a:t>Palpabele purpura</a:t>
            </a:r>
            <a:endParaRPr lang="en-US" sz="1400" dirty="0"/>
          </a:p>
        </p:txBody>
      </p:sp>
      <p:sp>
        <p:nvSpPr>
          <p:cNvPr id="27" name="TextBox 26"/>
          <p:cNvSpPr txBox="1"/>
          <p:nvPr/>
        </p:nvSpPr>
        <p:spPr>
          <a:xfrm>
            <a:off x="123646" y="312911"/>
            <a:ext cx="5685980" cy="307777"/>
          </a:xfrm>
          <a:prstGeom prst="rect">
            <a:avLst/>
          </a:prstGeom>
          <a:noFill/>
        </p:spPr>
        <p:txBody>
          <a:bodyPr wrap="none" rtlCol="0">
            <a:spAutoFit/>
          </a:bodyPr>
          <a:lstStyle/>
          <a:p>
            <a:r>
              <a:rPr lang="nl-NL" sz="1400" dirty="0" smtClean="0"/>
              <a:t>Verdenking huiduitslag </a:t>
            </a:r>
            <a:r>
              <a:rPr lang="nl-NL" sz="1400" dirty="0" err="1" smtClean="0"/>
              <a:t>a.g.v.</a:t>
            </a:r>
            <a:r>
              <a:rPr lang="nl-NL" sz="1400" dirty="0" smtClean="0"/>
              <a:t> geneesmiddelenallergie (zie voor DD tabel S5)?</a:t>
            </a:r>
            <a:endParaRPr lang="en-US" sz="1400" dirty="0"/>
          </a:p>
        </p:txBody>
      </p:sp>
      <p:sp>
        <p:nvSpPr>
          <p:cNvPr id="50" name="TextBox 49"/>
          <p:cNvSpPr txBox="1"/>
          <p:nvPr/>
        </p:nvSpPr>
        <p:spPr>
          <a:xfrm>
            <a:off x="123646" y="750186"/>
            <a:ext cx="2896370" cy="523220"/>
          </a:xfrm>
          <a:prstGeom prst="rect">
            <a:avLst/>
          </a:prstGeom>
          <a:noFill/>
        </p:spPr>
        <p:txBody>
          <a:bodyPr wrap="none" rtlCol="0">
            <a:spAutoFit/>
          </a:bodyPr>
          <a:lstStyle/>
          <a:p>
            <a:r>
              <a:rPr lang="nl-NL" sz="1400" dirty="0" smtClean="0"/>
              <a:t>Tijsbeloop passend (zie tabel 1)?</a:t>
            </a:r>
          </a:p>
          <a:p>
            <a:r>
              <a:rPr lang="nl-NL" sz="1400" dirty="0" smtClean="0"/>
              <a:t>Klinische beeld passend (zie tabel 2)?</a:t>
            </a:r>
            <a:endParaRPr lang="en-US" sz="1400" dirty="0"/>
          </a:p>
        </p:txBody>
      </p:sp>
      <p:cxnSp>
        <p:nvCxnSpPr>
          <p:cNvPr id="52" name="Straight Arrow Connector 51"/>
          <p:cNvCxnSpPr/>
          <p:nvPr/>
        </p:nvCxnSpPr>
        <p:spPr>
          <a:xfrm>
            <a:off x="467544" y="1943254"/>
            <a:ext cx="0" cy="4348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85129" y="6291509"/>
            <a:ext cx="1201419" cy="307777"/>
          </a:xfrm>
          <a:prstGeom prst="rect">
            <a:avLst/>
          </a:prstGeom>
          <a:noFill/>
        </p:spPr>
        <p:txBody>
          <a:bodyPr wrap="none" rtlCol="0">
            <a:spAutoFit/>
          </a:bodyPr>
          <a:lstStyle/>
          <a:p>
            <a:r>
              <a:rPr lang="nl-NL" sz="1400" b="1" dirty="0" smtClean="0"/>
              <a:t>Gelokaliseerd</a:t>
            </a:r>
            <a:endParaRPr lang="en-US" sz="1400" b="1" dirty="0"/>
          </a:p>
        </p:txBody>
      </p:sp>
      <p:cxnSp>
        <p:nvCxnSpPr>
          <p:cNvPr id="57" name="Straight Arrow Connector 56"/>
          <p:cNvCxnSpPr/>
          <p:nvPr/>
        </p:nvCxnSpPr>
        <p:spPr>
          <a:xfrm>
            <a:off x="1380910" y="1666373"/>
            <a:ext cx="3824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2051720" y="1943254"/>
            <a:ext cx="0" cy="486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2051720" y="2738004"/>
            <a:ext cx="14789" cy="2664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V="1">
            <a:off x="2066509" y="3049115"/>
            <a:ext cx="346287" cy="98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2046090" y="4030219"/>
            <a:ext cx="34628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V="1">
            <a:off x="2045541" y="4581128"/>
            <a:ext cx="346287" cy="98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459911" y="6082223"/>
            <a:ext cx="2193614" cy="307777"/>
          </a:xfrm>
          <a:prstGeom prst="rect">
            <a:avLst/>
          </a:prstGeom>
          <a:noFill/>
        </p:spPr>
        <p:txBody>
          <a:bodyPr wrap="none" rtlCol="0">
            <a:spAutoFit/>
          </a:bodyPr>
          <a:lstStyle/>
          <a:p>
            <a:r>
              <a:rPr lang="nl-NL" sz="1400" dirty="0" err="1" smtClean="0"/>
              <a:t>Maculopapulair</a:t>
            </a:r>
            <a:r>
              <a:rPr lang="nl-NL" sz="1400" dirty="0" smtClean="0"/>
              <a:t> exantheem</a:t>
            </a:r>
            <a:endParaRPr lang="en-US" sz="1400" dirty="0"/>
          </a:p>
        </p:txBody>
      </p:sp>
      <p:cxnSp>
        <p:nvCxnSpPr>
          <p:cNvPr id="9" name="Straight Arrow Connector 8"/>
          <p:cNvCxnSpPr/>
          <p:nvPr/>
        </p:nvCxnSpPr>
        <p:spPr>
          <a:xfrm>
            <a:off x="2057932" y="5817320"/>
            <a:ext cx="0" cy="315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2" idx="3"/>
          </p:cNvCxnSpPr>
          <p:nvPr/>
        </p:nvCxnSpPr>
        <p:spPr>
          <a:xfrm flipV="1">
            <a:off x="4844638" y="1157847"/>
            <a:ext cx="951498" cy="486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2" idx="3"/>
            <a:endCxn id="14" idx="1"/>
          </p:cNvCxnSpPr>
          <p:nvPr/>
        </p:nvCxnSpPr>
        <p:spPr>
          <a:xfrm>
            <a:off x="4844638" y="1644699"/>
            <a:ext cx="1011527" cy="259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758760" y="2653886"/>
            <a:ext cx="676788" cy="307777"/>
          </a:xfrm>
          <a:prstGeom prst="rect">
            <a:avLst/>
          </a:prstGeom>
          <a:noFill/>
        </p:spPr>
        <p:txBody>
          <a:bodyPr wrap="none" rtlCol="0">
            <a:spAutoFit/>
          </a:bodyPr>
          <a:lstStyle/>
          <a:p>
            <a:r>
              <a:rPr lang="nl-NL" sz="1400" u="sng" dirty="0" smtClean="0"/>
              <a:t>GBFDE</a:t>
            </a:r>
            <a:endParaRPr lang="en-US" sz="1400" u="sng" dirty="0"/>
          </a:p>
        </p:txBody>
      </p:sp>
      <p:sp>
        <p:nvSpPr>
          <p:cNvPr id="24" name="TextBox 23"/>
          <p:cNvSpPr txBox="1"/>
          <p:nvPr/>
        </p:nvSpPr>
        <p:spPr>
          <a:xfrm>
            <a:off x="7758760" y="3296772"/>
            <a:ext cx="765787" cy="307777"/>
          </a:xfrm>
          <a:prstGeom prst="rect">
            <a:avLst/>
          </a:prstGeom>
          <a:noFill/>
        </p:spPr>
        <p:txBody>
          <a:bodyPr wrap="none" rtlCol="0">
            <a:spAutoFit/>
          </a:bodyPr>
          <a:lstStyle/>
          <a:p>
            <a:r>
              <a:rPr lang="nl-NL" sz="1400" u="sng" dirty="0" smtClean="0"/>
              <a:t>SJS/TEN</a:t>
            </a:r>
            <a:endParaRPr lang="en-US" sz="1400" u="sng" dirty="0"/>
          </a:p>
        </p:txBody>
      </p:sp>
      <p:sp>
        <p:nvSpPr>
          <p:cNvPr id="25" name="TextBox 24"/>
          <p:cNvSpPr txBox="1"/>
          <p:nvPr/>
        </p:nvSpPr>
        <p:spPr>
          <a:xfrm>
            <a:off x="7758760" y="5094815"/>
            <a:ext cx="642997" cy="307777"/>
          </a:xfrm>
          <a:prstGeom prst="rect">
            <a:avLst/>
          </a:prstGeom>
          <a:noFill/>
        </p:spPr>
        <p:txBody>
          <a:bodyPr wrap="none" rtlCol="0">
            <a:spAutoFit/>
          </a:bodyPr>
          <a:lstStyle/>
          <a:p>
            <a:r>
              <a:rPr lang="nl-NL" sz="1400" u="sng" dirty="0" smtClean="0"/>
              <a:t>DRESS</a:t>
            </a:r>
            <a:endParaRPr lang="en-US" sz="1400" u="sng" dirty="0"/>
          </a:p>
        </p:txBody>
      </p:sp>
      <p:sp>
        <p:nvSpPr>
          <p:cNvPr id="26" name="TextBox 25"/>
          <p:cNvSpPr txBox="1"/>
          <p:nvPr/>
        </p:nvSpPr>
        <p:spPr>
          <a:xfrm>
            <a:off x="7758760" y="5654272"/>
            <a:ext cx="689612" cy="307777"/>
          </a:xfrm>
          <a:prstGeom prst="rect">
            <a:avLst/>
          </a:prstGeom>
          <a:noFill/>
        </p:spPr>
        <p:txBody>
          <a:bodyPr wrap="none" rtlCol="0">
            <a:spAutoFit/>
          </a:bodyPr>
          <a:lstStyle/>
          <a:p>
            <a:r>
              <a:rPr lang="nl-NL" sz="1400" u="sng" dirty="0" smtClean="0"/>
              <a:t>SDRIFE</a:t>
            </a:r>
            <a:endParaRPr lang="en-US" sz="1400" u="sng" dirty="0"/>
          </a:p>
        </p:txBody>
      </p:sp>
      <p:sp>
        <p:nvSpPr>
          <p:cNvPr id="28" name="TextBox 27"/>
          <p:cNvSpPr txBox="1"/>
          <p:nvPr/>
        </p:nvSpPr>
        <p:spPr>
          <a:xfrm>
            <a:off x="7758760" y="3845002"/>
            <a:ext cx="582467" cy="307777"/>
          </a:xfrm>
          <a:prstGeom prst="rect">
            <a:avLst/>
          </a:prstGeom>
          <a:noFill/>
        </p:spPr>
        <p:txBody>
          <a:bodyPr wrap="none" rtlCol="0">
            <a:spAutoFit/>
          </a:bodyPr>
          <a:lstStyle/>
          <a:p>
            <a:r>
              <a:rPr lang="nl-NL" sz="1400" u="sng" dirty="0" smtClean="0"/>
              <a:t>AGEP</a:t>
            </a:r>
            <a:endParaRPr lang="en-US" sz="1400" u="sng" dirty="0"/>
          </a:p>
        </p:txBody>
      </p:sp>
      <p:sp>
        <p:nvSpPr>
          <p:cNvPr id="29" name="TextBox 28"/>
          <p:cNvSpPr txBox="1"/>
          <p:nvPr/>
        </p:nvSpPr>
        <p:spPr>
          <a:xfrm>
            <a:off x="7758760" y="4382963"/>
            <a:ext cx="902427" cy="307777"/>
          </a:xfrm>
          <a:prstGeom prst="rect">
            <a:avLst/>
          </a:prstGeom>
          <a:noFill/>
        </p:spPr>
        <p:txBody>
          <a:bodyPr wrap="none" rtlCol="0">
            <a:spAutoFit/>
          </a:bodyPr>
          <a:lstStyle/>
          <a:p>
            <a:r>
              <a:rPr lang="nl-NL" sz="1400" u="sng" dirty="0" err="1" smtClean="0"/>
              <a:t>Vascullitis</a:t>
            </a:r>
            <a:endParaRPr lang="en-US" sz="1400" u="sng" dirty="0"/>
          </a:p>
        </p:txBody>
      </p:sp>
      <p:sp>
        <p:nvSpPr>
          <p:cNvPr id="30" name="TextBox 29"/>
          <p:cNvSpPr txBox="1"/>
          <p:nvPr/>
        </p:nvSpPr>
        <p:spPr>
          <a:xfrm>
            <a:off x="3711957" y="5096513"/>
            <a:ext cx="2703112" cy="307777"/>
          </a:xfrm>
          <a:prstGeom prst="rect">
            <a:avLst/>
          </a:prstGeom>
          <a:noFill/>
        </p:spPr>
        <p:txBody>
          <a:bodyPr wrap="none" rtlCol="0">
            <a:spAutoFit/>
          </a:bodyPr>
          <a:lstStyle/>
          <a:p>
            <a:r>
              <a:rPr lang="nl-NL" sz="1400" dirty="0" err="1" smtClean="0"/>
              <a:t>Extracutane</a:t>
            </a:r>
            <a:r>
              <a:rPr lang="nl-NL" sz="1400" dirty="0" smtClean="0"/>
              <a:t> orgaan betrokkenheid</a:t>
            </a:r>
            <a:endParaRPr lang="en-US" sz="1400" dirty="0"/>
          </a:p>
        </p:txBody>
      </p:sp>
      <p:sp>
        <p:nvSpPr>
          <p:cNvPr id="31" name="TextBox 30"/>
          <p:cNvSpPr txBox="1"/>
          <p:nvPr/>
        </p:nvSpPr>
        <p:spPr>
          <a:xfrm>
            <a:off x="3729300" y="5655971"/>
            <a:ext cx="2858924" cy="523220"/>
          </a:xfrm>
          <a:prstGeom prst="rect">
            <a:avLst/>
          </a:prstGeom>
          <a:noFill/>
        </p:spPr>
        <p:txBody>
          <a:bodyPr wrap="square" rtlCol="0">
            <a:spAutoFit/>
          </a:bodyPr>
          <a:lstStyle/>
          <a:p>
            <a:r>
              <a:rPr lang="nl-NL" sz="1400" dirty="0" smtClean="0"/>
              <a:t>Symmetrisch Erytheem in huidplooien, </a:t>
            </a:r>
            <a:r>
              <a:rPr lang="nl-NL" sz="1400" dirty="0" err="1" smtClean="0"/>
              <a:t>perigenitaal</a:t>
            </a:r>
            <a:r>
              <a:rPr lang="nl-NL" sz="1400" dirty="0" smtClean="0"/>
              <a:t>, perianaal</a:t>
            </a:r>
            <a:endParaRPr lang="en-US" sz="1400" dirty="0"/>
          </a:p>
        </p:txBody>
      </p:sp>
      <p:cxnSp>
        <p:nvCxnSpPr>
          <p:cNvPr id="33" name="Straight Arrow Connector 32"/>
          <p:cNvCxnSpPr>
            <a:stCxn id="11" idx="3"/>
            <a:endCxn id="30" idx="1"/>
          </p:cNvCxnSpPr>
          <p:nvPr/>
        </p:nvCxnSpPr>
        <p:spPr>
          <a:xfrm flipV="1">
            <a:off x="3435968" y="5250402"/>
            <a:ext cx="275989" cy="2970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1" idx="3"/>
            <a:endCxn id="31" idx="1"/>
          </p:cNvCxnSpPr>
          <p:nvPr/>
        </p:nvCxnSpPr>
        <p:spPr>
          <a:xfrm>
            <a:off x="3435968" y="5547478"/>
            <a:ext cx="293332" cy="370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26" idx="1"/>
          </p:cNvCxnSpPr>
          <p:nvPr/>
        </p:nvCxnSpPr>
        <p:spPr>
          <a:xfrm flipV="1">
            <a:off x="5969638" y="5798751"/>
            <a:ext cx="1870073" cy="9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0" idx="3"/>
            <a:endCxn id="25" idx="1"/>
          </p:cNvCxnSpPr>
          <p:nvPr/>
        </p:nvCxnSpPr>
        <p:spPr>
          <a:xfrm flipV="1">
            <a:off x="6415069" y="5248704"/>
            <a:ext cx="1343691" cy="1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1" idx="3"/>
          </p:cNvCxnSpPr>
          <p:nvPr/>
        </p:nvCxnSpPr>
        <p:spPr>
          <a:xfrm flipV="1">
            <a:off x="5237246" y="4556410"/>
            <a:ext cx="2602465" cy="148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6911069" y="4019209"/>
            <a:ext cx="928642" cy="94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3"/>
            <a:endCxn id="23" idx="1"/>
          </p:cNvCxnSpPr>
          <p:nvPr/>
        </p:nvCxnSpPr>
        <p:spPr>
          <a:xfrm>
            <a:off x="7092280" y="2807775"/>
            <a:ext cx="6664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7" idx="3"/>
            <a:endCxn id="16" idx="1"/>
          </p:cNvCxnSpPr>
          <p:nvPr/>
        </p:nvCxnSpPr>
        <p:spPr>
          <a:xfrm flipV="1">
            <a:off x="3382444" y="2807775"/>
            <a:ext cx="329513" cy="2556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7" idx="3"/>
          </p:cNvCxnSpPr>
          <p:nvPr/>
        </p:nvCxnSpPr>
        <p:spPr>
          <a:xfrm>
            <a:off x="3382444" y="3063402"/>
            <a:ext cx="339810" cy="2441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19" idx="3"/>
            <a:endCxn id="24" idx="1"/>
          </p:cNvCxnSpPr>
          <p:nvPr/>
        </p:nvCxnSpPr>
        <p:spPr>
          <a:xfrm>
            <a:off x="7380311" y="3450661"/>
            <a:ext cx="3784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467544" y="548680"/>
            <a:ext cx="0" cy="2293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460708" y="1206125"/>
            <a:ext cx="6836" cy="251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a:endCxn id="12" idx="1"/>
          </p:cNvCxnSpPr>
          <p:nvPr/>
        </p:nvCxnSpPr>
        <p:spPr>
          <a:xfrm>
            <a:off x="2987824" y="1644699"/>
            <a:ext cx="5276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5063513" y="1108220"/>
            <a:ext cx="328936" cy="307777"/>
          </a:xfrm>
          <a:prstGeom prst="rect">
            <a:avLst/>
          </a:prstGeom>
          <a:noFill/>
        </p:spPr>
        <p:txBody>
          <a:bodyPr wrap="none" rtlCol="0">
            <a:spAutoFit/>
          </a:bodyPr>
          <a:lstStyle/>
          <a:p>
            <a:r>
              <a:rPr lang="nl-NL" sz="1400" dirty="0" smtClean="0"/>
              <a:t>Ja</a:t>
            </a:r>
            <a:endParaRPr lang="en-US" sz="1400" dirty="0"/>
          </a:p>
        </p:txBody>
      </p:sp>
      <p:cxnSp>
        <p:nvCxnSpPr>
          <p:cNvPr id="96" name="Straight Arrow Connector 95"/>
          <p:cNvCxnSpPr>
            <a:stCxn id="8" idx="3"/>
            <a:endCxn id="20" idx="1"/>
          </p:cNvCxnSpPr>
          <p:nvPr/>
        </p:nvCxnSpPr>
        <p:spPr>
          <a:xfrm>
            <a:off x="3441085" y="4028690"/>
            <a:ext cx="270871" cy="3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a:endCxn id="21" idx="1"/>
          </p:cNvCxnSpPr>
          <p:nvPr/>
        </p:nvCxnSpPr>
        <p:spPr>
          <a:xfrm>
            <a:off x="3501386" y="4570859"/>
            <a:ext cx="210571" cy="3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5075708" y="1767905"/>
            <a:ext cx="479618" cy="307777"/>
          </a:xfrm>
          <a:prstGeom prst="rect">
            <a:avLst/>
          </a:prstGeom>
          <a:noFill/>
        </p:spPr>
        <p:txBody>
          <a:bodyPr wrap="none" rtlCol="0">
            <a:spAutoFit/>
          </a:bodyPr>
          <a:lstStyle/>
          <a:p>
            <a:r>
              <a:rPr lang="nl-NL" sz="1400" dirty="0" smtClean="0"/>
              <a:t>Nee</a:t>
            </a:r>
            <a:endParaRPr lang="en-US" sz="1400" dirty="0"/>
          </a:p>
        </p:txBody>
      </p:sp>
      <p:cxnSp>
        <p:nvCxnSpPr>
          <p:cNvPr id="17" name="Straight Arrow Connector 16"/>
          <p:cNvCxnSpPr/>
          <p:nvPr/>
        </p:nvCxnSpPr>
        <p:spPr>
          <a:xfrm>
            <a:off x="460708" y="1206125"/>
            <a:ext cx="6836" cy="2511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1343867" y="1666373"/>
            <a:ext cx="45650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2066509" y="1943254"/>
            <a:ext cx="0" cy="4869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51712" y="1318301"/>
            <a:ext cx="328936" cy="307777"/>
          </a:xfrm>
          <a:prstGeom prst="rect">
            <a:avLst/>
          </a:prstGeom>
          <a:noFill/>
        </p:spPr>
        <p:txBody>
          <a:bodyPr wrap="none" rtlCol="0">
            <a:spAutoFit/>
          </a:bodyPr>
          <a:lstStyle/>
          <a:p>
            <a:r>
              <a:rPr lang="nl-NL" sz="1400" dirty="0" smtClean="0"/>
              <a:t>Ja</a:t>
            </a:r>
            <a:endParaRPr lang="en-US" sz="1400" dirty="0"/>
          </a:p>
        </p:txBody>
      </p:sp>
      <p:sp>
        <p:nvSpPr>
          <p:cNvPr id="22" name="TextBox 21"/>
          <p:cNvSpPr txBox="1"/>
          <p:nvPr/>
        </p:nvSpPr>
        <p:spPr>
          <a:xfrm>
            <a:off x="2158747" y="2028931"/>
            <a:ext cx="479618" cy="307777"/>
          </a:xfrm>
          <a:prstGeom prst="rect">
            <a:avLst/>
          </a:prstGeom>
          <a:noFill/>
        </p:spPr>
        <p:txBody>
          <a:bodyPr wrap="none" rtlCol="0">
            <a:spAutoFit/>
          </a:bodyPr>
          <a:lstStyle/>
          <a:p>
            <a:r>
              <a:rPr lang="nl-NL" sz="1400" dirty="0" smtClean="0"/>
              <a:t>Nee</a:t>
            </a:r>
            <a:endParaRPr lang="en-US" sz="1400" dirty="0"/>
          </a:p>
        </p:txBody>
      </p:sp>
      <p:sp>
        <p:nvSpPr>
          <p:cNvPr id="32" name="TextBox 31"/>
          <p:cNvSpPr txBox="1"/>
          <p:nvPr/>
        </p:nvSpPr>
        <p:spPr>
          <a:xfrm>
            <a:off x="1343867" y="1340975"/>
            <a:ext cx="328936" cy="307777"/>
          </a:xfrm>
          <a:prstGeom prst="rect">
            <a:avLst/>
          </a:prstGeom>
          <a:noFill/>
        </p:spPr>
        <p:txBody>
          <a:bodyPr wrap="none" rtlCol="0">
            <a:spAutoFit/>
          </a:bodyPr>
          <a:lstStyle/>
          <a:p>
            <a:r>
              <a:rPr lang="nl-NL" sz="1400" dirty="0" smtClean="0"/>
              <a:t>Ja</a:t>
            </a:r>
            <a:endParaRPr lang="en-US" sz="1400" dirty="0"/>
          </a:p>
        </p:txBody>
      </p:sp>
      <p:sp>
        <p:nvSpPr>
          <p:cNvPr id="34" name="TextBox 33"/>
          <p:cNvSpPr txBox="1"/>
          <p:nvPr/>
        </p:nvSpPr>
        <p:spPr>
          <a:xfrm>
            <a:off x="483727" y="2028930"/>
            <a:ext cx="479618" cy="307777"/>
          </a:xfrm>
          <a:prstGeom prst="rect">
            <a:avLst/>
          </a:prstGeom>
          <a:noFill/>
        </p:spPr>
        <p:txBody>
          <a:bodyPr wrap="none" rtlCol="0">
            <a:spAutoFit/>
          </a:bodyPr>
          <a:lstStyle/>
          <a:p>
            <a:r>
              <a:rPr lang="nl-NL" sz="1400" dirty="0" smtClean="0"/>
              <a:t>Nee</a:t>
            </a:r>
            <a:endParaRPr lang="en-US" sz="1400" dirty="0"/>
          </a:p>
        </p:txBody>
      </p:sp>
      <p:grpSp>
        <p:nvGrpSpPr>
          <p:cNvPr id="51" name="Group 50"/>
          <p:cNvGrpSpPr/>
          <p:nvPr/>
        </p:nvGrpSpPr>
        <p:grpSpPr>
          <a:xfrm>
            <a:off x="2064924" y="2738004"/>
            <a:ext cx="6276303" cy="1444574"/>
            <a:chOff x="2064924" y="2738004"/>
            <a:chExt cx="6276303" cy="1444574"/>
          </a:xfrm>
        </p:grpSpPr>
        <p:cxnSp>
          <p:nvCxnSpPr>
            <p:cNvPr id="55" name="Elbow Connector 54"/>
            <p:cNvCxnSpPr>
              <a:endCxn id="8" idx="1"/>
            </p:cNvCxnSpPr>
            <p:nvPr/>
          </p:nvCxnSpPr>
          <p:spPr>
            <a:xfrm rot="16200000" flipH="1">
              <a:off x="1586397" y="3216531"/>
              <a:ext cx="1290686" cy="333632"/>
            </a:xfrm>
            <a:prstGeom prst="bent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7758760" y="3712271"/>
              <a:ext cx="582467" cy="47030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a:stCxn id="8" idx="3"/>
              <a:endCxn id="20" idx="1"/>
            </p:cNvCxnSpPr>
            <p:nvPr/>
          </p:nvCxnSpPr>
          <p:spPr>
            <a:xfrm>
              <a:off x="3441085" y="4028690"/>
              <a:ext cx="270871" cy="371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6871754" y="4005064"/>
              <a:ext cx="887006" cy="1680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08992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dirty="0" smtClean="0"/>
              <a:t>Invoeren informatie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744346351"/>
              </p:ext>
            </p:extLst>
          </p:nvPr>
        </p:nvGraphicFramePr>
        <p:xfrm>
          <a:off x="2903488" y="1417638"/>
          <a:ext cx="3337024" cy="5130801"/>
        </p:xfrm>
        <a:graphic>
          <a:graphicData uri="http://schemas.openxmlformats.org/presentationml/2006/ole">
            <mc:AlternateContent xmlns:mc="http://schemas.openxmlformats.org/markup-compatibility/2006">
              <mc:Choice xmlns:v="urn:schemas-microsoft-com:vml" Requires="v">
                <p:oleObj spid="_x0000_s1037" name="Document" r:id="rId3" imgW="5775241" imgH="8894644" progId="Word.Document.12">
                  <p:embed/>
                </p:oleObj>
              </mc:Choice>
              <mc:Fallback>
                <p:oleObj name="Document" r:id="rId3" imgW="5775241" imgH="8894644" progId="Word.Document.12">
                  <p:embed/>
                  <p:pic>
                    <p:nvPicPr>
                      <p:cNvPr id="0" name=""/>
                      <p:cNvPicPr/>
                      <p:nvPr/>
                    </p:nvPicPr>
                    <p:blipFill>
                      <a:blip r:embed="rId4"/>
                      <a:stretch>
                        <a:fillRect/>
                      </a:stretch>
                    </p:blipFill>
                    <p:spPr>
                      <a:xfrm>
                        <a:off x="2903488" y="1417638"/>
                        <a:ext cx="3337024" cy="5130801"/>
                      </a:xfrm>
                      <a:prstGeom prst="rect">
                        <a:avLst/>
                      </a:prstGeom>
                    </p:spPr>
                  </p:pic>
                </p:oleObj>
              </mc:Fallback>
            </mc:AlternateContent>
          </a:graphicData>
        </a:graphic>
      </p:graphicFrame>
    </p:spTree>
    <p:extLst>
      <p:ext uri="{BB962C8B-B14F-4D97-AF65-F5344CB8AC3E}">
        <p14:creationId xmlns:p14="http://schemas.microsoft.com/office/powerpoint/2010/main" val="62126660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Genereren conclusie</a:t>
            </a:r>
            <a:endParaRPr lang="nl-NL" dirty="0"/>
          </a:p>
        </p:txBody>
      </p:sp>
      <p:sp>
        <p:nvSpPr>
          <p:cNvPr id="3" name="Rechthoek 2"/>
          <p:cNvSpPr/>
          <p:nvPr/>
        </p:nvSpPr>
        <p:spPr>
          <a:xfrm>
            <a:off x="215516" y="1322100"/>
            <a:ext cx="8712968" cy="5509200"/>
          </a:xfrm>
          <a:prstGeom prst="rect">
            <a:avLst/>
          </a:prstGeom>
        </p:spPr>
        <p:txBody>
          <a:bodyPr wrap="square">
            <a:spAutoFit/>
          </a:bodyPr>
          <a:lstStyle/>
          <a:p>
            <a:pPr marL="342900" lvl="0" indent="-342900">
              <a:spcAft>
                <a:spcPts val="0"/>
              </a:spcAft>
              <a:buSzPts val="1200"/>
              <a:buFont typeface="Wingdings" panose="05000000000000000000" pitchFamily="2" charset="2"/>
              <a:buChar char="q"/>
            </a:pPr>
            <a:r>
              <a:rPr lang="nl-NL" sz="1600" dirty="0">
                <a:ea typeface="Calibri"/>
                <a:cs typeface="Times New Roman"/>
              </a:rPr>
              <a:t>Allergie of bijwerking, niet nader te bepalen</a:t>
            </a:r>
          </a:p>
          <a:p>
            <a:pPr marL="342900" lvl="0" indent="-342900">
              <a:spcAft>
                <a:spcPts val="0"/>
              </a:spcAft>
              <a:buSzPts val="1200"/>
              <a:buFont typeface="Wingdings" panose="05000000000000000000" pitchFamily="2" charset="2"/>
              <a:buChar char="q"/>
            </a:pPr>
            <a:r>
              <a:rPr lang="nl-NL" sz="1600" dirty="0">
                <a:ea typeface="Calibri"/>
                <a:cs typeface="Times New Roman"/>
              </a:rPr>
              <a:t>Type A bijwerking (bijwerkingen, interacties, secundair effect)</a:t>
            </a:r>
          </a:p>
          <a:p>
            <a:pPr marL="342900" lvl="0" indent="-342900">
              <a:spcAft>
                <a:spcPts val="0"/>
              </a:spcAft>
              <a:buSzPts val="1200"/>
              <a:buFont typeface="Wingdings" panose="05000000000000000000" pitchFamily="2" charset="2"/>
              <a:buChar char="q"/>
            </a:pPr>
            <a:r>
              <a:rPr lang="nl-NL" sz="1600" dirty="0">
                <a:ea typeface="Calibri"/>
                <a:cs typeface="Times New Roman"/>
              </a:rPr>
              <a:t>Type B bijwerking (intolerantie, allergie)</a:t>
            </a:r>
          </a:p>
          <a:p>
            <a:pPr marL="717550" lvl="0" indent="-363538">
              <a:spcAft>
                <a:spcPts val="0"/>
              </a:spcAft>
              <a:buSzPts val="1200"/>
              <a:buFont typeface="Courier New"/>
              <a:buChar char="o"/>
            </a:pPr>
            <a:r>
              <a:rPr lang="nl-NL" sz="1600" dirty="0">
                <a:ea typeface="Calibri"/>
                <a:cs typeface="Times New Roman"/>
              </a:rPr>
              <a:t>Intolerantie</a:t>
            </a:r>
          </a:p>
          <a:p>
            <a:pPr marL="717550" lvl="0" indent="-363538">
              <a:spcAft>
                <a:spcPts val="0"/>
              </a:spcAft>
              <a:buSzPts val="1200"/>
              <a:buFont typeface="Courier New"/>
              <a:buChar char="o"/>
            </a:pPr>
            <a:r>
              <a:rPr lang="nl-NL" sz="1600" dirty="0">
                <a:ea typeface="Calibri"/>
                <a:cs typeface="Times New Roman"/>
              </a:rPr>
              <a:t>Allergie (immunologisch)</a:t>
            </a:r>
          </a:p>
          <a:p>
            <a:pPr marL="717550" lvl="1" indent="-363538">
              <a:spcAft>
                <a:spcPts val="0"/>
              </a:spcAft>
              <a:buSzPts val="1200"/>
              <a:buFont typeface="Symbol"/>
              <a:buChar char=""/>
            </a:pPr>
            <a:r>
              <a:rPr lang="nl-NL" sz="1600" dirty="0">
                <a:ea typeface="Calibri"/>
                <a:cs typeface="Times New Roman"/>
              </a:rPr>
              <a:t>Acute allergie</a:t>
            </a:r>
          </a:p>
          <a:p>
            <a:pPr marL="1071563" lvl="2" indent="-354013">
              <a:spcAft>
                <a:spcPts val="0"/>
              </a:spcAft>
              <a:buFont typeface="Wingdings"/>
              <a:buChar char=""/>
            </a:pPr>
            <a:r>
              <a:rPr lang="nl-NL" sz="1600" dirty="0">
                <a:ea typeface="Calibri"/>
                <a:cs typeface="Times New Roman"/>
              </a:rPr>
              <a:t>Type I allergie (</a:t>
            </a:r>
            <a:r>
              <a:rPr lang="nl-NL" sz="1600" dirty="0" err="1">
                <a:ea typeface="Calibri"/>
                <a:cs typeface="Times New Roman"/>
              </a:rPr>
              <a:t>IgE</a:t>
            </a:r>
            <a:r>
              <a:rPr lang="nl-NL" sz="1600" dirty="0">
                <a:ea typeface="Calibri"/>
                <a:cs typeface="Times New Roman"/>
              </a:rPr>
              <a:t> gemedieerd) (b.v. anafylaxie)</a:t>
            </a:r>
          </a:p>
          <a:p>
            <a:pPr marL="717550" lvl="1" indent="-363538">
              <a:spcAft>
                <a:spcPts val="0"/>
              </a:spcAft>
              <a:buSzPts val="1200"/>
              <a:buFont typeface="Symbol"/>
              <a:buChar char=""/>
            </a:pPr>
            <a:r>
              <a:rPr lang="nl-NL" sz="1600" dirty="0">
                <a:ea typeface="Calibri"/>
                <a:cs typeface="Times New Roman"/>
              </a:rPr>
              <a:t>Niet-acute allergie (</a:t>
            </a:r>
            <a:r>
              <a:rPr lang="nl-NL" sz="1600" dirty="0" err="1">
                <a:ea typeface="Calibri"/>
                <a:cs typeface="Times New Roman"/>
              </a:rPr>
              <a:t>delayed</a:t>
            </a:r>
            <a:r>
              <a:rPr lang="nl-NL" sz="1600" dirty="0">
                <a:ea typeface="Calibri"/>
                <a:cs typeface="Times New Roman"/>
              </a:rPr>
              <a:t> type)</a:t>
            </a:r>
          </a:p>
          <a:p>
            <a:pPr marL="1071563" lvl="2" indent="-354013">
              <a:spcAft>
                <a:spcPts val="0"/>
              </a:spcAft>
              <a:buFont typeface="Wingdings"/>
              <a:buChar char=""/>
            </a:pPr>
            <a:r>
              <a:rPr lang="nl-NL" sz="1600" dirty="0">
                <a:ea typeface="Calibri"/>
                <a:cs typeface="Times New Roman"/>
              </a:rPr>
              <a:t>Type II (cytotoxisch) (b.v.  medicatie geïnduceerde </a:t>
            </a:r>
            <a:r>
              <a:rPr lang="nl-NL" sz="1600" dirty="0" err="1">
                <a:ea typeface="Calibri"/>
                <a:cs typeface="Times New Roman"/>
              </a:rPr>
              <a:t>trombopenie</a:t>
            </a:r>
            <a:r>
              <a:rPr lang="nl-NL" sz="1600" dirty="0">
                <a:ea typeface="Calibri"/>
                <a:cs typeface="Times New Roman"/>
              </a:rPr>
              <a:t>, leukopenie)</a:t>
            </a:r>
          </a:p>
          <a:p>
            <a:pPr marL="1071563" lvl="2" indent="-354013">
              <a:spcAft>
                <a:spcPts val="0"/>
              </a:spcAft>
              <a:buFont typeface="Wingdings"/>
              <a:buChar char=""/>
            </a:pPr>
            <a:r>
              <a:rPr lang="nl-NL" sz="1600" dirty="0">
                <a:ea typeface="Calibri"/>
                <a:cs typeface="Times New Roman"/>
              </a:rPr>
              <a:t>Type III allergie (immuuncomplex); b.v. </a:t>
            </a:r>
            <a:r>
              <a:rPr lang="nl-NL" sz="1600" dirty="0" err="1">
                <a:ea typeface="Calibri"/>
                <a:cs typeface="Times New Roman"/>
              </a:rPr>
              <a:t>hypersensitivity</a:t>
            </a:r>
            <a:r>
              <a:rPr lang="nl-NL" sz="1600" dirty="0">
                <a:ea typeface="Calibri"/>
                <a:cs typeface="Times New Roman"/>
              </a:rPr>
              <a:t> vasculitis)</a:t>
            </a:r>
          </a:p>
          <a:p>
            <a:pPr marL="1071563" lvl="2" indent="-354013">
              <a:spcAft>
                <a:spcPts val="0"/>
              </a:spcAft>
              <a:buFont typeface="Wingdings"/>
              <a:buChar char=""/>
            </a:pPr>
            <a:r>
              <a:rPr lang="nl-NL" sz="1600" dirty="0">
                <a:ea typeface="Calibri"/>
                <a:cs typeface="Times New Roman"/>
              </a:rPr>
              <a:t>Type IV allergie ( T cel gemedieerd) (b.v. maculopapuleus exantheem)</a:t>
            </a:r>
          </a:p>
          <a:p>
            <a:pPr marL="1435100" lvl="3" indent="-363538">
              <a:spcAft>
                <a:spcPts val="0"/>
              </a:spcAft>
              <a:buFont typeface="Symbol"/>
              <a:buChar char=""/>
            </a:pPr>
            <a:r>
              <a:rPr lang="nl-NL" sz="1600" dirty="0">
                <a:ea typeface="Calibri"/>
                <a:cs typeface="Times New Roman"/>
              </a:rPr>
              <a:t>MPE</a:t>
            </a:r>
            <a:r>
              <a:rPr lang="nl-NL" sz="1600" baseline="30000" dirty="0">
                <a:ea typeface="Calibri"/>
                <a:cs typeface="Times New Roman"/>
              </a:rPr>
              <a:t>*)</a:t>
            </a:r>
            <a:endParaRPr lang="nl-NL" sz="1600" dirty="0">
              <a:ea typeface="Calibri"/>
              <a:cs typeface="Times New Roman"/>
            </a:endParaRPr>
          </a:p>
          <a:p>
            <a:pPr marL="1435100" lvl="3" indent="-363538">
              <a:spcAft>
                <a:spcPts val="0"/>
              </a:spcAft>
              <a:buFont typeface="Symbol"/>
              <a:buChar char=""/>
            </a:pPr>
            <a:r>
              <a:rPr lang="nl-NL" sz="1600" dirty="0">
                <a:ea typeface="Calibri"/>
                <a:cs typeface="Times New Roman"/>
              </a:rPr>
              <a:t>DRESS</a:t>
            </a:r>
          </a:p>
          <a:p>
            <a:pPr marL="1435100" lvl="3" indent="-363538">
              <a:spcAft>
                <a:spcPts val="0"/>
              </a:spcAft>
              <a:buFont typeface="Symbol"/>
              <a:buChar char=""/>
            </a:pPr>
            <a:r>
              <a:rPr lang="nl-NL" sz="1600" dirty="0">
                <a:solidFill>
                  <a:srgbClr val="FF0000"/>
                </a:solidFill>
                <a:ea typeface="Calibri"/>
                <a:cs typeface="Times New Roman"/>
              </a:rPr>
              <a:t>AGEP</a:t>
            </a:r>
          </a:p>
          <a:p>
            <a:pPr marL="1435100" lvl="3" indent="-363538">
              <a:spcAft>
                <a:spcPts val="0"/>
              </a:spcAft>
              <a:buFont typeface="Symbol"/>
              <a:buChar char=""/>
            </a:pPr>
            <a:r>
              <a:rPr lang="nl-NL" sz="1600" dirty="0">
                <a:ea typeface="Calibri"/>
                <a:cs typeface="Times New Roman"/>
              </a:rPr>
              <a:t>SJS</a:t>
            </a:r>
          </a:p>
          <a:p>
            <a:pPr marL="1435100" lvl="3" indent="-363538">
              <a:spcAft>
                <a:spcPts val="0"/>
              </a:spcAft>
              <a:buFont typeface="Symbol"/>
              <a:buChar char=""/>
            </a:pPr>
            <a:r>
              <a:rPr lang="nl-NL" sz="1600" dirty="0">
                <a:ea typeface="Calibri"/>
                <a:cs typeface="Times New Roman"/>
              </a:rPr>
              <a:t>TEN</a:t>
            </a:r>
          </a:p>
          <a:p>
            <a:pPr marL="1435100" lvl="3" indent="-363538">
              <a:spcAft>
                <a:spcPts val="0"/>
              </a:spcAft>
              <a:buFont typeface="Symbol"/>
              <a:buChar char=""/>
            </a:pPr>
            <a:r>
              <a:rPr lang="nl-NL" sz="1600" dirty="0">
                <a:ea typeface="Calibri"/>
                <a:cs typeface="Times New Roman"/>
              </a:rPr>
              <a:t>SDRIFE</a:t>
            </a:r>
          </a:p>
          <a:p>
            <a:pPr marL="1435100" lvl="3" indent="-363538">
              <a:spcAft>
                <a:spcPts val="0"/>
              </a:spcAft>
              <a:buFont typeface="Symbol"/>
              <a:buChar char=""/>
            </a:pPr>
            <a:r>
              <a:rPr lang="nl-NL" sz="1600" dirty="0">
                <a:ea typeface="Calibri"/>
                <a:cs typeface="Times New Roman"/>
              </a:rPr>
              <a:t>FDE</a:t>
            </a:r>
          </a:p>
          <a:p>
            <a:pPr marL="449263" indent="-449263">
              <a:spcAft>
                <a:spcPts val="0"/>
              </a:spcAft>
              <a:buFont typeface="Wingdings" panose="05000000000000000000" pitchFamily="2" charset="2"/>
              <a:buChar char="q"/>
            </a:pPr>
            <a:r>
              <a:rPr lang="nl-NL" sz="1600" dirty="0" smtClean="0">
                <a:solidFill>
                  <a:srgbClr val="000000"/>
                </a:solidFill>
                <a:ea typeface="Calibri"/>
                <a:cs typeface="Times New Roman"/>
              </a:rPr>
              <a:t>Type </a:t>
            </a:r>
            <a:r>
              <a:rPr lang="nl-NL" sz="1600" dirty="0">
                <a:solidFill>
                  <a:srgbClr val="000000"/>
                </a:solidFill>
                <a:ea typeface="Calibri"/>
                <a:cs typeface="Times New Roman"/>
              </a:rPr>
              <a:t>C (</a:t>
            </a:r>
            <a:r>
              <a:rPr lang="nl-NL" sz="1600" dirty="0" err="1">
                <a:solidFill>
                  <a:srgbClr val="000000"/>
                </a:solidFill>
                <a:ea typeface="Calibri"/>
                <a:cs typeface="Times New Roman"/>
              </a:rPr>
              <a:t>Continious</a:t>
            </a:r>
            <a:r>
              <a:rPr lang="nl-NL" sz="1600" dirty="0">
                <a:solidFill>
                  <a:srgbClr val="000000"/>
                </a:solidFill>
                <a:ea typeface="Calibri"/>
                <a:cs typeface="Times New Roman"/>
              </a:rPr>
              <a:t>) bijwerking (ontstaan na langdurige blootstelling) (bv carcinogeen,  leverschade e.d. )</a:t>
            </a:r>
            <a:endParaRPr lang="nl-NL" sz="1600" dirty="0">
              <a:ea typeface="Calibri"/>
              <a:cs typeface="Times New Roman"/>
            </a:endParaRPr>
          </a:p>
          <a:p>
            <a:pPr marL="449263" indent="-449263">
              <a:spcAft>
                <a:spcPts val="0"/>
              </a:spcAft>
              <a:buFont typeface="Wingdings" panose="05000000000000000000" pitchFamily="2" charset="2"/>
              <a:buChar char="q"/>
            </a:pPr>
            <a:r>
              <a:rPr lang="nl-NL" sz="1600" dirty="0" smtClean="0">
                <a:solidFill>
                  <a:srgbClr val="000000"/>
                </a:solidFill>
                <a:ea typeface="Calibri"/>
                <a:cs typeface="Times New Roman"/>
              </a:rPr>
              <a:t>Type </a:t>
            </a:r>
            <a:r>
              <a:rPr lang="nl-NL" sz="1600" dirty="0">
                <a:solidFill>
                  <a:srgbClr val="000000"/>
                </a:solidFill>
                <a:ea typeface="Calibri"/>
                <a:cs typeface="Times New Roman"/>
              </a:rPr>
              <a:t>D (</a:t>
            </a:r>
            <a:r>
              <a:rPr lang="nl-NL" sz="1600" u="sng" dirty="0" err="1">
                <a:solidFill>
                  <a:srgbClr val="000000"/>
                </a:solidFill>
                <a:ea typeface="Calibri"/>
                <a:cs typeface="Times New Roman"/>
              </a:rPr>
              <a:t>D</a:t>
            </a:r>
            <a:r>
              <a:rPr lang="nl-NL" sz="1600" dirty="0" err="1">
                <a:solidFill>
                  <a:srgbClr val="000000"/>
                </a:solidFill>
                <a:ea typeface="Calibri"/>
                <a:cs typeface="Times New Roman"/>
              </a:rPr>
              <a:t>elayed</a:t>
            </a:r>
            <a:r>
              <a:rPr lang="nl-NL" sz="1600" dirty="0">
                <a:solidFill>
                  <a:srgbClr val="000000"/>
                </a:solidFill>
                <a:ea typeface="Calibri"/>
                <a:cs typeface="Times New Roman"/>
              </a:rPr>
              <a:t>) bijwerking (ontstaan jaren na einde geneesmiddel gebruik; ontstaat soms bij ongeboren kind (teratogeen) </a:t>
            </a:r>
            <a:endParaRPr lang="nl-NL" sz="1600" dirty="0">
              <a:ea typeface="Calibri"/>
              <a:cs typeface="Times New Roman"/>
            </a:endParaRPr>
          </a:p>
        </p:txBody>
      </p:sp>
      <p:sp>
        <p:nvSpPr>
          <p:cNvPr id="4" name="Rechthoek 3"/>
          <p:cNvSpPr/>
          <p:nvPr/>
        </p:nvSpPr>
        <p:spPr>
          <a:xfrm>
            <a:off x="1187624" y="4509120"/>
            <a:ext cx="136815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469681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Fase 3: afleiden beleid</a:t>
            </a:r>
            <a:endParaRPr lang="nl-NL" dirty="0"/>
          </a:p>
        </p:txBody>
      </p:sp>
      <p:sp>
        <p:nvSpPr>
          <p:cNvPr id="3" name="Tekstvak 2"/>
          <p:cNvSpPr txBox="1"/>
          <p:nvPr/>
        </p:nvSpPr>
        <p:spPr>
          <a:xfrm>
            <a:off x="1475656" y="2708920"/>
            <a:ext cx="7243137" cy="461665"/>
          </a:xfrm>
          <a:prstGeom prst="rect">
            <a:avLst/>
          </a:prstGeom>
          <a:noFill/>
        </p:spPr>
        <p:txBody>
          <a:bodyPr wrap="none" rtlCol="0">
            <a:spAutoFit/>
          </a:bodyPr>
          <a:lstStyle/>
          <a:p>
            <a:r>
              <a:rPr lang="nl-NL" sz="2400" dirty="0" err="1" smtClean="0"/>
              <a:t>Beta</a:t>
            </a:r>
            <a:r>
              <a:rPr lang="nl-NL" sz="2400" dirty="0" smtClean="0"/>
              <a:t> </a:t>
            </a:r>
            <a:r>
              <a:rPr lang="nl-NL" sz="2400" dirty="0" err="1" smtClean="0"/>
              <a:t>lactam</a:t>
            </a:r>
            <a:r>
              <a:rPr lang="nl-NL" sz="2400" dirty="0" smtClean="0"/>
              <a:t> algoritme, zonder huidtesten en provocaties</a:t>
            </a:r>
            <a:endParaRPr lang="nl-NL" sz="2400" dirty="0"/>
          </a:p>
        </p:txBody>
      </p:sp>
    </p:spTree>
    <p:extLst>
      <p:ext uri="{BB962C8B-B14F-4D97-AF65-F5344CB8AC3E}">
        <p14:creationId xmlns:p14="http://schemas.microsoft.com/office/powerpoint/2010/main" val="13593366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8" name="Group 227"/>
          <p:cNvGrpSpPr/>
          <p:nvPr/>
        </p:nvGrpSpPr>
        <p:grpSpPr>
          <a:xfrm>
            <a:off x="157208" y="629001"/>
            <a:ext cx="8951296" cy="6156684"/>
            <a:chOff x="157208" y="620688"/>
            <a:chExt cx="8951296" cy="6156684"/>
          </a:xfrm>
          <a:noFill/>
        </p:grpSpPr>
        <p:sp>
          <p:nvSpPr>
            <p:cNvPr id="2" name="Tekstvak 1"/>
            <p:cNvSpPr txBox="1"/>
            <p:nvPr/>
          </p:nvSpPr>
          <p:spPr>
            <a:xfrm>
              <a:off x="3157608" y="1520786"/>
              <a:ext cx="1976695" cy="954107"/>
            </a:xfrm>
            <a:prstGeom prst="rect">
              <a:avLst/>
            </a:prstGeom>
            <a:grpFill/>
            <a:ln w="6350">
              <a:solidFill>
                <a:schemeClr val="tx1"/>
              </a:solidFill>
            </a:ln>
          </p:spPr>
          <p:txBody>
            <a:bodyPr wrap="square" rtlCol="0">
              <a:spAutoFit/>
            </a:bodyPr>
            <a:lstStyle/>
            <a:p>
              <a:pPr algn="ctr"/>
              <a:r>
                <a:rPr lang="en-US" sz="1400" dirty="0" smtClean="0"/>
                <a:t>Acute onset:</a:t>
              </a:r>
            </a:p>
            <a:p>
              <a:pPr algn="ctr"/>
              <a:r>
                <a:rPr lang="en-US" sz="1400" dirty="0" smtClean="0"/>
                <a:t>Symptoms  &lt; 6 hours  after exposure or on first day of course</a:t>
              </a:r>
              <a:endParaRPr lang="en-US" sz="1400" dirty="0"/>
            </a:p>
          </p:txBody>
        </p:sp>
        <p:sp>
          <p:nvSpPr>
            <p:cNvPr id="3" name="Tekstvak 2"/>
            <p:cNvSpPr txBox="1"/>
            <p:nvPr/>
          </p:nvSpPr>
          <p:spPr>
            <a:xfrm>
              <a:off x="6181859" y="1520788"/>
              <a:ext cx="2187999" cy="954107"/>
            </a:xfrm>
            <a:prstGeom prst="rect">
              <a:avLst/>
            </a:prstGeom>
            <a:grpFill/>
            <a:ln w="6350">
              <a:solidFill>
                <a:schemeClr val="tx1"/>
              </a:solidFill>
            </a:ln>
          </p:spPr>
          <p:txBody>
            <a:bodyPr wrap="square" rtlCol="0">
              <a:spAutoFit/>
            </a:bodyPr>
            <a:lstStyle/>
            <a:p>
              <a:pPr algn="ctr"/>
              <a:r>
                <a:rPr lang="en-US" sz="1400" dirty="0" smtClean="0"/>
                <a:t>Non-acute onset:</a:t>
              </a:r>
            </a:p>
            <a:p>
              <a:pPr algn="ctr"/>
              <a:r>
                <a:rPr lang="en-US" sz="1400" dirty="0" smtClean="0"/>
                <a:t>Symptoms &gt; 6 hours after exposure or on second or following day of course</a:t>
              </a:r>
              <a:endParaRPr lang="en-US" sz="1400" dirty="0"/>
            </a:p>
          </p:txBody>
        </p:sp>
        <p:sp>
          <p:nvSpPr>
            <p:cNvPr id="4" name="Tekstvak 3"/>
            <p:cNvSpPr txBox="1"/>
            <p:nvPr/>
          </p:nvSpPr>
          <p:spPr>
            <a:xfrm>
              <a:off x="418095" y="1520788"/>
              <a:ext cx="1656184" cy="523220"/>
            </a:xfrm>
            <a:prstGeom prst="rect">
              <a:avLst/>
            </a:prstGeom>
            <a:grpFill/>
            <a:ln w="6350">
              <a:solidFill>
                <a:schemeClr val="tx1"/>
              </a:solidFill>
            </a:ln>
          </p:spPr>
          <p:txBody>
            <a:bodyPr wrap="square" rtlCol="0">
              <a:spAutoFit/>
            </a:bodyPr>
            <a:lstStyle/>
            <a:p>
              <a:pPr algn="ctr"/>
              <a:r>
                <a:rPr lang="en-US" sz="1400" dirty="0" smtClean="0"/>
                <a:t>Onset of reaction not known</a:t>
              </a:r>
              <a:endParaRPr lang="en-US" sz="1400" dirty="0"/>
            </a:p>
          </p:txBody>
        </p:sp>
        <p:sp>
          <p:nvSpPr>
            <p:cNvPr id="5" name="Tekstvak 4"/>
            <p:cNvSpPr txBox="1"/>
            <p:nvPr/>
          </p:nvSpPr>
          <p:spPr>
            <a:xfrm>
              <a:off x="2945082" y="620688"/>
              <a:ext cx="2401748" cy="369332"/>
            </a:xfrm>
            <a:prstGeom prst="rect">
              <a:avLst/>
            </a:prstGeom>
            <a:grpFill/>
            <a:ln w="6350">
              <a:solidFill>
                <a:schemeClr val="tx1"/>
              </a:solidFill>
            </a:ln>
          </p:spPr>
          <p:txBody>
            <a:bodyPr wrap="none" rtlCol="0">
              <a:spAutoFit/>
            </a:bodyPr>
            <a:lstStyle/>
            <a:p>
              <a:r>
                <a:rPr lang="nl-NL" dirty="0" err="1" smtClean="0"/>
                <a:t>Reaction</a:t>
              </a:r>
              <a:r>
                <a:rPr lang="nl-NL" dirty="0" smtClean="0"/>
                <a:t> </a:t>
              </a:r>
              <a:r>
                <a:rPr lang="nl-NL" dirty="0" err="1" smtClean="0"/>
                <a:t>after</a:t>
              </a:r>
              <a:r>
                <a:rPr lang="nl-NL" dirty="0" smtClean="0"/>
                <a:t> </a:t>
              </a:r>
              <a:r>
                <a:rPr lang="nl-NL" dirty="0" err="1" smtClean="0"/>
                <a:t>penicillin</a:t>
              </a:r>
              <a:endParaRPr lang="nl-NL" dirty="0"/>
            </a:p>
          </p:txBody>
        </p:sp>
        <p:sp>
          <p:nvSpPr>
            <p:cNvPr id="10" name="Tekstvak 9"/>
            <p:cNvSpPr txBox="1"/>
            <p:nvPr/>
          </p:nvSpPr>
          <p:spPr>
            <a:xfrm>
              <a:off x="167406" y="2944423"/>
              <a:ext cx="675478" cy="307777"/>
            </a:xfrm>
            <a:prstGeom prst="rect">
              <a:avLst/>
            </a:prstGeom>
            <a:grpFill/>
            <a:ln w="6350">
              <a:solidFill>
                <a:schemeClr val="tx1"/>
              </a:solidFill>
            </a:ln>
          </p:spPr>
          <p:txBody>
            <a:bodyPr wrap="square" rtlCol="0">
              <a:spAutoFit/>
            </a:bodyPr>
            <a:lstStyle/>
            <a:p>
              <a:pPr algn="ctr"/>
              <a:r>
                <a:rPr lang="en-US" sz="1400" dirty="0" smtClean="0"/>
                <a:t>Severe</a:t>
              </a:r>
              <a:endParaRPr lang="en-US" sz="1400" dirty="0"/>
            </a:p>
          </p:txBody>
        </p:sp>
        <p:sp>
          <p:nvSpPr>
            <p:cNvPr id="11" name="Tekstvak 10"/>
            <p:cNvSpPr txBox="1"/>
            <p:nvPr/>
          </p:nvSpPr>
          <p:spPr>
            <a:xfrm>
              <a:off x="4145956" y="2960948"/>
              <a:ext cx="896575" cy="523220"/>
            </a:xfrm>
            <a:prstGeom prst="rect">
              <a:avLst/>
            </a:prstGeom>
            <a:grpFill/>
            <a:ln w="6350">
              <a:solidFill>
                <a:schemeClr val="tx1"/>
              </a:solidFill>
            </a:ln>
          </p:spPr>
          <p:txBody>
            <a:bodyPr wrap="square" rtlCol="0">
              <a:spAutoFit/>
            </a:bodyPr>
            <a:lstStyle/>
            <a:p>
              <a:pPr algn="ctr"/>
              <a:r>
                <a:rPr lang="en-US" sz="1400" dirty="0" smtClean="0"/>
                <a:t>Non-severe</a:t>
              </a:r>
              <a:endParaRPr lang="en-US" sz="1400" dirty="0"/>
            </a:p>
          </p:txBody>
        </p:sp>
        <p:sp>
          <p:nvSpPr>
            <p:cNvPr id="12" name="Tekstvak 11"/>
            <p:cNvSpPr txBox="1"/>
            <p:nvPr/>
          </p:nvSpPr>
          <p:spPr>
            <a:xfrm>
              <a:off x="2591780" y="2960948"/>
              <a:ext cx="1188334" cy="523220"/>
            </a:xfrm>
            <a:prstGeom prst="rect">
              <a:avLst/>
            </a:prstGeom>
            <a:grpFill/>
            <a:ln w="6350">
              <a:solidFill>
                <a:schemeClr val="tx1"/>
              </a:solidFill>
            </a:ln>
          </p:spPr>
          <p:txBody>
            <a:bodyPr wrap="square" rtlCol="0">
              <a:spAutoFit/>
            </a:bodyPr>
            <a:lstStyle/>
            <a:p>
              <a:pPr algn="ctr"/>
              <a:r>
                <a:rPr lang="en-US" sz="1400" dirty="0" smtClean="0"/>
                <a:t>Severe (anaphylaxis)</a:t>
              </a:r>
              <a:endParaRPr lang="en-US" sz="1400" dirty="0"/>
            </a:p>
          </p:txBody>
        </p:sp>
        <p:sp>
          <p:nvSpPr>
            <p:cNvPr id="13" name="Tekstvak 12"/>
            <p:cNvSpPr txBox="1"/>
            <p:nvPr/>
          </p:nvSpPr>
          <p:spPr>
            <a:xfrm>
              <a:off x="7570840" y="2927562"/>
              <a:ext cx="685282" cy="523220"/>
            </a:xfrm>
            <a:prstGeom prst="rect">
              <a:avLst/>
            </a:prstGeom>
            <a:grpFill/>
            <a:ln w="6350">
              <a:solidFill>
                <a:schemeClr val="tx1"/>
              </a:solidFill>
            </a:ln>
          </p:spPr>
          <p:txBody>
            <a:bodyPr wrap="square" rtlCol="0">
              <a:spAutoFit/>
            </a:bodyPr>
            <a:lstStyle/>
            <a:p>
              <a:pPr algn="ctr"/>
              <a:r>
                <a:rPr lang="en-US" sz="1400" dirty="0" smtClean="0"/>
                <a:t>Non-severe</a:t>
              </a:r>
              <a:endParaRPr lang="en-US" sz="1400" dirty="0"/>
            </a:p>
          </p:txBody>
        </p:sp>
        <p:sp>
          <p:nvSpPr>
            <p:cNvPr id="14" name="Tekstvak 13"/>
            <p:cNvSpPr txBox="1"/>
            <p:nvPr/>
          </p:nvSpPr>
          <p:spPr>
            <a:xfrm>
              <a:off x="5621727" y="2960948"/>
              <a:ext cx="822481" cy="523220"/>
            </a:xfrm>
            <a:prstGeom prst="rect">
              <a:avLst/>
            </a:prstGeom>
            <a:grpFill/>
            <a:ln w="6350">
              <a:solidFill>
                <a:schemeClr val="tx1"/>
              </a:solidFill>
            </a:ln>
          </p:spPr>
          <p:txBody>
            <a:bodyPr wrap="square" rtlCol="0">
              <a:spAutoFit/>
            </a:bodyPr>
            <a:lstStyle/>
            <a:p>
              <a:pPr algn="ctr"/>
              <a:r>
                <a:rPr lang="en-US" sz="1400" dirty="0" smtClean="0"/>
                <a:t>Severe (SCAR)</a:t>
              </a:r>
              <a:endParaRPr lang="en-US" sz="1400" dirty="0"/>
            </a:p>
          </p:txBody>
        </p:sp>
        <p:sp>
          <p:nvSpPr>
            <p:cNvPr id="27" name="Tekstvak 26"/>
            <p:cNvSpPr txBox="1"/>
            <p:nvPr/>
          </p:nvSpPr>
          <p:spPr>
            <a:xfrm>
              <a:off x="5731749" y="5761709"/>
              <a:ext cx="604447" cy="461665"/>
            </a:xfrm>
            <a:prstGeom prst="rect">
              <a:avLst/>
            </a:prstGeom>
            <a:grpFill/>
            <a:ln w="6350">
              <a:solidFill>
                <a:schemeClr val="tx1"/>
              </a:solidFill>
            </a:ln>
          </p:spPr>
          <p:txBody>
            <a:bodyPr wrap="square" rtlCol="0">
              <a:spAutoFit/>
            </a:bodyPr>
            <a:lstStyle/>
            <a:p>
              <a:r>
                <a:rPr lang="en-US" sz="1200" dirty="0" smtClean="0"/>
                <a:t>Avoid all BLA</a:t>
              </a:r>
              <a:endParaRPr lang="en-US" sz="1200" dirty="0"/>
            </a:p>
          </p:txBody>
        </p:sp>
        <p:sp>
          <p:nvSpPr>
            <p:cNvPr id="166" name="Tekstvak 165"/>
            <p:cNvSpPr txBox="1"/>
            <p:nvPr/>
          </p:nvSpPr>
          <p:spPr>
            <a:xfrm>
              <a:off x="205834" y="5761709"/>
              <a:ext cx="598623" cy="461665"/>
            </a:xfrm>
            <a:prstGeom prst="rect">
              <a:avLst/>
            </a:prstGeom>
            <a:grpFill/>
            <a:ln w="6350">
              <a:solidFill>
                <a:schemeClr val="tx1"/>
              </a:solidFill>
            </a:ln>
          </p:spPr>
          <p:txBody>
            <a:bodyPr wrap="square" rtlCol="0">
              <a:spAutoFit/>
            </a:bodyPr>
            <a:lstStyle/>
            <a:p>
              <a:r>
                <a:rPr lang="en-US" sz="1200" dirty="0" smtClean="0"/>
                <a:t>Avoid all BLA</a:t>
              </a:r>
            </a:p>
          </p:txBody>
        </p:sp>
        <p:sp>
          <p:nvSpPr>
            <p:cNvPr id="45" name="Tekstvak 10"/>
            <p:cNvSpPr txBox="1"/>
            <p:nvPr/>
          </p:nvSpPr>
          <p:spPr>
            <a:xfrm>
              <a:off x="1593711" y="2960948"/>
              <a:ext cx="673161" cy="523220"/>
            </a:xfrm>
            <a:prstGeom prst="rect">
              <a:avLst/>
            </a:prstGeom>
            <a:grpFill/>
            <a:ln w="6350">
              <a:solidFill>
                <a:schemeClr val="tx1"/>
              </a:solidFill>
            </a:ln>
          </p:spPr>
          <p:txBody>
            <a:bodyPr wrap="square" rtlCol="0">
              <a:spAutoFit/>
            </a:bodyPr>
            <a:lstStyle/>
            <a:p>
              <a:pPr algn="ctr"/>
              <a:r>
                <a:rPr lang="en-US" sz="1400" dirty="0" smtClean="0"/>
                <a:t>Non-severe</a:t>
              </a:r>
              <a:endParaRPr lang="en-US" sz="1400" dirty="0"/>
            </a:p>
          </p:txBody>
        </p:sp>
        <p:cxnSp>
          <p:nvCxnSpPr>
            <p:cNvPr id="63" name="Straight Arrow Connector 62"/>
            <p:cNvCxnSpPr>
              <a:stCxn id="3" idx="2"/>
              <a:endCxn id="13" idx="0"/>
            </p:cNvCxnSpPr>
            <p:nvPr/>
          </p:nvCxnSpPr>
          <p:spPr>
            <a:xfrm>
              <a:off x="7275859" y="2474895"/>
              <a:ext cx="637622" cy="452667"/>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a:stCxn id="2" idx="2"/>
              <a:endCxn id="12" idx="0"/>
            </p:cNvCxnSpPr>
            <p:nvPr/>
          </p:nvCxnSpPr>
          <p:spPr>
            <a:xfrm flipH="1">
              <a:off x="3185947" y="2474893"/>
              <a:ext cx="960009" cy="486055"/>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kstvak 8"/>
            <p:cNvSpPr txBox="1"/>
            <p:nvPr/>
          </p:nvSpPr>
          <p:spPr>
            <a:xfrm>
              <a:off x="1441250" y="3971991"/>
              <a:ext cx="990113" cy="276999"/>
            </a:xfrm>
            <a:prstGeom prst="rect">
              <a:avLst/>
            </a:prstGeom>
            <a:grpFill/>
            <a:ln w="9525">
              <a:solidFill>
                <a:schemeClr val="tx1"/>
              </a:solidFill>
            </a:ln>
          </p:spPr>
          <p:txBody>
            <a:bodyPr wrap="square" rtlCol="0">
              <a:spAutoFit/>
            </a:bodyPr>
            <a:lstStyle/>
            <a:p>
              <a:r>
                <a:rPr lang="nl-NL" sz="1200" dirty="0" smtClean="0"/>
                <a:t>Non-suspect</a:t>
              </a:r>
              <a:endParaRPr lang="nl-NL" sz="1200" dirty="0"/>
            </a:p>
          </p:txBody>
        </p:sp>
        <p:sp>
          <p:nvSpPr>
            <p:cNvPr id="15" name="Tekstvak 14"/>
            <p:cNvSpPr txBox="1"/>
            <p:nvPr/>
          </p:nvSpPr>
          <p:spPr>
            <a:xfrm>
              <a:off x="157208" y="3971991"/>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sp>
          <p:nvSpPr>
            <p:cNvPr id="16" name="Tekstvak 15"/>
            <p:cNvSpPr txBox="1"/>
            <p:nvPr/>
          </p:nvSpPr>
          <p:spPr>
            <a:xfrm>
              <a:off x="4633648" y="3971991"/>
              <a:ext cx="982468" cy="276999"/>
            </a:xfrm>
            <a:prstGeom prst="rect">
              <a:avLst/>
            </a:prstGeom>
            <a:grpFill/>
            <a:ln w="9525">
              <a:solidFill>
                <a:schemeClr val="tx1"/>
              </a:solidFill>
            </a:ln>
          </p:spPr>
          <p:txBody>
            <a:bodyPr wrap="square" rtlCol="0">
              <a:spAutoFit/>
            </a:bodyPr>
            <a:lstStyle/>
            <a:p>
              <a:pPr algn="ctr"/>
              <a:r>
                <a:rPr lang="nl-NL" sz="1200" dirty="0" smtClean="0"/>
                <a:t>Non-Suspect</a:t>
              </a:r>
            </a:p>
          </p:txBody>
        </p:sp>
        <p:sp>
          <p:nvSpPr>
            <p:cNvPr id="17" name="Tekstvak 16"/>
            <p:cNvSpPr txBox="1"/>
            <p:nvPr/>
          </p:nvSpPr>
          <p:spPr>
            <a:xfrm>
              <a:off x="3743908" y="3964933"/>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sp>
          <p:nvSpPr>
            <p:cNvPr id="19" name="Tekstvak 18"/>
            <p:cNvSpPr txBox="1"/>
            <p:nvPr/>
          </p:nvSpPr>
          <p:spPr>
            <a:xfrm>
              <a:off x="8055524" y="3971991"/>
              <a:ext cx="1052980" cy="276999"/>
            </a:xfrm>
            <a:prstGeom prst="rect">
              <a:avLst/>
            </a:prstGeom>
            <a:grpFill/>
            <a:ln w="9525">
              <a:solidFill>
                <a:schemeClr val="tx1"/>
              </a:solidFill>
            </a:ln>
          </p:spPr>
          <p:txBody>
            <a:bodyPr wrap="square" rtlCol="0">
              <a:spAutoFit/>
            </a:bodyPr>
            <a:lstStyle/>
            <a:p>
              <a:pPr algn="ctr"/>
              <a:r>
                <a:rPr lang="nl-NL" sz="1200" dirty="0" smtClean="0"/>
                <a:t>Non-suspect</a:t>
              </a:r>
              <a:endParaRPr lang="nl-NL" sz="1200" dirty="0"/>
            </a:p>
          </p:txBody>
        </p:sp>
        <p:sp>
          <p:nvSpPr>
            <p:cNvPr id="20" name="Tekstvak 19"/>
            <p:cNvSpPr txBox="1"/>
            <p:nvPr/>
          </p:nvSpPr>
          <p:spPr>
            <a:xfrm>
              <a:off x="2857508" y="3971991"/>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sp>
          <p:nvSpPr>
            <p:cNvPr id="21" name="Tekstvak 20"/>
            <p:cNvSpPr txBox="1"/>
            <p:nvPr/>
          </p:nvSpPr>
          <p:spPr>
            <a:xfrm>
              <a:off x="5701824" y="3971991"/>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cxnSp>
          <p:nvCxnSpPr>
            <p:cNvPr id="40" name="Rechte verbindingslijn met pijl 39"/>
            <p:cNvCxnSpPr>
              <a:stCxn id="11" idx="2"/>
              <a:endCxn id="17" idx="0"/>
            </p:cNvCxnSpPr>
            <p:nvPr/>
          </p:nvCxnSpPr>
          <p:spPr>
            <a:xfrm flipH="1">
              <a:off x="4079096" y="3484168"/>
              <a:ext cx="515148" cy="480765"/>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Rechte verbindingslijn met pijl 41"/>
            <p:cNvCxnSpPr>
              <a:stCxn id="11" idx="2"/>
              <a:endCxn id="16" idx="0"/>
            </p:cNvCxnSpPr>
            <p:nvPr/>
          </p:nvCxnSpPr>
          <p:spPr>
            <a:xfrm>
              <a:off x="4594244" y="3484168"/>
              <a:ext cx="530638" cy="487823"/>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kstvak 42"/>
            <p:cNvSpPr txBox="1"/>
            <p:nvPr/>
          </p:nvSpPr>
          <p:spPr>
            <a:xfrm>
              <a:off x="6948264" y="3971991"/>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cxnSp>
          <p:nvCxnSpPr>
            <p:cNvPr id="62" name="Rechte verbindingslijn met pijl 61"/>
            <p:cNvCxnSpPr>
              <a:stCxn id="13" idx="2"/>
              <a:endCxn id="43" idx="0"/>
            </p:cNvCxnSpPr>
            <p:nvPr/>
          </p:nvCxnSpPr>
          <p:spPr>
            <a:xfrm flipH="1">
              <a:off x="7283452" y="3450782"/>
              <a:ext cx="630029" cy="52120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1" name="Rechte verbindingslijn met pijl 160"/>
            <p:cNvCxnSpPr>
              <a:stCxn id="13" idx="2"/>
              <a:endCxn id="19" idx="0"/>
            </p:cNvCxnSpPr>
            <p:nvPr/>
          </p:nvCxnSpPr>
          <p:spPr>
            <a:xfrm>
              <a:off x="7913481" y="3450782"/>
              <a:ext cx="668533" cy="52120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3" name="Rechte verbindingslijn met pijl 162"/>
            <p:cNvCxnSpPr>
              <a:stCxn id="3" idx="2"/>
              <a:endCxn id="14" idx="0"/>
            </p:cNvCxnSpPr>
            <p:nvPr/>
          </p:nvCxnSpPr>
          <p:spPr>
            <a:xfrm flipH="1">
              <a:off x="6032968" y="2474895"/>
              <a:ext cx="1242891" cy="486053"/>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1" name="Rechte verbindingslijn met pijl 170"/>
            <p:cNvCxnSpPr>
              <a:stCxn id="20" idx="2"/>
            </p:cNvCxnSpPr>
            <p:nvPr/>
          </p:nvCxnSpPr>
          <p:spPr>
            <a:xfrm>
              <a:off x="3192696" y="4248990"/>
              <a:ext cx="0" cy="150779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9" name="Rechte verbindingslijn met pijl 178"/>
            <p:cNvCxnSpPr>
              <a:stCxn id="12" idx="2"/>
              <a:endCxn id="20" idx="0"/>
            </p:cNvCxnSpPr>
            <p:nvPr/>
          </p:nvCxnSpPr>
          <p:spPr>
            <a:xfrm>
              <a:off x="3185947" y="3484168"/>
              <a:ext cx="6749" cy="487823"/>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6" name="Tekstvak 195"/>
            <p:cNvSpPr txBox="1"/>
            <p:nvPr/>
          </p:nvSpPr>
          <p:spPr>
            <a:xfrm>
              <a:off x="1615600" y="5756787"/>
              <a:ext cx="651272" cy="461665"/>
            </a:xfrm>
            <a:prstGeom prst="rect">
              <a:avLst/>
            </a:prstGeom>
            <a:grpFill/>
            <a:ln w="9525">
              <a:solidFill>
                <a:schemeClr val="tx1"/>
              </a:solidFill>
            </a:ln>
          </p:spPr>
          <p:txBody>
            <a:bodyPr wrap="square" rtlCol="0">
              <a:spAutoFit/>
            </a:bodyPr>
            <a:lstStyle/>
            <a:p>
              <a:r>
                <a:rPr lang="nl-NL" sz="1200" dirty="0" err="1" smtClean="0"/>
                <a:t>Allow</a:t>
              </a:r>
              <a:r>
                <a:rPr lang="nl-NL" sz="1200" dirty="0" smtClean="0"/>
                <a:t> </a:t>
              </a:r>
              <a:r>
                <a:rPr lang="nl-NL" sz="1200" dirty="0" err="1" smtClean="0"/>
                <a:t>all</a:t>
              </a:r>
              <a:r>
                <a:rPr lang="nl-NL" sz="1200" dirty="0" smtClean="0"/>
                <a:t> BLA </a:t>
              </a:r>
              <a:endParaRPr lang="nl-NL" sz="1200" dirty="0"/>
            </a:p>
          </p:txBody>
        </p:sp>
        <p:sp>
          <p:nvSpPr>
            <p:cNvPr id="209" name="Tekstvak 208"/>
            <p:cNvSpPr txBox="1"/>
            <p:nvPr/>
          </p:nvSpPr>
          <p:spPr>
            <a:xfrm>
              <a:off x="4788024" y="5756786"/>
              <a:ext cx="646394" cy="461665"/>
            </a:xfrm>
            <a:prstGeom prst="rect">
              <a:avLst/>
            </a:prstGeom>
            <a:grpFill/>
            <a:ln w="9525">
              <a:solidFill>
                <a:schemeClr val="tx1"/>
              </a:solidFill>
            </a:ln>
          </p:spPr>
          <p:txBody>
            <a:bodyPr wrap="square" rtlCol="0">
              <a:spAutoFit/>
            </a:bodyPr>
            <a:lstStyle/>
            <a:p>
              <a:r>
                <a:rPr lang="nl-NL" sz="1200" dirty="0" err="1" smtClean="0"/>
                <a:t>Allow</a:t>
              </a:r>
              <a:r>
                <a:rPr lang="nl-NL" sz="1200" dirty="0" smtClean="0"/>
                <a:t> </a:t>
              </a:r>
              <a:r>
                <a:rPr lang="nl-NL" sz="1200" dirty="0" err="1" smtClean="0"/>
                <a:t>all</a:t>
              </a:r>
              <a:r>
                <a:rPr lang="nl-NL" sz="1200" dirty="0" smtClean="0"/>
                <a:t> BLA </a:t>
              </a:r>
              <a:endParaRPr lang="nl-NL" sz="1200" dirty="0"/>
            </a:p>
          </p:txBody>
        </p:sp>
        <p:cxnSp>
          <p:nvCxnSpPr>
            <p:cNvPr id="220" name="Rechte verbindingslijn met pijl 219"/>
            <p:cNvCxnSpPr>
              <a:stCxn id="9" idx="2"/>
              <a:endCxn id="196" idx="0"/>
            </p:cNvCxnSpPr>
            <p:nvPr/>
          </p:nvCxnSpPr>
          <p:spPr>
            <a:xfrm>
              <a:off x="1936307" y="4248990"/>
              <a:ext cx="4929" cy="1507797"/>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3" name="Tekstvak 262"/>
            <p:cNvSpPr txBox="1"/>
            <p:nvPr/>
          </p:nvSpPr>
          <p:spPr>
            <a:xfrm>
              <a:off x="8280412" y="5733256"/>
              <a:ext cx="666638" cy="461665"/>
            </a:xfrm>
            <a:prstGeom prst="rect">
              <a:avLst/>
            </a:prstGeom>
            <a:grpFill/>
            <a:ln w="3175">
              <a:solidFill>
                <a:schemeClr val="tx1"/>
              </a:solidFill>
            </a:ln>
          </p:spPr>
          <p:txBody>
            <a:bodyPr wrap="square" rtlCol="0">
              <a:spAutoFit/>
            </a:bodyPr>
            <a:lstStyle/>
            <a:p>
              <a:r>
                <a:rPr lang="nl-NL" sz="1200" dirty="0" err="1" smtClean="0"/>
                <a:t>Allow</a:t>
              </a:r>
              <a:r>
                <a:rPr lang="nl-NL" sz="1200" dirty="0" smtClean="0"/>
                <a:t> </a:t>
              </a:r>
              <a:r>
                <a:rPr lang="nl-NL" sz="1200" dirty="0" err="1" smtClean="0"/>
                <a:t>all</a:t>
              </a:r>
              <a:r>
                <a:rPr lang="nl-NL" sz="1200" dirty="0" smtClean="0"/>
                <a:t> BLA </a:t>
              </a:r>
              <a:endParaRPr lang="nl-NL" sz="1200" dirty="0"/>
            </a:p>
          </p:txBody>
        </p:sp>
        <p:cxnSp>
          <p:nvCxnSpPr>
            <p:cNvPr id="294" name="Rechte verbindingslijn met pijl 293"/>
            <p:cNvCxnSpPr>
              <a:stCxn id="19" idx="2"/>
              <a:endCxn id="263" idx="0"/>
            </p:cNvCxnSpPr>
            <p:nvPr/>
          </p:nvCxnSpPr>
          <p:spPr>
            <a:xfrm>
              <a:off x="8582014" y="4248990"/>
              <a:ext cx="31717" cy="148426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0" name="Rechte verbindingslijn met pijl 429"/>
            <p:cNvCxnSpPr>
              <a:stCxn id="45" idx="2"/>
              <a:endCxn id="9" idx="0"/>
            </p:cNvCxnSpPr>
            <p:nvPr/>
          </p:nvCxnSpPr>
          <p:spPr>
            <a:xfrm>
              <a:off x="1930292" y="3484168"/>
              <a:ext cx="6015" cy="487823"/>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7" name="Rechte verbindingslijn met pijl 546"/>
            <p:cNvCxnSpPr/>
            <p:nvPr/>
          </p:nvCxnSpPr>
          <p:spPr>
            <a:xfrm>
              <a:off x="505145" y="4248990"/>
              <a:ext cx="0" cy="151271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4" name="Rechte verbindingslijn met pijl 553"/>
            <p:cNvCxnSpPr>
              <a:stCxn id="4" idx="2"/>
              <a:endCxn id="45" idx="0"/>
            </p:cNvCxnSpPr>
            <p:nvPr/>
          </p:nvCxnSpPr>
          <p:spPr>
            <a:xfrm>
              <a:off x="1246187" y="2044008"/>
              <a:ext cx="684105" cy="916940"/>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6" name="Rechte verbindingslijn met pijl 555"/>
            <p:cNvCxnSpPr>
              <a:stCxn id="4" idx="2"/>
              <a:endCxn id="10" idx="0"/>
            </p:cNvCxnSpPr>
            <p:nvPr/>
          </p:nvCxnSpPr>
          <p:spPr>
            <a:xfrm flipH="1">
              <a:off x="505145" y="2044008"/>
              <a:ext cx="741042" cy="900415"/>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8" name="Rechte verbindingslijn met pijl 557"/>
            <p:cNvCxnSpPr>
              <a:stCxn id="5" idx="2"/>
              <a:endCxn id="4" idx="0"/>
            </p:cNvCxnSpPr>
            <p:nvPr/>
          </p:nvCxnSpPr>
          <p:spPr>
            <a:xfrm flipH="1">
              <a:off x="1246187" y="990020"/>
              <a:ext cx="2899769" cy="530768"/>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0" name="Rechte verbindingslijn met pijl 559"/>
            <p:cNvCxnSpPr>
              <a:stCxn id="5" idx="2"/>
              <a:endCxn id="2" idx="0"/>
            </p:cNvCxnSpPr>
            <p:nvPr/>
          </p:nvCxnSpPr>
          <p:spPr>
            <a:xfrm>
              <a:off x="4145956" y="990020"/>
              <a:ext cx="0" cy="53076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8" name="Rechte verbindingslijn met pijl 567"/>
            <p:cNvCxnSpPr>
              <a:stCxn id="5" idx="2"/>
              <a:endCxn id="3" idx="0"/>
            </p:cNvCxnSpPr>
            <p:nvPr/>
          </p:nvCxnSpPr>
          <p:spPr>
            <a:xfrm>
              <a:off x="4145956" y="990020"/>
              <a:ext cx="3129903" cy="530768"/>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Rechte verbindingslijn met pijl 23"/>
            <p:cNvCxnSpPr>
              <a:stCxn id="10" idx="2"/>
              <a:endCxn id="15" idx="0"/>
            </p:cNvCxnSpPr>
            <p:nvPr/>
          </p:nvCxnSpPr>
          <p:spPr>
            <a:xfrm flipH="1">
              <a:off x="492396" y="3252200"/>
              <a:ext cx="12749" cy="719791"/>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5" name="Rechte verbindingslijn met pijl 254"/>
            <p:cNvCxnSpPr>
              <a:stCxn id="16" idx="2"/>
              <a:endCxn id="209" idx="0"/>
            </p:cNvCxnSpPr>
            <p:nvPr/>
          </p:nvCxnSpPr>
          <p:spPr>
            <a:xfrm flipH="1">
              <a:off x="5111221" y="4248990"/>
              <a:ext cx="13661" cy="150779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hthoek 21"/>
            <p:cNvSpPr/>
            <p:nvPr/>
          </p:nvSpPr>
          <p:spPr>
            <a:xfrm>
              <a:off x="3275856" y="4591256"/>
              <a:ext cx="1609648" cy="646331"/>
            </a:xfrm>
            <a:prstGeom prst="rect">
              <a:avLst/>
            </a:prstGeom>
            <a:grpFill/>
            <a:ln w="9525">
              <a:solidFill>
                <a:schemeClr val="tx1"/>
              </a:solidFill>
            </a:ln>
          </p:spPr>
          <p:txBody>
            <a:bodyPr wrap="square">
              <a:spAutoFit/>
            </a:bodyPr>
            <a:lstStyle/>
            <a:p>
              <a:pPr algn="ctr"/>
              <a:r>
                <a:rPr lang="nl-NL" sz="1200" dirty="0" err="1" smtClean="0"/>
                <a:t>Took</a:t>
              </a:r>
              <a:r>
                <a:rPr lang="nl-NL" sz="1200" dirty="0" smtClean="0"/>
                <a:t> </a:t>
              </a:r>
              <a:r>
                <a:rPr lang="nl-NL" sz="1200" dirty="0" err="1" smtClean="0"/>
                <a:t>reaction</a:t>
              </a:r>
              <a:r>
                <a:rPr lang="nl-NL" sz="1200" dirty="0" smtClean="0"/>
                <a:t> </a:t>
              </a:r>
              <a:r>
                <a:rPr lang="nl-NL" sz="1200" dirty="0" err="1" smtClean="0"/>
                <a:t>place</a:t>
              </a:r>
              <a:r>
                <a:rPr lang="nl-NL" sz="1200" dirty="0" smtClean="0"/>
                <a:t> &gt; </a:t>
              </a:r>
              <a:r>
                <a:rPr lang="nl-NL" sz="1200" dirty="0"/>
                <a:t>10 </a:t>
              </a:r>
              <a:r>
                <a:rPr lang="nl-NL" sz="1200" dirty="0" err="1"/>
                <a:t>years</a:t>
              </a:r>
              <a:r>
                <a:rPr lang="nl-NL" sz="1200" dirty="0"/>
                <a:t> </a:t>
              </a:r>
              <a:r>
                <a:rPr lang="nl-NL" sz="1200" dirty="0" err="1"/>
                <a:t>ago</a:t>
              </a:r>
              <a:r>
                <a:rPr lang="nl-NL" sz="1200" dirty="0"/>
                <a:t> or </a:t>
              </a:r>
              <a:r>
                <a:rPr lang="nl-NL" sz="1200" dirty="0" err="1"/>
                <a:t>before</a:t>
              </a:r>
              <a:r>
                <a:rPr lang="nl-NL" sz="1200" dirty="0"/>
                <a:t> </a:t>
              </a:r>
              <a:r>
                <a:rPr lang="nl-NL" sz="1200" dirty="0" err="1"/>
                <a:t>age</a:t>
              </a:r>
              <a:r>
                <a:rPr lang="nl-NL" sz="1200" dirty="0"/>
                <a:t> of 12 </a:t>
              </a:r>
              <a:r>
                <a:rPr lang="nl-NL" sz="1200" dirty="0" err="1" smtClean="0"/>
                <a:t>years</a:t>
              </a:r>
              <a:r>
                <a:rPr lang="nl-NL" sz="1200" dirty="0" smtClean="0"/>
                <a:t>?</a:t>
              </a:r>
              <a:endParaRPr lang="nl-NL" sz="1200" dirty="0"/>
            </a:p>
          </p:txBody>
        </p:sp>
        <p:cxnSp>
          <p:nvCxnSpPr>
            <p:cNvPr id="25" name="Rechte verbindingslijn met pijl 24"/>
            <p:cNvCxnSpPr>
              <a:stCxn id="22" idx="2"/>
              <a:endCxn id="209" idx="0"/>
            </p:cNvCxnSpPr>
            <p:nvPr/>
          </p:nvCxnSpPr>
          <p:spPr>
            <a:xfrm>
              <a:off x="4080680" y="5237587"/>
              <a:ext cx="1030541" cy="51919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Rechte verbindingslijn met pijl 27"/>
            <p:cNvCxnSpPr>
              <a:stCxn id="17" idx="2"/>
              <a:endCxn id="22" idx="0"/>
            </p:cNvCxnSpPr>
            <p:nvPr/>
          </p:nvCxnSpPr>
          <p:spPr>
            <a:xfrm>
              <a:off x="4079096" y="4241932"/>
              <a:ext cx="1584" cy="349324"/>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Rechte verbindingslijn met pijl 29"/>
            <p:cNvCxnSpPr>
              <a:stCxn id="22" idx="2"/>
            </p:cNvCxnSpPr>
            <p:nvPr/>
          </p:nvCxnSpPr>
          <p:spPr>
            <a:xfrm flipH="1">
              <a:off x="4069542" y="5237587"/>
              <a:ext cx="11138" cy="524122"/>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7" name="Rechthoek 226"/>
            <p:cNvSpPr/>
            <p:nvPr/>
          </p:nvSpPr>
          <p:spPr>
            <a:xfrm>
              <a:off x="6660232" y="4591256"/>
              <a:ext cx="1259631" cy="646331"/>
            </a:xfrm>
            <a:prstGeom prst="rect">
              <a:avLst/>
            </a:prstGeom>
            <a:grpFill/>
            <a:ln w="6350">
              <a:solidFill>
                <a:schemeClr val="tx1"/>
              </a:solidFill>
            </a:ln>
          </p:spPr>
          <p:txBody>
            <a:bodyPr wrap="square">
              <a:spAutoFit/>
            </a:bodyPr>
            <a:lstStyle/>
            <a:p>
              <a:pPr algn="ctr"/>
              <a:r>
                <a:rPr lang="nl-NL" sz="1200" dirty="0" err="1"/>
                <a:t>T</a:t>
              </a:r>
              <a:r>
                <a:rPr lang="nl-NL" sz="1200" dirty="0" err="1" smtClean="0"/>
                <a:t>ook</a:t>
              </a:r>
              <a:r>
                <a:rPr lang="nl-NL" sz="1200" dirty="0" smtClean="0"/>
                <a:t> </a:t>
              </a:r>
              <a:r>
                <a:rPr lang="nl-NL" sz="1200" dirty="0" err="1" smtClean="0"/>
                <a:t>reaction</a:t>
              </a:r>
              <a:r>
                <a:rPr lang="nl-NL" sz="1200" dirty="0" smtClean="0"/>
                <a:t> </a:t>
              </a:r>
              <a:r>
                <a:rPr lang="nl-NL" sz="1200" dirty="0" err="1"/>
                <a:t>place</a:t>
              </a:r>
              <a:r>
                <a:rPr lang="nl-NL" sz="1200" dirty="0"/>
                <a:t> </a:t>
              </a:r>
              <a:r>
                <a:rPr lang="nl-NL" sz="1200" dirty="0" err="1"/>
                <a:t>before</a:t>
              </a:r>
              <a:r>
                <a:rPr lang="nl-NL" sz="1200" dirty="0"/>
                <a:t> </a:t>
              </a:r>
              <a:r>
                <a:rPr lang="nl-NL" sz="1200" dirty="0" err="1"/>
                <a:t>age</a:t>
              </a:r>
              <a:r>
                <a:rPr lang="nl-NL" sz="1200" dirty="0"/>
                <a:t> of 12 </a:t>
              </a:r>
              <a:r>
                <a:rPr lang="nl-NL" sz="1200" dirty="0" err="1" smtClean="0"/>
                <a:t>years</a:t>
              </a:r>
              <a:r>
                <a:rPr lang="nl-NL" sz="1200" dirty="0" smtClean="0"/>
                <a:t>?</a:t>
              </a:r>
              <a:endParaRPr lang="nl-NL" sz="1200" dirty="0"/>
            </a:p>
          </p:txBody>
        </p:sp>
        <p:cxnSp>
          <p:nvCxnSpPr>
            <p:cNvPr id="229" name="Rechte verbindingslijn met pijl 228"/>
            <p:cNvCxnSpPr>
              <a:stCxn id="43" idx="2"/>
              <a:endCxn id="227" idx="0"/>
            </p:cNvCxnSpPr>
            <p:nvPr/>
          </p:nvCxnSpPr>
          <p:spPr>
            <a:xfrm>
              <a:off x="7283452" y="4248990"/>
              <a:ext cx="6596" cy="34226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3" name="Rechte verbindingslijn met pijl 232"/>
            <p:cNvCxnSpPr>
              <a:stCxn id="227" idx="2"/>
              <a:endCxn id="263" idx="0"/>
            </p:cNvCxnSpPr>
            <p:nvPr/>
          </p:nvCxnSpPr>
          <p:spPr>
            <a:xfrm>
              <a:off x="7290048" y="5237587"/>
              <a:ext cx="1323683" cy="49566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4" name="Tekstvak 233"/>
            <p:cNvSpPr txBox="1"/>
            <p:nvPr/>
          </p:nvSpPr>
          <p:spPr>
            <a:xfrm>
              <a:off x="4521848" y="5334834"/>
              <a:ext cx="386837" cy="276999"/>
            </a:xfrm>
            <a:prstGeom prst="rect">
              <a:avLst/>
            </a:prstGeom>
            <a:grpFill/>
            <a:ln w="9525">
              <a:noFill/>
            </a:ln>
          </p:spPr>
          <p:txBody>
            <a:bodyPr wrap="none" rtlCol="0">
              <a:spAutoFit/>
            </a:bodyPr>
            <a:lstStyle/>
            <a:p>
              <a:r>
                <a:rPr lang="nl-NL" sz="1200" dirty="0" smtClean="0"/>
                <a:t>Yes</a:t>
              </a:r>
              <a:endParaRPr lang="nl-NL" sz="1200" dirty="0"/>
            </a:p>
          </p:txBody>
        </p:sp>
        <p:sp>
          <p:nvSpPr>
            <p:cNvPr id="235" name="Tekstvak 234"/>
            <p:cNvSpPr txBox="1"/>
            <p:nvPr/>
          </p:nvSpPr>
          <p:spPr>
            <a:xfrm>
              <a:off x="3922642" y="5334834"/>
              <a:ext cx="365806" cy="276999"/>
            </a:xfrm>
            <a:prstGeom prst="rect">
              <a:avLst/>
            </a:prstGeom>
            <a:grpFill/>
            <a:ln w="9525">
              <a:noFill/>
            </a:ln>
          </p:spPr>
          <p:txBody>
            <a:bodyPr wrap="none" rtlCol="0">
              <a:spAutoFit/>
            </a:bodyPr>
            <a:lstStyle/>
            <a:p>
              <a:r>
                <a:rPr lang="nl-NL" sz="1200" dirty="0" smtClean="0"/>
                <a:t>No</a:t>
              </a:r>
              <a:endParaRPr lang="nl-NL" sz="1200" dirty="0"/>
            </a:p>
          </p:txBody>
        </p:sp>
        <p:sp>
          <p:nvSpPr>
            <p:cNvPr id="77" name="Tekstvak 76"/>
            <p:cNvSpPr txBox="1"/>
            <p:nvPr/>
          </p:nvSpPr>
          <p:spPr>
            <a:xfrm>
              <a:off x="7894428" y="5334834"/>
              <a:ext cx="386837" cy="276999"/>
            </a:xfrm>
            <a:prstGeom prst="rect">
              <a:avLst/>
            </a:prstGeom>
            <a:grpFill/>
            <a:ln w="9525">
              <a:noFill/>
            </a:ln>
          </p:spPr>
          <p:txBody>
            <a:bodyPr wrap="none" rtlCol="0">
              <a:spAutoFit/>
            </a:bodyPr>
            <a:lstStyle/>
            <a:p>
              <a:r>
                <a:rPr lang="nl-NL" sz="1200" dirty="0" smtClean="0"/>
                <a:t>Yes</a:t>
              </a:r>
              <a:endParaRPr lang="nl-NL" sz="1200" dirty="0"/>
            </a:p>
          </p:txBody>
        </p:sp>
        <p:sp>
          <p:nvSpPr>
            <p:cNvPr id="78" name="Tekstvak 77"/>
            <p:cNvSpPr txBox="1"/>
            <p:nvPr/>
          </p:nvSpPr>
          <p:spPr>
            <a:xfrm>
              <a:off x="6963638" y="5334834"/>
              <a:ext cx="365806" cy="276999"/>
            </a:xfrm>
            <a:prstGeom prst="rect">
              <a:avLst/>
            </a:prstGeom>
            <a:grpFill/>
            <a:ln w="9525">
              <a:noFill/>
            </a:ln>
          </p:spPr>
          <p:txBody>
            <a:bodyPr wrap="none" rtlCol="0">
              <a:spAutoFit/>
            </a:bodyPr>
            <a:lstStyle/>
            <a:p>
              <a:r>
                <a:rPr lang="nl-NL" sz="1200" dirty="0" smtClean="0"/>
                <a:t>No</a:t>
              </a:r>
              <a:endParaRPr lang="nl-NL" sz="1200" dirty="0"/>
            </a:p>
          </p:txBody>
        </p:sp>
        <p:sp>
          <p:nvSpPr>
            <p:cNvPr id="64" name="Tekstvak 186"/>
            <p:cNvSpPr txBox="1"/>
            <p:nvPr/>
          </p:nvSpPr>
          <p:spPr>
            <a:xfrm>
              <a:off x="2411760" y="5761709"/>
              <a:ext cx="2240272" cy="1015663"/>
            </a:xfrm>
            <a:prstGeom prst="rect">
              <a:avLst/>
            </a:prstGeom>
            <a:grpFill/>
            <a:ln w="6350">
              <a:solidFill>
                <a:schemeClr val="tx1"/>
              </a:solidFill>
            </a:ln>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indent="-88900">
                <a:buFont typeface="Arial" panose="020B0604020202020204" pitchFamily="34" charset="0"/>
                <a:buChar char="•"/>
              </a:pPr>
              <a:r>
                <a:rPr lang="en-US" sz="1200" dirty="0" smtClean="0"/>
                <a:t>Avoid penicillins and most cephalosporins. </a:t>
              </a:r>
            </a:p>
            <a:p>
              <a:pPr marL="88900" indent="-88900">
                <a:buFont typeface="Arial" panose="020B0604020202020204" pitchFamily="34" charset="0"/>
                <a:buChar char="•"/>
              </a:pPr>
              <a:r>
                <a:rPr lang="en-US" sz="1200" dirty="0" smtClean="0"/>
                <a:t>Allow cefazolin, </a:t>
              </a:r>
              <a:r>
                <a:rPr lang="en-US" sz="1200" dirty="0" err="1" smtClean="0"/>
                <a:t>cefuroxim</a:t>
              </a:r>
              <a:r>
                <a:rPr lang="en-US" sz="1200" dirty="0" smtClean="0"/>
                <a:t>, </a:t>
              </a:r>
              <a:r>
                <a:rPr lang="en-US" sz="1200" dirty="0" err="1" smtClean="0"/>
                <a:t>ceftriaxon</a:t>
              </a:r>
              <a:r>
                <a:rPr lang="en-US" sz="1200" dirty="0" smtClean="0"/>
                <a:t>,  carbapenems and monobactams</a:t>
              </a:r>
            </a:p>
          </p:txBody>
        </p:sp>
        <p:sp>
          <p:nvSpPr>
            <p:cNvPr id="65" name="Tekstvak 186"/>
            <p:cNvSpPr txBox="1"/>
            <p:nvPr/>
          </p:nvSpPr>
          <p:spPr>
            <a:xfrm>
              <a:off x="6389158" y="5756786"/>
              <a:ext cx="1819246" cy="1015663"/>
            </a:xfrm>
            <a:prstGeom prst="rect">
              <a:avLst/>
            </a:prstGeom>
            <a:grpFill/>
            <a:ln w="6350">
              <a:solidFill>
                <a:schemeClr val="tx1"/>
              </a:solidFill>
            </a:ln>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indent="-88900">
                <a:buFont typeface="Arial" panose="020B0604020202020204" pitchFamily="34" charset="0"/>
                <a:buChar char="•"/>
              </a:pPr>
              <a:r>
                <a:rPr lang="en-US" sz="1200" dirty="0" smtClean="0"/>
                <a:t>Avoid penicillins and most cephalosporins. </a:t>
              </a:r>
            </a:p>
            <a:p>
              <a:pPr marL="88900" indent="-88900">
                <a:buFont typeface="Arial" panose="020B0604020202020204" pitchFamily="34" charset="0"/>
                <a:buChar char="•"/>
              </a:pPr>
              <a:r>
                <a:rPr lang="en-US" sz="1200" dirty="0" smtClean="0"/>
                <a:t>Allow </a:t>
              </a:r>
              <a:r>
                <a:rPr lang="en-US" sz="1200" dirty="0" err="1" smtClean="0"/>
                <a:t>cefuroxim</a:t>
              </a:r>
              <a:r>
                <a:rPr lang="en-US" sz="1200" dirty="0" smtClean="0"/>
                <a:t>, </a:t>
              </a:r>
              <a:r>
                <a:rPr lang="en-US" sz="1200" dirty="0" err="1" smtClean="0"/>
                <a:t>ceftriaxon</a:t>
              </a:r>
              <a:r>
                <a:rPr lang="en-US" sz="1200" dirty="0" smtClean="0"/>
                <a:t>, carbapenems and monobactams</a:t>
              </a:r>
            </a:p>
          </p:txBody>
        </p:sp>
        <p:cxnSp>
          <p:nvCxnSpPr>
            <p:cNvPr id="8" name="Straight Arrow Connector 7"/>
            <p:cNvCxnSpPr>
              <a:stCxn id="2" idx="2"/>
              <a:endCxn id="11" idx="0"/>
            </p:cNvCxnSpPr>
            <p:nvPr/>
          </p:nvCxnSpPr>
          <p:spPr>
            <a:xfrm>
              <a:off x="4145956" y="2474893"/>
              <a:ext cx="448288" cy="486055"/>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227" idx="2"/>
              <a:endCxn id="65" idx="0"/>
            </p:cNvCxnSpPr>
            <p:nvPr/>
          </p:nvCxnSpPr>
          <p:spPr>
            <a:xfrm>
              <a:off x="7290048" y="5237587"/>
              <a:ext cx="8733" cy="519199"/>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46" name="Rechte verbindingslijn met pijl 245"/>
          <p:cNvCxnSpPr>
            <a:stCxn id="14" idx="2"/>
            <a:endCxn id="21" idx="0"/>
          </p:cNvCxnSpPr>
          <p:nvPr/>
        </p:nvCxnSpPr>
        <p:spPr>
          <a:xfrm>
            <a:off x="6032968" y="3492481"/>
            <a:ext cx="4044" cy="4878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8" name="Rechte verbindingslijn met pijl 247"/>
          <p:cNvCxnSpPr>
            <a:stCxn id="21" idx="2"/>
            <a:endCxn id="27" idx="0"/>
          </p:cNvCxnSpPr>
          <p:nvPr/>
        </p:nvCxnSpPr>
        <p:spPr>
          <a:xfrm flipH="1">
            <a:off x="6033973" y="4257303"/>
            <a:ext cx="3039" cy="15127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236" name="Groep 235"/>
          <p:cNvGrpSpPr/>
          <p:nvPr/>
        </p:nvGrpSpPr>
        <p:grpSpPr>
          <a:xfrm>
            <a:off x="0" y="403536"/>
            <a:ext cx="9144000" cy="744962"/>
            <a:chOff x="0" y="403536"/>
            <a:chExt cx="9144000" cy="744962"/>
          </a:xfrm>
        </p:grpSpPr>
        <p:sp>
          <p:nvSpPr>
            <p:cNvPr id="6" name="Rechthoek 5"/>
            <p:cNvSpPr/>
            <p:nvPr/>
          </p:nvSpPr>
          <p:spPr>
            <a:xfrm>
              <a:off x="0" y="403536"/>
              <a:ext cx="9144000" cy="7449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4" name="Tekstvak 223"/>
            <p:cNvSpPr txBox="1"/>
            <p:nvPr/>
          </p:nvSpPr>
          <p:spPr>
            <a:xfrm>
              <a:off x="5398" y="421658"/>
              <a:ext cx="1820627" cy="307777"/>
            </a:xfrm>
            <a:prstGeom prst="rect">
              <a:avLst/>
            </a:prstGeom>
            <a:noFill/>
          </p:spPr>
          <p:txBody>
            <a:bodyPr wrap="none" rtlCol="0">
              <a:spAutoFit/>
            </a:bodyPr>
            <a:lstStyle/>
            <a:p>
              <a:r>
                <a:rPr lang="nl-NL" sz="1400" b="1" dirty="0" smtClean="0"/>
                <a:t>Welk BLA is verdacht?</a:t>
              </a:r>
              <a:endParaRPr lang="nl-NL" sz="1400" b="1" dirty="0"/>
            </a:p>
          </p:txBody>
        </p:sp>
      </p:grpSp>
      <p:grpSp>
        <p:nvGrpSpPr>
          <p:cNvPr id="237" name="Groep 236"/>
          <p:cNvGrpSpPr/>
          <p:nvPr/>
        </p:nvGrpSpPr>
        <p:grpSpPr>
          <a:xfrm>
            <a:off x="0" y="1183012"/>
            <a:ext cx="9144000" cy="1367299"/>
            <a:chOff x="0" y="1183012"/>
            <a:chExt cx="9144000" cy="1367299"/>
          </a:xfrm>
        </p:grpSpPr>
        <p:sp>
          <p:nvSpPr>
            <p:cNvPr id="18" name="Rechthoek 17"/>
            <p:cNvSpPr/>
            <p:nvPr/>
          </p:nvSpPr>
          <p:spPr>
            <a:xfrm>
              <a:off x="0" y="1183012"/>
              <a:ext cx="9144000" cy="1367299"/>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0" name="Tekstvak 69"/>
            <p:cNvSpPr txBox="1"/>
            <p:nvPr/>
          </p:nvSpPr>
          <p:spPr>
            <a:xfrm>
              <a:off x="15003" y="1196752"/>
              <a:ext cx="2370392" cy="307777"/>
            </a:xfrm>
            <a:prstGeom prst="rect">
              <a:avLst/>
            </a:prstGeom>
            <a:solidFill>
              <a:schemeClr val="bg1"/>
            </a:solidFill>
          </p:spPr>
          <p:txBody>
            <a:bodyPr wrap="none" rtlCol="0">
              <a:spAutoFit/>
            </a:bodyPr>
            <a:lstStyle/>
            <a:p>
              <a:r>
                <a:rPr lang="nl-NL" sz="1400" b="1" dirty="0" smtClean="0"/>
                <a:t>Hoe snel begonnen klachten?</a:t>
              </a:r>
              <a:endParaRPr lang="nl-NL" sz="1400" b="1" dirty="0"/>
            </a:p>
          </p:txBody>
        </p:sp>
      </p:grpSp>
      <p:grpSp>
        <p:nvGrpSpPr>
          <p:cNvPr id="238" name="Groep 237"/>
          <p:cNvGrpSpPr/>
          <p:nvPr/>
        </p:nvGrpSpPr>
        <p:grpSpPr>
          <a:xfrm>
            <a:off x="0" y="2590653"/>
            <a:ext cx="9144000" cy="947216"/>
            <a:chOff x="0" y="2590653"/>
            <a:chExt cx="9144000" cy="947216"/>
          </a:xfrm>
        </p:grpSpPr>
        <p:sp>
          <p:nvSpPr>
            <p:cNvPr id="23" name="Rechthoek 22"/>
            <p:cNvSpPr/>
            <p:nvPr/>
          </p:nvSpPr>
          <p:spPr>
            <a:xfrm>
              <a:off x="0" y="2590653"/>
              <a:ext cx="9144000" cy="947216"/>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5" name="Tekstvak 224"/>
            <p:cNvSpPr txBox="1"/>
            <p:nvPr/>
          </p:nvSpPr>
          <p:spPr>
            <a:xfrm>
              <a:off x="8687" y="2600908"/>
              <a:ext cx="1508555" cy="307777"/>
            </a:xfrm>
            <a:prstGeom prst="rect">
              <a:avLst/>
            </a:prstGeom>
            <a:solidFill>
              <a:schemeClr val="bg1"/>
            </a:solidFill>
          </p:spPr>
          <p:txBody>
            <a:bodyPr wrap="none" rtlCol="0">
              <a:spAutoFit/>
            </a:bodyPr>
            <a:lstStyle/>
            <a:p>
              <a:r>
                <a:rPr lang="nl-NL" sz="1400" b="1" dirty="0" smtClean="0"/>
                <a:t>Ernst van reactie?</a:t>
              </a:r>
              <a:endParaRPr lang="nl-NL" sz="1400" b="1" dirty="0"/>
            </a:p>
          </p:txBody>
        </p:sp>
      </p:grpSp>
      <p:grpSp>
        <p:nvGrpSpPr>
          <p:cNvPr id="239" name="Groep 238"/>
          <p:cNvGrpSpPr/>
          <p:nvPr/>
        </p:nvGrpSpPr>
        <p:grpSpPr>
          <a:xfrm>
            <a:off x="0" y="3568291"/>
            <a:ext cx="9144000" cy="821426"/>
            <a:chOff x="0" y="3568291"/>
            <a:chExt cx="9144000" cy="821426"/>
          </a:xfrm>
        </p:grpSpPr>
        <p:sp>
          <p:nvSpPr>
            <p:cNvPr id="26" name="Rechthoek 25"/>
            <p:cNvSpPr/>
            <p:nvPr/>
          </p:nvSpPr>
          <p:spPr>
            <a:xfrm>
              <a:off x="0" y="3568291"/>
              <a:ext cx="9144000" cy="821426"/>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6" name="Tekstvak 225"/>
            <p:cNvSpPr txBox="1"/>
            <p:nvPr/>
          </p:nvSpPr>
          <p:spPr>
            <a:xfrm>
              <a:off x="38920" y="3589275"/>
              <a:ext cx="2222981" cy="307777"/>
            </a:xfrm>
            <a:prstGeom prst="rect">
              <a:avLst/>
            </a:prstGeom>
            <a:solidFill>
              <a:schemeClr val="bg1"/>
            </a:solidFill>
          </p:spPr>
          <p:txBody>
            <a:bodyPr wrap="none" rtlCol="0">
              <a:spAutoFit/>
            </a:bodyPr>
            <a:lstStyle/>
            <a:p>
              <a:r>
                <a:rPr lang="nl-NL" sz="1400" b="1" dirty="0" smtClean="0"/>
                <a:t>Hoe verdacht is anamnese?</a:t>
              </a:r>
              <a:endParaRPr lang="nl-NL" sz="1400" b="1" dirty="0"/>
            </a:p>
          </p:txBody>
        </p:sp>
      </p:grpSp>
      <p:grpSp>
        <p:nvGrpSpPr>
          <p:cNvPr id="240" name="Groep 239"/>
          <p:cNvGrpSpPr/>
          <p:nvPr/>
        </p:nvGrpSpPr>
        <p:grpSpPr>
          <a:xfrm>
            <a:off x="0" y="4413246"/>
            <a:ext cx="9144000" cy="924978"/>
            <a:chOff x="0" y="4413246"/>
            <a:chExt cx="9144000" cy="924978"/>
          </a:xfrm>
        </p:grpSpPr>
        <p:sp>
          <p:nvSpPr>
            <p:cNvPr id="29" name="Rechthoek 28"/>
            <p:cNvSpPr/>
            <p:nvPr/>
          </p:nvSpPr>
          <p:spPr>
            <a:xfrm>
              <a:off x="0" y="4413246"/>
              <a:ext cx="9144000" cy="9249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0" name="Tekstvak 229"/>
            <p:cNvSpPr txBox="1"/>
            <p:nvPr/>
          </p:nvSpPr>
          <p:spPr>
            <a:xfrm>
              <a:off x="35496" y="4437112"/>
              <a:ext cx="3006721" cy="307777"/>
            </a:xfrm>
            <a:prstGeom prst="rect">
              <a:avLst/>
            </a:prstGeom>
            <a:solidFill>
              <a:schemeClr val="bg1"/>
            </a:solidFill>
          </p:spPr>
          <p:txBody>
            <a:bodyPr wrap="none" rtlCol="0">
              <a:spAutoFit/>
            </a:bodyPr>
            <a:lstStyle/>
            <a:p>
              <a:r>
                <a:rPr lang="nl-NL" sz="1400" b="1" dirty="0" smtClean="0"/>
                <a:t>Hoe lang geleden vond reactie plaats?</a:t>
              </a:r>
              <a:endParaRPr lang="nl-NL" sz="1400" b="1" dirty="0"/>
            </a:p>
          </p:txBody>
        </p:sp>
      </p:grpSp>
      <p:grpSp>
        <p:nvGrpSpPr>
          <p:cNvPr id="241" name="Groep 240"/>
          <p:cNvGrpSpPr/>
          <p:nvPr/>
        </p:nvGrpSpPr>
        <p:grpSpPr>
          <a:xfrm>
            <a:off x="0" y="5361753"/>
            <a:ext cx="9144000" cy="1511342"/>
            <a:chOff x="0" y="5361753"/>
            <a:chExt cx="9144000" cy="1511342"/>
          </a:xfrm>
        </p:grpSpPr>
        <p:sp>
          <p:nvSpPr>
            <p:cNvPr id="31" name="Rechthoek 30"/>
            <p:cNvSpPr/>
            <p:nvPr/>
          </p:nvSpPr>
          <p:spPr>
            <a:xfrm>
              <a:off x="0" y="5361753"/>
              <a:ext cx="9144000" cy="151134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1" name="Tekstvak 230"/>
            <p:cNvSpPr txBox="1"/>
            <p:nvPr/>
          </p:nvSpPr>
          <p:spPr>
            <a:xfrm>
              <a:off x="52377" y="5384390"/>
              <a:ext cx="1362874" cy="307777"/>
            </a:xfrm>
            <a:prstGeom prst="rect">
              <a:avLst/>
            </a:prstGeom>
            <a:noFill/>
          </p:spPr>
          <p:txBody>
            <a:bodyPr wrap="none" rtlCol="0">
              <a:spAutoFit/>
            </a:bodyPr>
            <a:lstStyle/>
            <a:p>
              <a:r>
                <a:rPr lang="nl-NL" sz="1400" b="1" dirty="0" smtClean="0"/>
                <a:t>Behandeladvies</a:t>
              </a:r>
              <a:endParaRPr lang="nl-NL" sz="1400" b="1" dirty="0"/>
            </a:p>
          </p:txBody>
        </p:sp>
      </p:grpSp>
    </p:spTree>
    <p:extLst>
      <p:ext uri="{BB962C8B-B14F-4D97-AF65-F5344CB8AC3E}">
        <p14:creationId xmlns:p14="http://schemas.microsoft.com/office/powerpoint/2010/main" val="3332177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7"/>
          <p:cNvGrpSpPr/>
          <p:nvPr/>
        </p:nvGrpSpPr>
        <p:grpSpPr>
          <a:xfrm>
            <a:off x="157208" y="629001"/>
            <a:ext cx="8951296" cy="6156684"/>
            <a:chOff x="157208" y="620688"/>
            <a:chExt cx="8951296" cy="6156684"/>
          </a:xfrm>
          <a:noFill/>
        </p:grpSpPr>
        <p:sp>
          <p:nvSpPr>
            <p:cNvPr id="3" name="Tekstvak 2"/>
            <p:cNvSpPr txBox="1"/>
            <p:nvPr/>
          </p:nvSpPr>
          <p:spPr>
            <a:xfrm>
              <a:off x="3157608" y="1520786"/>
              <a:ext cx="1976695" cy="954107"/>
            </a:xfrm>
            <a:prstGeom prst="rect">
              <a:avLst/>
            </a:prstGeom>
            <a:grpFill/>
            <a:ln w="6350">
              <a:solidFill>
                <a:schemeClr val="tx1"/>
              </a:solidFill>
            </a:ln>
          </p:spPr>
          <p:txBody>
            <a:bodyPr wrap="square" rtlCol="0">
              <a:spAutoFit/>
            </a:bodyPr>
            <a:lstStyle/>
            <a:p>
              <a:pPr algn="ctr"/>
              <a:r>
                <a:rPr lang="en-US" sz="1400" dirty="0" smtClean="0"/>
                <a:t>Acute onset:</a:t>
              </a:r>
            </a:p>
            <a:p>
              <a:pPr algn="ctr"/>
              <a:r>
                <a:rPr lang="en-US" sz="1400" dirty="0" smtClean="0"/>
                <a:t>Symptoms  &lt; 6 hours  after exposure or on first day of course</a:t>
              </a:r>
              <a:endParaRPr lang="en-US" sz="1400" dirty="0"/>
            </a:p>
          </p:txBody>
        </p:sp>
        <p:sp>
          <p:nvSpPr>
            <p:cNvPr id="4" name="Tekstvak 3"/>
            <p:cNvSpPr txBox="1"/>
            <p:nvPr/>
          </p:nvSpPr>
          <p:spPr>
            <a:xfrm>
              <a:off x="6181859" y="1520788"/>
              <a:ext cx="2187999" cy="954107"/>
            </a:xfrm>
            <a:prstGeom prst="rect">
              <a:avLst/>
            </a:prstGeom>
            <a:grpFill/>
            <a:ln w="6350">
              <a:solidFill>
                <a:schemeClr val="tx1"/>
              </a:solidFill>
            </a:ln>
          </p:spPr>
          <p:txBody>
            <a:bodyPr wrap="square" rtlCol="0">
              <a:spAutoFit/>
            </a:bodyPr>
            <a:lstStyle/>
            <a:p>
              <a:pPr algn="ctr"/>
              <a:r>
                <a:rPr lang="en-US" sz="1400" dirty="0" smtClean="0"/>
                <a:t>Non-acute onset:</a:t>
              </a:r>
            </a:p>
            <a:p>
              <a:pPr algn="ctr"/>
              <a:r>
                <a:rPr lang="en-US" sz="1400" dirty="0" smtClean="0"/>
                <a:t>Symptoms &gt; 6 hours after exposure or on second or following day of course</a:t>
              </a:r>
              <a:endParaRPr lang="en-US" sz="1400" dirty="0"/>
            </a:p>
          </p:txBody>
        </p:sp>
        <p:sp>
          <p:nvSpPr>
            <p:cNvPr id="5" name="Tekstvak 4"/>
            <p:cNvSpPr txBox="1"/>
            <p:nvPr/>
          </p:nvSpPr>
          <p:spPr>
            <a:xfrm>
              <a:off x="418095" y="1520788"/>
              <a:ext cx="1656184" cy="523220"/>
            </a:xfrm>
            <a:prstGeom prst="rect">
              <a:avLst/>
            </a:prstGeom>
            <a:grpFill/>
            <a:ln w="6350">
              <a:solidFill>
                <a:schemeClr val="tx1"/>
              </a:solidFill>
            </a:ln>
          </p:spPr>
          <p:txBody>
            <a:bodyPr wrap="square" rtlCol="0">
              <a:spAutoFit/>
            </a:bodyPr>
            <a:lstStyle/>
            <a:p>
              <a:pPr algn="ctr"/>
              <a:r>
                <a:rPr lang="en-US" sz="1400" dirty="0" smtClean="0"/>
                <a:t>Onset of reaction not known</a:t>
              </a:r>
              <a:endParaRPr lang="en-US" sz="1400" dirty="0"/>
            </a:p>
          </p:txBody>
        </p:sp>
        <p:sp>
          <p:nvSpPr>
            <p:cNvPr id="6" name="Tekstvak 5"/>
            <p:cNvSpPr txBox="1"/>
            <p:nvPr/>
          </p:nvSpPr>
          <p:spPr>
            <a:xfrm>
              <a:off x="2945082" y="620688"/>
              <a:ext cx="2401748" cy="369332"/>
            </a:xfrm>
            <a:prstGeom prst="rect">
              <a:avLst/>
            </a:prstGeom>
            <a:grpFill/>
            <a:ln w="6350">
              <a:solidFill>
                <a:schemeClr val="tx1"/>
              </a:solidFill>
            </a:ln>
          </p:spPr>
          <p:txBody>
            <a:bodyPr wrap="none" rtlCol="0">
              <a:spAutoFit/>
            </a:bodyPr>
            <a:lstStyle/>
            <a:p>
              <a:r>
                <a:rPr lang="nl-NL" dirty="0" err="1" smtClean="0"/>
                <a:t>Reaction</a:t>
              </a:r>
              <a:r>
                <a:rPr lang="nl-NL" dirty="0" smtClean="0"/>
                <a:t> </a:t>
              </a:r>
              <a:r>
                <a:rPr lang="nl-NL" dirty="0" err="1" smtClean="0"/>
                <a:t>after</a:t>
              </a:r>
              <a:r>
                <a:rPr lang="nl-NL" dirty="0" smtClean="0"/>
                <a:t> </a:t>
              </a:r>
              <a:r>
                <a:rPr lang="nl-NL" dirty="0" err="1" smtClean="0"/>
                <a:t>penicillin</a:t>
              </a:r>
              <a:endParaRPr lang="nl-NL" dirty="0"/>
            </a:p>
          </p:txBody>
        </p:sp>
        <p:sp>
          <p:nvSpPr>
            <p:cNvPr id="7" name="Tekstvak 6"/>
            <p:cNvSpPr txBox="1"/>
            <p:nvPr/>
          </p:nvSpPr>
          <p:spPr>
            <a:xfrm>
              <a:off x="167406" y="2944423"/>
              <a:ext cx="675478" cy="307777"/>
            </a:xfrm>
            <a:prstGeom prst="rect">
              <a:avLst/>
            </a:prstGeom>
            <a:grpFill/>
            <a:ln w="6350">
              <a:solidFill>
                <a:schemeClr val="tx1"/>
              </a:solidFill>
            </a:ln>
          </p:spPr>
          <p:txBody>
            <a:bodyPr wrap="square" rtlCol="0">
              <a:spAutoFit/>
            </a:bodyPr>
            <a:lstStyle/>
            <a:p>
              <a:pPr algn="ctr"/>
              <a:r>
                <a:rPr lang="en-US" sz="1400" dirty="0" smtClean="0"/>
                <a:t>Severe</a:t>
              </a:r>
              <a:endParaRPr lang="en-US" sz="1400" dirty="0"/>
            </a:p>
          </p:txBody>
        </p:sp>
        <p:sp>
          <p:nvSpPr>
            <p:cNvPr id="8" name="Tekstvak 7"/>
            <p:cNvSpPr txBox="1"/>
            <p:nvPr/>
          </p:nvSpPr>
          <p:spPr>
            <a:xfrm>
              <a:off x="4145956" y="2960948"/>
              <a:ext cx="896575" cy="523220"/>
            </a:xfrm>
            <a:prstGeom prst="rect">
              <a:avLst/>
            </a:prstGeom>
            <a:grpFill/>
            <a:ln w="6350">
              <a:solidFill>
                <a:schemeClr val="tx1"/>
              </a:solidFill>
            </a:ln>
          </p:spPr>
          <p:txBody>
            <a:bodyPr wrap="square" rtlCol="0">
              <a:spAutoFit/>
            </a:bodyPr>
            <a:lstStyle/>
            <a:p>
              <a:pPr algn="ctr"/>
              <a:r>
                <a:rPr lang="en-US" sz="1400" dirty="0" smtClean="0"/>
                <a:t>Non-severe</a:t>
              </a:r>
              <a:endParaRPr lang="en-US" sz="1400" dirty="0"/>
            </a:p>
          </p:txBody>
        </p:sp>
        <p:sp>
          <p:nvSpPr>
            <p:cNvPr id="9" name="Tekstvak 8"/>
            <p:cNvSpPr txBox="1"/>
            <p:nvPr/>
          </p:nvSpPr>
          <p:spPr>
            <a:xfrm>
              <a:off x="2591780" y="2960948"/>
              <a:ext cx="1188334" cy="523220"/>
            </a:xfrm>
            <a:prstGeom prst="rect">
              <a:avLst/>
            </a:prstGeom>
            <a:grpFill/>
            <a:ln w="6350">
              <a:solidFill>
                <a:schemeClr val="tx1"/>
              </a:solidFill>
            </a:ln>
          </p:spPr>
          <p:txBody>
            <a:bodyPr wrap="square" rtlCol="0">
              <a:spAutoFit/>
            </a:bodyPr>
            <a:lstStyle/>
            <a:p>
              <a:pPr algn="ctr"/>
              <a:r>
                <a:rPr lang="en-US" sz="1400" dirty="0" smtClean="0"/>
                <a:t>Severe (anaphylaxis)</a:t>
              </a:r>
              <a:endParaRPr lang="en-US" sz="1400" dirty="0"/>
            </a:p>
          </p:txBody>
        </p:sp>
        <p:sp>
          <p:nvSpPr>
            <p:cNvPr id="10" name="Tekstvak 9"/>
            <p:cNvSpPr txBox="1"/>
            <p:nvPr/>
          </p:nvSpPr>
          <p:spPr>
            <a:xfrm>
              <a:off x="7570840" y="2927562"/>
              <a:ext cx="685282" cy="523220"/>
            </a:xfrm>
            <a:prstGeom prst="rect">
              <a:avLst/>
            </a:prstGeom>
            <a:grpFill/>
            <a:ln w="6350">
              <a:solidFill>
                <a:schemeClr val="tx1"/>
              </a:solidFill>
            </a:ln>
          </p:spPr>
          <p:txBody>
            <a:bodyPr wrap="square" rtlCol="0">
              <a:spAutoFit/>
            </a:bodyPr>
            <a:lstStyle/>
            <a:p>
              <a:pPr algn="ctr"/>
              <a:r>
                <a:rPr lang="en-US" sz="1400" dirty="0" smtClean="0"/>
                <a:t>Non-severe</a:t>
              </a:r>
              <a:endParaRPr lang="en-US" sz="1400" dirty="0"/>
            </a:p>
          </p:txBody>
        </p:sp>
        <p:sp>
          <p:nvSpPr>
            <p:cNvPr id="11" name="Tekstvak 10"/>
            <p:cNvSpPr txBox="1"/>
            <p:nvPr/>
          </p:nvSpPr>
          <p:spPr>
            <a:xfrm>
              <a:off x="5621727" y="2960948"/>
              <a:ext cx="822481" cy="523220"/>
            </a:xfrm>
            <a:prstGeom prst="rect">
              <a:avLst/>
            </a:prstGeom>
            <a:grpFill/>
            <a:ln w="6350">
              <a:solidFill>
                <a:schemeClr val="tx1"/>
              </a:solidFill>
            </a:ln>
          </p:spPr>
          <p:txBody>
            <a:bodyPr wrap="square" rtlCol="0">
              <a:spAutoFit/>
            </a:bodyPr>
            <a:lstStyle/>
            <a:p>
              <a:pPr algn="ctr"/>
              <a:r>
                <a:rPr lang="en-US" sz="1400" dirty="0" smtClean="0"/>
                <a:t>Severe (SCAR)</a:t>
              </a:r>
              <a:endParaRPr lang="en-US" sz="1400" dirty="0"/>
            </a:p>
          </p:txBody>
        </p:sp>
        <p:sp>
          <p:nvSpPr>
            <p:cNvPr id="12" name="Tekstvak 11"/>
            <p:cNvSpPr txBox="1"/>
            <p:nvPr/>
          </p:nvSpPr>
          <p:spPr>
            <a:xfrm>
              <a:off x="5731749" y="5761709"/>
              <a:ext cx="604447" cy="461665"/>
            </a:xfrm>
            <a:prstGeom prst="rect">
              <a:avLst/>
            </a:prstGeom>
            <a:grpFill/>
            <a:ln w="6350">
              <a:solidFill>
                <a:schemeClr val="tx1"/>
              </a:solidFill>
            </a:ln>
          </p:spPr>
          <p:txBody>
            <a:bodyPr wrap="square" rtlCol="0">
              <a:spAutoFit/>
            </a:bodyPr>
            <a:lstStyle/>
            <a:p>
              <a:r>
                <a:rPr lang="en-US" sz="1200" dirty="0" smtClean="0"/>
                <a:t>Avoid all BLA</a:t>
              </a:r>
              <a:endParaRPr lang="en-US" sz="1200" dirty="0"/>
            </a:p>
          </p:txBody>
        </p:sp>
        <p:sp>
          <p:nvSpPr>
            <p:cNvPr id="13" name="Tekstvak 12"/>
            <p:cNvSpPr txBox="1"/>
            <p:nvPr/>
          </p:nvSpPr>
          <p:spPr>
            <a:xfrm>
              <a:off x="205834" y="5761709"/>
              <a:ext cx="598623" cy="461665"/>
            </a:xfrm>
            <a:prstGeom prst="rect">
              <a:avLst/>
            </a:prstGeom>
            <a:grpFill/>
            <a:ln w="6350">
              <a:solidFill>
                <a:schemeClr val="tx1"/>
              </a:solidFill>
            </a:ln>
          </p:spPr>
          <p:txBody>
            <a:bodyPr wrap="square" rtlCol="0">
              <a:spAutoFit/>
            </a:bodyPr>
            <a:lstStyle/>
            <a:p>
              <a:r>
                <a:rPr lang="en-US" sz="1200" dirty="0" smtClean="0"/>
                <a:t>Avoid all BLA</a:t>
              </a:r>
            </a:p>
          </p:txBody>
        </p:sp>
        <p:sp>
          <p:nvSpPr>
            <p:cNvPr id="14" name="Tekstvak 10"/>
            <p:cNvSpPr txBox="1"/>
            <p:nvPr/>
          </p:nvSpPr>
          <p:spPr>
            <a:xfrm>
              <a:off x="1593711" y="2960948"/>
              <a:ext cx="673161" cy="523220"/>
            </a:xfrm>
            <a:prstGeom prst="rect">
              <a:avLst/>
            </a:prstGeom>
            <a:grpFill/>
            <a:ln w="6350">
              <a:solidFill>
                <a:schemeClr val="tx1"/>
              </a:solidFill>
            </a:ln>
          </p:spPr>
          <p:txBody>
            <a:bodyPr wrap="square" rtlCol="0">
              <a:spAutoFit/>
            </a:bodyPr>
            <a:lstStyle/>
            <a:p>
              <a:pPr algn="ctr"/>
              <a:r>
                <a:rPr lang="en-US" sz="1400" dirty="0" smtClean="0"/>
                <a:t>Non-severe</a:t>
              </a:r>
              <a:endParaRPr lang="en-US" sz="1400" dirty="0"/>
            </a:p>
          </p:txBody>
        </p:sp>
        <p:cxnSp>
          <p:nvCxnSpPr>
            <p:cNvPr id="15" name="Straight Arrow Connector 62"/>
            <p:cNvCxnSpPr>
              <a:stCxn id="4" idx="2"/>
              <a:endCxn id="10" idx="0"/>
            </p:cNvCxnSpPr>
            <p:nvPr/>
          </p:nvCxnSpPr>
          <p:spPr>
            <a:xfrm>
              <a:off x="7275859" y="2474895"/>
              <a:ext cx="637622" cy="452667"/>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94"/>
            <p:cNvCxnSpPr>
              <a:stCxn id="3" idx="2"/>
              <a:endCxn id="9" idx="0"/>
            </p:cNvCxnSpPr>
            <p:nvPr/>
          </p:nvCxnSpPr>
          <p:spPr>
            <a:xfrm flipH="1">
              <a:off x="3185947" y="2474893"/>
              <a:ext cx="960009" cy="486055"/>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kstvak 16"/>
            <p:cNvSpPr txBox="1"/>
            <p:nvPr/>
          </p:nvSpPr>
          <p:spPr>
            <a:xfrm>
              <a:off x="1441250" y="3971991"/>
              <a:ext cx="990113" cy="276999"/>
            </a:xfrm>
            <a:prstGeom prst="rect">
              <a:avLst/>
            </a:prstGeom>
            <a:grpFill/>
            <a:ln w="9525">
              <a:solidFill>
                <a:schemeClr val="tx1"/>
              </a:solidFill>
            </a:ln>
          </p:spPr>
          <p:txBody>
            <a:bodyPr wrap="square" rtlCol="0">
              <a:spAutoFit/>
            </a:bodyPr>
            <a:lstStyle/>
            <a:p>
              <a:r>
                <a:rPr lang="nl-NL" sz="1200" dirty="0" smtClean="0"/>
                <a:t>Non-suspect</a:t>
              </a:r>
              <a:endParaRPr lang="nl-NL" sz="1200" dirty="0"/>
            </a:p>
          </p:txBody>
        </p:sp>
        <p:sp>
          <p:nvSpPr>
            <p:cNvPr id="18" name="Tekstvak 17"/>
            <p:cNvSpPr txBox="1"/>
            <p:nvPr/>
          </p:nvSpPr>
          <p:spPr>
            <a:xfrm>
              <a:off x="157208" y="3971991"/>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sp>
          <p:nvSpPr>
            <p:cNvPr id="19" name="Tekstvak 18"/>
            <p:cNvSpPr txBox="1"/>
            <p:nvPr/>
          </p:nvSpPr>
          <p:spPr>
            <a:xfrm>
              <a:off x="4633648" y="3971991"/>
              <a:ext cx="982468" cy="276999"/>
            </a:xfrm>
            <a:prstGeom prst="rect">
              <a:avLst/>
            </a:prstGeom>
            <a:grpFill/>
            <a:ln w="9525">
              <a:solidFill>
                <a:schemeClr val="tx1"/>
              </a:solidFill>
            </a:ln>
          </p:spPr>
          <p:txBody>
            <a:bodyPr wrap="square" rtlCol="0">
              <a:spAutoFit/>
            </a:bodyPr>
            <a:lstStyle/>
            <a:p>
              <a:pPr algn="ctr"/>
              <a:r>
                <a:rPr lang="nl-NL" sz="1200" dirty="0" smtClean="0"/>
                <a:t>Non-Suspect</a:t>
              </a:r>
            </a:p>
          </p:txBody>
        </p:sp>
        <p:sp>
          <p:nvSpPr>
            <p:cNvPr id="20" name="Tekstvak 19"/>
            <p:cNvSpPr txBox="1"/>
            <p:nvPr/>
          </p:nvSpPr>
          <p:spPr>
            <a:xfrm>
              <a:off x="3743908" y="3964933"/>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sp>
          <p:nvSpPr>
            <p:cNvPr id="21" name="Tekstvak 20"/>
            <p:cNvSpPr txBox="1"/>
            <p:nvPr/>
          </p:nvSpPr>
          <p:spPr>
            <a:xfrm>
              <a:off x="8055524" y="3971991"/>
              <a:ext cx="1052980" cy="276999"/>
            </a:xfrm>
            <a:prstGeom prst="rect">
              <a:avLst/>
            </a:prstGeom>
            <a:grpFill/>
            <a:ln w="9525">
              <a:solidFill>
                <a:schemeClr val="tx1"/>
              </a:solidFill>
            </a:ln>
          </p:spPr>
          <p:txBody>
            <a:bodyPr wrap="square" rtlCol="0">
              <a:spAutoFit/>
            </a:bodyPr>
            <a:lstStyle/>
            <a:p>
              <a:pPr algn="ctr"/>
              <a:r>
                <a:rPr lang="nl-NL" sz="1200" dirty="0" smtClean="0"/>
                <a:t>Non-suspect</a:t>
              </a:r>
              <a:endParaRPr lang="nl-NL" sz="1200" dirty="0"/>
            </a:p>
          </p:txBody>
        </p:sp>
        <p:sp>
          <p:nvSpPr>
            <p:cNvPr id="22" name="Tekstvak 21"/>
            <p:cNvSpPr txBox="1"/>
            <p:nvPr/>
          </p:nvSpPr>
          <p:spPr>
            <a:xfrm>
              <a:off x="2857508" y="3971991"/>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sp>
          <p:nvSpPr>
            <p:cNvPr id="23" name="Tekstvak 22"/>
            <p:cNvSpPr txBox="1"/>
            <p:nvPr/>
          </p:nvSpPr>
          <p:spPr>
            <a:xfrm>
              <a:off x="5701824" y="3971991"/>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cxnSp>
          <p:nvCxnSpPr>
            <p:cNvPr id="24" name="Rechte verbindingslijn met pijl 23"/>
            <p:cNvCxnSpPr>
              <a:stCxn id="8" idx="2"/>
              <a:endCxn id="20" idx="0"/>
            </p:cNvCxnSpPr>
            <p:nvPr/>
          </p:nvCxnSpPr>
          <p:spPr>
            <a:xfrm flipH="1">
              <a:off x="4079096" y="3484168"/>
              <a:ext cx="515148" cy="480765"/>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Rechte verbindingslijn met pijl 24"/>
            <p:cNvCxnSpPr>
              <a:stCxn id="8" idx="2"/>
              <a:endCxn id="19" idx="0"/>
            </p:cNvCxnSpPr>
            <p:nvPr/>
          </p:nvCxnSpPr>
          <p:spPr>
            <a:xfrm>
              <a:off x="4594244" y="3484168"/>
              <a:ext cx="530638" cy="487823"/>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kstvak 25"/>
            <p:cNvSpPr txBox="1"/>
            <p:nvPr/>
          </p:nvSpPr>
          <p:spPr>
            <a:xfrm>
              <a:off x="6948264" y="3971991"/>
              <a:ext cx="670376" cy="276999"/>
            </a:xfrm>
            <a:prstGeom prst="rect">
              <a:avLst/>
            </a:prstGeom>
            <a:grpFill/>
            <a:ln w="9525">
              <a:solidFill>
                <a:schemeClr val="tx1"/>
              </a:solidFill>
            </a:ln>
          </p:spPr>
          <p:txBody>
            <a:bodyPr wrap="none" rtlCol="0">
              <a:spAutoFit/>
            </a:bodyPr>
            <a:lstStyle/>
            <a:p>
              <a:r>
                <a:rPr lang="nl-NL" sz="1200" dirty="0" smtClean="0"/>
                <a:t>Suspect</a:t>
              </a:r>
              <a:endParaRPr lang="nl-NL" sz="1200" dirty="0"/>
            </a:p>
          </p:txBody>
        </p:sp>
        <p:cxnSp>
          <p:nvCxnSpPr>
            <p:cNvPr id="27" name="Rechte verbindingslijn met pijl 26"/>
            <p:cNvCxnSpPr>
              <a:stCxn id="10" idx="2"/>
              <a:endCxn id="26" idx="0"/>
            </p:cNvCxnSpPr>
            <p:nvPr/>
          </p:nvCxnSpPr>
          <p:spPr>
            <a:xfrm flipH="1">
              <a:off x="7283452" y="3450782"/>
              <a:ext cx="630029" cy="52120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Rechte verbindingslijn met pijl 27"/>
            <p:cNvCxnSpPr>
              <a:stCxn id="10" idx="2"/>
              <a:endCxn id="21" idx="0"/>
            </p:cNvCxnSpPr>
            <p:nvPr/>
          </p:nvCxnSpPr>
          <p:spPr>
            <a:xfrm>
              <a:off x="7913481" y="3450782"/>
              <a:ext cx="668533" cy="52120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Rechte verbindingslijn met pijl 28"/>
            <p:cNvCxnSpPr>
              <a:stCxn id="4" idx="2"/>
              <a:endCxn id="11" idx="0"/>
            </p:cNvCxnSpPr>
            <p:nvPr/>
          </p:nvCxnSpPr>
          <p:spPr>
            <a:xfrm flipH="1">
              <a:off x="6032968" y="2474895"/>
              <a:ext cx="1242891" cy="486053"/>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Rechte verbindingslijn met pijl 29"/>
            <p:cNvCxnSpPr>
              <a:stCxn id="22" idx="2"/>
            </p:cNvCxnSpPr>
            <p:nvPr/>
          </p:nvCxnSpPr>
          <p:spPr>
            <a:xfrm>
              <a:off x="3192696" y="4248990"/>
              <a:ext cx="0" cy="150779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Rechte verbindingslijn met pijl 30"/>
            <p:cNvCxnSpPr>
              <a:stCxn id="9" idx="2"/>
              <a:endCxn id="22" idx="0"/>
            </p:cNvCxnSpPr>
            <p:nvPr/>
          </p:nvCxnSpPr>
          <p:spPr>
            <a:xfrm>
              <a:off x="3185947" y="3484168"/>
              <a:ext cx="6749" cy="487823"/>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kstvak 31"/>
            <p:cNvSpPr txBox="1"/>
            <p:nvPr/>
          </p:nvSpPr>
          <p:spPr>
            <a:xfrm>
              <a:off x="1615600" y="5756787"/>
              <a:ext cx="651272" cy="461665"/>
            </a:xfrm>
            <a:prstGeom prst="rect">
              <a:avLst/>
            </a:prstGeom>
            <a:grpFill/>
            <a:ln w="9525">
              <a:solidFill>
                <a:schemeClr val="tx1"/>
              </a:solidFill>
            </a:ln>
          </p:spPr>
          <p:txBody>
            <a:bodyPr wrap="square" rtlCol="0">
              <a:spAutoFit/>
            </a:bodyPr>
            <a:lstStyle/>
            <a:p>
              <a:r>
                <a:rPr lang="nl-NL" sz="1200" dirty="0" err="1" smtClean="0"/>
                <a:t>Allow</a:t>
              </a:r>
              <a:r>
                <a:rPr lang="nl-NL" sz="1200" dirty="0" smtClean="0"/>
                <a:t> </a:t>
              </a:r>
              <a:r>
                <a:rPr lang="nl-NL" sz="1200" dirty="0" err="1" smtClean="0"/>
                <a:t>all</a:t>
              </a:r>
              <a:r>
                <a:rPr lang="nl-NL" sz="1200" dirty="0" smtClean="0"/>
                <a:t> BLA </a:t>
              </a:r>
              <a:endParaRPr lang="nl-NL" sz="1200" dirty="0"/>
            </a:p>
          </p:txBody>
        </p:sp>
        <p:sp>
          <p:nvSpPr>
            <p:cNvPr id="33" name="Tekstvak 32"/>
            <p:cNvSpPr txBox="1"/>
            <p:nvPr/>
          </p:nvSpPr>
          <p:spPr>
            <a:xfrm>
              <a:off x="4788024" y="5756786"/>
              <a:ext cx="646394" cy="461665"/>
            </a:xfrm>
            <a:prstGeom prst="rect">
              <a:avLst/>
            </a:prstGeom>
            <a:grpFill/>
            <a:ln w="9525">
              <a:solidFill>
                <a:schemeClr val="tx1"/>
              </a:solidFill>
            </a:ln>
          </p:spPr>
          <p:txBody>
            <a:bodyPr wrap="square" rtlCol="0">
              <a:spAutoFit/>
            </a:bodyPr>
            <a:lstStyle/>
            <a:p>
              <a:r>
                <a:rPr lang="nl-NL" sz="1200" dirty="0" err="1" smtClean="0"/>
                <a:t>Allow</a:t>
              </a:r>
              <a:r>
                <a:rPr lang="nl-NL" sz="1200" dirty="0" smtClean="0"/>
                <a:t> </a:t>
              </a:r>
              <a:r>
                <a:rPr lang="nl-NL" sz="1200" dirty="0" err="1" smtClean="0"/>
                <a:t>all</a:t>
              </a:r>
              <a:r>
                <a:rPr lang="nl-NL" sz="1200" dirty="0" smtClean="0"/>
                <a:t> BLA </a:t>
              </a:r>
              <a:endParaRPr lang="nl-NL" sz="1200" dirty="0"/>
            </a:p>
          </p:txBody>
        </p:sp>
        <p:cxnSp>
          <p:nvCxnSpPr>
            <p:cNvPr id="34" name="Rechte verbindingslijn met pijl 33"/>
            <p:cNvCxnSpPr>
              <a:stCxn id="17" idx="2"/>
              <a:endCxn id="32" idx="0"/>
            </p:cNvCxnSpPr>
            <p:nvPr/>
          </p:nvCxnSpPr>
          <p:spPr>
            <a:xfrm>
              <a:off x="1936307" y="4248990"/>
              <a:ext cx="4929" cy="1507797"/>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kstvak 34"/>
            <p:cNvSpPr txBox="1"/>
            <p:nvPr/>
          </p:nvSpPr>
          <p:spPr>
            <a:xfrm>
              <a:off x="8280412" y="5733256"/>
              <a:ext cx="666638" cy="461665"/>
            </a:xfrm>
            <a:prstGeom prst="rect">
              <a:avLst/>
            </a:prstGeom>
            <a:grpFill/>
            <a:ln w="3175">
              <a:solidFill>
                <a:schemeClr val="tx1"/>
              </a:solidFill>
            </a:ln>
          </p:spPr>
          <p:txBody>
            <a:bodyPr wrap="square" rtlCol="0">
              <a:spAutoFit/>
            </a:bodyPr>
            <a:lstStyle/>
            <a:p>
              <a:r>
                <a:rPr lang="nl-NL" sz="1200" dirty="0" err="1" smtClean="0"/>
                <a:t>Allow</a:t>
              </a:r>
              <a:r>
                <a:rPr lang="nl-NL" sz="1200" dirty="0" smtClean="0"/>
                <a:t> </a:t>
              </a:r>
              <a:r>
                <a:rPr lang="nl-NL" sz="1200" dirty="0" err="1" smtClean="0"/>
                <a:t>all</a:t>
              </a:r>
              <a:r>
                <a:rPr lang="nl-NL" sz="1200" dirty="0" smtClean="0"/>
                <a:t> BLA </a:t>
              </a:r>
              <a:endParaRPr lang="nl-NL" sz="1200" dirty="0"/>
            </a:p>
          </p:txBody>
        </p:sp>
        <p:cxnSp>
          <p:nvCxnSpPr>
            <p:cNvPr id="36" name="Rechte verbindingslijn met pijl 35"/>
            <p:cNvCxnSpPr>
              <a:stCxn id="21" idx="2"/>
              <a:endCxn id="35" idx="0"/>
            </p:cNvCxnSpPr>
            <p:nvPr/>
          </p:nvCxnSpPr>
          <p:spPr>
            <a:xfrm>
              <a:off x="8582014" y="4248990"/>
              <a:ext cx="31717" cy="148426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Rechte verbindingslijn met pijl 36"/>
            <p:cNvCxnSpPr>
              <a:stCxn id="14" idx="2"/>
              <a:endCxn id="17" idx="0"/>
            </p:cNvCxnSpPr>
            <p:nvPr/>
          </p:nvCxnSpPr>
          <p:spPr>
            <a:xfrm>
              <a:off x="1930292" y="3484168"/>
              <a:ext cx="6015" cy="487823"/>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Rechte verbindingslijn met pijl 37"/>
            <p:cNvCxnSpPr/>
            <p:nvPr/>
          </p:nvCxnSpPr>
          <p:spPr>
            <a:xfrm>
              <a:off x="505145" y="4248990"/>
              <a:ext cx="0" cy="151271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Rechte verbindingslijn met pijl 38"/>
            <p:cNvCxnSpPr>
              <a:stCxn id="5" idx="2"/>
              <a:endCxn id="14" idx="0"/>
            </p:cNvCxnSpPr>
            <p:nvPr/>
          </p:nvCxnSpPr>
          <p:spPr>
            <a:xfrm>
              <a:off x="1246187" y="2044008"/>
              <a:ext cx="684105" cy="916940"/>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Rechte verbindingslijn met pijl 39"/>
            <p:cNvCxnSpPr>
              <a:stCxn id="5" idx="2"/>
              <a:endCxn id="7" idx="0"/>
            </p:cNvCxnSpPr>
            <p:nvPr/>
          </p:nvCxnSpPr>
          <p:spPr>
            <a:xfrm flipH="1">
              <a:off x="505145" y="2044008"/>
              <a:ext cx="741042" cy="900415"/>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Rechte verbindingslijn met pijl 40"/>
            <p:cNvCxnSpPr>
              <a:stCxn id="6" idx="2"/>
              <a:endCxn id="5" idx="0"/>
            </p:cNvCxnSpPr>
            <p:nvPr/>
          </p:nvCxnSpPr>
          <p:spPr>
            <a:xfrm flipH="1">
              <a:off x="1246187" y="990020"/>
              <a:ext cx="2899769" cy="530768"/>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Rechte verbindingslijn met pijl 41"/>
            <p:cNvCxnSpPr>
              <a:stCxn id="6" idx="2"/>
              <a:endCxn id="3" idx="0"/>
            </p:cNvCxnSpPr>
            <p:nvPr/>
          </p:nvCxnSpPr>
          <p:spPr>
            <a:xfrm>
              <a:off x="4145956" y="990020"/>
              <a:ext cx="0" cy="53076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Rechte verbindingslijn met pijl 42"/>
            <p:cNvCxnSpPr>
              <a:stCxn id="6" idx="2"/>
              <a:endCxn id="4" idx="0"/>
            </p:cNvCxnSpPr>
            <p:nvPr/>
          </p:nvCxnSpPr>
          <p:spPr>
            <a:xfrm>
              <a:off x="4145956" y="990020"/>
              <a:ext cx="3129903" cy="530768"/>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Rechte verbindingslijn met pijl 43"/>
            <p:cNvCxnSpPr>
              <a:stCxn id="7" idx="2"/>
              <a:endCxn id="18" idx="0"/>
            </p:cNvCxnSpPr>
            <p:nvPr/>
          </p:nvCxnSpPr>
          <p:spPr>
            <a:xfrm flipH="1">
              <a:off x="492396" y="3252200"/>
              <a:ext cx="12749" cy="719791"/>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Rechte verbindingslijn met pijl 44"/>
            <p:cNvCxnSpPr>
              <a:stCxn id="19" idx="2"/>
              <a:endCxn id="33" idx="0"/>
            </p:cNvCxnSpPr>
            <p:nvPr/>
          </p:nvCxnSpPr>
          <p:spPr>
            <a:xfrm flipH="1">
              <a:off x="5111221" y="4248990"/>
              <a:ext cx="13661" cy="150779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Rechthoek 45"/>
            <p:cNvSpPr/>
            <p:nvPr/>
          </p:nvSpPr>
          <p:spPr>
            <a:xfrm>
              <a:off x="3275856" y="4591256"/>
              <a:ext cx="1609648" cy="646331"/>
            </a:xfrm>
            <a:prstGeom prst="rect">
              <a:avLst/>
            </a:prstGeom>
            <a:grpFill/>
            <a:ln w="9525">
              <a:solidFill>
                <a:schemeClr val="tx1"/>
              </a:solidFill>
            </a:ln>
          </p:spPr>
          <p:txBody>
            <a:bodyPr wrap="square">
              <a:spAutoFit/>
            </a:bodyPr>
            <a:lstStyle/>
            <a:p>
              <a:pPr algn="ctr"/>
              <a:r>
                <a:rPr lang="nl-NL" sz="1200" dirty="0" err="1" smtClean="0"/>
                <a:t>Took</a:t>
              </a:r>
              <a:r>
                <a:rPr lang="nl-NL" sz="1200" dirty="0" smtClean="0"/>
                <a:t> </a:t>
              </a:r>
              <a:r>
                <a:rPr lang="nl-NL" sz="1200" dirty="0" err="1" smtClean="0"/>
                <a:t>reaction</a:t>
              </a:r>
              <a:r>
                <a:rPr lang="nl-NL" sz="1200" dirty="0" smtClean="0"/>
                <a:t> </a:t>
              </a:r>
              <a:r>
                <a:rPr lang="nl-NL" sz="1200" dirty="0" err="1" smtClean="0"/>
                <a:t>place</a:t>
              </a:r>
              <a:r>
                <a:rPr lang="nl-NL" sz="1200" dirty="0" smtClean="0"/>
                <a:t> &gt; </a:t>
              </a:r>
              <a:r>
                <a:rPr lang="nl-NL" sz="1200" dirty="0"/>
                <a:t>10 </a:t>
              </a:r>
              <a:r>
                <a:rPr lang="nl-NL" sz="1200" dirty="0" err="1"/>
                <a:t>years</a:t>
              </a:r>
              <a:r>
                <a:rPr lang="nl-NL" sz="1200" dirty="0"/>
                <a:t> </a:t>
              </a:r>
              <a:r>
                <a:rPr lang="nl-NL" sz="1200" dirty="0" err="1"/>
                <a:t>ago</a:t>
              </a:r>
              <a:r>
                <a:rPr lang="nl-NL" sz="1200" dirty="0"/>
                <a:t> or </a:t>
              </a:r>
              <a:r>
                <a:rPr lang="nl-NL" sz="1200" dirty="0" err="1"/>
                <a:t>before</a:t>
              </a:r>
              <a:r>
                <a:rPr lang="nl-NL" sz="1200" dirty="0"/>
                <a:t> </a:t>
              </a:r>
              <a:r>
                <a:rPr lang="nl-NL" sz="1200" dirty="0" err="1"/>
                <a:t>age</a:t>
              </a:r>
              <a:r>
                <a:rPr lang="nl-NL" sz="1200" dirty="0"/>
                <a:t> of 12 </a:t>
              </a:r>
              <a:r>
                <a:rPr lang="nl-NL" sz="1200" dirty="0" err="1" smtClean="0"/>
                <a:t>years</a:t>
              </a:r>
              <a:r>
                <a:rPr lang="nl-NL" sz="1200" dirty="0" smtClean="0"/>
                <a:t>?</a:t>
              </a:r>
              <a:endParaRPr lang="nl-NL" sz="1200" dirty="0"/>
            </a:p>
          </p:txBody>
        </p:sp>
        <p:cxnSp>
          <p:nvCxnSpPr>
            <p:cNvPr id="47" name="Rechte verbindingslijn met pijl 46"/>
            <p:cNvCxnSpPr>
              <a:stCxn id="46" idx="2"/>
              <a:endCxn id="33" idx="0"/>
            </p:cNvCxnSpPr>
            <p:nvPr/>
          </p:nvCxnSpPr>
          <p:spPr>
            <a:xfrm>
              <a:off x="4080680" y="5237587"/>
              <a:ext cx="1030541" cy="51919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Rechte verbindingslijn met pijl 47"/>
            <p:cNvCxnSpPr>
              <a:stCxn id="20" idx="2"/>
              <a:endCxn id="46" idx="0"/>
            </p:cNvCxnSpPr>
            <p:nvPr/>
          </p:nvCxnSpPr>
          <p:spPr>
            <a:xfrm>
              <a:off x="4079096" y="4241932"/>
              <a:ext cx="1584" cy="349324"/>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Rechte verbindingslijn met pijl 48"/>
            <p:cNvCxnSpPr>
              <a:stCxn id="46" idx="2"/>
            </p:cNvCxnSpPr>
            <p:nvPr/>
          </p:nvCxnSpPr>
          <p:spPr>
            <a:xfrm flipH="1">
              <a:off x="4069542" y="5237587"/>
              <a:ext cx="11138" cy="524122"/>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Rechthoek 49"/>
            <p:cNvSpPr/>
            <p:nvPr/>
          </p:nvSpPr>
          <p:spPr>
            <a:xfrm>
              <a:off x="6660232" y="4591256"/>
              <a:ext cx="1259631" cy="646331"/>
            </a:xfrm>
            <a:prstGeom prst="rect">
              <a:avLst/>
            </a:prstGeom>
            <a:grpFill/>
            <a:ln w="6350">
              <a:solidFill>
                <a:schemeClr val="tx1"/>
              </a:solidFill>
            </a:ln>
          </p:spPr>
          <p:txBody>
            <a:bodyPr wrap="square">
              <a:spAutoFit/>
            </a:bodyPr>
            <a:lstStyle/>
            <a:p>
              <a:pPr algn="ctr"/>
              <a:r>
                <a:rPr lang="nl-NL" sz="1200" dirty="0" err="1"/>
                <a:t>T</a:t>
              </a:r>
              <a:r>
                <a:rPr lang="nl-NL" sz="1200" dirty="0" err="1" smtClean="0"/>
                <a:t>ook</a:t>
              </a:r>
              <a:r>
                <a:rPr lang="nl-NL" sz="1200" dirty="0" smtClean="0"/>
                <a:t> </a:t>
              </a:r>
              <a:r>
                <a:rPr lang="nl-NL" sz="1200" dirty="0" err="1" smtClean="0"/>
                <a:t>reaction</a:t>
              </a:r>
              <a:r>
                <a:rPr lang="nl-NL" sz="1200" dirty="0" smtClean="0"/>
                <a:t> </a:t>
              </a:r>
              <a:r>
                <a:rPr lang="nl-NL" sz="1200" dirty="0" err="1"/>
                <a:t>place</a:t>
              </a:r>
              <a:r>
                <a:rPr lang="nl-NL" sz="1200" dirty="0"/>
                <a:t> </a:t>
              </a:r>
              <a:r>
                <a:rPr lang="nl-NL" sz="1200" dirty="0" err="1"/>
                <a:t>before</a:t>
              </a:r>
              <a:r>
                <a:rPr lang="nl-NL" sz="1200" dirty="0"/>
                <a:t> </a:t>
              </a:r>
              <a:r>
                <a:rPr lang="nl-NL" sz="1200" dirty="0" err="1"/>
                <a:t>age</a:t>
              </a:r>
              <a:r>
                <a:rPr lang="nl-NL" sz="1200" dirty="0"/>
                <a:t> of 12 </a:t>
              </a:r>
              <a:r>
                <a:rPr lang="nl-NL" sz="1200" dirty="0" err="1" smtClean="0"/>
                <a:t>years</a:t>
              </a:r>
              <a:r>
                <a:rPr lang="nl-NL" sz="1200" dirty="0" smtClean="0"/>
                <a:t>?</a:t>
              </a:r>
              <a:endParaRPr lang="nl-NL" sz="1200" dirty="0"/>
            </a:p>
          </p:txBody>
        </p:sp>
        <p:cxnSp>
          <p:nvCxnSpPr>
            <p:cNvPr id="51" name="Rechte verbindingslijn met pijl 50"/>
            <p:cNvCxnSpPr>
              <a:stCxn id="26" idx="2"/>
              <a:endCxn id="50" idx="0"/>
            </p:cNvCxnSpPr>
            <p:nvPr/>
          </p:nvCxnSpPr>
          <p:spPr>
            <a:xfrm>
              <a:off x="7283452" y="4248990"/>
              <a:ext cx="6596" cy="342266"/>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Rechte verbindingslijn met pijl 51"/>
            <p:cNvCxnSpPr>
              <a:stCxn id="50" idx="2"/>
              <a:endCxn id="35" idx="0"/>
            </p:cNvCxnSpPr>
            <p:nvPr/>
          </p:nvCxnSpPr>
          <p:spPr>
            <a:xfrm>
              <a:off x="7290048" y="5237587"/>
              <a:ext cx="1323683" cy="495669"/>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Tekstvak 52"/>
            <p:cNvSpPr txBox="1"/>
            <p:nvPr/>
          </p:nvSpPr>
          <p:spPr>
            <a:xfrm>
              <a:off x="4521848" y="5334834"/>
              <a:ext cx="386837" cy="276999"/>
            </a:xfrm>
            <a:prstGeom prst="rect">
              <a:avLst/>
            </a:prstGeom>
            <a:grpFill/>
            <a:ln w="9525">
              <a:noFill/>
            </a:ln>
          </p:spPr>
          <p:txBody>
            <a:bodyPr wrap="none" rtlCol="0">
              <a:spAutoFit/>
            </a:bodyPr>
            <a:lstStyle/>
            <a:p>
              <a:r>
                <a:rPr lang="nl-NL" sz="1200" dirty="0" smtClean="0"/>
                <a:t>Yes</a:t>
              </a:r>
              <a:endParaRPr lang="nl-NL" sz="1200" dirty="0"/>
            </a:p>
          </p:txBody>
        </p:sp>
        <p:sp>
          <p:nvSpPr>
            <p:cNvPr id="54" name="Tekstvak 53"/>
            <p:cNvSpPr txBox="1"/>
            <p:nvPr/>
          </p:nvSpPr>
          <p:spPr>
            <a:xfrm>
              <a:off x="3922642" y="5334834"/>
              <a:ext cx="365806" cy="276999"/>
            </a:xfrm>
            <a:prstGeom prst="rect">
              <a:avLst/>
            </a:prstGeom>
            <a:grpFill/>
            <a:ln w="9525">
              <a:noFill/>
            </a:ln>
          </p:spPr>
          <p:txBody>
            <a:bodyPr wrap="none" rtlCol="0">
              <a:spAutoFit/>
            </a:bodyPr>
            <a:lstStyle/>
            <a:p>
              <a:r>
                <a:rPr lang="nl-NL" sz="1200" dirty="0" smtClean="0"/>
                <a:t>No</a:t>
              </a:r>
              <a:endParaRPr lang="nl-NL" sz="1200" dirty="0"/>
            </a:p>
          </p:txBody>
        </p:sp>
        <p:sp>
          <p:nvSpPr>
            <p:cNvPr id="55" name="Tekstvak 54"/>
            <p:cNvSpPr txBox="1"/>
            <p:nvPr/>
          </p:nvSpPr>
          <p:spPr>
            <a:xfrm>
              <a:off x="7894428" y="5334834"/>
              <a:ext cx="386837" cy="276999"/>
            </a:xfrm>
            <a:prstGeom prst="rect">
              <a:avLst/>
            </a:prstGeom>
            <a:grpFill/>
            <a:ln w="9525">
              <a:noFill/>
            </a:ln>
          </p:spPr>
          <p:txBody>
            <a:bodyPr wrap="none" rtlCol="0">
              <a:spAutoFit/>
            </a:bodyPr>
            <a:lstStyle/>
            <a:p>
              <a:r>
                <a:rPr lang="nl-NL" sz="1200" dirty="0" smtClean="0"/>
                <a:t>Yes</a:t>
              </a:r>
              <a:endParaRPr lang="nl-NL" sz="1200" dirty="0"/>
            </a:p>
          </p:txBody>
        </p:sp>
        <p:sp>
          <p:nvSpPr>
            <p:cNvPr id="56" name="Tekstvak 55"/>
            <p:cNvSpPr txBox="1"/>
            <p:nvPr/>
          </p:nvSpPr>
          <p:spPr>
            <a:xfrm>
              <a:off x="6963638" y="5334834"/>
              <a:ext cx="365806" cy="276999"/>
            </a:xfrm>
            <a:prstGeom prst="rect">
              <a:avLst/>
            </a:prstGeom>
            <a:grpFill/>
            <a:ln w="9525">
              <a:noFill/>
            </a:ln>
          </p:spPr>
          <p:txBody>
            <a:bodyPr wrap="none" rtlCol="0">
              <a:spAutoFit/>
            </a:bodyPr>
            <a:lstStyle/>
            <a:p>
              <a:r>
                <a:rPr lang="nl-NL" sz="1200" dirty="0" smtClean="0"/>
                <a:t>No</a:t>
              </a:r>
              <a:endParaRPr lang="nl-NL" sz="1200" dirty="0"/>
            </a:p>
          </p:txBody>
        </p:sp>
        <p:sp>
          <p:nvSpPr>
            <p:cNvPr id="57" name="Tekstvak 186"/>
            <p:cNvSpPr txBox="1"/>
            <p:nvPr/>
          </p:nvSpPr>
          <p:spPr>
            <a:xfrm>
              <a:off x="2411760" y="5761709"/>
              <a:ext cx="2240272" cy="1015663"/>
            </a:xfrm>
            <a:prstGeom prst="rect">
              <a:avLst/>
            </a:prstGeom>
            <a:grpFill/>
            <a:ln w="6350">
              <a:solidFill>
                <a:schemeClr val="tx1"/>
              </a:solidFill>
            </a:ln>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indent="-88900">
                <a:buFont typeface="Arial" panose="020B0604020202020204" pitchFamily="34" charset="0"/>
                <a:buChar char="•"/>
              </a:pPr>
              <a:r>
                <a:rPr lang="en-US" sz="1200" dirty="0" smtClean="0"/>
                <a:t>Avoid penicillins and most cephalosporins. </a:t>
              </a:r>
            </a:p>
            <a:p>
              <a:pPr marL="88900" indent="-88900">
                <a:buFont typeface="Arial" panose="020B0604020202020204" pitchFamily="34" charset="0"/>
                <a:buChar char="•"/>
              </a:pPr>
              <a:r>
                <a:rPr lang="en-US" sz="1200" dirty="0" smtClean="0"/>
                <a:t>Allow cefazolin, </a:t>
              </a:r>
              <a:r>
                <a:rPr lang="en-US" sz="1200" dirty="0" err="1" smtClean="0"/>
                <a:t>cefuroxim</a:t>
              </a:r>
              <a:r>
                <a:rPr lang="en-US" sz="1200" dirty="0" smtClean="0"/>
                <a:t>, </a:t>
              </a:r>
              <a:r>
                <a:rPr lang="en-US" sz="1200" dirty="0" err="1" smtClean="0"/>
                <a:t>ceftriaxon</a:t>
              </a:r>
              <a:r>
                <a:rPr lang="en-US" sz="1200" dirty="0" smtClean="0"/>
                <a:t>,  carbapenems and monobactams</a:t>
              </a:r>
            </a:p>
          </p:txBody>
        </p:sp>
        <p:sp>
          <p:nvSpPr>
            <p:cNvPr id="58" name="Tekstvak 186"/>
            <p:cNvSpPr txBox="1"/>
            <p:nvPr/>
          </p:nvSpPr>
          <p:spPr>
            <a:xfrm>
              <a:off x="6389158" y="5756786"/>
              <a:ext cx="1819246" cy="1015663"/>
            </a:xfrm>
            <a:prstGeom prst="rect">
              <a:avLst/>
            </a:prstGeom>
            <a:grpFill/>
            <a:ln w="6350">
              <a:solidFill>
                <a:schemeClr val="tx1"/>
              </a:solidFill>
            </a:ln>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indent="-88900">
                <a:buFont typeface="Arial" panose="020B0604020202020204" pitchFamily="34" charset="0"/>
                <a:buChar char="•"/>
              </a:pPr>
              <a:r>
                <a:rPr lang="en-US" sz="1200" dirty="0" smtClean="0"/>
                <a:t>Avoid penicillins and most cephalosporins. </a:t>
              </a:r>
            </a:p>
            <a:p>
              <a:pPr marL="88900" indent="-88900">
                <a:buFont typeface="Arial" panose="020B0604020202020204" pitchFamily="34" charset="0"/>
                <a:buChar char="•"/>
              </a:pPr>
              <a:r>
                <a:rPr lang="en-US" sz="1200" dirty="0" smtClean="0"/>
                <a:t>Allow </a:t>
              </a:r>
              <a:r>
                <a:rPr lang="en-US" sz="1200" dirty="0" err="1" smtClean="0"/>
                <a:t>cefuroxim</a:t>
              </a:r>
              <a:r>
                <a:rPr lang="en-US" sz="1200" dirty="0" smtClean="0"/>
                <a:t>, </a:t>
              </a:r>
              <a:r>
                <a:rPr lang="en-US" sz="1200" dirty="0" err="1" smtClean="0"/>
                <a:t>ceftriaxon</a:t>
              </a:r>
              <a:r>
                <a:rPr lang="en-US" sz="1200" dirty="0" smtClean="0"/>
                <a:t>, carbapenems and monobactams</a:t>
              </a:r>
            </a:p>
          </p:txBody>
        </p:sp>
        <p:cxnSp>
          <p:nvCxnSpPr>
            <p:cNvPr id="59" name="Straight Arrow Connector 7"/>
            <p:cNvCxnSpPr>
              <a:stCxn id="3" idx="2"/>
              <a:endCxn id="8" idx="0"/>
            </p:cNvCxnSpPr>
            <p:nvPr/>
          </p:nvCxnSpPr>
          <p:spPr>
            <a:xfrm>
              <a:off x="4145956" y="2474893"/>
              <a:ext cx="448288" cy="486055"/>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6"/>
            <p:cNvCxnSpPr>
              <a:stCxn id="50" idx="2"/>
              <a:endCxn id="58" idx="0"/>
            </p:cNvCxnSpPr>
            <p:nvPr/>
          </p:nvCxnSpPr>
          <p:spPr>
            <a:xfrm>
              <a:off x="7290048" y="5237587"/>
              <a:ext cx="8733" cy="519199"/>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61" name="Rechte verbindingslijn met pijl 60"/>
          <p:cNvCxnSpPr>
            <a:stCxn id="11" idx="2"/>
            <a:endCxn id="23" idx="0"/>
          </p:cNvCxnSpPr>
          <p:nvPr/>
        </p:nvCxnSpPr>
        <p:spPr>
          <a:xfrm>
            <a:off x="6032968" y="3492481"/>
            <a:ext cx="4044" cy="4878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2" name="Rechte verbindingslijn met pijl 61"/>
          <p:cNvCxnSpPr>
            <a:stCxn id="23" idx="2"/>
            <a:endCxn id="12" idx="0"/>
          </p:cNvCxnSpPr>
          <p:nvPr/>
        </p:nvCxnSpPr>
        <p:spPr>
          <a:xfrm flipH="1">
            <a:off x="6033973" y="4257303"/>
            <a:ext cx="3039" cy="15127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2" name="Rechte verbindingslijn met pijl 81"/>
          <p:cNvCxnSpPr>
            <a:stCxn id="6" idx="2"/>
            <a:endCxn id="4" idx="0"/>
          </p:cNvCxnSpPr>
          <p:nvPr/>
        </p:nvCxnSpPr>
        <p:spPr>
          <a:xfrm>
            <a:off x="4145956" y="998333"/>
            <a:ext cx="3129903" cy="53076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7" name="Rechte verbindingslijn met pijl 86"/>
          <p:cNvCxnSpPr>
            <a:stCxn id="4" idx="2"/>
            <a:endCxn id="11" idx="0"/>
          </p:cNvCxnSpPr>
          <p:nvPr/>
        </p:nvCxnSpPr>
        <p:spPr>
          <a:xfrm flipH="1">
            <a:off x="6032968" y="2483208"/>
            <a:ext cx="1242891" cy="48605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9" name="Rechte verbindingslijn met pijl 88"/>
          <p:cNvCxnSpPr>
            <a:stCxn id="11" idx="2"/>
            <a:endCxn id="23" idx="0"/>
          </p:cNvCxnSpPr>
          <p:nvPr/>
        </p:nvCxnSpPr>
        <p:spPr>
          <a:xfrm>
            <a:off x="6032968" y="3492481"/>
            <a:ext cx="4044" cy="48782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1" name="Rechte verbindingslijn met pijl 90"/>
          <p:cNvCxnSpPr>
            <a:stCxn id="23" idx="2"/>
            <a:endCxn id="12" idx="0"/>
          </p:cNvCxnSpPr>
          <p:nvPr/>
        </p:nvCxnSpPr>
        <p:spPr>
          <a:xfrm flipH="1">
            <a:off x="6033973" y="4257303"/>
            <a:ext cx="3039" cy="151271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 name="Rechthoek 91"/>
          <p:cNvSpPr/>
          <p:nvPr/>
        </p:nvSpPr>
        <p:spPr>
          <a:xfrm>
            <a:off x="5731749" y="5741569"/>
            <a:ext cx="604447" cy="4901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965718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Alle BLA vermijden?</a:t>
            </a:r>
            <a:endParaRPr lang="en-US" dirty="0"/>
          </a:p>
        </p:txBody>
      </p:sp>
      <p:pic>
        <p:nvPicPr>
          <p:cNvPr id="5" name="Picture 4"/>
          <p:cNvPicPr>
            <a:picLocks noChangeAspect="1"/>
          </p:cNvPicPr>
          <p:nvPr/>
        </p:nvPicPr>
        <p:blipFill>
          <a:blip r:embed="rId2"/>
          <a:stretch>
            <a:fillRect/>
          </a:stretch>
        </p:blipFill>
        <p:spPr>
          <a:xfrm>
            <a:off x="456794" y="1417638"/>
            <a:ext cx="7730538" cy="2523561"/>
          </a:xfrm>
          <a:prstGeom prst="rect">
            <a:avLst/>
          </a:prstGeom>
        </p:spPr>
      </p:pic>
      <p:pic>
        <p:nvPicPr>
          <p:cNvPr id="6" name="Picture 5"/>
          <p:cNvPicPr>
            <a:picLocks noChangeAspect="1"/>
          </p:cNvPicPr>
          <p:nvPr/>
        </p:nvPicPr>
        <p:blipFill>
          <a:blip r:embed="rId3"/>
          <a:stretch>
            <a:fillRect/>
          </a:stretch>
        </p:blipFill>
        <p:spPr>
          <a:xfrm>
            <a:off x="476469" y="4149080"/>
            <a:ext cx="2687700" cy="236800"/>
          </a:xfrm>
          <a:prstGeom prst="rect">
            <a:avLst/>
          </a:prstGeom>
        </p:spPr>
      </p:pic>
    </p:spTree>
    <p:extLst>
      <p:ext uri="{BB962C8B-B14F-4D97-AF65-F5344CB8AC3E}">
        <p14:creationId xmlns:p14="http://schemas.microsoft.com/office/powerpoint/2010/main" val="31089821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HiX</a:t>
            </a:r>
            <a:r>
              <a:rPr lang="nl-NL" dirty="0"/>
              <a:t> allergie module </a:t>
            </a:r>
          </a:p>
        </p:txBody>
      </p:sp>
      <p:pic>
        <p:nvPicPr>
          <p:cNvPr id="3" name="Afbeelding 2"/>
          <p:cNvPicPr>
            <a:picLocks noChangeAspect="1"/>
          </p:cNvPicPr>
          <p:nvPr/>
        </p:nvPicPr>
        <p:blipFill rotWithShape="1">
          <a:blip r:embed="rId3"/>
          <a:srcRect l="59411" b="39179"/>
          <a:stretch/>
        </p:blipFill>
        <p:spPr>
          <a:xfrm>
            <a:off x="1475656" y="1340768"/>
            <a:ext cx="6563864" cy="5346278"/>
          </a:xfrm>
          <a:prstGeom prst="rect">
            <a:avLst/>
          </a:prstGeom>
        </p:spPr>
      </p:pic>
    </p:spTree>
    <p:extLst>
      <p:ext uri="{BB962C8B-B14F-4D97-AF65-F5344CB8AC3E}">
        <p14:creationId xmlns:p14="http://schemas.microsoft.com/office/powerpoint/2010/main" val="41775184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286000" y="3105835"/>
            <a:ext cx="4572000" cy="646331"/>
          </a:xfrm>
          <a:prstGeom prst="rect">
            <a:avLst/>
          </a:prstGeom>
        </p:spPr>
        <p:txBody>
          <a:bodyPr>
            <a:spAutoFit/>
          </a:bodyPr>
          <a:lstStyle/>
          <a:p>
            <a:pPr>
              <a:spcAft>
                <a:spcPts val="0"/>
              </a:spcAft>
            </a:pPr>
            <a:r>
              <a:rPr lang="nl-NL" u="sng" dirty="0">
                <a:solidFill>
                  <a:srgbClr val="0000FF"/>
                </a:solidFill>
                <a:latin typeface="Times New Roman" panose="02020603050405020304" pitchFamily="18" charset="0"/>
                <a:ea typeface="Calibri" panose="020F0502020204030204" pitchFamily="34" charset="0"/>
                <a:hlinkClick r:id="rId2"/>
              </a:rPr>
              <a:t>https://www.youtube.com/watch?v=aCrTmdAAspU&amp;feature=youtu.be</a:t>
            </a:r>
            <a:endParaRPr lang="nl-NL" dirty="0">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9136356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fbeeldingsresultaat voor sky is lim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3876" y="0"/>
            <a:ext cx="6556247"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34887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24744"/>
            <a:ext cx="8401264" cy="457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715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9732" y="332656"/>
            <a:ext cx="4896544" cy="2833682"/>
          </a:xfrm>
          <a:prstGeom prst="rect">
            <a:avLst/>
          </a:prstGeom>
        </p:spPr>
      </p:pic>
      <p:pic>
        <p:nvPicPr>
          <p:cNvPr id="3" name="Afbeelding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9732" y="3501008"/>
            <a:ext cx="4824536" cy="2984311"/>
          </a:xfrm>
          <a:prstGeom prst="rect">
            <a:avLst/>
          </a:prstGeom>
        </p:spPr>
      </p:pic>
      <p:sp>
        <p:nvSpPr>
          <p:cNvPr id="4" name="Pijl-rechts 3"/>
          <p:cNvSpPr/>
          <p:nvPr/>
        </p:nvSpPr>
        <p:spPr>
          <a:xfrm rot="5400000">
            <a:off x="4121950" y="2726922"/>
            <a:ext cx="90010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999130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384283" y="1484784"/>
            <a:ext cx="8375434" cy="4801314"/>
          </a:xfrm>
          <a:prstGeom prst="rect">
            <a:avLst/>
          </a:prstGeom>
        </p:spPr>
        <p:txBody>
          <a:bodyPr wrap="none">
            <a:spAutoFit/>
          </a:bodyPr>
          <a:lstStyle/>
          <a:p>
            <a:r>
              <a:rPr lang="nl-NL" b="1" dirty="0"/>
              <a:t>23-06-2017, 13.00 uur</a:t>
            </a:r>
          </a:p>
          <a:p>
            <a:r>
              <a:rPr lang="nl-NL" dirty="0"/>
              <a:t>Go live </a:t>
            </a:r>
            <a:r>
              <a:rPr lang="nl-NL" dirty="0" err="1"/>
              <a:t>HiX</a:t>
            </a:r>
            <a:r>
              <a:rPr lang="nl-NL" dirty="0"/>
              <a:t> Zilver, Erasmus MC</a:t>
            </a:r>
          </a:p>
          <a:p>
            <a:r>
              <a:rPr lang="nl-NL" dirty="0"/>
              <a:t> </a:t>
            </a:r>
          </a:p>
          <a:p>
            <a:r>
              <a:rPr lang="nl-NL" b="1" dirty="0"/>
              <a:t>06-07-17: </a:t>
            </a:r>
          </a:p>
          <a:p>
            <a:r>
              <a:rPr lang="nl-NL" dirty="0"/>
              <a:t>contact voorzitter (apotheker) van de gebruikersgroep medicatie</a:t>
            </a:r>
          </a:p>
          <a:p>
            <a:endParaRPr lang="nl-NL" dirty="0"/>
          </a:p>
          <a:p>
            <a:r>
              <a:rPr lang="nl-NL" b="1" dirty="0"/>
              <a:t>07-07-2017</a:t>
            </a:r>
          </a:p>
          <a:p>
            <a:r>
              <a:rPr lang="nl-NL" dirty="0"/>
              <a:t>Contact 1 van 3 voorzitters (dermatoloog) van CMIO</a:t>
            </a:r>
          </a:p>
          <a:p>
            <a:endParaRPr lang="nl-NL" dirty="0"/>
          </a:p>
          <a:p>
            <a:r>
              <a:rPr lang="nl-NL" b="1" dirty="0"/>
              <a:t>19-09-2017</a:t>
            </a:r>
          </a:p>
          <a:p>
            <a:r>
              <a:rPr lang="nl-NL" dirty="0"/>
              <a:t>Presentatie bij </a:t>
            </a:r>
            <a:r>
              <a:rPr lang="nl-NL" dirty="0" err="1"/>
              <a:t>Chipsoft</a:t>
            </a:r>
            <a:r>
              <a:rPr lang="nl-NL" dirty="0"/>
              <a:t> Amsterdam voor </a:t>
            </a:r>
            <a:r>
              <a:rPr lang="nl-NL" dirty="0" err="1"/>
              <a:t>CMIO’s</a:t>
            </a:r>
            <a:r>
              <a:rPr lang="nl-NL" dirty="0"/>
              <a:t> over huidige allergieregistratie module</a:t>
            </a:r>
          </a:p>
          <a:p>
            <a:r>
              <a:rPr lang="nl-NL" dirty="0"/>
              <a:t>Akkoord aanpassen allergie registratie. Ad hoc commissie.</a:t>
            </a:r>
          </a:p>
          <a:p>
            <a:endParaRPr lang="nl-NL" dirty="0"/>
          </a:p>
          <a:p>
            <a:r>
              <a:rPr lang="nl-NL" b="1" dirty="0"/>
              <a:t>12-10-2017:  </a:t>
            </a:r>
          </a:p>
          <a:p>
            <a:r>
              <a:rPr lang="nl-NL" dirty="0"/>
              <a:t>gastspreker tijdens de Gebruikersdag Medicatie &amp; Apotheek, Apenheul, Deventer</a:t>
            </a:r>
          </a:p>
          <a:p>
            <a:r>
              <a:rPr lang="nl-NL" dirty="0"/>
              <a:t>Stemming over plan om het aan te passen</a:t>
            </a:r>
          </a:p>
          <a:p>
            <a:endParaRPr lang="nl-NL" dirty="0"/>
          </a:p>
        </p:txBody>
      </p:sp>
      <p:sp>
        <p:nvSpPr>
          <p:cNvPr id="4" name="Titel 3"/>
          <p:cNvSpPr>
            <a:spLocks noGrp="1"/>
          </p:cNvSpPr>
          <p:nvPr>
            <p:ph type="title"/>
          </p:nvPr>
        </p:nvSpPr>
        <p:spPr/>
        <p:txBody>
          <a:bodyPr/>
          <a:lstStyle/>
          <a:p>
            <a:r>
              <a:rPr lang="nl-NL" dirty="0"/>
              <a:t>En toen…</a:t>
            </a:r>
          </a:p>
        </p:txBody>
      </p:sp>
    </p:spTree>
    <p:extLst>
      <p:ext uri="{BB962C8B-B14F-4D97-AF65-F5344CB8AC3E}">
        <p14:creationId xmlns:p14="http://schemas.microsoft.com/office/powerpoint/2010/main" val="1545472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297" t="16911" r="19784"/>
          <a:stretch/>
        </p:blipFill>
        <p:spPr bwMode="auto">
          <a:xfrm>
            <a:off x="185409" y="189967"/>
            <a:ext cx="8958591" cy="66416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kstvak 2"/>
          <p:cNvSpPr txBox="1"/>
          <p:nvPr/>
        </p:nvSpPr>
        <p:spPr>
          <a:xfrm>
            <a:off x="7045997" y="1556792"/>
            <a:ext cx="838371" cy="523220"/>
          </a:xfrm>
          <a:prstGeom prst="rect">
            <a:avLst/>
          </a:prstGeom>
          <a:solidFill>
            <a:schemeClr val="bg1"/>
          </a:solidFill>
        </p:spPr>
        <p:txBody>
          <a:bodyPr wrap="none" rtlCol="0">
            <a:spAutoFit/>
          </a:bodyPr>
          <a:lstStyle/>
          <a:p>
            <a:r>
              <a:rPr lang="nl-NL" sz="1400" dirty="0"/>
              <a:t>Open</a:t>
            </a:r>
          </a:p>
          <a:p>
            <a:r>
              <a:rPr lang="nl-NL" sz="1400" dirty="0"/>
              <a:t>Gesloten</a:t>
            </a:r>
          </a:p>
        </p:txBody>
      </p:sp>
      <p:sp>
        <p:nvSpPr>
          <p:cNvPr id="4" name="Rechthoek 3"/>
          <p:cNvSpPr/>
          <p:nvPr/>
        </p:nvSpPr>
        <p:spPr>
          <a:xfrm>
            <a:off x="251520" y="1268760"/>
            <a:ext cx="6794477"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n w="76200">
                <a:solidFill>
                  <a:schemeClr val="tx1"/>
                </a:solidFill>
              </a:ln>
            </a:endParaRPr>
          </a:p>
        </p:txBody>
      </p:sp>
    </p:spTree>
    <p:extLst>
      <p:ext uri="{BB962C8B-B14F-4D97-AF65-F5344CB8AC3E}">
        <p14:creationId xmlns:p14="http://schemas.microsoft.com/office/powerpoint/2010/main" val="3514900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8440683"/>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894</TotalTime>
  <Words>2286</Words>
  <Application>Microsoft Office PowerPoint</Application>
  <PresentationFormat>Diavoorstelling (4:3)</PresentationFormat>
  <Paragraphs>568</Paragraphs>
  <Slides>52</Slides>
  <Notes>8</Notes>
  <HiddenSlides>0</HiddenSlides>
  <MMClips>0</MMClips>
  <ScaleCrop>false</ScaleCrop>
  <HeadingPairs>
    <vt:vector size="8" baseType="variant">
      <vt:variant>
        <vt:lpstr>Gebruikte lettertypen</vt:lpstr>
      </vt:variant>
      <vt:variant>
        <vt:i4>6</vt:i4>
      </vt:variant>
      <vt:variant>
        <vt:lpstr>Thema</vt:lpstr>
      </vt:variant>
      <vt:variant>
        <vt:i4>1</vt:i4>
      </vt:variant>
      <vt:variant>
        <vt:lpstr>Ingesloten OLE-bronprogramma's</vt:lpstr>
      </vt:variant>
      <vt:variant>
        <vt:i4>1</vt:i4>
      </vt:variant>
      <vt:variant>
        <vt:lpstr>Diatitels</vt:lpstr>
      </vt:variant>
      <vt:variant>
        <vt:i4>52</vt:i4>
      </vt:variant>
    </vt:vector>
  </HeadingPairs>
  <TitlesOfParts>
    <vt:vector size="60" baseType="lpstr">
      <vt:lpstr>Arial</vt:lpstr>
      <vt:lpstr>Calibri</vt:lpstr>
      <vt:lpstr>Courier New</vt:lpstr>
      <vt:lpstr>Symbol</vt:lpstr>
      <vt:lpstr>Times New Roman</vt:lpstr>
      <vt:lpstr>Wingdings</vt:lpstr>
      <vt:lpstr>Kantoorthema</vt:lpstr>
      <vt:lpstr>Document</vt:lpstr>
      <vt:lpstr>Allergie en bijwerkingenregistratie</vt:lpstr>
      <vt:lpstr>PowerPoint-presentatie</vt:lpstr>
      <vt:lpstr>Hoe het allemaal begon</vt:lpstr>
      <vt:lpstr>Huidige registratie</vt:lpstr>
      <vt:lpstr>HiX allergie module </vt:lpstr>
      <vt:lpstr>PowerPoint-presentatie</vt:lpstr>
      <vt:lpstr>En toen…</vt:lpstr>
      <vt:lpstr>PowerPoint-presentatie</vt:lpstr>
      <vt:lpstr>PowerPoint-presentatie</vt:lpstr>
      <vt:lpstr>PowerPoint-presentatie</vt:lpstr>
      <vt:lpstr>PowerPoint-presentatie</vt:lpstr>
      <vt:lpstr>PowerPoint-presentatie</vt:lpstr>
      <vt:lpstr>PowerPoint-presentatie</vt:lpstr>
      <vt:lpstr>PowerPoint-presentatie</vt:lpstr>
      <vt:lpstr>Diagnose registratie allergie</vt:lpstr>
      <vt:lpstr>Diagnosethesaurus</vt:lpstr>
      <vt:lpstr>Aanpassingen</vt:lpstr>
      <vt:lpstr>Nieuwe registratie allergieën</vt:lpstr>
      <vt:lpstr>PowerPoint-presentatie</vt:lpstr>
      <vt:lpstr>Allergie en bijwerkingenregistratie</vt:lpstr>
      <vt:lpstr>Gebruikersgroep allergie registratie</vt:lpstr>
      <vt:lpstr>Fase 1,2 en 3</vt:lpstr>
      <vt:lpstr>Welke verboden stoffen registreren</vt:lpstr>
      <vt:lpstr>Geneesmiddel</vt:lpstr>
      <vt:lpstr>Vragenlijst</vt:lpstr>
      <vt:lpstr>Vragenlijst items</vt:lpstr>
      <vt:lpstr>Beoordelingssectie en beleid</vt:lpstr>
      <vt:lpstr>Beoordelingsectie: conclusie</vt:lpstr>
      <vt:lpstr>Beoordelingssectie: mate van ernst</vt:lpstr>
      <vt:lpstr>Beoordelingssectie: bevestigd</vt:lpstr>
      <vt:lpstr>Bepalen beleid</vt:lpstr>
      <vt:lpstr>Weergave allergieregistratie</vt:lpstr>
      <vt:lpstr>Ander verboden stof, zelfde reden</vt:lpstr>
      <vt:lpstr>Onderwater Informatie</vt:lpstr>
      <vt:lpstr>Weergave uitgebreid</vt:lpstr>
      <vt:lpstr>Fase 2: afleiden conclusie en ernst</vt:lpstr>
      <vt:lpstr>Classificatie SCAR</vt:lpstr>
      <vt:lpstr>PowerPoint-presentatie</vt:lpstr>
      <vt:lpstr>Tijdsbeloop passend?</vt:lpstr>
      <vt:lpstr>Klinisch beeld passend?</vt:lpstr>
      <vt:lpstr>PowerPoint-presentatie</vt:lpstr>
      <vt:lpstr>Exantheem</vt:lpstr>
      <vt:lpstr>PowerPoint-presentatie</vt:lpstr>
      <vt:lpstr>Invoeren informatie</vt:lpstr>
      <vt:lpstr>Genereren conclusie</vt:lpstr>
      <vt:lpstr>Fase 3: afleiden beleid</vt:lpstr>
      <vt:lpstr>PowerPoint-presentatie</vt:lpstr>
      <vt:lpstr>PowerPoint-presentatie</vt:lpstr>
      <vt:lpstr>Alle BLA vermijden?</vt:lpstr>
      <vt:lpstr>PowerPoint-presentatie</vt:lpstr>
      <vt:lpstr>PowerPoint-presentatie</vt:lpstr>
      <vt:lpstr>PowerPoint-presentatie</vt:lpstr>
    </vt:vector>
  </TitlesOfParts>
  <Company>Erasmus MC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M.S. van Maaren</dc:creator>
  <cp:lastModifiedBy>M.S. van Maaren</cp:lastModifiedBy>
  <cp:revision>76</cp:revision>
  <dcterms:created xsi:type="dcterms:W3CDTF">2019-06-17T08:29:44Z</dcterms:created>
  <dcterms:modified xsi:type="dcterms:W3CDTF">2020-01-09T17:11:58Z</dcterms:modified>
</cp:coreProperties>
</file>