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57" r:id="rId3"/>
    <p:sldId id="274" r:id="rId4"/>
    <p:sldId id="258" r:id="rId5"/>
    <p:sldId id="260" r:id="rId6"/>
    <p:sldId id="275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6" r:id="rId21"/>
    <p:sldId id="273" r:id="rId22"/>
    <p:sldId id="277" r:id="rId23"/>
  </p:sldIdLst>
  <p:sldSz cx="12192000" cy="6858000"/>
  <p:notesSz cx="9144000" cy="6980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83" d="100"/>
          <a:sy n="83" d="100"/>
        </p:scale>
        <p:origin x="5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50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1"/>
            <a:ext cx="3962400" cy="350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56141-0118-4238-995D-2E86A7AD35C2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30015"/>
            <a:ext cx="3962400" cy="350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630015"/>
            <a:ext cx="3962400" cy="350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277C9-610E-47E2-9FD7-ADD126DE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85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1785D6-D580-4B0E-94DC-295B785AB1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6C6F5C-1CF1-4D04-94C3-F77B705FF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FE73E80-B031-4B7C-B90E-36C12B721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0CE19F2-0F10-440A-A5CA-3478FA8A7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B35D874-84E3-4A49-9C32-0AF16E1DD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95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B418C5-87C3-40E7-9226-96403B841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3E0FE77-A3B5-4F06-920C-6192ED371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8202577-70AA-409D-A2A2-9DD3254CF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EEDB45-1895-47C5-9687-10C0738CC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6FF9747-E9D7-4B6F-BF52-DFCBAD84E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79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4522120-67EE-48AB-A64A-B396E5F23F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A803A20-7124-4858-A02F-EE84A0EC9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97997BD-C6C6-4A29-BDED-428138B78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67C0A27-F6AA-422F-859C-BC8ED7480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A32BEAF-4E21-41FE-9CA8-C7E97B1F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6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CD9B113-5C4E-440F-87C3-C50BCA70F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342834E-9C29-43E9-A46A-49DEED315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DB734D9-855A-4DFE-9E58-BB489DF8C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4C7B407-AFDD-4484-AE37-620BA9354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FEBB7B4-1A96-420E-AF76-D9B56D486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2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AC6E4DC-8230-4D88-8AFB-D760B0992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1E0B9FF-1731-4003-9FA4-D343A9E04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D9494D5-8295-4510-8F2E-C4632079A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8CAB773-9EE7-4FCB-804F-5BBE6BBE4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6D73134-B404-4AB8-AA2F-3F63DAF7A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0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A43EA15-25BD-48F5-BED6-4694D371D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F6D1269-D126-4E6F-BDE5-342E2AD48A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DABF259-3130-4BBC-8B17-2FD50CA0C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2746CD6-804B-4E8C-A6E0-6E9C7E13F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4EBD1DA-950E-4536-9DA9-8554DE3E6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94C3BD-91C9-4BCD-B9A7-1ADF66E09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63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1E1A49-C464-4090-9A93-4918CE4A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696FC55-6899-4F23-8C9A-8E84876E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75A692B-E624-435F-A9C7-AB7F34164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C429E58-9D73-44B4-AC35-03F6B30F2B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BC96D80-F815-43FF-B026-E0E207562D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80F9D87-3735-46B7-A869-9B23C1266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B13676A-5C9E-4A4C-A867-86A7C4E1E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1195676-7C09-4595-AE54-E80319698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1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70EDC90-DB8B-4E23-9F83-0C7CD42E2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8A3817F-8D5D-4BBA-A7D1-ADBBE033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C655899-BEF5-44B6-8F0C-7A81AED19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C7E024A-A32A-4BCB-8B4D-FEFA55EB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62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92315AE6-9FA3-4B8D-9DA0-3190EDAA2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87589AB-40E6-48AE-9ED4-966F533E7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5F2041E-30C8-48BD-97AF-2A1D87B0F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375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FD351C-B903-4660-BD46-C6E37EA1A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5546A0-B909-4F28-AE3E-A6EEDF4A4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7E5E5FB-DAA4-4499-AE69-A1FA648319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48E98B7-A1BB-444A-8929-B078EFF8D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010208D-9DB7-4DE4-95EC-8B557C122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B8E1F35-B177-4545-B86D-0FF5E97A4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47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B0A60E-987E-41A6-AF92-349E13560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E592125-1B30-48E9-8530-C78643BE87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4AD617-C917-4644-902B-F69192FFCB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DD99021-EA36-4F8C-B942-0F7996BA7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B288667-AF39-4F78-8CBA-F62E4C52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0BB19A-ABC4-40F3-A10D-40267DE95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67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E50F532D-BBAF-4662-82F1-603629BB2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34461B5-6B60-4554-8141-C0215C4E7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DFE4799-43BA-4A99-8EAC-6A93F10C7D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A4347-D53F-41D7-91CB-407F766DFA1E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23BC5E9-BA3F-49C0-99E0-1DCC43D26A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D5E34AB-056E-4D4C-8879-9FB11274FE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A5E4B-9C38-4119-8A0A-4D6C62BC5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15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A47E0C-499D-49D0-B3A2-A5A7C9E516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t">
            <a:normAutofit fontScale="90000"/>
          </a:bodyPr>
          <a:lstStyle/>
          <a:p>
            <a:r>
              <a:rPr lang="en-US" dirty="0"/>
              <a:t>Redesigning the allergy module of the electronic health record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1298924-0900-455F-845D-A11F6290FF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Eric Macy MD MS FAAAAI</a:t>
            </a:r>
          </a:p>
          <a:p>
            <a:r>
              <a:rPr lang="en-US" dirty="0"/>
              <a:t>Southern California Permanente Medical Group</a:t>
            </a:r>
          </a:p>
          <a:p>
            <a:r>
              <a:rPr lang="en-US" dirty="0"/>
              <a:t>Kaiser Permanente San Diego</a:t>
            </a:r>
          </a:p>
          <a:p>
            <a:r>
              <a:rPr lang="en-US" dirty="0"/>
              <a:t>Allergy Department</a:t>
            </a:r>
          </a:p>
        </p:txBody>
      </p:sp>
    </p:spTree>
    <p:extLst>
      <p:ext uri="{BB962C8B-B14F-4D97-AF65-F5344CB8AC3E}">
        <p14:creationId xmlns:p14="http://schemas.microsoft.com/office/powerpoint/2010/main" val="2641419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Intolerance</a:t>
            </a:r>
          </a:p>
          <a:p>
            <a:pPr lvl="1"/>
            <a:r>
              <a:rPr lang="en-US" sz="3600" dirty="0"/>
              <a:t>Hypersensitivity</a:t>
            </a:r>
          </a:p>
          <a:p>
            <a:pPr lvl="2"/>
            <a:r>
              <a:rPr lang="en-US" sz="3600" dirty="0" err="1" smtClean="0"/>
              <a:t>IgE</a:t>
            </a:r>
            <a:r>
              <a:rPr lang="en-US" sz="3600" dirty="0" smtClean="0"/>
              <a:t> </a:t>
            </a:r>
            <a:r>
              <a:rPr lang="en-US" sz="3600" dirty="0"/>
              <a:t>(</a:t>
            </a:r>
            <a:r>
              <a:rPr lang="en-US" sz="3600" dirty="0" smtClean="0"/>
              <a:t>allergy)</a:t>
            </a:r>
            <a:endParaRPr lang="en-US" sz="3600" dirty="0"/>
          </a:p>
          <a:p>
            <a:pPr lvl="2"/>
            <a:r>
              <a:rPr lang="en-US" sz="3600" dirty="0" smtClean="0"/>
              <a:t>T-cells (delayed-type hypersensitivity)</a:t>
            </a:r>
            <a:endParaRPr lang="en-US" sz="3600" dirty="0"/>
          </a:p>
          <a:p>
            <a:pPr lvl="3"/>
            <a:r>
              <a:rPr lang="en-US" sz="3600" dirty="0"/>
              <a:t>Maculopapular rashes</a:t>
            </a:r>
          </a:p>
          <a:p>
            <a:pPr lvl="3"/>
            <a:r>
              <a:rPr lang="en-US" sz="3600" dirty="0"/>
              <a:t>Contact dermatitis</a:t>
            </a:r>
          </a:p>
          <a:p>
            <a:pPr lvl="2"/>
            <a:r>
              <a:rPr lang="en-US" sz="3600" dirty="0"/>
              <a:t>SCARs</a:t>
            </a:r>
          </a:p>
          <a:p>
            <a:pPr lvl="2"/>
            <a:r>
              <a:rPr lang="en-US" sz="3600" dirty="0"/>
              <a:t>Organ-specific reactions</a:t>
            </a:r>
          </a:p>
          <a:p>
            <a:pPr lvl="1"/>
            <a:endParaRPr lang="en-US" sz="2800" dirty="0"/>
          </a:p>
          <a:p>
            <a:pPr lvl="1"/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937517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/>
          </a:p>
          <a:p>
            <a:pPr lvl="1"/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47" y="2240175"/>
            <a:ext cx="11670106" cy="249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6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/>
          </a:p>
          <a:p>
            <a:pPr lvl="1"/>
            <a:endParaRPr lang="en-US" sz="1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11" y="2145740"/>
            <a:ext cx="11806178" cy="345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648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/>
          </a:p>
          <a:p>
            <a:pPr lvl="1"/>
            <a:endParaRPr lang="en-US" sz="15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07" y="1522677"/>
            <a:ext cx="11864585" cy="497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734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/>
          </a:p>
          <a:p>
            <a:pPr lvl="1"/>
            <a:endParaRPr lang="en-US" sz="1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730" y="1017918"/>
            <a:ext cx="8569096" cy="556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470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/>
          </a:p>
          <a:p>
            <a:pPr lvl="1"/>
            <a:endParaRPr lang="en-US" sz="1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49" y="966720"/>
            <a:ext cx="10796902" cy="54946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92192" y="6543619"/>
            <a:ext cx="455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r>
              <a:rPr lang="en-US" dirty="0" err="1" smtClean="0"/>
              <a:t>Rechallenge</a:t>
            </a:r>
            <a:r>
              <a:rPr lang="en-US" dirty="0" smtClean="0"/>
              <a:t> with 5 days of home observation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117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/>
          </a:p>
          <a:p>
            <a:pPr lvl="1"/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648" y="1358250"/>
            <a:ext cx="5215800" cy="549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92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/>
          </a:p>
          <a:p>
            <a:pPr lvl="1"/>
            <a:endParaRPr lang="en-US" sz="1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85" y="1539433"/>
            <a:ext cx="11543042" cy="377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78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Make it Relevant  </a:t>
            </a:r>
            <a:endParaRPr lang="en-US" sz="3200" dirty="0" smtClean="0"/>
          </a:p>
          <a:p>
            <a:pPr>
              <a:spcBef>
                <a:spcPts val="0"/>
              </a:spcBef>
            </a:pPr>
            <a:r>
              <a:rPr lang="en-US" sz="3200" dirty="0" smtClean="0"/>
              <a:t>The </a:t>
            </a:r>
            <a:r>
              <a:rPr lang="en-US" sz="3200" dirty="0"/>
              <a:t>most common drugs and reasons for </a:t>
            </a:r>
            <a:r>
              <a:rPr lang="en-US" sz="3200" dirty="0" smtClean="0"/>
              <a:t>drug intolerance </a:t>
            </a:r>
            <a:r>
              <a:rPr lang="en-US" sz="3200" dirty="0"/>
              <a:t>would be listed first.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 Environmental (</a:t>
            </a:r>
            <a:r>
              <a:rPr lang="en-US" sz="3200" dirty="0" err="1"/>
              <a:t>eg</a:t>
            </a:r>
            <a:r>
              <a:rPr lang="en-US" sz="3200" dirty="0"/>
              <a:t>, ragweed, dog dander) or </a:t>
            </a:r>
            <a:r>
              <a:rPr lang="en-US" sz="3200" dirty="0" smtClean="0"/>
              <a:t>venom (</a:t>
            </a:r>
            <a:r>
              <a:rPr lang="en-US" sz="3200" dirty="0" err="1" smtClean="0"/>
              <a:t>eg</a:t>
            </a:r>
            <a:r>
              <a:rPr lang="en-US" sz="3200" dirty="0"/>
              <a:t>, yellow jacket, wasp) </a:t>
            </a:r>
            <a:r>
              <a:rPr lang="en-US" sz="3200" dirty="0" smtClean="0"/>
              <a:t>allergies would </a:t>
            </a:r>
            <a:r>
              <a:rPr lang="en-US" sz="3200" dirty="0"/>
              <a:t>not be noted in the drug intolerance </a:t>
            </a:r>
            <a:r>
              <a:rPr lang="en-US" sz="3200" dirty="0" smtClean="0"/>
              <a:t>field. These </a:t>
            </a:r>
            <a:r>
              <a:rPr lang="en-US" sz="3200" dirty="0"/>
              <a:t>would be included in the problem list </a:t>
            </a:r>
            <a:r>
              <a:rPr lang="en-US" sz="3200" dirty="0" smtClean="0"/>
              <a:t>or diagnoses</a:t>
            </a:r>
            <a:r>
              <a:rPr lang="en-US" sz="3200" dirty="0"/>
              <a:t>.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 Food allergens would have their own EHR </a:t>
            </a:r>
            <a:r>
              <a:rPr lang="en-US" sz="3200" dirty="0" smtClean="0"/>
              <a:t>territory. </a:t>
            </a:r>
            <a:r>
              <a:rPr lang="en-US" sz="3200" dirty="0" err="1" smtClean="0"/>
              <a:t>IgE</a:t>
            </a:r>
            <a:r>
              <a:rPr lang="en-US" sz="3200" dirty="0" smtClean="0"/>
              <a:t>-mediated </a:t>
            </a:r>
            <a:r>
              <a:rPr lang="en-US" sz="3200" dirty="0"/>
              <a:t>reactions to foods are </a:t>
            </a:r>
            <a:r>
              <a:rPr lang="en-US" sz="3200" dirty="0" smtClean="0"/>
              <a:t>particularly important </a:t>
            </a:r>
            <a:r>
              <a:rPr lang="en-US" sz="3200" dirty="0"/>
              <a:t>for the safety of hospitalized </a:t>
            </a:r>
            <a:r>
              <a:rPr lang="en-US" sz="3200" dirty="0" smtClean="0"/>
              <a:t>patients and </a:t>
            </a:r>
            <a:r>
              <a:rPr lang="en-US" sz="3200" dirty="0"/>
              <a:t>must communicate with dietary services.</a:t>
            </a:r>
          </a:p>
          <a:p>
            <a:pPr lvl="1"/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4164528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Make it </a:t>
            </a:r>
            <a:r>
              <a:rPr lang="en-US" sz="3200" dirty="0" smtClean="0"/>
              <a:t>Interactive and </a:t>
            </a:r>
            <a:r>
              <a:rPr lang="en-US" sz="3200" dirty="0"/>
              <a:t>Reactive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 Intolerances would communicate with the </a:t>
            </a:r>
            <a:r>
              <a:rPr lang="en-US" sz="3200" dirty="0" smtClean="0"/>
              <a:t>EHR problem </a:t>
            </a:r>
            <a:r>
              <a:rPr lang="en-US" sz="3200" dirty="0"/>
              <a:t>list or diagnoses to </a:t>
            </a:r>
            <a:r>
              <a:rPr lang="en-US" sz="3200" dirty="0" smtClean="0"/>
              <a:t>auto-populate contraindicated </a:t>
            </a:r>
            <a:r>
              <a:rPr lang="en-US" sz="3200" dirty="0"/>
              <a:t>medications associated with </a:t>
            </a:r>
            <a:r>
              <a:rPr lang="en-US" sz="3200" dirty="0" smtClean="0"/>
              <a:t>specific conditions</a:t>
            </a:r>
          </a:p>
          <a:p>
            <a:pPr lvl="1">
              <a:spcBef>
                <a:spcPts val="0"/>
              </a:spcBef>
            </a:pPr>
            <a:r>
              <a:rPr lang="en-US" sz="3200" dirty="0"/>
              <a:t>I</a:t>
            </a:r>
            <a:r>
              <a:rPr lang="en-US" sz="3200" dirty="0" smtClean="0"/>
              <a:t>ntolerances </a:t>
            </a:r>
            <a:r>
              <a:rPr lang="en-US" sz="3200" dirty="0"/>
              <a:t>would </a:t>
            </a:r>
            <a:r>
              <a:rPr lang="en-US" sz="3200" dirty="0" smtClean="0"/>
              <a:t>automatically delete </a:t>
            </a:r>
            <a:r>
              <a:rPr lang="en-US" sz="3200" dirty="0"/>
              <a:t>when the problem is resolved.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 Intolerances would communicate with </a:t>
            </a:r>
            <a:r>
              <a:rPr lang="en-US" sz="3200" dirty="0" smtClean="0"/>
              <a:t>laboratory ordering.</a:t>
            </a:r>
          </a:p>
          <a:p>
            <a:pPr lvl="1">
              <a:spcBef>
                <a:spcPts val="0"/>
              </a:spcBef>
            </a:pPr>
            <a:r>
              <a:rPr lang="en-US" sz="3200" dirty="0" smtClean="0"/>
              <a:t>New </a:t>
            </a:r>
            <a:r>
              <a:rPr lang="en-US" sz="3200" dirty="0"/>
              <a:t>suspected anaphylaxis </a:t>
            </a:r>
            <a:r>
              <a:rPr lang="en-US" sz="3200" dirty="0" smtClean="0"/>
              <a:t>prompts ordering </a:t>
            </a:r>
            <a:r>
              <a:rPr lang="en-US" sz="3200" dirty="0"/>
              <a:t>of a serum </a:t>
            </a:r>
            <a:r>
              <a:rPr lang="en-US" sz="3200" dirty="0" err="1"/>
              <a:t>tryptase</a:t>
            </a:r>
            <a:r>
              <a:rPr lang="en-US" sz="3200" dirty="0"/>
              <a:t> </a:t>
            </a:r>
            <a:r>
              <a:rPr lang="en-US" sz="3200" dirty="0" smtClean="0"/>
              <a:t> </a:t>
            </a:r>
          </a:p>
          <a:p>
            <a:pPr lvl="1">
              <a:spcBef>
                <a:spcPts val="0"/>
              </a:spcBef>
            </a:pPr>
            <a:r>
              <a:rPr lang="en-US" sz="3200" dirty="0" smtClean="0"/>
              <a:t>entry </a:t>
            </a:r>
            <a:r>
              <a:rPr lang="en-US" sz="3200" dirty="0"/>
              <a:t>of latex </a:t>
            </a:r>
            <a:r>
              <a:rPr lang="en-US" sz="3200" dirty="0" smtClean="0"/>
              <a:t>prompts ordering </a:t>
            </a:r>
            <a:r>
              <a:rPr lang="en-US" sz="3200" dirty="0"/>
              <a:t>of the commercially available </a:t>
            </a:r>
            <a:r>
              <a:rPr lang="en-US" sz="3200" dirty="0" smtClean="0"/>
              <a:t>anti-latex </a:t>
            </a:r>
            <a:r>
              <a:rPr lang="en-US" sz="3200" dirty="0" err="1" smtClean="0"/>
              <a:t>IgE</a:t>
            </a:r>
            <a:r>
              <a:rPr lang="en-US" sz="3200" dirty="0" smtClean="0"/>
              <a:t> </a:t>
            </a:r>
            <a:r>
              <a:rPr lang="en-US" sz="3200" dirty="0"/>
              <a:t>ELISA </a:t>
            </a:r>
            <a:r>
              <a:rPr lang="en-US" sz="3200" dirty="0" smtClean="0"/>
              <a:t>test</a:t>
            </a: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46170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500" dirty="0" smtClean="0"/>
              <a:t>Words Matter</a:t>
            </a:r>
          </a:p>
          <a:p>
            <a:r>
              <a:rPr lang="en-US" sz="3500" dirty="0"/>
              <a:t>Why inaccurately calling a drug intolerance or an expected side-effect an “allergy” is </a:t>
            </a:r>
            <a:r>
              <a:rPr lang="en-US" sz="3500" dirty="0" smtClean="0"/>
              <a:t>dangerous</a:t>
            </a:r>
          </a:p>
          <a:p>
            <a:pPr lvl="1"/>
            <a:r>
              <a:rPr lang="en-US" sz="3100" dirty="0" smtClean="0"/>
              <a:t>97% of penicillin “allergy” isn’t</a:t>
            </a:r>
          </a:p>
          <a:p>
            <a:pPr lvl="1"/>
            <a:r>
              <a:rPr lang="en-US" sz="3100" dirty="0" smtClean="0"/>
              <a:t>Therapeutic misadventures can occur when trying to “desensitize” a patient with a serious T-cell mediated hypersensitivity.</a:t>
            </a:r>
            <a:endParaRPr lang="en-US" sz="3100" dirty="0"/>
          </a:p>
          <a:p>
            <a:r>
              <a:rPr lang="en-US" sz="3500" dirty="0" smtClean="0"/>
              <a:t>What </a:t>
            </a:r>
            <a:r>
              <a:rPr lang="en-US" sz="3500" dirty="0"/>
              <a:t>should we call the section of the EHR currently called “Allergies” in EPIC to increase patient safety</a:t>
            </a:r>
            <a:r>
              <a:rPr lang="en-US" sz="3500" dirty="0" smtClean="0"/>
              <a:t>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Blumenthal KG, Park MA, Macy EM.  Redesigning the allergy module of the electronic health record.  Ann Allergy Asthma Immunol. 2016;117:126-31.</a:t>
            </a:r>
          </a:p>
        </p:txBody>
      </p:sp>
    </p:spTree>
    <p:extLst>
      <p:ext uri="{BB962C8B-B14F-4D97-AF65-F5344CB8AC3E}">
        <p14:creationId xmlns:p14="http://schemas.microsoft.com/office/powerpoint/2010/main" val="5930299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113" y="1017918"/>
            <a:ext cx="11505235" cy="554492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Make it </a:t>
            </a:r>
            <a:r>
              <a:rPr lang="en-US" sz="3200" dirty="0" smtClean="0"/>
              <a:t>Interactive and </a:t>
            </a:r>
            <a:r>
              <a:rPr lang="en-US" sz="3200" dirty="0"/>
              <a:t>Reactive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Intolerances </a:t>
            </a:r>
            <a:r>
              <a:rPr lang="en-US" sz="3200" dirty="0"/>
              <a:t>would connect to the FDA Adverse </a:t>
            </a:r>
            <a:r>
              <a:rPr lang="en-US" sz="3200" dirty="0" smtClean="0"/>
              <a:t>Event Reporting </a:t>
            </a:r>
            <a:r>
              <a:rPr lang="en-US" sz="3200" dirty="0"/>
              <a:t>System, the nation’s system for </a:t>
            </a:r>
            <a:r>
              <a:rPr lang="en-US" sz="3200" dirty="0" smtClean="0"/>
              <a:t>collecting adverse </a:t>
            </a:r>
            <a:r>
              <a:rPr lang="en-US" sz="3200" dirty="0"/>
              <a:t>events data, when indicated.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 Reaction detail would be required for intolerances. </a:t>
            </a:r>
            <a:r>
              <a:rPr lang="en-US" sz="3200" dirty="0" smtClean="0"/>
              <a:t>On demand </a:t>
            </a:r>
            <a:r>
              <a:rPr lang="en-US" sz="3200" dirty="0"/>
              <a:t>clinical decision support would launch at </a:t>
            </a:r>
            <a:r>
              <a:rPr lang="en-US" sz="3200" dirty="0" smtClean="0"/>
              <a:t>the time </a:t>
            </a:r>
            <a:r>
              <a:rPr lang="en-US" sz="3200" dirty="0"/>
              <a:t>of allergen entry for immunologic reactions </a:t>
            </a:r>
            <a:r>
              <a:rPr lang="en-US" sz="3200" dirty="0" smtClean="0"/>
              <a:t>to provide </a:t>
            </a:r>
            <a:r>
              <a:rPr lang="en-US" sz="3200" dirty="0"/>
              <a:t>more accurate assessments.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 Patients with </a:t>
            </a:r>
            <a:r>
              <a:rPr lang="en-US" sz="3200" dirty="0" smtClean="0"/>
              <a:t>potential</a:t>
            </a:r>
            <a:r>
              <a:rPr lang="en-US" sz="3200" dirty="0" smtClean="0"/>
              <a:t> immunologically-mediated hypersensitivity would </a:t>
            </a:r>
            <a:r>
              <a:rPr lang="en-US" sz="3200" dirty="0"/>
              <a:t>be automatically referred </a:t>
            </a:r>
            <a:r>
              <a:rPr lang="en-US" sz="3200" dirty="0" smtClean="0"/>
              <a:t>for </a:t>
            </a:r>
            <a:r>
              <a:rPr lang="en-US" sz="3200" dirty="0" smtClean="0"/>
              <a:t>allergy </a:t>
            </a:r>
            <a:r>
              <a:rPr lang="en-US" sz="3200" dirty="0"/>
              <a:t>testing.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 Patients with suspected SCARs would </a:t>
            </a:r>
            <a:r>
              <a:rPr lang="en-US" sz="3200" dirty="0" smtClean="0"/>
              <a:t>receive subspecialist </a:t>
            </a:r>
            <a:r>
              <a:rPr lang="en-US" sz="3200" dirty="0"/>
              <a:t>case verification.</a:t>
            </a:r>
          </a:p>
        </p:txBody>
      </p:sp>
    </p:spTree>
    <p:extLst>
      <p:ext uri="{BB962C8B-B14F-4D97-AF65-F5344CB8AC3E}">
        <p14:creationId xmlns:p14="http://schemas.microsoft.com/office/powerpoint/2010/main" val="2427107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/>
              <a:t>Make </a:t>
            </a:r>
            <a:r>
              <a:rPr lang="en-US" sz="3200" dirty="0" smtClean="0"/>
              <a:t>Pop-Up Fatigue </a:t>
            </a:r>
            <a:r>
              <a:rPr lang="en-US" sz="3200" dirty="0"/>
              <a:t>Stop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 Alerts would use both drug and reaction </a:t>
            </a:r>
            <a:r>
              <a:rPr lang="en-US" sz="3200" dirty="0" smtClean="0"/>
              <a:t>details</a:t>
            </a: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 Although many alerts do not signal an </a:t>
            </a:r>
            <a:r>
              <a:rPr lang="en-US" sz="3200" dirty="0" smtClean="0"/>
              <a:t>absolute contraindication</a:t>
            </a:r>
            <a:r>
              <a:rPr lang="en-US" sz="3200" dirty="0"/>
              <a:t>, when a drug is </a:t>
            </a:r>
            <a:r>
              <a:rPr lang="en-US" sz="3200" dirty="0" smtClean="0"/>
              <a:t>absolutely contraindicated</a:t>
            </a:r>
            <a:r>
              <a:rPr lang="en-US" sz="3200" dirty="0"/>
              <a:t>, it would not be possible to </a:t>
            </a:r>
            <a:r>
              <a:rPr lang="en-US" sz="3200" dirty="0" smtClean="0"/>
              <a:t>administer</a:t>
            </a: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 </a:t>
            </a:r>
            <a:r>
              <a:rPr lang="en-US" sz="3200" dirty="0" smtClean="0"/>
              <a:t>System-wide </a:t>
            </a:r>
            <a:r>
              <a:rPr lang="en-US" sz="3200" dirty="0"/>
              <a:t>alerts that are widely ignored </a:t>
            </a:r>
            <a:r>
              <a:rPr lang="en-US" sz="3200" dirty="0" smtClean="0"/>
              <a:t>would be </a:t>
            </a:r>
            <a:r>
              <a:rPr lang="en-US" sz="3200" dirty="0"/>
              <a:t>assessed annually for </a:t>
            </a:r>
            <a:r>
              <a:rPr lang="en-US" sz="3200" dirty="0" smtClean="0"/>
              <a:t>removal</a:t>
            </a:r>
            <a:endParaRPr lang="en-US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6786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/>
              <a:t>Make </a:t>
            </a:r>
            <a:r>
              <a:rPr lang="en-US" sz="3200" dirty="0" smtClean="0"/>
              <a:t>Pop-Up Fatigue </a:t>
            </a:r>
            <a:r>
              <a:rPr lang="en-US" sz="3200" dirty="0"/>
              <a:t>Stop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smtClean="0"/>
              <a:t>If </a:t>
            </a:r>
            <a:r>
              <a:rPr lang="en-US" sz="3200" dirty="0"/>
              <a:t>an alert is overridden 3 or more times, </a:t>
            </a:r>
            <a:r>
              <a:rPr lang="en-US" sz="3200" dirty="0" smtClean="0"/>
              <a:t>then the </a:t>
            </a:r>
            <a:r>
              <a:rPr lang="en-US" sz="3200" dirty="0"/>
              <a:t>intolerance would be deemed </a:t>
            </a:r>
            <a:r>
              <a:rPr lang="en-US" sz="3200" dirty="0" smtClean="0"/>
              <a:t>inconsequential to </a:t>
            </a:r>
            <a:r>
              <a:rPr lang="en-US" sz="3200" dirty="0"/>
              <a:t>care and the clinician would be prompted </a:t>
            </a:r>
            <a:r>
              <a:rPr lang="en-US" sz="3200" dirty="0" smtClean="0"/>
              <a:t>to delete </a:t>
            </a:r>
            <a:r>
              <a:rPr lang="en-US" sz="3200" dirty="0"/>
              <a:t>the </a:t>
            </a:r>
            <a:r>
              <a:rPr lang="en-US" sz="3200" dirty="0" smtClean="0"/>
              <a:t>intolerance</a:t>
            </a: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 If a patient carries an intolerance that </a:t>
            </a:r>
            <a:r>
              <a:rPr lang="en-US" sz="3200" dirty="0" smtClean="0"/>
              <a:t>is </a:t>
            </a:r>
            <a:r>
              <a:rPr lang="en-US" sz="3200" dirty="0" smtClean="0"/>
              <a:t>potentially immunologically </a:t>
            </a:r>
            <a:r>
              <a:rPr lang="en-US" sz="3200" dirty="0"/>
              <a:t>mediated </a:t>
            </a:r>
            <a:r>
              <a:rPr lang="en-US" sz="3200"/>
              <a:t>and </a:t>
            </a:r>
            <a:r>
              <a:rPr lang="en-US" sz="3200" smtClean="0"/>
              <a:t>tolerates drug </a:t>
            </a:r>
            <a:r>
              <a:rPr lang="en-US" sz="3200" dirty="0" smtClean="0"/>
              <a:t>re-exposure </a:t>
            </a:r>
            <a:r>
              <a:rPr lang="en-US" sz="3200" dirty="0"/>
              <a:t>(whether purposeful or accidental</a:t>
            </a:r>
            <a:r>
              <a:rPr lang="en-US" sz="3200" dirty="0" smtClean="0"/>
              <a:t>), the </a:t>
            </a:r>
            <a:r>
              <a:rPr lang="en-US" sz="3200"/>
              <a:t>original </a:t>
            </a:r>
            <a:r>
              <a:rPr lang="en-US" sz="3200" smtClean="0"/>
              <a:t>“intolerance” </a:t>
            </a:r>
            <a:r>
              <a:rPr lang="en-US" sz="3200" dirty="0"/>
              <a:t>would be </a:t>
            </a:r>
            <a:r>
              <a:rPr lang="en-US" sz="3200" dirty="0" smtClean="0"/>
              <a:t>automatically removed </a:t>
            </a:r>
            <a:r>
              <a:rPr lang="en-US" sz="3200" dirty="0"/>
              <a:t>from the </a:t>
            </a:r>
            <a:r>
              <a:rPr lang="en-US" sz="3200" dirty="0" smtClean="0"/>
              <a:t>EHR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60981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 fontScale="92500" lnSpcReduction="10000"/>
          </a:bodyPr>
          <a:lstStyle/>
          <a:p>
            <a:pPr marL="685800" lvl="2" indent="0">
              <a:buNone/>
            </a:pPr>
            <a:r>
              <a:rPr lang="en-US" sz="3200" b="1" dirty="0" smtClean="0"/>
              <a:t>Definitions for immunologically-mediated hypersensitivity</a:t>
            </a:r>
            <a:endParaRPr lang="en-US" sz="3200" b="1" dirty="0"/>
          </a:p>
          <a:p>
            <a:pPr lvl="2"/>
            <a:r>
              <a:rPr lang="en-US" sz="3200" dirty="0"/>
              <a:t>Immediate reaction (allergy)</a:t>
            </a:r>
          </a:p>
          <a:p>
            <a:pPr lvl="3"/>
            <a:r>
              <a:rPr lang="en-US" sz="3200" dirty="0"/>
              <a:t>Onset &lt; 1 hour, but up to 6 hours</a:t>
            </a:r>
          </a:p>
          <a:p>
            <a:pPr lvl="3"/>
            <a:r>
              <a:rPr lang="en-US" sz="3200" dirty="0" err="1"/>
              <a:t>IgE</a:t>
            </a:r>
            <a:endParaRPr lang="en-US" sz="3200" dirty="0"/>
          </a:p>
          <a:p>
            <a:pPr lvl="3"/>
            <a:r>
              <a:rPr lang="en-US" sz="3200" dirty="0"/>
              <a:t>IgG and complement</a:t>
            </a:r>
          </a:p>
          <a:p>
            <a:pPr lvl="3"/>
            <a:r>
              <a:rPr lang="en-US" sz="3200" dirty="0"/>
              <a:t>Direct mast cell </a:t>
            </a:r>
            <a:r>
              <a:rPr lang="en-US" sz="3200" dirty="0" smtClean="0"/>
              <a:t>activation</a:t>
            </a:r>
          </a:p>
          <a:p>
            <a:pPr lvl="3"/>
            <a:r>
              <a:rPr lang="en-US" sz="3200" dirty="0" smtClean="0"/>
              <a:t>Can desensitize</a:t>
            </a:r>
            <a:endParaRPr lang="en-US" sz="3200" dirty="0"/>
          </a:p>
          <a:p>
            <a:pPr lvl="2"/>
            <a:r>
              <a:rPr lang="en-US" sz="3200" dirty="0"/>
              <a:t>Non-immediate reaction</a:t>
            </a:r>
          </a:p>
          <a:p>
            <a:pPr lvl="3"/>
            <a:r>
              <a:rPr lang="en-US" sz="3200" dirty="0"/>
              <a:t>Onset &gt; 24 hours, but down to 6 hours</a:t>
            </a:r>
          </a:p>
          <a:p>
            <a:pPr lvl="3"/>
            <a:r>
              <a:rPr lang="en-US" sz="3200" dirty="0"/>
              <a:t>Onset 4 to 24 days for SCARs</a:t>
            </a:r>
          </a:p>
          <a:p>
            <a:pPr lvl="3"/>
            <a:r>
              <a:rPr lang="en-US" sz="3200" dirty="0" smtClean="0"/>
              <a:t>T-cells</a:t>
            </a:r>
          </a:p>
          <a:p>
            <a:pPr lvl="3"/>
            <a:r>
              <a:rPr lang="en-US" sz="3200" dirty="0" smtClean="0"/>
              <a:t>Can not desensitize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166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r>
              <a:rPr lang="en-US" sz="4400" dirty="0"/>
              <a:t>Adverse drug reactions</a:t>
            </a:r>
          </a:p>
          <a:p>
            <a:pPr lvl="1"/>
            <a:r>
              <a:rPr lang="en-US" sz="4400" dirty="0"/>
              <a:t>A-type</a:t>
            </a:r>
          </a:p>
          <a:p>
            <a:pPr lvl="2"/>
            <a:r>
              <a:rPr lang="en-US" sz="4400" dirty="0"/>
              <a:t>Toxicity</a:t>
            </a:r>
          </a:p>
          <a:p>
            <a:pPr lvl="2"/>
            <a:r>
              <a:rPr lang="en-US" sz="4400" dirty="0"/>
              <a:t>Side-effects</a:t>
            </a:r>
          </a:p>
          <a:p>
            <a:pPr lvl="2"/>
            <a:r>
              <a:rPr lang="en-US" sz="4400" dirty="0"/>
              <a:t>Interactions with other drugs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1900" dirty="0"/>
              <a:t>Dona I, Caubet JC, </a:t>
            </a:r>
            <a:r>
              <a:rPr lang="en-US" sz="1900" dirty="0" err="1"/>
              <a:t>Brockow</a:t>
            </a:r>
            <a:r>
              <a:rPr lang="en-US" sz="1900" dirty="0"/>
              <a:t> K, Doyle M, Moreno E, </a:t>
            </a:r>
            <a:r>
              <a:rPr lang="en-US" sz="1900" dirty="0" err="1"/>
              <a:t>Terreehorst</a:t>
            </a:r>
            <a:r>
              <a:rPr lang="en-US" sz="1900" dirty="0"/>
              <a:t> I, Torres MJ.  An EAACI task force report: recognizing the potential of the primary care physician in the diagnosis and management of drug hypersensitivity.  Clin </a:t>
            </a:r>
            <a:r>
              <a:rPr lang="en-US" sz="1900" dirty="0" err="1"/>
              <a:t>Transl</a:t>
            </a:r>
            <a:r>
              <a:rPr lang="en-US" sz="1900" dirty="0"/>
              <a:t> Allergy. 2018;8:16.</a:t>
            </a:r>
          </a:p>
        </p:txBody>
      </p:sp>
    </p:spTree>
    <p:extLst>
      <p:ext uri="{BB962C8B-B14F-4D97-AF65-F5344CB8AC3E}">
        <p14:creationId xmlns:p14="http://schemas.microsoft.com/office/powerpoint/2010/main" val="3923232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3600" dirty="0"/>
              <a:t>B-type (hypersensitivity)</a:t>
            </a:r>
          </a:p>
          <a:p>
            <a:pPr lvl="2"/>
            <a:r>
              <a:rPr lang="en-US" sz="3600" dirty="0"/>
              <a:t>Allergy</a:t>
            </a:r>
          </a:p>
          <a:p>
            <a:pPr lvl="3"/>
            <a:r>
              <a:rPr lang="en-US" sz="3600" dirty="0"/>
              <a:t>Specific IgE</a:t>
            </a:r>
          </a:p>
          <a:p>
            <a:pPr lvl="3"/>
            <a:r>
              <a:rPr lang="en-US" sz="3600" dirty="0"/>
              <a:t>T-cells</a:t>
            </a:r>
          </a:p>
          <a:p>
            <a:pPr lvl="2"/>
            <a:r>
              <a:rPr lang="en-US" sz="3600" dirty="0"/>
              <a:t>Non-allergic reactions</a:t>
            </a:r>
          </a:p>
          <a:p>
            <a:pPr lvl="3"/>
            <a:r>
              <a:rPr lang="en-US" sz="3600" dirty="0" err="1"/>
              <a:t>Pseudoallergy</a:t>
            </a:r>
            <a:endParaRPr lang="en-US" sz="3600" dirty="0"/>
          </a:p>
          <a:p>
            <a:pPr lvl="3"/>
            <a:r>
              <a:rPr lang="en-US" sz="3600" dirty="0"/>
              <a:t>Intolerance</a:t>
            </a:r>
          </a:p>
          <a:p>
            <a:pPr lvl="3"/>
            <a:r>
              <a:rPr lang="en-US" sz="3600" dirty="0"/>
              <a:t>Idiosyncrasy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1900" dirty="0"/>
              <a:t>Dona I, Caubet JC, </a:t>
            </a:r>
            <a:r>
              <a:rPr lang="en-US" sz="1900" dirty="0" err="1"/>
              <a:t>Brockow</a:t>
            </a:r>
            <a:r>
              <a:rPr lang="en-US" sz="1900" dirty="0"/>
              <a:t> K, Doyle M, Moreno E, </a:t>
            </a:r>
            <a:r>
              <a:rPr lang="en-US" sz="1900" dirty="0" err="1"/>
              <a:t>Terreehorst</a:t>
            </a:r>
            <a:r>
              <a:rPr lang="en-US" sz="1900" dirty="0"/>
              <a:t> I, Torres MJ.  An EAACI task force report: recognizing the potential of the primary care physician in the diagnosis and management of drug hypersensitivity.  Clin </a:t>
            </a:r>
            <a:r>
              <a:rPr lang="en-US" sz="1900" dirty="0" err="1"/>
              <a:t>Transl</a:t>
            </a:r>
            <a:r>
              <a:rPr lang="en-US" sz="1900" dirty="0"/>
              <a:t> Allergy. 2018;8:16.</a:t>
            </a:r>
          </a:p>
        </p:txBody>
      </p:sp>
    </p:spTree>
    <p:extLst>
      <p:ext uri="{BB962C8B-B14F-4D97-AF65-F5344CB8AC3E}">
        <p14:creationId xmlns:p14="http://schemas.microsoft.com/office/powerpoint/2010/main" val="2297299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Intolerance</a:t>
            </a:r>
          </a:p>
          <a:p>
            <a:pPr lvl="1"/>
            <a:r>
              <a:rPr lang="en-US" sz="4000" dirty="0"/>
              <a:t>Patient </a:t>
            </a:r>
            <a:r>
              <a:rPr lang="en-US" sz="4000" dirty="0" smtClean="0"/>
              <a:t>preference </a:t>
            </a:r>
          </a:p>
          <a:p>
            <a:pPr lvl="1"/>
            <a:r>
              <a:rPr lang="en-US" sz="4000" dirty="0" smtClean="0"/>
              <a:t>Contraindication </a:t>
            </a:r>
          </a:p>
          <a:p>
            <a:pPr lvl="1"/>
            <a:r>
              <a:rPr lang="en-US" sz="4000" dirty="0" smtClean="0"/>
              <a:t>Adverse effect </a:t>
            </a:r>
          </a:p>
          <a:p>
            <a:pPr lvl="1"/>
            <a:r>
              <a:rPr lang="en-US" sz="4000" dirty="0" smtClean="0"/>
              <a:t>Hypersensitivity</a:t>
            </a:r>
            <a:endParaRPr lang="en-US" sz="4000" dirty="0"/>
          </a:p>
          <a:p>
            <a:pPr lvl="1"/>
            <a:endParaRPr lang="en-US" sz="2800" dirty="0"/>
          </a:p>
          <a:p>
            <a:pPr lvl="1"/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841987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Intolerance</a:t>
            </a:r>
          </a:p>
          <a:p>
            <a:pPr lvl="1"/>
            <a:r>
              <a:rPr lang="en-US" sz="4000" dirty="0"/>
              <a:t>Patient preference</a:t>
            </a:r>
          </a:p>
          <a:p>
            <a:pPr lvl="2"/>
            <a:r>
              <a:rPr lang="en-US" sz="4000" dirty="0"/>
              <a:t>Brand name preference</a:t>
            </a:r>
          </a:p>
          <a:p>
            <a:pPr lvl="2"/>
            <a:r>
              <a:rPr lang="en-US" sz="4000" dirty="0"/>
              <a:t>Specific opiate </a:t>
            </a:r>
            <a:r>
              <a:rPr lang="en-US" sz="4000" dirty="0" smtClean="0"/>
              <a:t>preference</a:t>
            </a:r>
          </a:p>
          <a:p>
            <a:pPr lvl="2"/>
            <a:r>
              <a:rPr lang="en-US" sz="4000" dirty="0" smtClean="0"/>
              <a:t>I had a bad case of an expected side effect</a:t>
            </a:r>
            <a:endParaRPr lang="en-US" sz="4000" dirty="0"/>
          </a:p>
          <a:p>
            <a:pPr lvl="1"/>
            <a:endParaRPr lang="en-US" sz="2800" dirty="0"/>
          </a:p>
          <a:p>
            <a:pPr lvl="1"/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88562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Intolerance</a:t>
            </a:r>
          </a:p>
          <a:p>
            <a:pPr lvl="1"/>
            <a:r>
              <a:rPr lang="en-US" sz="2800" dirty="0"/>
              <a:t>Contraindication</a:t>
            </a:r>
          </a:p>
          <a:p>
            <a:pPr lvl="2"/>
            <a:r>
              <a:rPr lang="en-US" sz="2800" dirty="0" smtClean="0"/>
              <a:t>Genetic</a:t>
            </a:r>
          </a:p>
          <a:p>
            <a:pPr lvl="3"/>
            <a:r>
              <a:rPr lang="en-US" sz="2600" dirty="0" smtClean="0"/>
              <a:t>Immunologic  </a:t>
            </a:r>
            <a:r>
              <a:rPr lang="en-US" sz="2600" dirty="0"/>
              <a:t>(HLA-B*5701 and </a:t>
            </a:r>
            <a:r>
              <a:rPr lang="en-US" sz="2600" dirty="0" err="1" smtClean="0"/>
              <a:t>abacavir</a:t>
            </a:r>
            <a:r>
              <a:rPr lang="en-US" sz="2600" dirty="0" smtClean="0"/>
              <a:t>)</a:t>
            </a:r>
          </a:p>
          <a:p>
            <a:pPr lvl="3"/>
            <a:r>
              <a:rPr lang="en-US" sz="2800" dirty="0" smtClean="0"/>
              <a:t>Enzymatic </a:t>
            </a:r>
            <a:r>
              <a:rPr lang="en-US" sz="2800" dirty="0"/>
              <a:t>(G6PD deficiency)</a:t>
            </a:r>
          </a:p>
          <a:p>
            <a:pPr lvl="2"/>
            <a:r>
              <a:rPr lang="en-US" sz="2800" dirty="0"/>
              <a:t>Acquired </a:t>
            </a:r>
            <a:r>
              <a:rPr lang="en-US" sz="2800" dirty="0" smtClean="0"/>
              <a:t>disease or condition specific</a:t>
            </a:r>
            <a:endParaRPr lang="en-US" sz="2800" dirty="0"/>
          </a:p>
          <a:p>
            <a:pPr lvl="3"/>
            <a:r>
              <a:rPr lang="en-US" sz="2600" dirty="0"/>
              <a:t>Acute</a:t>
            </a:r>
          </a:p>
          <a:p>
            <a:pPr lvl="4"/>
            <a:r>
              <a:rPr lang="en-US" sz="2600" dirty="0"/>
              <a:t>Acute urticaria and NSAIDs</a:t>
            </a:r>
          </a:p>
          <a:p>
            <a:pPr lvl="3"/>
            <a:r>
              <a:rPr lang="en-US" sz="2600" dirty="0"/>
              <a:t>Chronic</a:t>
            </a:r>
          </a:p>
          <a:p>
            <a:pPr lvl="4"/>
            <a:r>
              <a:rPr lang="en-US" sz="2600" dirty="0"/>
              <a:t>Gastric bypass and NSAIDs</a:t>
            </a:r>
          </a:p>
          <a:p>
            <a:pPr lvl="4"/>
            <a:r>
              <a:rPr lang="en-US" sz="2600" dirty="0"/>
              <a:t>Myasthenia gravis and aminoglycosides</a:t>
            </a:r>
          </a:p>
          <a:p>
            <a:pPr marL="457200" lvl="1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3047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6F7E8B-40CF-4F4B-B150-5085A439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79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Redesigning the allergy module of the electronic health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3B98B-546B-47FB-914F-48B24B47B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39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Intolerance</a:t>
            </a:r>
          </a:p>
          <a:p>
            <a:pPr lvl="1"/>
            <a:r>
              <a:rPr lang="en-US" sz="3600" dirty="0"/>
              <a:t>Adverse effect</a:t>
            </a:r>
          </a:p>
          <a:p>
            <a:pPr lvl="2"/>
            <a:r>
              <a:rPr lang="en-US" sz="3600" dirty="0"/>
              <a:t>Expected (tardive dyskinesia)</a:t>
            </a:r>
          </a:p>
          <a:p>
            <a:pPr lvl="2"/>
            <a:r>
              <a:rPr lang="en-US" sz="3600" dirty="0"/>
              <a:t>Unexpected (progressive multifocal leukoencephalopathy)</a:t>
            </a:r>
          </a:p>
          <a:p>
            <a:pPr lvl="1"/>
            <a:endParaRPr lang="en-US" sz="2800" dirty="0"/>
          </a:p>
          <a:p>
            <a:pPr lvl="1"/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371092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935</Words>
  <Application>Microsoft Office PowerPoint</Application>
  <PresentationFormat>Widescreen</PresentationFormat>
  <Paragraphs>124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  <vt:lpstr>Redesigning the allergy module of the electronic health record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Redesigning the allergy module of the electronic health record</dc:title>
  <dc:creator>Eric M. Macy</dc:creator>
  <cp:lastModifiedBy>Eric M. Macy</cp:lastModifiedBy>
  <cp:revision>30</cp:revision>
  <cp:lastPrinted>2018-08-07T17:56:14Z</cp:lastPrinted>
  <dcterms:created xsi:type="dcterms:W3CDTF">2018-07-27T16:28:27Z</dcterms:created>
  <dcterms:modified xsi:type="dcterms:W3CDTF">2018-08-08T15:28:45Z</dcterms:modified>
</cp:coreProperties>
</file>