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32537F-8F1D-3C44-B91E-978EA1C11912}" v="5" dt="2023-02-02T16:00:18.3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13"/>
    <p:restoredTop sz="94616"/>
  </p:normalViewPr>
  <p:slideViewPr>
    <p:cSldViewPr snapToGrid="0">
      <p:cViewPr varScale="1">
        <p:scale>
          <a:sx n="157" d="100"/>
          <a:sy n="157" d="100"/>
        </p:scale>
        <p:origin x="192"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Goldberg" userId="eb60d3cb910e54b3" providerId="LiveId" clId="{2D32537F-8F1D-3C44-B91E-978EA1C11912}"/>
    <pc:docChg chg="addSld modSld">
      <pc:chgData name="Bruce Goldberg" userId="eb60d3cb910e54b3" providerId="LiveId" clId="{2D32537F-8F1D-3C44-B91E-978EA1C11912}" dt="2023-02-02T16:20:34.337" v="667" actId="20577"/>
      <pc:docMkLst>
        <pc:docMk/>
      </pc:docMkLst>
      <pc:sldChg chg="modSp new mod">
        <pc:chgData name="Bruce Goldberg" userId="eb60d3cb910e54b3" providerId="LiveId" clId="{2D32537F-8F1D-3C44-B91E-978EA1C11912}" dt="2023-02-02T16:20:34.337" v="667" actId="20577"/>
        <pc:sldMkLst>
          <pc:docMk/>
          <pc:sldMk cId="2654216244" sldId="262"/>
        </pc:sldMkLst>
        <pc:spChg chg="mod">
          <ac:chgData name="Bruce Goldberg" userId="eb60d3cb910e54b3" providerId="LiveId" clId="{2D32537F-8F1D-3C44-B91E-978EA1C11912}" dt="2023-02-02T16:13:09.063" v="33" actId="20577"/>
          <ac:spMkLst>
            <pc:docMk/>
            <pc:sldMk cId="2654216244" sldId="262"/>
            <ac:spMk id="2" creationId="{5B0DD94B-6898-B9F2-55E8-03B82F451D37}"/>
          </ac:spMkLst>
        </pc:spChg>
        <pc:spChg chg="mod">
          <ac:chgData name="Bruce Goldberg" userId="eb60d3cb910e54b3" providerId="LiveId" clId="{2D32537F-8F1D-3C44-B91E-978EA1C11912}" dt="2023-02-02T16:20:34.337" v="667" actId="20577"/>
          <ac:spMkLst>
            <pc:docMk/>
            <pc:sldMk cId="2654216244" sldId="262"/>
            <ac:spMk id="3" creationId="{5E07A775-9720-B638-AD23-C99A2E92A5F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8EAC3-24F3-3B89-0BCE-E854CAB651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87725F2-585D-3DD9-69B6-7B4E8EAF81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259C46-F804-B4DC-FD3F-9F985A474593}"/>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3FB5A8F1-6B3A-479B-B6B2-5AB5B77CD9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9FDB83-D392-F416-885B-C9450397152D}"/>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4172167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AF24D-05F2-5F88-A434-F73F47D0329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6AFFA3-B582-13FE-0C87-22DE372B74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BC6828-0675-FC49-D76F-FB1A1E29E4F3}"/>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1C57A167-81FD-70E9-4D22-DB6222569C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2C4DD7-73B2-3B8F-B1F9-CB3DEB875DA0}"/>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241050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B12502-AAE5-3DC0-0839-DB0690FC28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D982EA-D806-ADED-0534-1FBFD7AD4C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9FF43E-7461-6076-8C0B-4228865988E9}"/>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3AD04B27-1885-D550-BB33-73F3E23E41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03342A-8558-9FA2-ECEE-FAA91FC2AF30}"/>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1385423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F6E02-FF25-5734-10F5-C5E0742EA2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1626EC-6E9E-2D75-D2C5-0F5C5EE10C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9D2443-67FD-7A16-0BC3-DDCBABE74F93}"/>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D5B32571-6AD8-BDC2-84C3-BC8298D231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7E3E2C-ACD1-C21B-A2F2-B077F32BA633}"/>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3654810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8057E-5983-850A-AFB5-C383F0843B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EC8F900-877D-A512-48E1-8A4404060F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0441B3B-9F10-7361-9619-40F5A52168C7}"/>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D3A5165B-9267-DE13-43BC-46F238B9F0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E1C7CB-F4D7-641C-E5E6-486C224EFE44}"/>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2009004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A002B-EAFE-72CB-EA4D-226BEEE5F2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56C996-647B-61E7-E87B-1038BCFF63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714B20-0DF2-2C45-2DCC-AEE59A2118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3219075-6149-83D2-4A36-C7359E8D8443}"/>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6" name="Footer Placeholder 5">
            <a:extLst>
              <a:ext uri="{FF2B5EF4-FFF2-40B4-BE49-F238E27FC236}">
                <a16:creationId xmlns:a16="http://schemas.microsoft.com/office/drawing/2014/main" id="{7E19BA97-B84F-4F73-4E9C-90A5714503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73B0B8-0413-DC1A-E8E0-D234A29849B9}"/>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4286678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2FE71-4BA3-FEC0-8928-E6E425B00A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AC73F46-AE25-3F9C-4EE1-FFCD775FF4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6AF3D3-A8F1-84B7-BEAB-C02B936BBE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9A4159-CA5C-A6A4-B38D-07EC67C383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61A7B7-527A-3065-2F51-707441E4E7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7EEF6-1474-74F4-67A4-56A09BBC597F}"/>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8" name="Footer Placeholder 7">
            <a:extLst>
              <a:ext uri="{FF2B5EF4-FFF2-40B4-BE49-F238E27FC236}">
                <a16:creationId xmlns:a16="http://schemas.microsoft.com/office/drawing/2014/main" id="{6F456421-FA8E-78B9-4383-EDEBF6DB0B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E98005-8F9B-EC55-C162-DBF444215008}"/>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68902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6434A-9D35-1BBD-8D08-0162DCD6C5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315A4C-D190-8F5B-D4B4-E8113EF3AB19}"/>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4" name="Footer Placeholder 3">
            <a:extLst>
              <a:ext uri="{FF2B5EF4-FFF2-40B4-BE49-F238E27FC236}">
                <a16:creationId xmlns:a16="http://schemas.microsoft.com/office/drawing/2014/main" id="{C9E15E7C-096E-E2E6-033C-468C5D1638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6DFBF7-8592-3DB8-1C50-313FB3C35557}"/>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3533873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5F9EA5-D10E-8D63-D826-33018CC0CA9C}"/>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3" name="Footer Placeholder 2">
            <a:extLst>
              <a:ext uri="{FF2B5EF4-FFF2-40B4-BE49-F238E27FC236}">
                <a16:creationId xmlns:a16="http://schemas.microsoft.com/office/drawing/2014/main" id="{17288700-F5BA-4D8A-7003-EB893C03C7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F33721F-91EF-AF9B-8B39-EFEBD3789BDC}"/>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401520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020DE-982D-822D-5D83-09CD5E8E67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9D7C84-967E-8BCA-45F5-63991A11FB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E259DF-1438-C783-0D25-05FD89639F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9DA3E4-242B-79BC-9C85-69573E8BCB17}"/>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6" name="Footer Placeholder 5">
            <a:extLst>
              <a:ext uri="{FF2B5EF4-FFF2-40B4-BE49-F238E27FC236}">
                <a16:creationId xmlns:a16="http://schemas.microsoft.com/office/drawing/2014/main" id="{2CA00040-8849-8735-44F5-FC16B1F927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D42069-2A7F-6CA4-FB66-28BBA33F351C}"/>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3063671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8B530-9585-1BD6-0AC3-B324CB079B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28D2CB-6FE2-0944-E664-05181009DB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C1168E-37E7-81A9-55E1-0CA668B0E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A04398-0A22-825B-8957-470F7C159F67}"/>
              </a:ext>
            </a:extLst>
          </p:cNvPr>
          <p:cNvSpPr>
            <a:spLocks noGrp="1"/>
          </p:cNvSpPr>
          <p:nvPr>
            <p:ph type="dt" sz="half" idx="10"/>
          </p:nvPr>
        </p:nvSpPr>
        <p:spPr/>
        <p:txBody>
          <a:bodyPr/>
          <a:lstStyle/>
          <a:p>
            <a:fld id="{64705BCA-2FFB-C443-AF45-28B1DBBB18C9}" type="datetimeFigureOut">
              <a:rPr lang="en-US" smtClean="0"/>
              <a:t>2/2/23</a:t>
            </a:fld>
            <a:endParaRPr lang="en-US"/>
          </a:p>
        </p:txBody>
      </p:sp>
      <p:sp>
        <p:nvSpPr>
          <p:cNvPr id="6" name="Footer Placeholder 5">
            <a:extLst>
              <a:ext uri="{FF2B5EF4-FFF2-40B4-BE49-F238E27FC236}">
                <a16:creationId xmlns:a16="http://schemas.microsoft.com/office/drawing/2014/main" id="{7F1E4CD8-B85F-0657-528C-8D6A74E3F9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866A08-2254-2C68-6C8A-7A7602D4F2FE}"/>
              </a:ext>
            </a:extLst>
          </p:cNvPr>
          <p:cNvSpPr>
            <a:spLocks noGrp="1"/>
          </p:cNvSpPr>
          <p:nvPr>
            <p:ph type="sldNum" sz="quarter" idx="12"/>
          </p:nvPr>
        </p:nvSpPr>
        <p:spPr/>
        <p:txBody>
          <a:bodyPr/>
          <a:lstStyle/>
          <a:p>
            <a:fld id="{B26F7541-7876-9F49-96EA-9E1F71E5F4F2}" type="slidenum">
              <a:rPr lang="en-US" smtClean="0"/>
              <a:t>‹#›</a:t>
            </a:fld>
            <a:endParaRPr lang="en-US"/>
          </a:p>
        </p:txBody>
      </p:sp>
    </p:spTree>
    <p:extLst>
      <p:ext uri="{BB962C8B-B14F-4D97-AF65-F5344CB8AC3E}">
        <p14:creationId xmlns:p14="http://schemas.microsoft.com/office/powerpoint/2010/main" val="1041609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9B7C2-EB16-7E84-8397-D70698D1C9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25511BB-DB70-4093-FC34-83C5492AF0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51F924-37EA-A7A7-0743-F8B75B8B80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05BCA-2FFB-C443-AF45-28B1DBBB18C9}" type="datetimeFigureOut">
              <a:rPr lang="en-US" smtClean="0"/>
              <a:t>2/2/23</a:t>
            </a:fld>
            <a:endParaRPr lang="en-US"/>
          </a:p>
        </p:txBody>
      </p:sp>
      <p:sp>
        <p:nvSpPr>
          <p:cNvPr id="5" name="Footer Placeholder 4">
            <a:extLst>
              <a:ext uri="{FF2B5EF4-FFF2-40B4-BE49-F238E27FC236}">
                <a16:creationId xmlns:a16="http://schemas.microsoft.com/office/drawing/2014/main" id="{AC2C53D8-4D73-EF88-7118-D786361A57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BB2226-80D2-3AE3-76AD-7BC9C356EB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F7541-7876-9F49-96EA-9E1F71E5F4F2}" type="slidenum">
              <a:rPr lang="en-US" smtClean="0"/>
              <a:t>‹#›</a:t>
            </a:fld>
            <a:endParaRPr lang="en-US"/>
          </a:p>
        </p:txBody>
      </p:sp>
    </p:spTree>
    <p:extLst>
      <p:ext uri="{BB962C8B-B14F-4D97-AF65-F5344CB8AC3E}">
        <p14:creationId xmlns:p14="http://schemas.microsoft.com/office/powerpoint/2010/main" val="3493428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onfluence.ihtsdotools.org/display/DOCEG/Assumptions,+Requirements,+and+Scope+for+Medicinal+Produc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F102-FAD2-0496-0454-41C6315F7743}"/>
              </a:ext>
            </a:extLst>
          </p:cNvPr>
          <p:cNvSpPr>
            <a:spLocks noGrp="1"/>
          </p:cNvSpPr>
          <p:nvPr>
            <p:ph type="ctrTitle"/>
          </p:nvPr>
        </p:nvSpPr>
        <p:spPr/>
        <p:txBody>
          <a:bodyPr/>
          <a:lstStyle/>
          <a:p>
            <a:r>
              <a:rPr lang="en-US" dirty="0"/>
              <a:t>Plaster Allergy</a:t>
            </a:r>
          </a:p>
        </p:txBody>
      </p:sp>
      <p:sp>
        <p:nvSpPr>
          <p:cNvPr id="3" name="Subtitle 2">
            <a:extLst>
              <a:ext uri="{FF2B5EF4-FFF2-40B4-BE49-F238E27FC236}">
                <a16:creationId xmlns:a16="http://schemas.microsoft.com/office/drawing/2014/main" id="{F6D26322-BDD4-4884-971F-FA610F68FCB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6103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5B21-AA61-9B04-3C84-0346D76AD926}"/>
              </a:ext>
            </a:extLst>
          </p:cNvPr>
          <p:cNvSpPr>
            <a:spLocks noGrp="1"/>
          </p:cNvSpPr>
          <p:nvPr>
            <p:ph type="title"/>
          </p:nvPr>
        </p:nvSpPr>
        <p:spPr/>
        <p:txBody>
          <a:bodyPr/>
          <a:lstStyle/>
          <a:p>
            <a:r>
              <a:rPr lang="en-US" dirty="0"/>
              <a:t>Request from Netherlands to add specific types of plaster as allergens</a:t>
            </a:r>
          </a:p>
        </p:txBody>
      </p:sp>
      <p:sp>
        <p:nvSpPr>
          <p:cNvPr id="3" name="Content Placeholder 2">
            <a:extLst>
              <a:ext uri="{FF2B5EF4-FFF2-40B4-BE49-F238E27FC236}">
                <a16:creationId xmlns:a16="http://schemas.microsoft.com/office/drawing/2014/main" id="{5B3D9742-F789-CB47-E9C9-F4BF265BCFDE}"/>
              </a:ext>
            </a:extLst>
          </p:cNvPr>
          <p:cNvSpPr>
            <a:spLocks noGrp="1"/>
          </p:cNvSpPr>
          <p:nvPr>
            <p:ph idx="1"/>
          </p:nvPr>
        </p:nvSpPr>
        <p:spPr/>
        <p:txBody>
          <a:bodyPr>
            <a:normAutofit fontScale="92500" lnSpcReduction="10000"/>
          </a:bodyPr>
          <a:lstStyle/>
          <a:p>
            <a:r>
              <a:rPr lang="en-US" b="0" i="0" u="none" strike="noStrike" dirty="0">
                <a:solidFill>
                  <a:srgbClr val="212121"/>
                </a:solidFill>
                <a:effectLst/>
                <a:latin typeface="Calibri" panose="020F0502020204030204" pitchFamily="34" charset="0"/>
              </a:rPr>
              <a:t>The allergologists want us to create concepts for types of adhesive plasters, like E.K.G. plasters, brown plasters, white plasters etc. to register allergies or sensitivities in patients. I asked if they mean the adhesive in the plaster, which would be no problem as that would sit in the substance hierarchy. But they actually don’t want to specify the adhesive of the plaster as the allergen, but the whole plaster. Now that would become a problem I suppose, since plasters are physical objects in SNOMED. </a:t>
            </a:r>
          </a:p>
          <a:p>
            <a:pPr algn="l"/>
            <a:r>
              <a:rPr lang="en-GB" dirty="0">
                <a:solidFill>
                  <a:srgbClr val="212121"/>
                </a:solidFill>
                <a:latin typeface="Calibri" panose="020F0502020204030204" pitchFamily="34" charset="0"/>
              </a:rPr>
              <a:t>The plasters they want to document are:</a:t>
            </a:r>
          </a:p>
          <a:p>
            <a:pPr lvl="1"/>
            <a:r>
              <a:rPr lang="en-GB" sz="1400" b="0" i="0" u="none" strike="noStrike" dirty="0">
                <a:solidFill>
                  <a:srgbClr val="212121"/>
                </a:solidFill>
                <a:effectLst/>
                <a:latin typeface="Calibri" panose="020F0502020204030204" pitchFamily="34" charset="0"/>
              </a:rPr>
              <a:t>White plasters</a:t>
            </a:r>
          </a:p>
          <a:p>
            <a:pPr lvl="1"/>
            <a:r>
              <a:rPr lang="en-GB" sz="1400" b="0" i="0" u="none" strike="noStrike" dirty="0">
                <a:solidFill>
                  <a:srgbClr val="212121"/>
                </a:solidFill>
                <a:effectLst/>
                <a:latin typeface="Calibri" panose="020F0502020204030204" pitchFamily="34" charset="0"/>
              </a:rPr>
              <a:t>Brown plasters</a:t>
            </a:r>
          </a:p>
          <a:p>
            <a:pPr lvl="1"/>
            <a:r>
              <a:rPr lang="en-GB" sz="1400" b="0" i="0" u="none" strike="noStrike" dirty="0">
                <a:solidFill>
                  <a:srgbClr val="212121"/>
                </a:solidFill>
                <a:effectLst/>
                <a:latin typeface="Calibri" panose="020F0502020204030204" pitchFamily="34" charset="0"/>
              </a:rPr>
              <a:t>Foil plasters</a:t>
            </a:r>
          </a:p>
          <a:p>
            <a:pPr lvl="1"/>
            <a:r>
              <a:rPr lang="en-GB" sz="1400" b="0" i="0" u="none" strike="noStrike" dirty="0">
                <a:solidFill>
                  <a:srgbClr val="212121"/>
                </a:solidFill>
                <a:effectLst/>
                <a:latin typeface="Calibri" panose="020F0502020204030204" pitchFamily="34" charset="0"/>
              </a:rPr>
              <a:t>EKG plasters</a:t>
            </a:r>
          </a:p>
          <a:p>
            <a:pPr lvl="1"/>
            <a:r>
              <a:rPr lang="en-GB" sz="1400" b="0" i="0" u="none" strike="noStrike" dirty="0">
                <a:solidFill>
                  <a:srgbClr val="212121"/>
                </a:solidFill>
                <a:effectLst/>
                <a:latin typeface="Calibri" panose="020F0502020204030204" pitchFamily="34" charset="0"/>
              </a:rPr>
              <a:t>And then they also have some brand names like </a:t>
            </a:r>
            <a:r>
              <a:rPr lang="en-GB" sz="1400" b="0" i="0" u="none" strike="noStrike" dirty="0" err="1">
                <a:solidFill>
                  <a:srgbClr val="212121"/>
                </a:solidFill>
                <a:effectLst/>
                <a:latin typeface="Calibri" panose="020F0502020204030204" pitchFamily="34" charset="0"/>
              </a:rPr>
              <a:t>Leukopor</a:t>
            </a:r>
            <a:r>
              <a:rPr lang="en-GB" sz="1400" b="0" i="0" u="none" strike="noStrike" dirty="0">
                <a:solidFill>
                  <a:srgbClr val="212121"/>
                </a:solidFill>
                <a:effectLst/>
                <a:latin typeface="Calibri" panose="020F0502020204030204" pitchFamily="34" charset="0"/>
              </a:rPr>
              <a:t>, </a:t>
            </a:r>
            <a:r>
              <a:rPr lang="en-GB" sz="1400" b="0" i="0" u="none" strike="noStrike" dirty="0" err="1">
                <a:solidFill>
                  <a:srgbClr val="212121"/>
                </a:solidFill>
                <a:effectLst/>
                <a:latin typeface="Calibri" panose="020F0502020204030204" pitchFamily="34" charset="0"/>
              </a:rPr>
              <a:t>Fixamull</a:t>
            </a:r>
            <a:r>
              <a:rPr lang="en-GB" sz="1400" b="0" i="0" u="none" strike="noStrike" dirty="0">
                <a:solidFill>
                  <a:srgbClr val="212121"/>
                </a:solidFill>
                <a:effectLst/>
                <a:latin typeface="Calibri" panose="020F0502020204030204" pitchFamily="34" charset="0"/>
              </a:rPr>
              <a:t>, </a:t>
            </a:r>
            <a:r>
              <a:rPr lang="en-GB" sz="1400" b="0" i="0" u="none" strike="noStrike" dirty="0" err="1">
                <a:solidFill>
                  <a:srgbClr val="212121"/>
                </a:solidFill>
                <a:effectLst/>
                <a:latin typeface="Calibri" panose="020F0502020204030204" pitchFamily="34" charset="0"/>
              </a:rPr>
              <a:t>Micropor</a:t>
            </a:r>
            <a:r>
              <a:rPr lang="en-GB" sz="1400" b="0" i="0" u="none" strike="noStrike" dirty="0">
                <a:solidFill>
                  <a:srgbClr val="212121"/>
                </a:solidFill>
                <a:effectLst/>
                <a:latin typeface="Calibri" panose="020F0502020204030204" pitchFamily="34" charset="0"/>
              </a:rPr>
              <a:t> etc which I already said we don’t add specific brand to SNOMED…</a:t>
            </a:r>
          </a:p>
          <a:p>
            <a:endParaRPr lang="en-US" dirty="0"/>
          </a:p>
        </p:txBody>
      </p:sp>
    </p:spTree>
    <p:extLst>
      <p:ext uri="{BB962C8B-B14F-4D97-AF65-F5344CB8AC3E}">
        <p14:creationId xmlns:p14="http://schemas.microsoft.com/office/powerpoint/2010/main" val="868085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5BC8-F3A8-84E7-9258-D61AFFBDC680}"/>
              </a:ext>
            </a:extLst>
          </p:cNvPr>
          <p:cNvSpPr>
            <a:spLocks noGrp="1"/>
          </p:cNvSpPr>
          <p:nvPr>
            <p:ph type="title"/>
          </p:nvPr>
        </p:nvSpPr>
        <p:spPr/>
        <p:txBody>
          <a:bodyPr/>
          <a:lstStyle/>
          <a:p>
            <a:r>
              <a:rPr lang="en-US" dirty="0"/>
              <a:t>Adhesive plasters in SNOMED</a:t>
            </a:r>
          </a:p>
        </p:txBody>
      </p:sp>
      <p:pic>
        <p:nvPicPr>
          <p:cNvPr id="8" name="Content Placeholder 7">
            <a:extLst>
              <a:ext uri="{FF2B5EF4-FFF2-40B4-BE49-F238E27FC236}">
                <a16:creationId xmlns:a16="http://schemas.microsoft.com/office/drawing/2014/main" id="{439B535A-44F8-992D-E107-C57E308B52F7}"/>
              </a:ext>
            </a:extLst>
          </p:cNvPr>
          <p:cNvPicPr>
            <a:picLocks noGrp="1" noChangeAspect="1"/>
          </p:cNvPicPr>
          <p:nvPr>
            <p:ph idx="1"/>
          </p:nvPr>
        </p:nvPicPr>
        <p:blipFill>
          <a:blip r:embed="rId2"/>
          <a:stretch>
            <a:fillRect/>
          </a:stretch>
        </p:blipFill>
        <p:spPr>
          <a:xfrm>
            <a:off x="1751329" y="1690688"/>
            <a:ext cx="7733754" cy="4351338"/>
          </a:xfrm>
          <a:prstGeom prst="rect">
            <a:avLst/>
          </a:prstGeom>
        </p:spPr>
      </p:pic>
      <p:pic>
        <p:nvPicPr>
          <p:cNvPr id="9" name="Picture 8">
            <a:extLst>
              <a:ext uri="{FF2B5EF4-FFF2-40B4-BE49-F238E27FC236}">
                <a16:creationId xmlns:a16="http://schemas.microsoft.com/office/drawing/2014/main" id="{A29245F7-E75A-6F8A-8D94-A2DC985EBF36}"/>
              </a:ext>
            </a:extLst>
          </p:cNvPr>
          <p:cNvPicPr>
            <a:picLocks noChangeAspect="1"/>
          </p:cNvPicPr>
          <p:nvPr/>
        </p:nvPicPr>
        <p:blipFill>
          <a:blip r:embed="rId3"/>
          <a:stretch>
            <a:fillRect/>
          </a:stretch>
        </p:blipFill>
        <p:spPr>
          <a:xfrm>
            <a:off x="8911109" y="171607"/>
            <a:ext cx="2514772" cy="1288734"/>
          </a:xfrm>
          <a:prstGeom prst="rect">
            <a:avLst/>
          </a:prstGeom>
        </p:spPr>
      </p:pic>
    </p:spTree>
    <p:extLst>
      <p:ext uri="{BB962C8B-B14F-4D97-AF65-F5344CB8AC3E}">
        <p14:creationId xmlns:p14="http://schemas.microsoft.com/office/powerpoint/2010/main" val="1895473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9DEB2-7BF7-E444-5BA1-64B219B1EE80}"/>
              </a:ext>
            </a:extLst>
          </p:cNvPr>
          <p:cNvSpPr>
            <a:spLocks noGrp="1"/>
          </p:cNvSpPr>
          <p:nvPr>
            <p:ph type="title"/>
          </p:nvPr>
        </p:nvSpPr>
        <p:spPr/>
        <p:txBody>
          <a:bodyPr/>
          <a:lstStyle/>
          <a:p>
            <a:r>
              <a:rPr lang="en-US" dirty="0"/>
              <a:t>Adhesive plaster allergy</a:t>
            </a:r>
          </a:p>
        </p:txBody>
      </p:sp>
      <p:sp>
        <p:nvSpPr>
          <p:cNvPr id="3" name="Content Placeholder 2">
            <a:extLst>
              <a:ext uri="{FF2B5EF4-FFF2-40B4-BE49-F238E27FC236}">
                <a16:creationId xmlns:a16="http://schemas.microsoft.com/office/drawing/2014/main" id="{EE783166-2BFE-5081-570C-CC085A9535C9}"/>
              </a:ext>
            </a:extLst>
          </p:cNvPr>
          <p:cNvSpPr>
            <a:spLocks noGrp="1"/>
          </p:cNvSpPr>
          <p:nvPr>
            <p:ph idx="1"/>
          </p:nvPr>
        </p:nvSpPr>
        <p:spPr/>
        <p:txBody>
          <a:bodyPr>
            <a:normAutofit fontScale="92500"/>
          </a:bodyPr>
          <a:lstStyle/>
          <a:p>
            <a:r>
              <a:rPr lang="en-US" dirty="0"/>
              <a:t>Adhesive plasters are composed of several different substances</a:t>
            </a:r>
          </a:p>
          <a:p>
            <a:pPr lvl="1"/>
            <a:r>
              <a:rPr lang="en-US" dirty="0"/>
              <a:t>Adhesives (acrylates, including </a:t>
            </a:r>
            <a:r>
              <a:rPr lang="en-US" dirty="0" err="1"/>
              <a:t>methacrylates</a:t>
            </a:r>
            <a:r>
              <a:rPr lang="en-US" dirty="0"/>
              <a:t> and epoxy diacrylates (which are also known as vinyl resins).</a:t>
            </a:r>
          </a:p>
          <a:p>
            <a:pPr lvl="1"/>
            <a:r>
              <a:rPr lang="en-US" b="0" i="0" dirty="0">
                <a:solidFill>
                  <a:srgbClr val="202122"/>
                </a:solidFill>
                <a:effectLst/>
                <a:latin typeface="Arial" panose="020B0604020202020204" pitchFamily="34" charset="0"/>
              </a:rPr>
              <a:t>The absorbent pad is often made of</a:t>
            </a:r>
            <a:r>
              <a:rPr lang="en-US" dirty="0">
                <a:solidFill>
                  <a:srgbClr val="202122"/>
                </a:solidFill>
                <a:latin typeface="Arial" panose="020B0604020202020204" pitchFamily="34" charset="0"/>
              </a:rPr>
              <a:t> cotton</a:t>
            </a:r>
            <a:r>
              <a:rPr lang="en-US" b="0" i="0" dirty="0">
                <a:solidFill>
                  <a:srgbClr val="202122"/>
                </a:solidFill>
                <a:effectLst/>
                <a:latin typeface="Arial" panose="020B0604020202020204" pitchFamily="34" charset="0"/>
              </a:rPr>
              <a:t>, and there is sometimes a thin, porous-polymer coating over the pad</a:t>
            </a:r>
          </a:p>
          <a:p>
            <a:pPr lvl="1"/>
            <a:r>
              <a:rPr lang="en-US" b="0" i="0" dirty="0">
                <a:solidFill>
                  <a:srgbClr val="202122"/>
                </a:solidFill>
                <a:effectLst/>
                <a:latin typeface="Arial" panose="020B0604020202020204" pitchFamily="34" charset="0"/>
              </a:rPr>
              <a:t>The pad may also be medicated with an antiseptic solution or with antibiotics</a:t>
            </a:r>
          </a:p>
          <a:p>
            <a:pPr lvl="1"/>
            <a:r>
              <a:rPr lang="en-US" dirty="0">
                <a:solidFill>
                  <a:srgbClr val="202122"/>
                </a:solidFill>
                <a:latin typeface="Arial" panose="020B0604020202020204" pitchFamily="34" charset="0"/>
              </a:rPr>
              <a:t>Adhesive plasters may also contain latex</a:t>
            </a:r>
          </a:p>
          <a:p>
            <a:r>
              <a:rPr lang="en-US" b="0" i="0" dirty="0">
                <a:solidFill>
                  <a:srgbClr val="202122"/>
                </a:solidFill>
                <a:effectLst/>
                <a:latin typeface="Arial" panose="020B0604020202020204" pitchFamily="34" charset="0"/>
              </a:rPr>
              <a:t>Allergy to adhesive plasters is usually allergic contact dermatitis to the adhesive but this is rare</a:t>
            </a:r>
          </a:p>
          <a:p>
            <a:r>
              <a:rPr lang="en-US" dirty="0">
                <a:solidFill>
                  <a:srgbClr val="202122"/>
                </a:solidFill>
                <a:latin typeface="Arial" panose="020B0604020202020204" pitchFamily="34" charset="0"/>
              </a:rPr>
              <a:t>Most reactions are irritant contact dermatitis</a:t>
            </a:r>
          </a:p>
          <a:p>
            <a:r>
              <a:rPr lang="en-US" b="0" i="0" dirty="0">
                <a:solidFill>
                  <a:srgbClr val="202122"/>
                </a:solidFill>
                <a:effectLst/>
                <a:latin typeface="Arial" panose="020B0604020202020204" pitchFamily="34" charset="0"/>
              </a:rPr>
              <a:t>Immediate hypersensitivity to latex or antibiotics is also possible</a:t>
            </a:r>
          </a:p>
          <a:p>
            <a:pPr lvl="1"/>
            <a:endParaRPr lang="en-US" dirty="0"/>
          </a:p>
        </p:txBody>
      </p:sp>
    </p:spTree>
    <p:extLst>
      <p:ext uri="{BB962C8B-B14F-4D97-AF65-F5344CB8AC3E}">
        <p14:creationId xmlns:p14="http://schemas.microsoft.com/office/powerpoint/2010/main" val="408134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78C82-77F2-D9A4-D89A-0EEAA6226AE2}"/>
              </a:ext>
            </a:extLst>
          </p:cNvPr>
          <p:cNvSpPr>
            <a:spLocks noGrp="1"/>
          </p:cNvSpPr>
          <p:nvPr>
            <p:ph type="title"/>
          </p:nvPr>
        </p:nvSpPr>
        <p:spPr/>
        <p:txBody>
          <a:bodyPr/>
          <a:lstStyle/>
          <a:p>
            <a:r>
              <a:rPr lang="en-US" dirty="0"/>
              <a:t>Possible solutions</a:t>
            </a:r>
          </a:p>
        </p:txBody>
      </p:sp>
      <p:sp>
        <p:nvSpPr>
          <p:cNvPr id="3" name="Content Placeholder 2">
            <a:extLst>
              <a:ext uri="{FF2B5EF4-FFF2-40B4-BE49-F238E27FC236}">
                <a16:creationId xmlns:a16="http://schemas.microsoft.com/office/drawing/2014/main" id="{29EBE39C-392E-D026-7CA5-307A88A1A705}"/>
              </a:ext>
            </a:extLst>
          </p:cNvPr>
          <p:cNvSpPr>
            <a:spLocks noGrp="1"/>
          </p:cNvSpPr>
          <p:nvPr>
            <p:ph idx="1"/>
          </p:nvPr>
        </p:nvSpPr>
        <p:spPr/>
        <p:txBody>
          <a:bodyPr>
            <a:normAutofit fontScale="55000" lnSpcReduction="20000"/>
          </a:bodyPr>
          <a:lstStyle/>
          <a:p>
            <a:pPr marL="742950" indent="-742950">
              <a:buFont typeface="+mj-lt"/>
              <a:buAutoNum type="arabicPeriod"/>
            </a:pPr>
            <a:r>
              <a:rPr lang="en-US" sz="3800" dirty="0"/>
              <a:t>Create substances derived from physical objects (similar to animal X protein (substance))</a:t>
            </a:r>
          </a:p>
          <a:p>
            <a:pPr marL="971550" lvl="1" indent="-514350">
              <a:buFont typeface="+mj-lt"/>
              <a:buAutoNum type="alphaLcParenR"/>
            </a:pPr>
            <a:r>
              <a:rPr lang="en-US" sz="2900" b="0" i="0" u="none" strike="noStrike" dirty="0">
                <a:solidFill>
                  <a:srgbClr val="212121"/>
                </a:solidFill>
                <a:effectLst/>
                <a:latin typeface="Calibri" panose="020F0502020204030204" pitchFamily="34" charset="0"/>
              </a:rPr>
              <a:t>This will result in creating many concepts of type "Substance in X physical object" in the Substance hierarchy; this seems to be essentially duplicating concepts from the Physical object hierarchy in the Substance hierarchy. Moreover, we should consider the potential need for clear definition and assignment of subtypes (specified and unspecified ingredients).</a:t>
            </a:r>
            <a:endParaRPr lang="en-US" sz="2900" dirty="0"/>
          </a:p>
          <a:p>
            <a:pPr marL="742950" indent="-742950">
              <a:buFont typeface="+mj-lt"/>
              <a:buAutoNum type="arabicPeriod"/>
            </a:pPr>
            <a:r>
              <a:rPr lang="en-US" sz="3800" dirty="0"/>
              <a:t>Represent adhesive plasters as products </a:t>
            </a:r>
          </a:p>
          <a:p>
            <a:pPr marL="971550" lvl="1" indent="-514350">
              <a:buFont typeface="+mj-lt"/>
              <a:buAutoNum type="alphaLcParenR"/>
            </a:pPr>
            <a:r>
              <a:rPr lang="en-US" sz="2900" b="0" i="0" u="none" strike="noStrike" dirty="0">
                <a:solidFill>
                  <a:srgbClr val="212121"/>
                </a:solidFill>
                <a:effectLst/>
                <a:latin typeface="Calibri" panose="020F0502020204030204" pitchFamily="34" charset="0"/>
              </a:rPr>
              <a:t>We do have concepts such as 863903001 |Allergy to component of vaccine product (finding)|, with causative agent being the vaccine product. </a:t>
            </a:r>
          </a:p>
          <a:p>
            <a:pPr marL="971550" lvl="1" indent="-514350">
              <a:buFont typeface="+mj-lt"/>
              <a:buAutoNum type="alphaLcParenR"/>
            </a:pPr>
            <a:r>
              <a:rPr lang="en-US" sz="2900" b="0" i="0" u="none" strike="noStrike" dirty="0">
                <a:solidFill>
                  <a:srgbClr val="212121"/>
                </a:solidFill>
                <a:effectLst/>
                <a:latin typeface="Helvetica Neue" panose="02000503000000020004" pitchFamily="2" charset="0"/>
              </a:rPr>
              <a:t>If we consider a bandage a product, it's a product because somebody packages it a certain way but the problem with products is that the end stuff can change over time.</a:t>
            </a:r>
          </a:p>
          <a:p>
            <a:pPr marL="742950" indent="-742950">
              <a:buFont typeface="+mj-lt"/>
              <a:buAutoNum type="arabicPeriod"/>
            </a:pPr>
            <a:r>
              <a:rPr lang="en-US" sz="3800" dirty="0">
                <a:solidFill>
                  <a:srgbClr val="212121"/>
                </a:solidFill>
                <a:latin typeface="Helvetica Neue" panose="02000503000000020004" pitchFamily="2" charset="0"/>
              </a:rPr>
              <a:t>E</a:t>
            </a:r>
            <a:r>
              <a:rPr lang="en-US" sz="3800" b="0" i="0" u="none" strike="noStrike" dirty="0">
                <a:solidFill>
                  <a:srgbClr val="212121"/>
                </a:solidFill>
                <a:effectLst/>
                <a:latin typeface="Helvetica Neue" panose="02000503000000020004" pitchFamily="2" charset="0"/>
              </a:rPr>
              <a:t>xtend the range in the implementation guide to include physical objects (even a restricted set of physical objects if it would meet the needs).</a:t>
            </a:r>
          </a:p>
          <a:p>
            <a:pPr marL="742950" indent="-742950" algn="l">
              <a:buFont typeface="+mj-lt"/>
              <a:buAutoNum type="arabicPeriod"/>
            </a:pPr>
            <a:r>
              <a:rPr lang="en-US" sz="3800" dirty="0">
                <a:solidFill>
                  <a:srgbClr val="212121"/>
                </a:solidFill>
                <a:latin typeface="Calibri" panose="020F0502020204030204" pitchFamily="34" charset="0"/>
              </a:rPr>
              <a:t>C</a:t>
            </a:r>
            <a:r>
              <a:rPr lang="en-US" sz="3800" b="0" i="0" u="none" strike="noStrike" dirty="0">
                <a:solidFill>
                  <a:srgbClr val="212121"/>
                </a:solidFill>
                <a:effectLst/>
                <a:latin typeface="Calibri" panose="020F0502020204030204" pitchFamily="34" charset="0"/>
              </a:rPr>
              <a:t>onsider these concepts as NRC specific (and out of scope for the international edition) is that there seems to be a need (at least in some cases) to add branded products (please see the following excerpt). However, as specified in the </a:t>
            </a:r>
            <a:r>
              <a:rPr lang="en-US" sz="3800" b="0" i="0" u="none" strike="noStrike" dirty="0">
                <a:solidFill>
                  <a:srgbClr val="0078D7"/>
                </a:solidFill>
                <a:effectLst/>
                <a:latin typeface="Calibri" panose="020F0502020204030204" pitchFamily="34" charset="0"/>
                <a:hlinkClick r:id="rId2" tooltip="https://confluence.ihtsdotools.org/display/DOCEG/Assumptions,+Requirements,+and+Scope+for+Medicinal+Product"/>
              </a:rPr>
              <a:t>associated SNOMED editorial guidelines</a:t>
            </a:r>
            <a:r>
              <a:rPr lang="en-US" sz="3800" b="0" i="0" u="none" strike="noStrike" dirty="0">
                <a:solidFill>
                  <a:srgbClr val="212121"/>
                </a:solidFill>
                <a:effectLst/>
                <a:latin typeface="Calibri" panose="020F0502020204030204" pitchFamily="34" charset="0"/>
              </a:rPr>
              <a:t>, "Concepts that refer to brand names are out of scope".</a:t>
            </a:r>
          </a:p>
          <a:p>
            <a:pPr marL="0" indent="0">
              <a:buNone/>
            </a:pPr>
            <a:br>
              <a:rPr lang="en-US" dirty="0"/>
            </a:br>
            <a:endParaRPr lang="en-US" dirty="0"/>
          </a:p>
        </p:txBody>
      </p:sp>
    </p:spTree>
    <p:extLst>
      <p:ext uri="{BB962C8B-B14F-4D97-AF65-F5344CB8AC3E}">
        <p14:creationId xmlns:p14="http://schemas.microsoft.com/office/powerpoint/2010/main" val="3935947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DD94B-6898-B9F2-55E8-03B82F451D37}"/>
              </a:ext>
            </a:extLst>
          </p:cNvPr>
          <p:cNvSpPr>
            <a:spLocks noGrp="1"/>
          </p:cNvSpPr>
          <p:nvPr>
            <p:ph type="title"/>
          </p:nvPr>
        </p:nvSpPr>
        <p:spPr/>
        <p:txBody>
          <a:bodyPr/>
          <a:lstStyle/>
          <a:p>
            <a:r>
              <a:rPr lang="en-US" dirty="0"/>
              <a:t>Parallels with Allergy to animals</a:t>
            </a:r>
          </a:p>
        </p:txBody>
      </p:sp>
      <p:sp>
        <p:nvSpPr>
          <p:cNvPr id="3" name="Content Placeholder 2">
            <a:extLst>
              <a:ext uri="{FF2B5EF4-FFF2-40B4-BE49-F238E27FC236}">
                <a16:creationId xmlns:a16="http://schemas.microsoft.com/office/drawing/2014/main" id="{5E07A775-9720-B638-AD23-C99A2E92A5FB}"/>
              </a:ext>
            </a:extLst>
          </p:cNvPr>
          <p:cNvSpPr>
            <a:spLocks noGrp="1"/>
          </p:cNvSpPr>
          <p:nvPr>
            <p:ph idx="1"/>
          </p:nvPr>
        </p:nvSpPr>
        <p:spPr/>
        <p:txBody>
          <a:bodyPr/>
          <a:lstStyle/>
          <a:p>
            <a:r>
              <a:rPr lang="en-US" dirty="0"/>
              <a:t>We created Animal X protein (substance) concepts to use as the causative agent of Allergy to animal X (finding) concepts.</a:t>
            </a:r>
          </a:p>
          <a:p>
            <a:pPr lvl="1"/>
            <a:r>
              <a:rPr lang="en-US" dirty="0"/>
              <a:t>FSN Scientific name of animal X protein (finding). This is not user friendly but we have synonyms of Allergy to animal X which should perhaps be the PT</a:t>
            </a:r>
          </a:p>
          <a:p>
            <a:r>
              <a:rPr lang="en-US" dirty="0"/>
              <a:t>When documenting an allergy using a list rather than clinical findings should we allow organisms and physical objects to be used in addition to substances and sometimes products while allowing only substances and products as the causative agents for </a:t>
            </a:r>
            <a:r>
              <a:rPr lang="en-US"/>
              <a:t>clinical findings?</a:t>
            </a:r>
            <a:endParaRPr lang="en-US" dirty="0"/>
          </a:p>
        </p:txBody>
      </p:sp>
    </p:spTree>
    <p:extLst>
      <p:ext uri="{BB962C8B-B14F-4D97-AF65-F5344CB8AC3E}">
        <p14:creationId xmlns:p14="http://schemas.microsoft.com/office/powerpoint/2010/main" val="2654216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0214B-FDC3-4891-FDD8-7F29EFD284DD}"/>
              </a:ext>
            </a:extLst>
          </p:cNvPr>
          <p:cNvSpPr>
            <a:spLocks noGrp="1"/>
          </p:cNvSpPr>
          <p:nvPr>
            <p:ph type="title"/>
          </p:nvPr>
        </p:nvSpPr>
        <p:spPr/>
        <p:txBody>
          <a:bodyPr/>
          <a:lstStyle/>
          <a:p>
            <a:r>
              <a:rPr lang="en-US" dirty="0"/>
              <a:t>Representation of Adhesive bandages in allergy </a:t>
            </a:r>
            <a:r>
              <a:rPr lang="en-US"/>
              <a:t>module of an </a:t>
            </a:r>
            <a:r>
              <a:rPr lang="en-US" dirty="0"/>
              <a:t>EHR (using FDB content)</a:t>
            </a:r>
          </a:p>
        </p:txBody>
      </p:sp>
      <p:sp>
        <p:nvSpPr>
          <p:cNvPr id="3" name="Content Placeholder 2">
            <a:extLst>
              <a:ext uri="{FF2B5EF4-FFF2-40B4-BE49-F238E27FC236}">
                <a16:creationId xmlns:a16="http://schemas.microsoft.com/office/drawing/2014/main" id="{03312A8F-33D3-7395-0EB1-CE0E3108D34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12066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608</Words>
  <Application>Microsoft Macintosh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Helvetica Neue</vt:lpstr>
      <vt:lpstr>Office Theme</vt:lpstr>
      <vt:lpstr>Plaster Allergy</vt:lpstr>
      <vt:lpstr>Request from Netherlands to add specific types of plaster as allergens</vt:lpstr>
      <vt:lpstr>Adhesive plasters in SNOMED</vt:lpstr>
      <vt:lpstr>Adhesive plaster allergy</vt:lpstr>
      <vt:lpstr>Possible solutions</vt:lpstr>
      <vt:lpstr>Parallels with Allergy to animals</vt:lpstr>
      <vt:lpstr>Representation of Adhesive bandages in allergy module of an EHR (using FDB 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Plaster Allergy</dc:title>
  <dc:creator>Bruce Goldberg</dc:creator>
  <cp:lastModifiedBy>Bruce Goldberg</cp:lastModifiedBy>
  <cp:revision>1</cp:revision>
  <dcterms:created xsi:type="dcterms:W3CDTF">2023-02-02T14:38:44Z</dcterms:created>
  <dcterms:modified xsi:type="dcterms:W3CDTF">2023-02-02T16:20:40Z</dcterms:modified>
</cp:coreProperties>
</file>