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D3E9B-556C-4FEA-BF68-C36894AAF0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000CC66-3536-4F8A-9700-D90EFEAB51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FCDD7F-9993-473E-84B7-060B75E396CA}"/>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A951A8DC-0A67-4CB1-A71D-3E81C8C4D8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8466EE-2D62-423C-95EC-12705E2E2D10}"/>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1218603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39732-1B48-4DDC-A5FC-75EF2E5E47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1F7CA9-AB46-438F-BC41-A315F585815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470080-0A2E-414E-8F13-159DD35B9537}"/>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53897AC8-8AEA-4A38-8C15-1E6DA48DC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5F3141-36CC-449A-949B-EB0F1003C51D}"/>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3381977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865A68-65DD-4DBB-BA38-C1E5E14CC0C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843D08-5F9D-4206-9B91-11378AEB9B3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6A51B8-D2BC-4783-A52B-12EAA5FDAA92}"/>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4E9FF015-459C-436F-A50B-7AEA83850D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16739-B514-464E-B317-4C83C5724B64}"/>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307488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379B7-4A7F-4698-AAF2-DD7DB78F15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BD8A28-B9E8-47D4-BFD4-4047755362B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628B3C-28F4-4FF1-A362-3A8AA9ED7EAD}"/>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9D43FFA8-5B78-4F78-A502-BE181B44D0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480D39-0F23-4403-A12B-C08D5792D386}"/>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2012222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D27E7-1A8F-4557-964C-2DB0B996D8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B8D562-7FA0-4B7C-96EC-CA6934A9F7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48D0D7C-8BB2-434B-B354-21916EF3F8D2}"/>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03C678FC-BA63-4E56-AF8B-0936A2B753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DEB0EB-6CD5-462D-BB2D-D8F44F07DF1B}"/>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1909831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B94FC-B47C-4713-A00D-B4F029D83E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B5AA3C-768D-4DC8-BFC5-A229BBF6D51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B33D14-2163-4661-88DD-6C5716624F9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DC3234-DC77-4B1A-8E6E-D31A03353533}"/>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6" name="Footer Placeholder 5">
            <a:extLst>
              <a:ext uri="{FF2B5EF4-FFF2-40B4-BE49-F238E27FC236}">
                <a16:creationId xmlns:a16="http://schemas.microsoft.com/office/drawing/2014/main" id="{089FD05F-B5C3-4A50-819F-98B3E7B381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E2C80A-2D00-4359-A479-76EFB7CB7A3C}"/>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220768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CB1A4-E1CA-42CC-AE13-C30ACC7951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CE9E33-DB8C-40ED-B4DC-C5E8871289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9A31B33-3268-4F41-8AF3-C4EA5CC331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184B5C-D812-4EB2-B08E-C9E37BB82B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66DDA60-C680-4008-A251-C679D99169B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DC5D63B-5362-466A-9B15-BBF2697FB38A}"/>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8" name="Footer Placeholder 7">
            <a:extLst>
              <a:ext uri="{FF2B5EF4-FFF2-40B4-BE49-F238E27FC236}">
                <a16:creationId xmlns:a16="http://schemas.microsoft.com/office/drawing/2014/main" id="{C5DFBCC1-127A-4635-A9A3-4D2E4C3F41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6D5D02-74E6-4738-86E8-F5F08A318607}"/>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43450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16512-DE20-409C-BC77-C11EECD427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0572C2E-B212-42E5-8027-8DF2618B2323}"/>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4" name="Footer Placeholder 3">
            <a:extLst>
              <a:ext uri="{FF2B5EF4-FFF2-40B4-BE49-F238E27FC236}">
                <a16:creationId xmlns:a16="http://schemas.microsoft.com/office/drawing/2014/main" id="{7C5CE46C-A940-4A92-815D-4C11B80105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1AFF83C-6EEA-49F4-95D5-7BC41113930D}"/>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1605478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660E0F-7956-4902-B33B-43BDD11C0452}"/>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3" name="Footer Placeholder 2">
            <a:extLst>
              <a:ext uri="{FF2B5EF4-FFF2-40B4-BE49-F238E27FC236}">
                <a16:creationId xmlns:a16="http://schemas.microsoft.com/office/drawing/2014/main" id="{B71A1975-30A5-4947-B7F3-4E3EA2F6FE5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E7540FF-921F-4332-8EA9-12F586A74E6C}"/>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393507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E474-A2BE-4A09-96AC-FEC8F8B32B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208ADE9-DBAB-448A-8997-4BF8BA08E2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311FF6-E79B-4BC3-94F3-22FD975BE6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7E3BEF-1807-4E85-AFD1-D04316E7875E}"/>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6" name="Footer Placeholder 5">
            <a:extLst>
              <a:ext uri="{FF2B5EF4-FFF2-40B4-BE49-F238E27FC236}">
                <a16:creationId xmlns:a16="http://schemas.microsoft.com/office/drawing/2014/main" id="{90B94E6F-E5D9-4FEA-9723-643C74916C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C399F3-9841-491B-B087-82C862FCC557}"/>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1267333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54B55-8E6B-44EB-B461-CA817C7C31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F1A345-CFA1-4059-8AA9-CE82B18FAD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113439B-BC95-4ADB-A202-980FC4C087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F7D12E2-E46B-4602-B434-AA2F220C9CCD}"/>
              </a:ext>
            </a:extLst>
          </p:cNvPr>
          <p:cNvSpPr>
            <a:spLocks noGrp="1"/>
          </p:cNvSpPr>
          <p:nvPr>
            <p:ph type="dt" sz="half" idx="10"/>
          </p:nvPr>
        </p:nvSpPr>
        <p:spPr/>
        <p:txBody>
          <a:bodyPr/>
          <a:lstStyle/>
          <a:p>
            <a:fld id="{E2B10F8E-F036-491A-8C63-EADFFF1677B7}" type="datetimeFigureOut">
              <a:rPr lang="en-US" smtClean="0"/>
              <a:t>6/11/2019</a:t>
            </a:fld>
            <a:endParaRPr lang="en-US"/>
          </a:p>
        </p:txBody>
      </p:sp>
      <p:sp>
        <p:nvSpPr>
          <p:cNvPr id="6" name="Footer Placeholder 5">
            <a:extLst>
              <a:ext uri="{FF2B5EF4-FFF2-40B4-BE49-F238E27FC236}">
                <a16:creationId xmlns:a16="http://schemas.microsoft.com/office/drawing/2014/main" id="{4154A0E4-34D1-4C9A-9806-27FD2F196B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3B30CE-BA45-48A4-B64F-ACA07D6BD054}"/>
              </a:ext>
            </a:extLst>
          </p:cNvPr>
          <p:cNvSpPr>
            <a:spLocks noGrp="1"/>
          </p:cNvSpPr>
          <p:nvPr>
            <p:ph type="sldNum" sz="quarter" idx="12"/>
          </p:nvPr>
        </p:nvSpPr>
        <p:spPr/>
        <p:txBody>
          <a:bodyPr/>
          <a:lstStyle/>
          <a:p>
            <a:fld id="{23DB1DFF-2BC1-43AB-9C38-7312C08A100E}" type="slidenum">
              <a:rPr lang="en-US" smtClean="0"/>
              <a:t>‹#›</a:t>
            </a:fld>
            <a:endParaRPr lang="en-US"/>
          </a:p>
        </p:txBody>
      </p:sp>
    </p:spTree>
    <p:extLst>
      <p:ext uri="{BB962C8B-B14F-4D97-AF65-F5344CB8AC3E}">
        <p14:creationId xmlns:p14="http://schemas.microsoft.com/office/powerpoint/2010/main" val="391908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5175E1-2443-4546-BD03-7EA91D2370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F842208-E262-4BAE-A3BA-2372590965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5CAFE-9093-4CD5-AE4D-577E2FD134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B10F8E-F036-491A-8C63-EADFFF1677B7}" type="datetimeFigureOut">
              <a:rPr lang="en-US" smtClean="0"/>
              <a:t>6/11/2019</a:t>
            </a:fld>
            <a:endParaRPr lang="en-US"/>
          </a:p>
        </p:txBody>
      </p:sp>
      <p:sp>
        <p:nvSpPr>
          <p:cNvPr id="5" name="Footer Placeholder 4">
            <a:extLst>
              <a:ext uri="{FF2B5EF4-FFF2-40B4-BE49-F238E27FC236}">
                <a16:creationId xmlns:a16="http://schemas.microsoft.com/office/drawing/2014/main" id="{D9B0E808-8158-4BEB-8C39-8F7C59B0A0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96C78D-2919-4B56-A2EB-8E6348B319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B1DFF-2BC1-43AB-9C38-7312C08A100E}" type="slidenum">
              <a:rPr lang="en-US" smtClean="0"/>
              <a:t>‹#›</a:t>
            </a:fld>
            <a:endParaRPr lang="en-US"/>
          </a:p>
        </p:txBody>
      </p:sp>
    </p:spTree>
    <p:extLst>
      <p:ext uri="{BB962C8B-B14F-4D97-AF65-F5344CB8AC3E}">
        <p14:creationId xmlns:p14="http://schemas.microsoft.com/office/powerpoint/2010/main" val="1018167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3AB8F-95A8-4C80-B141-328D7B970BCD}"/>
              </a:ext>
            </a:extLst>
          </p:cNvPr>
          <p:cNvSpPr>
            <a:spLocks noGrp="1"/>
          </p:cNvSpPr>
          <p:nvPr>
            <p:ph type="ctrTitle"/>
          </p:nvPr>
        </p:nvSpPr>
        <p:spPr/>
        <p:txBody>
          <a:bodyPr/>
          <a:lstStyle/>
          <a:p>
            <a:r>
              <a:rPr lang="en-US" dirty="0"/>
              <a:t>Allergy to living organisms</a:t>
            </a:r>
          </a:p>
        </p:txBody>
      </p:sp>
    </p:spTree>
    <p:extLst>
      <p:ext uri="{BB962C8B-B14F-4D97-AF65-F5344CB8AC3E}">
        <p14:creationId xmlns:p14="http://schemas.microsoft.com/office/powerpoint/2010/main" val="1505394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71CA2-0275-4137-82FA-C95D10777E98}"/>
              </a:ext>
            </a:extLst>
          </p:cNvPr>
          <p:cNvSpPr>
            <a:spLocks noGrp="1"/>
          </p:cNvSpPr>
          <p:nvPr>
            <p:ph type="title"/>
          </p:nvPr>
        </p:nvSpPr>
        <p:spPr/>
        <p:txBody>
          <a:bodyPr>
            <a:normAutofit fontScale="90000"/>
          </a:bodyPr>
          <a:lstStyle/>
          <a:p>
            <a:br>
              <a:rPr lang="en-US" dirty="0"/>
            </a:br>
            <a:r>
              <a:rPr lang="en-US" dirty="0"/>
              <a:t>Request received from Netherlands for general allergy to x organism concepts </a:t>
            </a:r>
            <a:br>
              <a:rPr lang="en-US" dirty="0"/>
            </a:br>
            <a:endParaRPr lang="en-US" dirty="0"/>
          </a:p>
        </p:txBody>
      </p:sp>
      <p:sp>
        <p:nvSpPr>
          <p:cNvPr id="3" name="Content Placeholder 2">
            <a:extLst>
              <a:ext uri="{FF2B5EF4-FFF2-40B4-BE49-F238E27FC236}">
                <a16:creationId xmlns:a16="http://schemas.microsoft.com/office/drawing/2014/main" id="{556C9F26-B971-4514-BA24-8F057F7D4606}"/>
              </a:ext>
            </a:extLst>
          </p:cNvPr>
          <p:cNvSpPr>
            <a:spLocks noGrp="1"/>
          </p:cNvSpPr>
          <p:nvPr>
            <p:ph idx="1"/>
          </p:nvPr>
        </p:nvSpPr>
        <p:spPr/>
        <p:txBody>
          <a:bodyPr/>
          <a:lstStyle/>
          <a:p>
            <a:r>
              <a:rPr lang="en-US" dirty="0"/>
              <a:t>Rationale: </a:t>
            </a:r>
          </a:p>
          <a:p>
            <a:pPr lvl="1"/>
            <a:r>
              <a:rPr lang="en-US" dirty="0"/>
              <a:t>“if a patient says he is allergic to dogs or cats we just want to register this without having to find out if it he is allergic to the proteins found in dog or cat hair, dander or epithelium. For this reason we would be very happy to be able to have a more general concept in </a:t>
            </a:r>
            <a:r>
              <a:rPr lang="en-US" dirty="0" err="1"/>
              <a:t>Snomed</a:t>
            </a:r>
            <a:r>
              <a:rPr lang="en-US" dirty="0"/>
              <a:t> like Cat protein (substance) or dog protein (substance) For allergists who do want to register very specific we can choose to make a hierarchy in this allergen list which gives those allergists the opportunity to choose cat protein (substance) and then have a choice to go more specific to cat dander protein (substance)” </a:t>
            </a:r>
          </a:p>
          <a:p>
            <a:pPr lvl="1"/>
            <a:endParaRPr lang="en-US" dirty="0"/>
          </a:p>
        </p:txBody>
      </p:sp>
    </p:spTree>
    <p:extLst>
      <p:ext uri="{BB962C8B-B14F-4D97-AF65-F5344CB8AC3E}">
        <p14:creationId xmlns:p14="http://schemas.microsoft.com/office/powerpoint/2010/main" val="2411808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257C4-21C4-4FCC-BA02-72C93BAD389C}"/>
              </a:ext>
            </a:extLst>
          </p:cNvPr>
          <p:cNvSpPr>
            <a:spLocks noGrp="1"/>
          </p:cNvSpPr>
          <p:nvPr>
            <p:ph type="title"/>
          </p:nvPr>
        </p:nvSpPr>
        <p:spPr/>
        <p:txBody>
          <a:bodyPr>
            <a:noAutofit/>
          </a:bodyPr>
          <a:lstStyle/>
          <a:p>
            <a:r>
              <a:rPr lang="en-US" sz="3600" dirty="0"/>
              <a:t>Animal allergy/substances represented in SNOMED CT by source (urine, serum, dander, epithelium, droppings)</a:t>
            </a:r>
          </a:p>
        </p:txBody>
      </p:sp>
      <p:pic>
        <p:nvPicPr>
          <p:cNvPr id="4" name="Content Placeholder 3">
            <a:extLst>
              <a:ext uri="{FF2B5EF4-FFF2-40B4-BE49-F238E27FC236}">
                <a16:creationId xmlns:a16="http://schemas.microsoft.com/office/drawing/2014/main" id="{B5FBCAD2-5C20-4CA3-AE0C-4D3DFE7A976D}"/>
              </a:ext>
            </a:extLst>
          </p:cNvPr>
          <p:cNvPicPr>
            <a:picLocks noGrp="1" noChangeAspect="1"/>
          </p:cNvPicPr>
          <p:nvPr>
            <p:ph idx="1"/>
          </p:nvPr>
        </p:nvPicPr>
        <p:blipFill>
          <a:blip r:embed="rId2"/>
          <a:stretch>
            <a:fillRect/>
          </a:stretch>
        </p:blipFill>
        <p:spPr>
          <a:xfrm>
            <a:off x="838200" y="1883201"/>
            <a:ext cx="3419048" cy="3447619"/>
          </a:xfrm>
          <a:prstGeom prst="rect">
            <a:avLst/>
          </a:prstGeom>
        </p:spPr>
      </p:pic>
      <p:pic>
        <p:nvPicPr>
          <p:cNvPr id="5" name="Picture 4">
            <a:extLst>
              <a:ext uri="{FF2B5EF4-FFF2-40B4-BE49-F238E27FC236}">
                <a16:creationId xmlns:a16="http://schemas.microsoft.com/office/drawing/2014/main" id="{0CFDED4E-1040-4E7A-BEC0-D38328FA1A93}"/>
              </a:ext>
            </a:extLst>
          </p:cNvPr>
          <p:cNvPicPr>
            <a:picLocks noChangeAspect="1"/>
          </p:cNvPicPr>
          <p:nvPr/>
        </p:nvPicPr>
        <p:blipFill>
          <a:blip r:embed="rId3"/>
          <a:stretch>
            <a:fillRect/>
          </a:stretch>
        </p:blipFill>
        <p:spPr>
          <a:xfrm>
            <a:off x="4755391" y="1883201"/>
            <a:ext cx="3000000" cy="3704762"/>
          </a:xfrm>
          <a:prstGeom prst="rect">
            <a:avLst/>
          </a:prstGeom>
        </p:spPr>
      </p:pic>
      <p:pic>
        <p:nvPicPr>
          <p:cNvPr id="6" name="Picture 5">
            <a:extLst>
              <a:ext uri="{FF2B5EF4-FFF2-40B4-BE49-F238E27FC236}">
                <a16:creationId xmlns:a16="http://schemas.microsoft.com/office/drawing/2014/main" id="{DCFF89A2-08DA-4E37-AC53-C4574405359F}"/>
              </a:ext>
            </a:extLst>
          </p:cNvPr>
          <p:cNvPicPr>
            <a:picLocks noChangeAspect="1"/>
          </p:cNvPicPr>
          <p:nvPr/>
        </p:nvPicPr>
        <p:blipFill>
          <a:blip r:embed="rId4"/>
          <a:stretch>
            <a:fillRect/>
          </a:stretch>
        </p:blipFill>
        <p:spPr>
          <a:xfrm>
            <a:off x="8253534" y="1883201"/>
            <a:ext cx="2985250" cy="4051411"/>
          </a:xfrm>
          <a:prstGeom prst="rect">
            <a:avLst/>
          </a:prstGeom>
        </p:spPr>
      </p:pic>
    </p:spTree>
    <p:extLst>
      <p:ext uri="{BB962C8B-B14F-4D97-AF65-F5344CB8AC3E}">
        <p14:creationId xmlns:p14="http://schemas.microsoft.com/office/powerpoint/2010/main" val="412668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4E75-CF01-4F2E-ACD1-D48A50A671CE}"/>
              </a:ext>
            </a:extLst>
          </p:cNvPr>
          <p:cNvSpPr>
            <a:spLocks noGrp="1"/>
          </p:cNvSpPr>
          <p:nvPr>
            <p:ph type="title"/>
          </p:nvPr>
        </p:nvSpPr>
        <p:spPr/>
        <p:txBody>
          <a:bodyPr/>
          <a:lstStyle/>
          <a:p>
            <a:r>
              <a:rPr lang="en-US" dirty="0"/>
              <a:t>Animal allergens</a:t>
            </a:r>
          </a:p>
        </p:txBody>
      </p:sp>
      <p:sp>
        <p:nvSpPr>
          <p:cNvPr id="3" name="Content Placeholder 2">
            <a:extLst>
              <a:ext uri="{FF2B5EF4-FFF2-40B4-BE49-F238E27FC236}">
                <a16:creationId xmlns:a16="http://schemas.microsoft.com/office/drawing/2014/main" id="{2CEDBB07-3902-46D3-A5F0-68DB54DC45CE}"/>
              </a:ext>
            </a:extLst>
          </p:cNvPr>
          <p:cNvSpPr>
            <a:spLocks noGrp="1"/>
          </p:cNvSpPr>
          <p:nvPr>
            <p:ph idx="1"/>
          </p:nvPr>
        </p:nvSpPr>
        <p:spPr/>
        <p:txBody>
          <a:bodyPr>
            <a:normAutofit lnSpcReduction="10000"/>
          </a:bodyPr>
          <a:lstStyle/>
          <a:p>
            <a:r>
              <a:rPr lang="en-US" dirty="0"/>
              <a:t>An animal (living organism) is not an allergen.</a:t>
            </a:r>
          </a:p>
          <a:p>
            <a:r>
              <a:rPr lang="en-US" dirty="0"/>
              <a:t>Animal allergens are substances derived from animals – usually proteins but can be carbohydrates</a:t>
            </a:r>
          </a:p>
          <a:p>
            <a:r>
              <a:rPr lang="en-US" dirty="0"/>
              <a:t>Technically, things like dander and epithelium although often referred to as allergens are not the actual allergens but rather the sources where allergens are found.</a:t>
            </a:r>
          </a:p>
          <a:p>
            <a:r>
              <a:rPr lang="en-US" dirty="0"/>
              <a:t>The actual allergens are specific proteins.</a:t>
            </a:r>
          </a:p>
          <a:p>
            <a:pPr lvl="1"/>
            <a:r>
              <a:rPr lang="en-US" dirty="0"/>
              <a:t>For cat, 8 allergenic proteins have been identified thus far and are named </a:t>
            </a:r>
            <a:r>
              <a:rPr lang="en-US" dirty="0" err="1"/>
              <a:t>Fel</a:t>
            </a:r>
            <a:r>
              <a:rPr lang="en-US" dirty="0"/>
              <a:t> d 1, </a:t>
            </a:r>
            <a:r>
              <a:rPr lang="en-US" dirty="0" err="1"/>
              <a:t>Fel</a:t>
            </a:r>
            <a:r>
              <a:rPr lang="en-US" dirty="0"/>
              <a:t> d 2,...</a:t>
            </a:r>
            <a:r>
              <a:rPr lang="en-US" dirty="0" err="1"/>
              <a:t>Fel</a:t>
            </a:r>
            <a:r>
              <a:rPr lang="en-US" dirty="0"/>
              <a:t> d 8.</a:t>
            </a:r>
          </a:p>
          <a:p>
            <a:pPr lvl="1"/>
            <a:r>
              <a:rPr lang="en-US" dirty="0"/>
              <a:t>For mouse, a variety of allergenic proteins have been identified in serum, urine and dander. </a:t>
            </a:r>
          </a:p>
        </p:txBody>
      </p:sp>
    </p:spTree>
    <p:extLst>
      <p:ext uri="{BB962C8B-B14F-4D97-AF65-F5344CB8AC3E}">
        <p14:creationId xmlns:p14="http://schemas.microsoft.com/office/powerpoint/2010/main" val="2322634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290D3-2E18-4172-9C74-7F899539C517}"/>
              </a:ext>
            </a:extLst>
          </p:cNvPr>
          <p:cNvSpPr>
            <a:spLocks noGrp="1"/>
          </p:cNvSpPr>
          <p:nvPr>
            <p:ph type="title"/>
          </p:nvPr>
        </p:nvSpPr>
        <p:spPr/>
        <p:txBody>
          <a:bodyPr/>
          <a:lstStyle/>
          <a:p>
            <a:r>
              <a:rPr lang="en-US" dirty="0"/>
              <a:t>Proposal</a:t>
            </a:r>
          </a:p>
        </p:txBody>
      </p:sp>
      <p:sp>
        <p:nvSpPr>
          <p:cNvPr id="3" name="Content Placeholder 2">
            <a:extLst>
              <a:ext uri="{FF2B5EF4-FFF2-40B4-BE49-F238E27FC236}">
                <a16:creationId xmlns:a16="http://schemas.microsoft.com/office/drawing/2014/main" id="{CCBE86A5-D2D0-47E0-BFD2-C6D25712C253}"/>
              </a:ext>
            </a:extLst>
          </p:cNvPr>
          <p:cNvSpPr>
            <a:spLocks noGrp="1"/>
          </p:cNvSpPr>
          <p:nvPr>
            <p:ph idx="1"/>
          </p:nvPr>
        </p:nvSpPr>
        <p:spPr/>
        <p:txBody>
          <a:bodyPr/>
          <a:lstStyle/>
          <a:p>
            <a:r>
              <a:rPr lang="en-US" dirty="0"/>
              <a:t>Create Allergy to organism X concepts as headers for more specific concepts that mention allergen source</a:t>
            </a:r>
          </a:p>
          <a:p>
            <a:r>
              <a:rPr lang="en-US" dirty="0"/>
              <a:t>Substance could be Organism X protein (substance) or more general (to accommodate carbohydrate allergens ) such as Substance derived from organism X (substance) or both</a:t>
            </a:r>
          </a:p>
          <a:p>
            <a:r>
              <a:rPr lang="en-US" dirty="0"/>
              <a:t>Example:</a:t>
            </a:r>
          </a:p>
          <a:p>
            <a:pPr lvl="1"/>
            <a:r>
              <a:rPr lang="en-US" dirty="0"/>
              <a:t>Allergy to cat proteins (or Allergy to substance derived from cat)</a:t>
            </a:r>
          </a:p>
          <a:p>
            <a:pPr lvl="2"/>
            <a:r>
              <a:rPr lang="en-US" dirty="0"/>
              <a:t>Allergy to cat serum proteins</a:t>
            </a:r>
          </a:p>
          <a:p>
            <a:pPr lvl="2"/>
            <a:r>
              <a:rPr lang="en-US" dirty="0"/>
              <a:t>Allergy to cat urine proteins</a:t>
            </a:r>
          </a:p>
          <a:p>
            <a:pPr lvl="2"/>
            <a:r>
              <a:rPr lang="en-US" dirty="0"/>
              <a:t>Allergy to cat dander</a:t>
            </a:r>
          </a:p>
          <a:p>
            <a:pPr lvl="2"/>
            <a:endParaRPr lang="en-US" dirty="0"/>
          </a:p>
          <a:p>
            <a:pPr lvl="1"/>
            <a:endParaRPr lang="en-US" dirty="0"/>
          </a:p>
        </p:txBody>
      </p:sp>
    </p:spTree>
    <p:extLst>
      <p:ext uri="{BB962C8B-B14F-4D97-AF65-F5344CB8AC3E}">
        <p14:creationId xmlns:p14="http://schemas.microsoft.com/office/powerpoint/2010/main" val="5403040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330</Words>
  <Application>Microsoft Office PowerPoint</Application>
  <PresentationFormat>Widescreen</PresentationFormat>
  <Paragraphs>20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Allergy to living organisms</vt:lpstr>
      <vt:lpstr> Request received from Netherlands for general allergy to x organism concepts  </vt:lpstr>
      <vt:lpstr>Animal allergy/substances represented in SNOMED CT by source (urine, serum, dander, epithelium, droppings)</vt:lpstr>
      <vt:lpstr>Animal allergens</vt:lpstr>
      <vt:lpstr>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 living organisms</dc:title>
  <dc:creator>Bruce J Goldberg</dc:creator>
  <cp:lastModifiedBy>Bruce J Goldberg</cp:lastModifiedBy>
  <cp:revision>5</cp:revision>
  <dcterms:created xsi:type="dcterms:W3CDTF">2019-06-12T00:10:39Z</dcterms:created>
  <dcterms:modified xsi:type="dcterms:W3CDTF">2019-06-12T00:49:34Z</dcterms:modified>
</cp:coreProperties>
</file>