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8" r:id="rId6"/>
    <p:sldId id="260" r:id="rId7"/>
    <p:sldId id="262" r:id="rId8"/>
    <p:sldId id="263" r:id="rId9"/>
    <p:sldId id="261" r:id="rId10"/>
    <p:sldId id="264" r:id="rId11"/>
    <p:sldId id="276" r:id="rId12"/>
    <p:sldId id="271" r:id="rId13"/>
    <p:sldId id="273" r:id="rId14"/>
    <p:sldId id="274" r:id="rId15"/>
    <p:sldId id="27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420" autoAdjust="0"/>
    <p:restoredTop sz="94660"/>
  </p:normalViewPr>
  <p:slideViewPr>
    <p:cSldViewPr snapToGrid="0">
      <p:cViewPr varScale="1">
        <p:scale>
          <a:sx n="114" d="100"/>
          <a:sy n="114" d="100"/>
        </p:scale>
        <p:origin x="50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DAD3B-07F0-45B8-8969-7A34307138B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9E23B40-2DB1-4EF9-9709-8D3AC9368D7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34774A-25F7-4A7C-B100-0367F1CB8A55}"/>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CE6C3575-23EB-46E0-A955-C79DC20B97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B38486-7DD3-401F-AA05-AF9625B3E2C7}"/>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221296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EC760-C7E1-47FE-9653-1A55024A83D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1295D8A-72D4-4C93-A01E-2CD4052A37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E2443E-C68F-4FB6-8ADF-C4CC9C109EDE}"/>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EEFC1FCB-D950-4CA1-BFD3-CAEBD4189E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629C2A-0D11-4B00-A769-11B736354358}"/>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175116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03E664-019C-4A29-AFFD-896391C00D8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ABFA7E7-2E0B-48DB-963C-3BEFEBF153D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EA4A6-0F2E-40C9-B4E4-FA9A3D0DEAE3}"/>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062BDCBE-6E5E-42A4-BA81-55C0A9DD3B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4BD8F7-F81F-4E7C-B05D-8F39366F91B7}"/>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259287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C166F-B118-45A7-BEB2-EC8024FF32E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254B4B-1392-473A-95CF-14CF1AA9EDF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6307A1-34AD-48B0-B1F6-262B3F0D2B78}"/>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1BBB52F0-F96B-4974-BA66-B734ABF561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32F647-87EF-453C-AA59-094069BF632F}"/>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776868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085FCB-AD84-4823-812C-468B1CFF7BA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7DD1141-17C7-4C47-9877-A6E9BF51C8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F8CB3C-D192-4124-9D72-5DC904D1FAC1}"/>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647E6F35-3C93-4249-998F-3D9148661C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03E19C-BB81-4FBA-9339-A6B362B4F7AE}"/>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834136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251F1-189F-4D03-9AA9-E861BEAC40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93A943-A596-433B-A7BE-37AE3FBD572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7C1098-3C3C-4E9D-97A2-B9F4AEC0D79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7996783-783E-44D7-8874-777886925752}"/>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6" name="Footer Placeholder 5">
            <a:extLst>
              <a:ext uri="{FF2B5EF4-FFF2-40B4-BE49-F238E27FC236}">
                <a16:creationId xmlns:a16="http://schemas.microsoft.com/office/drawing/2014/main" id="{9DDCFF42-0251-488E-8266-49B3B4ADD99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225F0D-C074-4034-96AD-F51E5A780929}"/>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68345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147776-459A-4F43-BD98-7C3874B422E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8EF4597-240C-4441-94CC-71F6A66ABCC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D6B49D-E184-49A9-8B56-505B0DB2D35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4F6D5D6-A660-486C-8E36-B37700462A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7AD8C60-5F1A-44E9-9C1E-AC8E311F8CF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D9BA71-54AF-4FDF-86D4-36355DAAA22E}"/>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8" name="Footer Placeholder 7">
            <a:extLst>
              <a:ext uri="{FF2B5EF4-FFF2-40B4-BE49-F238E27FC236}">
                <a16:creationId xmlns:a16="http://schemas.microsoft.com/office/drawing/2014/main" id="{A6BD9EAE-4499-4061-8ADE-7C371507542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760D334-7D58-4279-B070-D70BEB1A9EF9}"/>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3112252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76DBE-4A4B-408B-9BF8-33B58D8AF51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8A910A-DC16-4940-BE1E-A83C2161EF67}"/>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4" name="Footer Placeholder 3">
            <a:extLst>
              <a:ext uri="{FF2B5EF4-FFF2-40B4-BE49-F238E27FC236}">
                <a16:creationId xmlns:a16="http://schemas.microsoft.com/office/drawing/2014/main" id="{DA7F75F1-4598-4C51-B1E4-E3FC26A75C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E6C192B-9858-44C2-B639-DE466E604697}"/>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1486278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7D2236-6CBE-44A0-B641-C5E11E8669F6}"/>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3" name="Footer Placeholder 2">
            <a:extLst>
              <a:ext uri="{FF2B5EF4-FFF2-40B4-BE49-F238E27FC236}">
                <a16:creationId xmlns:a16="http://schemas.microsoft.com/office/drawing/2014/main" id="{081B967A-136C-446F-AA54-363CB77F8F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5E42E96-8098-480E-B413-0E625D5DE8E3}"/>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725343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0B418-EBE7-447E-96E8-AB63A30F67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802EB7-FEFD-461A-A473-1E4EF5E76D0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F300501-A365-41CF-8910-1EE22CD99C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7BF0F5-FE3A-4068-9247-95D042E8C455}"/>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6" name="Footer Placeholder 5">
            <a:extLst>
              <a:ext uri="{FF2B5EF4-FFF2-40B4-BE49-F238E27FC236}">
                <a16:creationId xmlns:a16="http://schemas.microsoft.com/office/drawing/2014/main" id="{C9BD1CD4-FA25-4454-83EA-4A6BF3C89FE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97AD61-E06D-45B7-8153-EC12AB29B538}"/>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2472574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6BA47-08B9-4111-BEBC-0388B276B9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0F40F94-54A9-45C9-8051-22D9AB9B6A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00A6A25-9B9A-48DD-9B83-BED2CBE1D7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5FEEA3-8B79-4B7C-9CCB-B54E8B8BFE02}"/>
              </a:ext>
            </a:extLst>
          </p:cNvPr>
          <p:cNvSpPr>
            <a:spLocks noGrp="1"/>
          </p:cNvSpPr>
          <p:nvPr>
            <p:ph type="dt" sz="half" idx="10"/>
          </p:nvPr>
        </p:nvSpPr>
        <p:spPr/>
        <p:txBody>
          <a:bodyPr/>
          <a:lstStyle/>
          <a:p>
            <a:fld id="{0C0ABDC0-2684-4B90-A04C-75F7DC8A676B}" type="datetimeFigureOut">
              <a:rPr lang="en-US" smtClean="0"/>
              <a:t>10/20/2020</a:t>
            </a:fld>
            <a:endParaRPr lang="en-US"/>
          </a:p>
        </p:txBody>
      </p:sp>
      <p:sp>
        <p:nvSpPr>
          <p:cNvPr id="6" name="Footer Placeholder 5">
            <a:extLst>
              <a:ext uri="{FF2B5EF4-FFF2-40B4-BE49-F238E27FC236}">
                <a16:creationId xmlns:a16="http://schemas.microsoft.com/office/drawing/2014/main" id="{E1F883F6-9EA0-41FC-9829-BD14532079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BC869FC-31A6-4206-A08C-08F47BAE307C}"/>
              </a:ext>
            </a:extLst>
          </p:cNvPr>
          <p:cNvSpPr>
            <a:spLocks noGrp="1"/>
          </p:cNvSpPr>
          <p:nvPr>
            <p:ph type="sldNum" sz="quarter" idx="12"/>
          </p:nvPr>
        </p:nvSpPr>
        <p:spPr/>
        <p:txBody>
          <a:bodyPr/>
          <a:lstStyle/>
          <a:p>
            <a:fld id="{3F911337-FBEF-45E1-8E35-9BCFD357C803}" type="slidenum">
              <a:rPr lang="en-US" smtClean="0"/>
              <a:t>‹#›</a:t>
            </a:fld>
            <a:endParaRPr lang="en-US"/>
          </a:p>
        </p:txBody>
      </p:sp>
    </p:spTree>
    <p:extLst>
      <p:ext uri="{BB962C8B-B14F-4D97-AF65-F5344CB8AC3E}">
        <p14:creationId xmlns:p14="http://schemas.microsoft.com/office/powerpoint/2010/main" val="1085022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8C57B62-005A-4107-9F2D-9025593BF9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12DA833-8AFA-4546-AB18-B8D3FFDA7F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1A6C27-42BB-4EAF-B0C3-2097C4EF08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ABDC0-2684-4B90-A04C-75F7DC8A676B}" type="datetimeFigureOut">
              <a:rPr lang="en-US" smtClean="0"/>
              <a:t>10/20/2020</a:t>
            </a:fld>
            <a:endParaRPr lang="en-US"/>
          </a:p>
        </p:txBody>
      </p:sp>
      <p:sp>
        <p:nvSpPr>
          <p:cNvPr id="5" name="Footer Placeholder 4">
            <a:extLst>
              <a:ext uri="{FF2B5EF4-FFF2-40B4-BE49-F238E27FC236}">
                <a16:creationId xmlns:a16="http://schemas.microsoft.com/office/drawing/2014/main" id="{D36FD903-699D-47F0-AF7D-9FD90D2C91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0984335-2F9A-4416-97A9-6CCB6ADE1B4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911337-FBEF-45E1-8E35-9BCFD357C803}" type="slidenum">
              <a:rPr lang="en-US" smtClean="0"/>
              <a:t>‹#›</a:t>
            </a:fld>
            <a:endParaRPr lang="en-US"/>
          </a:p>
        </p:txBody>
      </p:sp>
    </p:spTree>
    <p:extLst>
      <p:ext uri="{BB962C8B-B14F-4D97-AF65-F5344CB8AC3E}">
        <p14:creationId xmlns:p14="http://schemas.microsoft.com/office/powerpoint/2010/main" val="24545299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11.tmp"/><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tmp"/><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tmp"/><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795BD-44FC-45A1-9A52-842628F687EA}"/>
              </a:ext>
            </a:extLst>
          </p:cNvPr>
          <p:cNvSpPr>
            <a:spLocks noGrp="1"/>
          </p:cNvSpPr>
          <p:nvPr>
            <p:ph type="ctrTitle"/>
          </p:nvPr>
        </p:nvSpPr>
        <p:spPr/>
        <p:txBody>
          <a:bodyPr/>
          <a:lstStyle/>
          <a:p>
            <a:r>
              <a:rPr lang="en-US" dirty="0"/>
              <a:t>Allergy to animals</a:t>
            </a:r>
          </a:p>
        </p:txBody>
      </p:sp>
      <p:sp>
        <p:nvSpPr>
          <p:cNvPr id="3" name="Subtitle 2">
            <a:extLst>
              <a:ext uri="{FF2B5EF4-FFF2-40B4-BE49-F238E27FC236}">
                <a16:creationId xmlns:a16="http://schemas.microsoft.com/office/drawing/2014/main" id="{BA11491A-5A5E-435F-8BD5-CF370790D3F8}"/>
              </a:ext>
            </a:extLst>
          </p:cNvPr>
          <p:cNvSpPr>
            <a:spLocks noGrp="1"/>
          </p:cNvSpPr>
          <p:nvPr>
            <p:ph type="subTitle" idx="1"/>
          </p:nvPr>
        </p:nvSpPr>
        <p:spPr/>
        <p:txBody>
          <a:bodyPr/>
          <a:lstStyle/>
          <a:p>
            <a:r>
              <a:rPr lang="en-US" dirty="0"/>
              <a:t>Alternate model</a:t>
            </a:r>
          </a:p>
        </p:txBody>
      </p:sp>
    </p:spTree>
    <p:extLst>
      <p:ext uri="{BB962C8B-B14F-4D97-AF65-F5344CB8AC3E}">
        <p14:creationId xmlns:p14="http://schemas.microsoft.com/office/powerpoint/2010/main" val="1237631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0B85A-7F5C-9640-9AAC-B86CE98E5010}"/>
              </a:ext>
            </a:extLst>
          </p:cNvPr>
          <p:cNvSpPr>
            <a:spLocks noGrp="1"/>
          </p:cNvSpPr>
          <p:nvPr>
            <p:ph type="title"/>
          </p:nvPr>
        </p:nvSpPr>
        <p:spPr/>
        <p:txBody>
          <a:bodyPr/>
          <a:lstStyle/>
          <a:p>
            <a:r>
              <a:rPr lang="en-US" dirty="0"/>
              <a:t>Sources of animal allergen components</a:t>
            </a:r>
          </a:p>
        </p:txBody>
      </p:sp>
      <p:pic>
        <p:nvPicPr>
          <p:cNvPr id="5" name="Content Placeholder 4">
            <a:extLst>
              <a:ext uri="{FF2B5EF4-FFF2-40B4-BE49-F238E27FC236}">
                <a16:creationId xmlns:a16="http://schemas.microsoft.com/office/drawing/2014/main" id="{BC1FF8CB-C28E-5F44-8348-A3530EA0427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775929"/>
            <a:ext cx="4922901" cy="3253271"/>
          </a:xfrm>
        </p:spPr>
      </p:pic>
      <p:pic>
        <p:nvPicPr>
          <p:cNvPr id="7" name="Picture 6">
            <a:extLst>
              <a:ext uri="{FF2B5EF4-FFF2-40B4-BE49-F238E27FC236}">
                <a16:creationId xmlns:a16="http://schemas.microsoft.com/office/drawing/2014/main" id="{710A202F-87FF-5844-8925-244B08F887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8584" y="1690688"/>
            <a:ext cx="4922902" cy="4915778"/>
          </a:xfrm>
          <a:prstGeom prst="rect">
            <a:avLst/>
          </a:prstGeom>
        </p:spPr>
      </p:pic>
      <p:pic>
        <p:nvPicPr>
          <p:cNvPr id="8" name="Picture 7">
            <a:extLst>
              <a:ext uri="{FF2B5EF4-FFF2-40B4-BE49-F238E27FC236}">
                <a16:creationId xmlns:a16="http://schemas.microsoft.com/office/drawing/2014/main" id="{C089EE20-78DF-EC4B-8949-14C27532178D}"/>
              </a:ext>
            </a:extLst>
          </p:cNvPr>
          <p:cNvPicPr>
            <a:picLocks noChangeAspect="1"/>
          </p:cNvPicPr>
          <p:nvPr/>
        </p:nvPicPr>
        <p:blipFill>
          <a:blip r:embed="rId4"/>
          <a:stretch>
            <a:fillRect/>
          </a:stretch>
        </p:blipFill>
        <p:spPr>
          <a:xfrm>
            <a:off x="838200" y="5114441"/>
            <a:ext cx="3771900" cy="965200"/>
          </a:xfrm>
          <a:prstGeom prst="rect">
            <a:avLst/>
          </a:prstGeom>
        </p:spPr>
      </p:pic>
      <p:pic>
        <p:nvPicPr>
          <p:cNvPr id="10" name="Picture 9">
            <a:extLst>
              <a:ext uri="{FF2B5EF4-FFF2-40B4-BE49-F238E27FC236}">
                <a16:creationId xmlns:a16="http://schemas.microsoft.com/office/drawing/2014/main" id="{BE57F354-879B-F240-8F51-1A9DBCF3D1FA}"/>
              </a:ext>
            </a:extLst>
          </p:cNvPr>
          <p:cNvPicPr>
            <a:picLocks noChangeAspect="1"/>
          </p:cNvPicPr>
          <p:nvPr/>
        </p:nvPicPr>
        <p:blipFill>
          <a:blip r:embed="rId5"/>
          <a:stretch>
            <a:fillRect/>
          </a:stretch>
        </p:blipFill>
        <p:spPr>
          <a:xfrm>
            <a:off x="3050561" y="5280903"/>
            <a:ext cx="3045439" cy="1325563"/>
          </a:xfrm>
          <a:prstGeom prst="rect">
            <a:avLst/>
          </a:prstGeom>
        </p:spPr>
      </p:pic>
    </p:spTree>
    <p:extLst>
      <p:ext uri="{BB962C8B-B14F-4D97-AF65-F5344CB8AC3E}">
        <p14:creationId xmlns:p14="http://schemas.microsoft.com/office/powerpoint/2010/main" val="2671820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EC932-BD8C-495F-9F39-E84D20198D57}"/>
              </a:ext>
            </a:extLst>
          </p:cNvPr>
          <p:cNvSpPr>
            <a:spLocks noGrp="1"/>
          </p:cNvSpPr>
          <p:nvPr>
            <p:ph type="title"/>
          </p:nvPr>
        </p:nvSpPr>
        <p:spPr/>
        <p:txBody>
          <a:bodyPr/>
          <a:lstStyle/>
          <a:p>
            <a:r>
              <a:rPr lang="en-US" dirty="0"/>
              <a:t>Existing concepts</a:t>
            </a:r>
          </a:p>
        </p:txBody>
      </p:sp>
      <p:sp>
        <p:nvSpPr>
          <p:cNvPr id="3" name="Content Placeholder 2">
            <a:extLst>
              <a:ext uri="{FF2B5EF4-FFF2-40B4-BE49-F238E27FC236}">
                <a16:creationId xmlns:a16="http://schemas.microsoft.com/office/drawing/2014/main" id="{A078A9EC-EA62-425A-B384-C7B74EE5CDBC}"/>
              </a:ext>
            </a:extLst>
          </p:cNvPr>
          <p:cNvSpPr>
            <a:spLocks noGrp="1"/>
          </p:cNvSpPr>
          <p:nvPr>
            <p:ph idx="1"/>
          </p:nvPr>
        </p:nvSpPr>
        <p:spPr/>
        <p:txBody>
          <a:bodyPr/>
          <a:lstStyle/>
          <a:p>
            <a:r>
              <a:rPr lang="en-US" dirty="0"/>
              <a:t>717234006 |Allergy to animal protein (finding)|</a:t>
            </a:r>
          </a:p>
          <a:p>
            <a:r>
              <a:rPr lang="en-US" dirty="0"/>
              <a:t>232347008 |Allergy to animal dander (finding)|</a:t>
            </a:r>
          </a:p>
          <a:p>
            <a:r>
              <a:rPr lang="en-US" dirty="0"/>
              <a:t>272169002 |Animal protein (substance)|</a:t>
            </a:r>
          </a:p>
          <a:p>
            <a:r>
              <a:rPr lang="en-US" dirty="0"/>
              <a:t>264287008 |Animal dander (substance)|</a:t>
            </a:r>
          </a:p>
          <a:p>
            <a:r>
              <a:rPr lang="en-US" dirty="0"/>
              <a:t>260152009 |Cat dander (substance)|</a:t>
            </a:r>
          </a:p>
        </p:txBody>
      </p:sp>
    </p:spTree>
    <p:extLst>
      <p:ext uri="{BB962C8B-B14F-4D97-AF65-F5344CB8AC3E}">
        <p14:creationId xmlns:p14="http://schemas.microsoft.com/office/powerpoint/2010/main" val="2745032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4661A-8FA3-4D1B-BC59-F5C1DEE36C92}"/>
              </a:ext>
            </a:extLst>
          </p:cNvPr>
          <p:cNvSpPr>
            <a:spLocks noGrp="1"/>
          </p:cNvSpPr>
          <p:nvPr>
            <p:ph type="title"/>
          </p:nvPr>
        </p:nvSpPr>
        <p:spPr>
          <a:xfrm>
            <a:off x="838200" y="365125"/>
            <a:ext cx="10515600" cy="901613"/>
          </a:xfrm>
        </p:spPr>
        <p:txBody>
          <a:bodyPr>
            <a:noAutofit/>
          </a:bodyPr>
          <a:lstStyle/>
          <a:p>
            <a:r>
              <a:rPr lang="en-US" sz="3600" dirty="0"/>
              <a:t>232347008 |Allergy to animal dander (finding)|and 232346004 |Allergy to cat dander (finding)|</a:t>
            </a:r>
          </a:p>
        </p:txBody>
      </p:sp>
      <p:pic>
        <p:nvPicPr>
          <p:cNvPr id="9" name="Content Placeholder 8" descr="Graphical user interface, text, application&#10;&#10;Description automatically generated">
            <a:extLst>
              <a:ext uri="{FF2B5EF4-FFF2-40B4-BE49-F238E27FC236}">
                <a16:creationId xmlns:a16="http://schemas.microsoft.com/office/drawing/2014/main" id="{AC1E14E7-4A16-43DC-BFAC-58A6CCE3C4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422" y="3868993"/>
            <a:ext cx="11993155" cy="2070668"/>
          </a:xfrm>
        </p:spPr>
      </p:pic>
      <p:sp>
        <p:nvSpPr>
          <p:cNvPr id="10" name="TextBox 9">
            <a:extLst>
              <a:ext uri="{FF2B5EF4-FFF2-40B4-BE49-F238E27FC236}">
                <a16:creationId xmlns:a16="http://schemas.microsoft.com/office/drawing/2014/main" id="{51CE1608-8150-477A-97E5-C143FF74F65D}"/>
              </a:ext>
            </a:extLst>
          </p:cNvPr>
          <p:cNvSpPr txBox="1"/>
          <p:nvPr/>
        </p:nvSpPr>
        <p:spPr>
          <a:xfrm>
            <a:off x="5176008" y="6308209"/>
            <a:ext cx="1638269" cy="369332"/>
          </a:xfrm>
          <a:prstGeom prst="rect">
            <a:avLst/>
          </a:prstGeom>
          <a:noFill/>
        </p:spPr>
        <p:txBody>
          <a:bodyPr wrap="none" rtlCol="0">
            <a:spAutoFit/>
          </a:bodyPr>
          <a:lstStyle/>
          <a:p>
            <a:r>
              <a:rPr lang="en-US" dirty="0"/>
              <a:t>Current models</a:t>
            </a:r>
          </a:p>
        </p:txBody>
      </p:sp>
      <p:pic>
        <p:nvPicPr>
          <p:cNvPr id="12" name="Picture 11" descr="Graphical user interface, text, application&#10;&#10;Description automatically generated">
            <a:extLst>
              <a:ext uri="{FF2B5EF4-FFF2-40B4-BE49-F238E27FC236}">
                <a16:creationId xmlns:a16="http://schemas.microsoft.com/office/drawing/2014/main" id="{6B1477C1-6A34-4443-886D-F7EF993545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21" y="1493568"/>
            <a:ext cx="11993155" cy="2265538"/>
          </a:xfrm>
          <a:prstGeom prst="rect">
            <a:avLst/>
          </a:prstGeom>
        </p:spPr>
      </p:pic>
    </p:spTree>
    <p:extLst>
      <p:ext uri="{BB962C8B-B14F-4D97-AF65-F5344CB8AC3E}">
        <p14:creationId xmlns:p14="http://schemas.microsoft.com/office/powerpoint/2010/main" val="3287779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1D064-2525-46BD-82FA-18E0C4E81F69}"/>
              </a:ext>
            </a:extLst>
          </p:cNvPr>
          <p:cNvSpPr>
            <a:spLocks noGrp="1"/>
          </p:cNvSpPr>
          <p:nvPr>
            <p:ph type="title"/>
          </p:nvPr>
        </p:nvSpPr>
        <p:spPr/>
        <p:txBody>
          <a:bodyPr/>
          <a:lstStyle/>
          <a:p>
            <a:r>
              <a:rPr lang="en-US" dirty="0"/>
              <a:t>Required exposures</a:t>
            </a:r>
          </a:p>
        </p:txBody>
      </p:sp>
      <p:pic>
        <p:nvPicPr>
          <p:cNvPr id="5" name="Content Placeholder 4" descr="Graphical user interface, application&#10;&#10;Description automatically generated">
            <a:extLst>
              <a:ext uri="{FF2B5EF4-FFF2-40B4-BE49-F238E27FC236}">
                <a16:creationId xmlns:a16="http://schemas.microsoft.com/office/drawing/2014/main" id="{33660F8C-3828-4F07-9ABB-139EA66A24B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2484" y="1825625"/>
            <a:ext cx="9767031" cy="4351338"/>
          </a:xfrm>
        </p:spPr>
      </p:pic>
      <p:sp>
        <p:nvSpPr>
          <p:cNvPr id="6" name="TextBox 5">
            <a:extLst>
              <a:ext uri="{FF2B5EF4-FFF2-40B4-BE49-F238E27FC236}">
                <a16:creationId xmlns:a16="http://schemas.microsoft.com/office/drawing/2014/main" id="{28459086-B97A-482C-9855-521A82937B27}"/>
              </a:ext>
            </a:extLst>
          </p:cNvPr>
          <p:cNvSpPr txBox="1"/>
          <p:nvPr/>
        </p:nvSpPr>
        <p:spPr>
          <a:xfrm>
            <a:off x="7839551" y="760419"/>
            <a:ext cx="2175963" cy="830997"/>
          </a:xfrm>
          <a:prstGeom prst="rect">
            <a:avLst/>
          </a:prstGeom>
          <a:noFill/>
          <a:ln>
            <a:solidFill>
              <a:schemeClr val="accent1"/>
            </a:solidFill>
          </a:ln>
        </p:spPr>
        <p:txBody>
          <a:bodyPr wrap="square" rtlCol="0">
            <a:spAutoFit/>
          </a:bodyPr>
          <a:lstStyle/>
          <a:p>
            <a:r>
              <a:rPr lang="en-US" sz="1200" dirty="0"/>
              <a:t>Required to link cat dander to cat as an exposure to cat dander is not necessarily an exposure to a cat</a:t>
            </a:r>
          </a:p>
        </p:txBody>
      </p:sp>
      <p:cxnSp>
        <p:nvCxnSpPr>
          <p:cNvPr id="8" name="Straight Arrow Connector 7">
            <a:extLst>
              <a:ext uri="{FF2B5EF4-FFF2-40B4-BE49-F238E27FC236}">
                <a16:creationId xmlns:a16="http://schemas.microsoft.com/office/drawing/2014/main" id="{562DCAD1-0C9C-4B6F-BF81-AE22ADCAA923}"/>
              </a:ext>
            </a:extLst>
          </p:cNvPr>
          <p:cNvCxnSpPr>
            <a:cxnSpLocks/>
            <a:stCxn id="6" idx="2"/>
          </p:cNvCxnSpPr>
          <p:nvPr/>
        </p:nvCxnSpPr>
        <p:spPr>
          <a:xfrm>
            <a:off x="8927533" y="1591416"/>
            <a:ext cx="291968" cy="22507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8736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C27112-D9C4-4546-92EB-4892750CAC97}"/>
              </a:ext>
            </a:extLst>
          </p:cNvPr>
          <p:cNvSpPr>
            <a:spLocks noGrp="1"/>
          </p:cNvSpPr>
          <p:nvPr>
            <p:ph type="title"/>
          </p:nvPr>
        </p:nvSpPr>
        <p:spPr/>
        <p:txBody>
          <a:bodyPr/>
          <a:lstStyle/>
          <a:p>
            <a:r>
              <a:rPr lang="en-US" dirty="0"/>
              <a:t>1052222005 |Allergy to animal (finding)|and 1052212004 |Allergy to cat (finding)|</a:t>
            </a:r>
          </a:p>
        </p:txBody>
      </p:sp>
      <p:pic>
        <p:nvPicPr>
          <p:cNvPr id="5" name="Content Placeholder 4" descr="Graphical user interface, application, Teams&#10;&#10;Description automatically generated">
            <a:extLst>
              <a:ext uri="{FF2B5EF4-FFF2-40B4-BE49-F238E27FC236}">
                <a16:creationId xmlns:a16="http://schemas.microsoft.com/office/drawing/2014/main" id="{56B6A953-E545-4D5C-B51B-663050184A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2201023"/>
            <a:ext cx="10515600" cy="3600541"/>
          </a:xfrm>
        </p:spPr>
      </p:pic>
    </p:spTree>
    <p:extLst>
      <p:ext uri="{BB962C8B-B14F-4D97-AF65-F5344CB8AC3E}">
        <p14:creationId xmlns:p14="http://schemas.microsoft.com/office/powerpoint/2010/main" val="26260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7B729-E5FB-4CB5-9958-03F49E70B291}"/>
              </a:ext>
            </a:extLst>
          </p:cNvPr>
          <p:cNvSpPr>
            <a:spLocks noGrp="1"/>
          </p:cNvSpPr>
          <p:nvPr>
            <p:ph type="title"/>
          </p:nvPr>
        </p:nvSpPr>
        <p:spPr/>
        <p:txBody>
          <a:bodyPr>
            <a:noAutofit/>
          </a:bodyPr>
          <a:lstStyle/>
          <a:p>
            <a:r>
              <a:rPr lang="en-US" sz="3600" dirty="0"/>
              <a:t>232347008 |Allergy to animal dander (finding)|and 232346004 |Allergy to cat dander (finding)|</a:t>
            </a:r>
          </a:p>
        </p:txBody>
      </p:sp>
      <p:pic>
        <p:nvPicPr>
          <p:cNvPr id="9" name="Content Placeholder 8" descr="Graphical user interface, application&#10;&#10;Description automatically generated">
            <a:extLst>
              <a:ext uri="{FF2B5EF4-FFF2-40B4-BE49-F238E27FC236}">
                <a16:creationId xmlns:a16="http://schemas.microsoft.com/office/drawing/2014/main" id="{B010A14E-4977-4C06-9FE3-CAEB3185B6C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994586"/>
            <a:ext cx="10515600" cy="4013416"/>
          </a:xfrm>
        </p:spPr>
      </p:pic>
      <p:sp>
        <p:nvSpPr>
          <p:cNvPr id="3" name="TextBox 2">
            <a:extLst>
              <a:ext uri="{FF2B5EF4-FFF2-40B4-BE49-F238E27FC236}">
                <a16:creationId xmlns:a16="http://schemas.microsoft.com/office/drawing/2014/main" id="{EB12B634-9A7B-4FAA-860A-140C9A9D3DAF}"/>
              </a:ext>
            </a:extLst>
          </p:cNvPr>
          <p:cNvSpPr txBox="1"/>
          <p:nvPr/>
        </p:nvSpPr>
        <p:spPr>
          <a:xfrm>
            <a:off x="5486400" y="6233020"/>
            <a:ext cx="1643014" cy="369332"/>
          </a:xfrm>
          <a:prstGeom prst="rect">
            <a:avLst/>
          </a:prstGeom>
          <a:noFill/>
        </p:spPr>
        <p:txBody>
          <a:bodyPr wrap="none" rtlCol="0">
            <a:spAutoFit/>
          </a:bodyPr>
          <a:lstStyle/>
          <a:p>
            <a:r>
              <a:rPr lang="en-US" dirty="0"/>
              <a:t>Revised models</a:t>
            </a:r>
          </a:p>
        </p:txBody>
      </p:sp>
    </p:spTree>
    <p:extLst>
      <p:ext uri="{BB962C8B-B14F-4D97-AF65-F5344CB8AC3E}">
        <p14:creationId xmlns:p14="http://schemas.microsoft.com/office/powerpoint/2010/main" val="40575689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265DC1-FB73-4EA4-960D-B036B9FE6FD4}"/>
              </a:ext>
            </a:extLst>
          </p:cNvPr>
          <p:cNvSpPr>
            <a:spLocks noGrp="1"/>
          </p:cNvSpPr>
          <p:nvPr>
            <p:ph type="title"/>
          </p:nvPr>
        </p:nvSpPr>
        <p:spPr/>
        <p:txBody>
          <a:bodyPr/>
          <a:lstStyle/>
          <a:p>
            <a:r>
              <a:rPr lang="en-US" dirty="0"/>
              <a:t>Background </a:t>
            </a:r>
          </a:p>
        </p:txBody>
      </p:sp>
      <p:sp>
        <p:nvSpPr>
          <p:cNvPr id="3" name="Content Placeholder 2">
            <a:extLst>
              <a:ext uri="{FF2B5EF4-FFF2-40B4-BE49-F238E27FC236}">
                <a16:creationId xmlns:a16="http://schemas.microsoft.com/office/drawing/2014/main" id="{39D71C30-5B5A-48D8-BAE4-E87267C258F6}"/>
              </a:ext>
            </a:extLst>
          </p:cNvPr>
          <p:cNvSpPr>
            <a:spLocks noGrp="1"/>
          </p:cNvSpPr>
          <p:nvPr>
            <p:ph idx="1"/>
          </p:nvPr>
        </p:nvSpPr>
        <p:spPr/>
        <p:txBody>
          <a:bodyPr/>
          <a:lstStyle/>
          <a:p>
            <a:r>
              <a:rPr lang="en-US" dirty="0"/>
              <a:t>Request to add Allergy to animal X (finding) </a:t>
            </a:r>
          </a:p>
          <a:p>
            <a:pPr lvl="1"/>
            <a:r>
              <a:rPr lang="en-US" dirty="0"/>
              <a:t>Example Allergy to cat (finding)</a:t>
            </a:r>
          </a:p>
          <a:p>
            <a:pPr lvl="1"/>
            <a:r>
              <a:rPr lang="en-US" dirty="0"/>
              <a:t>Currently SNOMED only has 232346004 |Allergy to cat dander (finding)|</a:t>
            </a:r>
          </a:p>
          <a:p>
            <a:pPr lvl="1"/>
            <a:r>
              <a:rPr lang="en-US" dirty="0"/>
              <a:t>Allergens may be located in saliva, urine, and dander. Non-specialist physicians will not make a distinction</a:t>
            </a:r>
          </a:p>
          <a:p>
            <a:pPr lvl="1"/>
            <a:r>
              <a:rPr lang="en-US" dirty="0"/>
              <a:t>There is no association between cat dander and cat organism in SNOMED</a:t>
            </a:r>
          </a:p>
          <a:p>
            <a:pPr lvl="1"/>
            <a:r>
              <a:rPr lang="en-US" dirty="0"/>
              <a:t>Model proposed using role chaining </a:t>
            </a:r>
          </a:p>
        </p:txBody>
      </p:sp>
    </p:spTree>
    <p:extLst>
      <p:ext uri="{BB962C8B-B14F-4D97-AF65-F5344CB8AC3E}">
        <p14:creationId xmlns:p14="http://schemas.microsoft.com/office/powerpoint/2010/main" val="25070687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E10CB-67F7-46D2-89BE-E93CD95BC57C}"/>
              </a:ext>
            </a:extLst>
          </p:cNvPr>
          <p:cNvSpPr>
            <a:spLocks noGrp="1"/>
          </p:cNvSpPr>
          <p:nvPr>
            <p:ph type="title"/>
          </p:nvPr>
        </p:nvSpPr>
        <p:spPr/>
        <p:txBody>
          <a:bodyPr/>
          <a:lstStyle/>
          <a:p>
            <a:r>
              <a:rPr lang="en-US" dirty="0"/>
              <a:t>Alternate model</a:t>
            </a:r>
          </a:p>
        </p:txBody>
      </p:sp>
      <p:sp>
        <p:nvSpPr>
          <p:cNvPr id="3" name="Content Placeholder 2">
            <a:extLst>
              <a:ext uri="{FF2B5EF4-FFF2-40B4-BE49-F238E27FC236}">
                <a16:creationId xmlns:a16="http://schemas.microsoft.com/office/drawing/2014/main" id="{2139B7AB-FACD-420A-A17E-3049A450A992}"/>
              </a:ext>
            </a:extLst>
          </p:cNvPr>
          <p:cNvSpPr>
            <a:spLocks noGrp="1"/>
          </p:cNvSpPr>
          <p:nvPr>
            <p:ph idx="1"/>
          </p:nvPr>
        </p:nvSpPr>
        <p:spPr/>
        <p:txBody>
          <a:bodyPr/>
          <a:lstStyle/>
          <a:p>
            <a:r>
              <a:rPr lang="en-US" dirty="0"/>
              <a:t>420134006 |Propensity to adverse reaction (finding)|</a:t>
            </a:r>
          </a:p>
          <a:p>
            <a:pPr lvl="1"/>
            <a:r>
              <a:rPr lang="en-US" dirty="0">
                <a:solidFill>
                  <a:srgbClr val="FF0000"/>
                </a:solidFill>
              </a:rPr>
              <a:t>42752001 |Due to (attribute)|=Exposure to animal X organism (event)</a:t>
            </a:r>
          </a:p>
          <a:p>
            <a:pPr lvl="1"/>
            <a:r>
              <a:rPr lang="en-US" dirty="0"/>
              <a:t>{246075003 |Causative agent (attribute)|=animal X allergenic substance + 719722006 |Has realization (attribute)|=&lt;&lt;472964009 |Allergic process (qualifier value)|} </a:t>
            </a:r>
          </a:p>
          <a:p>
            <a:endParaRPr lang="en-US" dirty="0"/>
          </a:p>
        </p:txBody>
      </p:sp>
    </p:spTree>
    <p:extLst>
      <p:ext uri="{BB962C8B-B14F-4D97-AF65-F5344CB8AC3E}">
        <p14:creationId xmlns:p14="http://schemas.microsoft.com/office/powerpoint/2010/main" val="375580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07BD5C-6F3C-4258-9305-BCF01E172ED4}"/>
              </a:ext>
            </a:extLst>
          </p:cNvPr>
          <p:cNvSpPr>
            <a:spLocks noGrp="1"/>
          </p:cNvSpPr>
          <p:nvPr>
            <p:ph type="title"/>
          </p:nvPr>
        </p:nvSpPr>
        <p:spPr/>
        <p:txBody>
          <a:bodyPr/>
          <a:lstStyle/>
          <a:p>
            <a:r>
              <a:rPr lang="en-US" dirty="0"/>
              <a:t>Existing precedence for alternate model – allergic contact dermatitis</a:t>
            </a:r>
          </a:p>
        </p:txBody>
      </p:sp>
      <p:pic>
        <p:nvPicPr>
          <p:cNvPr id="7" name="Content Placeholder 6">
            <a:extLst>
              <a:ext uri="{FF2B5EF4-FFF2-40B4-BE49-F238E27FC236}">
                <a16:creationId xmlns:a16="http://schemas.microsoft.com/office/drawing/2014/main" id="{C510457D-B6E3-4958-8BDC-87D05ACBD185}"/>
              </a:ext>
            </a:extLst>
          </p:cNvPr>
          <p:cNvPicPr>
            <a:picLocks noGrp="1" noChangeAspect="1"/>
          </p:cNvPicPr>
          <p:nvPr>
            <p:ph idx="1"/>
          </p:nvPr>
        </p:nvPicPr>
        <p:blipFill>
          <a:blip r:embed="rId2"/>
          <a:stretch>
            <a:fillRect/>
          </a:stretch>
        </p:blipFill>
        <p:spPr>
          <a:xfrm>
            <a:off x="896923" y="1619495"/>
            <a:ext cx="10515600" cy="3136133"/>
          </a:xfrm>
          <a:prstGeom prst="rect">
            <a:avLst/>
          </a:prstGeom>
          <a:ln>
            <a:solidFill>
              <a:schemeClr val="accent1"/>
            </a:solidFill>
          </a:ln>
        </p:spPr>
      </p:pic>
      <p:pic>
        <p:nvPicPr>
          <p:cNvPr id="8" name="Picture 7">
            <a:extLst>
              <a:ext uri="{FF2B5EF4-FFF2-40B4-BE49-F238E27FC236}">
                <a16:creationId xmlns:a16="http://schemas.microsoft.com/office/drawing/2014/main" id="{EF37399D-3C99-451F-ABC8-63F0D75F0A50}"/>
              </a:ext>
            </a:extLst>
          </p:cNvPr>
          <p:cNvPicPr>
            <a:picLocks noChangeAspect="1"/>
          </p:cNvPicPr>
          <p:nvPr/>
        </p:nvPicPr>
        <p:blipFill>
          <a:blip r:embed="rId3"/>
          <a:stretch>
            <a:fillRect/>
          </a:stretch>
        </p:blipFill>
        <p:spPr>
          <a:xfrm>
            <a:off x="894186" y="4811614"/>
            <a:ext cx="2521443" cy="1964833"/>
          </a:xfrm>
          <a:prstGeom prst="rect">
            <a:avLst/>
          </a:prstGeom>
          <a:solidFill>
            <a:schemeClr val="tx1"/>
          </a:solidFill>
        </p:spPr>
      </p:pic>
    </p:spTree>
    <p:extLst>
      <p:ext uri="{BB962C8B-B14F-4D97-AF65-F5344CB8AC3E}">
        <p14:creationId xmlns:p14="http://schemas.microsoft.com/office/powerpoint/2010/main" val="2751713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E19FE-9E91-1B4C-A4FD-F36CA8C849ED}"/>
              </a:ext>
            </a:extLst>
          </p:cNvPr>
          <p:cNvSpPr>
            <a:spLocks noGrp="1"/>
          </p:cNvSpPr>
          <p:nvPr>
            <p:ph type="title"/>
          </p:nvPr>
        </p:nvSpPr>
        <p:spPr/>
        <p:txBody>
          <a:bodyPr/>
          <a:lstStyle/>
          <a:p>
            <a:r>
              <a:rPr lang="en-US" dirty="0"/>
              <a:t>Existing precedence for alternate model – food poisoning</a:t>
            </a:r>
          </a:p>
        </p:txBody>
      </p:sp>
      <p:pic>
        <p:nvPicPr>
          <p:cNvPr id="7" name="Picture 6">
            <a:extLst>
              <a:ext uri="{FF2B5EF4-FFF2-40B4-BE49-F238E27FC236}">
                <a16:creationId xmlns:a16="http://schemas.microsoft.com/office/drawing/2014/main" id="{5FA3938E-9A3A-5548-8819-2CB216BDF5F2}"/>
              </a:ext>
            </a:extLst>
          </p:cNvPr>
          <p:cNvPicPr>
            <a:picLocks noChangeAspect="1"/>
          </p:cNvPicPr>
          <p:nvPr/>
        </p:nvPicPr>
        <p:blipFill>
          <a:blip r:embed="rId2"/>
          <a:stretch>
            <a:fillRect/>
          </a:stretch>
        </p:blipFill>
        <p:spPr>
          <a:xfrm>
            <a:off x="215900" y="1690688"/>
            <a:ext cx="11760200" cy="4445000"/>
          </a:xfrm>
          <a:prstGeom prst="rect">
            <a:avLst/>
          </a:prstGeom>
        </p:spPr>
      </p:pic>
    </p:spTree>
    <p:extLst>
      <p:ext uri="{BB962C8B-B14F-4D97-AF65-F5344CB8AC3E}">
        <p14:creationId xmlns:p14="http://schemas.microsoft.com/office/powerpoint/2010/main" val="1661272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D71D7-3C0F-4C84-A0C0-A783805D9929}"/>
              </a:ext>
            </a:extLst>
          </p:cNvPr>
          <p:cNvSpPr>
            <a:spLocks noGrp="1"/>
          </p:cNvSpPr>
          <p:nvPr>
            <p:ph type="title"/>
          </p:nvPr>
        </p:nvSpPr>
        <p:spPr>
          <a:xfrm>
            <a:off x="838200" y="365125"/>
            <a:ext cx="10515600" cy="800945"/>
          </a:xfrm>
        </p:spPr>
        <p:txBody>
          <a:bodyPr/>
          <a:lstStyle/>
          <a:p>
            <a:r>
              <a:rPr lang="en-US" dirty="0"/>
              <a:t>Allergy to cat (finding)</a:t>
            </a:r>
          </a:p>
        </p:txBody>
      </p:sp>
      <p:pic>
        <p:nvPicPr>
          <p:cNvPr id="5" name="Content Placeholder 4">
            <a:extLst>
              <a:ext uri="{FF2B5EF4-FFF2-40B4-BE49-F238E27FC236}">
                <a16:creationId xmlns:a16="http://schemas.microsoft.com/office/drawing/2014/main" id="{1E09FF89-3B6E-4B74-B43A-408E325972B8}"/>
              </a:ext>
            </a:extLst>
          </p:cNvPr>
          <p:cNvPicPr>
            <a:picLocks noGrp="1" noChangeAspect="1"/>
          </p:cNvPicPr>
          <p:nvPr>
            <p:ph idx="1"/>
          </p:nvPr>
        </p:nvPicPr>
        <p:blipFill>
          <a:blip r:embed="rId2"/>
          <a:stretch>
            <a:fillRect/>
          </a:stretch>
        </p:blipFill>
        <p:spPr>
          <a:xfrm>
            <a:off x="83191" y="1319252"/>
            <a:ext cx="4778857" cy="1174828"/>
          </a:xfrm>
          <a:prstGeom prst="rect">
            <a:avLst/>
          </a:prstGeom>
        </p:spPr>
      </p:pic>
      <p:pic>
        <p:nvPicPr>
          <p:cNvPr id="7" name="Picture 6">
            <a:extLst>
              <a:ext uri="{FF2B5EF4-FFF2-40B4-BE49-F238E27FC236}">
                <a16:creationId xmlns:a16="http://schemas.microsoft.com/office/drawing/2014/main" id="{DBF521DF-9F2E-4D70-BFEE-5640D4ED1217}"/>
              </a:ext>
            </a:extLst>
          </p:cNvPr>
          <p:cNvPicPr>
            <a:picLocks noChangeAspect="1"/>
          </p:cNvPicPr>
          <p:nvPr/>
        </p:nvPicPr>
        <p:blipFill>
          <a:blip r:embed="rId3"/>
          <a:stretch>
            <a:fillRect/>
          </a:stretch>
        </p:blipFill>
        <p:spPr>
          <a:xfrm>
            <a:off x="0" y="2569883"/>
            <a:ext cx="11165906" cy="1649780"/>
          </a:xfrm>
          <a:prstGeom prst="rect">
            <a:avLst/>
          </a:prstGeom>
        </p:spPr>
      </p:pic>
      <p:pic>
        <p:nvPicPr>
          <p:cNvPr id="8" name="Picture 7">
            <a:extLst>
              <a:ext uri="{FF2B5EF4-FFF2-40B4-BE49-F238E27FC236}">
                <a16:creationId xmlns:a16="http://schemas.microsoft.com/office/drawing/2014/main" id="{768D2D84-9B51-4642-ABF2-97F51D05AD59}"/>
              </a:ext>
            </a:extLst>
          </p:cNvPr>
          <p:cNvPicPr>
            <a:picLocks noChangeAspect="1"/>
          </p:cNvPicPr>
          <p:nvPr/>
        </p:nvPicPr>
        <p:blipFill>
          <a:blip r:embed="rId4"/>
          <a:stretch>
            <a:fillRect/>
          </a:stretch>
        </p:blipFill>
        <p:spPr>
          <a:xfrm>
            <a:off x="0" y="4295466"/>
            <a:ext cx="11165906" cy="2315373"/>
          </a:xfrm>
          <a:prstGeom prst="rect">
            <a:avLst/>
          </a:prstGeom>
        </p:spPr>
      </p:pic>
    </p:spTree>
    <p:extLst>
      <p:ext uri="{BB962C8B-B14F-4D97-AF65-F5344CB8AC3E}">
        <p14:creationId xmlns:p14="http://schemas.microsoft.com/office/powerpoint/2010/main" val="34760218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9DC4F8-7E89-4E7B-84C2-39ACB9637FD2}"/>
              </a:ext>
            </a:extLst>
          </p:cNvPr>
          <p:cNvSpPr>
            <a:spLocks noGrp="1"/>
          </p:cNvSpPr>
          <p:nvPr>
            <p:ph type="title"/>
          </p:nvPr>
        </p:nvSpPr>
        <p:spPr/>
        <p:txBody>
          <a:bodyPr/>
          <a:lstStyle/>
          <a:p>
            <a:r>
              <a:rPr lang="en-US" dirty="0"/>
              <a:t>What is the correct causative agent?</a:t>
            </a:r>
          </a:p>
        </p:txBody>
      </p:sp>
      <p:sp>
        <p:nvSpPr>
          <p:cNvPr id="5" name="Content Placeholder 4">
            <a:extLst>
              <a:ext uri="{FF2B5EF4-FFF2-40B4-BE49-F238E27FC236}">
                <a16:creationId xmlns:a16="http://schemas.microsoft.com/office/drawing/2014/main" id="{1A1D72C2-3B64-E044-BFE1-9D61A9D65B60}"/>
              </a:ext>
            </a:extLst>
          </p:cNvPr>
          <p:cNvSpPr>
            <a:spLocks noGrp="1"/>
          </p:cNvSpPr>
          <p:nvPr>
            <p:ph idx="1"/>
          </p:nvPr>
        </p:nvSpPr>
        <p:spPr/>
        <p:txBody>
          <a:bodyPr/>
          <a:lstStyle/>
          <a:p>
            <a:r>
              <a:rPr lang="en-US" dirty="0"/>
              <a:t>Animal protein?</a:t>
            </a:r>
          </a:p>
          <a:p>
            <a:pPr lvl="1"/>
            <a:r>
              <a:rPr lang="en-US" dirty="0"/>
              <a:t>Cat protein (substance)</a:t>
            </a:r>
          </a:p>
          <a:p>
            <a:r>
              <a:rPr lang="en-US" dirty="0"/>
              <a:t>Animal substance? (some allergens are carbohydrates)</a:t>
            </a:r>
          </a:p>
          <a:p>
            <a:pPr lvl="1"/>
            <a:r>
              <a:rPr lang="en-US" dirty="0"/>
              <a:t>Cat substance (substance)</a:t>
            </a:r>
          </a:p>
          <a:p>
            <a:r>
              <a:rPr lang="en-US" dirty="0"/>
              <a:t>Animal allergen? (would represent a limited well-defined list)</a:t>
            </a:r>
          </a:p>
          <a:p>
            <a:pPr lvl="1"/>
            <a:r>
              <a:rPr lang="en-US" dirty="0"/>
              <a:t>Cat allergen</a:t>
            </a:r>
          </a:p>
          <a:p>
            <a:endParaRPr lang="en-US" dirty="0"/>
          </a:p>
        </p:txBody>
      </p:sp>
    </p:spTree>
    <p:extLst>
      <p:ext uri="{BB962C8B-B14F-4D97-AF65-F5344CB8AC3E}">
        <p14:creationId xmlns:p14="http://schemas.microsoft.com/office/powerpoint/2010/main" val="435875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E8CD0-6301-A64B-B493-2E0DB37EEB09}"/>
              </a:ext>
            </a:extLst>
          </p:cNvPr>
          <p:cNvSpPr>
            <a:spLocks noGrp="1"/>
          </p:cNvSpPr>
          <p:nvPr>
            <p:ph type="title"/>
          </p:nvPr>
        </p:nvSpPr>
        <p:spPr/>
        <p:txBody>
          <a:bodyPr/>
          <a:lstStyle/>
          <a:p>
            <a:r>
              <a:rPr lang="en-US" dirty="0"/>
              <a:t>Allergen sources</a:t>
            </a:r>
          </a:p>
        </p:txBody>
      </p:sp>
      <p:sp>
        <p:nvSpPr>
          <p:cNvPr id="3" name="Content Placeholder 2">
            <a:extLst>
              <a:ext uri="{FF2B5EF4-FFF2-40B4-BE49-F238E27FC236}">
                <a16:creationId xmlns:a16="http://schemas.microsoft.com/office/drawing/2014/main" id="{E9B3BFBC-29F7-7149-9B77-379EAA5B4CB6}"/>
              </a:ext>
            </a:extLst>
          </p:cNvPr>
          <p:cNvSpPr>
            <a:spLocks noGrp="1"/>
          </p:cNvSpPr>
          <p:nvPr>
            <p:ph idx="1"/>
          </p:nvPr>
        </p:nvSpPr>
        <p:spPr/>
        <p:txBody>
          <a:bodyPr/>
          <a:lstStyle/>
          <a:p>
            <a:r>
              <a:rPr lang="en-US" dirty="0"/>
              <a:t>Allergen sources include hair, epithelium/dander, feathers, droppings, urine, serum, saliva</a:t>
            </a:r>
          </a:p>
          <a:p>
            <a:r>
              <a:rPr lang="en-US" dirty="0"/>
              <a:t>Allergen sources are not allergens but rather the site where allergenic proteins are located either due to production at that site or transfer from another site by licking, grooming, urinating, etc.</a:t>
            </a:r>
          </a:p>
          <a:p>
            <a:r>
              <a:rPr lang="en-US" dirty="0"/>
              <a:t>The specific protein allergens and their quantity may differ based on the source</a:t>
            </a:r>
          </a:p>
        </p:txBody>
      </p:sp>
    </p:spTree>
    <p:extLst>
      <p:ext uri="{BB962C8B-B14F-4D97-AF65-F5344CB8AC3E}">
        <p14:creationId xmlns:p14="http://schemas.microsoft.com/office/powerpoint/2010/main" val="3556458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C6404-613D-4B08-A2BF-A045903A42B2}"/>
              </a:ext>
            </a:extLst>
          </p:cNvPr>
          <p:cNvSpPr>
            <a:spLocks noGrp="1"/>
          </p:cNvSpPr>
          <p:nvPr>
            <p:ph type="title"/>
          </p:nvPr>
        </p:nvSpPr>
        <p:spPr/>
        <p:txBody>
          <a:bodyPr/>
          <a:lstStyle/>
          <a:p>
            <a:r>
              <a:rPr lang="en-US" dirty="0"/>
              <a:t>Allergy to animal dander</a:t>
            </a:r>
          </a:p>
        </p:txBody>
      </p:sp>
      <p:sp>
        <p:nvSpPr>
          <p:cNvPr id="3" name="Content Placeholder 2">
            <a:extLst>
              <a:ext uri="{FF2B5EF4-FFF2-40B4-BE49-F238E27FC236}">
                <a16:creationId xmlns:a16="http://schemas.microsoft.com/office/drawing/2014/main" id="{327657E1-4D60-4AA3-B175-E0ADCE07622B}"/>
              </a:ext>
            </a:extLst>
          </p:cNvPr>
          <p:cNvSpPr>
            <a:spLocks noGrp="1"/>
          </p:cNvSpPr>
          <p:nvPr>
            <p:ph idx="1"/>
          </p:nvPr>
        </p:nvSpPr>
        <p:spPr/>
        <p:txBody>
          <a:bodyPr>
            <a:normAutofit fontScale="85000" lnSpcReduction="20000"/>
          </a:bodyPr>
          <a:lstStyle/>
          <a:p>
            <a:r>
              <a:rPr lang="en-US" dirty="0"/>
              <a:t>2021 ICD-10-CM Diagnosis Code J30.81 Allergic rhinitis due to animal (cat) (dog) hair and dander</a:t>
            </a:r>
          </a:p>
          <a:p>
            <a:pPr lvl="1"/>
            <a:r>
              <a:rPr lang="en-US" b="1" dirty="0"/>
              <a:t>ICD-11 CA08.03 Other allergic rhinitis</a:t>
            </a:r>
          </a:p>
          <a:p>
            <a:pPr lvl="2"/>
            <a:r>
              <a:rPr lang="en-US" b="1" dirty="0"/>
              <a:t>Description-</a:t>
            </a:r>
            <a:r>
              <a:rPr lang="en-US" dirty="0"/>
              <a:t>This refers to other allergic inflammation of the nasal airways. It occurs when an allergen, such as pollen, dust or </a:t>
            </a:r>
            <a:r>
              <a:rPr lang="en-US" b="1" dirty="0">
                <a:solidFill>
                  <a:srgbClr val="FF0000"/>
                </a:solidFill>
              </a:rPr>
              <a:t>animal dander </a:t>
            </a:r>
            <a:r>
              <a:rPr lang="en-US" dirty="0"/>
              <a:t>(particles of shed skin and hair) is inhaled by an individual with a sensitized immune system.</a:t>
            </a:r>
          </a:p>
          <a:p>
            <a:r>
              <a:rPr lang="en-US" dirty="0"/>
              <a:t>Dander refers to minute particles of skin shed from animals. </a:t>
            </a:r>
          </a:p>
          <a:p>
            <a:r>
              <a:rPr lang="en-US" dirty="0"/>
              <a:t>Cat allergen(s) are one or more proteins produced by cat sebaceous glands or introduced onto the cat hair and skin from other parts of the cat such as saliva, urine and serum.</a:t>
            </a:r>
          </a:p>
          <a:p>
            <a:r>
              <a:rPr lang="en-US" dirty="0"/>
              <a:t>In terms of diagnostic testing, </a:t>
            </a:r>
            <a:r>
              <a:rPr lang="en-US" dirty="0" err="1"/>
              <a:t>IgE</a:t>
            </a:r>
            <a:r>
              <a:rPr lang="en-US" dirty="0"/>
              <a:t> against individual allergenic proteins can be detected by blood tests while skin test extracts are derived from allergen sources such as dander</a:t>
            </a:r>
          </a:p>
          <a:p>
            <a:r>
              <a:rPr lang="en-US" dirty="0"/>
              <a:t>Do we need to represent allergy to animal sources in SNOMED CT as they may be referred to in the clinical realm but are actually erroneous?</a:t>
            </a:r>
          </a:p>
          <a:p>
            <a:endParaRPr lang="en-US" dirty="0"/>
          </a:p>
          <a:p>
            <a:pPr lvl="1"/>
            <a:endParaRPr lang="en-US" dirty="0"/>
          </a:p>
        </p:txBody>
      </p:sp>
    </p:spTree>
    <p:extLst>
      <p:ext uri="{BB962C8B-B14F-4D97-AF65-F5344CB8AC3E}">
        <p14:creationId xmlns:p14="http://schemas.microsoft.com/office/powerpoint/2010/main" val="16874349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1007</TotalTime>
  <Words>563</Words>
  <Application>Microsoft Office PowerPoint</Application>
  <PresentationFormat>Widescreen</PresentationFormat>
  <Paragraphs>49</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Allergy to animals</vt:lpstr>
      <vt:lpstr>Background </vt:lpstr>
      <vt:lpstr>Alternate model</vt:lpstr>
      <vt:lpstr>Existing precedence for alternate model – allergic contact dermatitis</vt:lpstr>
      <vt:lpstr>Existing precedence for alternate model – food poisoning</vt:lpstr>
      <vt:lpstr>Allergy to cat (finding)</vt:lpstr>
      <vt:lpstr>What is the correct causative agent?</vt:lpstr>
      <vt:lpstr>Allergen sources</vt:lpstr>
      <vt:lpstr>Allergy to animal dander</vt:lpstr>
      <vt:lpstr>Sources of animal allergen components</vt:lpstr>
      <vt:lpstr>Existing concepts</vt:lpstr>
      <vt:lpstr>232347008 |Allergy to animal dander (finding)|and 232346004 |Allergy to cat dander (finding)|</vt:lpstr>
      <vt:lpstr>Required exposures</vt:lpstr>
      <vt:lpstr>1052222005 |Allergy to animal (finding)|and 1052212004 |Allergy to cat (finding)|</vt:lpstr>
      <vt:lpstr>232347008 |Allergy to animal dander (finding)|and 232346004 |Allergy to cat dander (finding)|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 animals</dc:title>
  <dc:creator>Bruce J Goldberg</dc:creator>
  <cp:lastModifiedBy>Bruce J Goldberg</cp:lastModifiedBy>
  <cp:revision>30</cp:revision>
  <dcterms:created xsi:type="dcterms:W3CDTF">2020-08-17T21:03:43Z</dcterms:created>
  <dcterms:modified xsi:type="dcterms:W3CDTF">2020-10-21T00:19:09Z</dcterms:modified>
</cp:coreProperties>
</file>